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66" r:id="rId4"/>
    <p:sldId id="291" r:id="rId5"/>
    <p:sldId id="285" r:id="rId6"/>
    <p:sldId id="286" r:id="rId7"/>
    <p:sldId id="292" r:id="rId8"/>
    <p:sldId id="293" r:id="rId9"/>
    <p:sldId id="275" r:id="rId10"/>
    <p:sldId id="287" r:id="rId11"/>
    <p:sldId id="276" r:id="rId12"/>
    <p:sldId id="294" r:id="rId13"/>
    <p:sldId id="295" r:id="rId14"/>
    <p:sldId id="278" r:id="rId15"/>
    <p:sldId id="279" r:id="rId16"/>
    <p:sldId id="289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42A3F-D154-4C05-9473-A6BBBEDEF06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A256F-6906-46BE-9184-854C095F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82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47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68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fi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jfi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 smtClean="0">
                <a:cs typeface="AGA Battouta Regular" pitchFamily="2" charset="-78"/>
              </a:rPr>
              <a:t>من أسرار الكون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 </a:t>
            </a:r>
            <a:r>
              <a:rPr lang="ar-JO" sz="3200" b="1" dirty="0" smtClean="0">
                <a:cs typeface="AGA Battouta Regular" pitchFamily="2" charset="-78"/>
              </a:rPr>
              <a:t>نائلُ الحكمةِ (الإنسانُ الراشدُ)</a:t>
            </a:r>
            <a:endParaRPr lang="ar-JO" sz="3200" b="1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>
                <a:cs typeface="AGA Battouta Regular" pitchFamily="2" charset="-78"/>
              </a:rPr>
              <a:t>العربية لغتي 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 smtClean="0">
                <a:cs typeface="AGA Battouta Regular" pitchFamily="2" charset="-78"/>
              </a:rPr>
              <a:t>الثامن.</a:t>
            </a:r>
            <a:endParaRPr lang="ar-JO" sz="4400" dirty="0"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39784" y="1174543"/>
            <a:ext cx="772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التقديم :</a:t>
            </a:r>
            <a:r>
              <a:rPr lang="ar-JO" sz="3200" b="1" dirty="0"/>
              <a:t> </a:t>
            </a:r>
            <a:r>
              <a:rPr lang="ar-JO" sz="3200" b="1" dirty="0" smtClean="0">
                <a:solidFill>
                  <a:srgbClr val="FF0000"/>
                </a:solidFill>
              </a:rPr>
              <a:t>تغذية راجعة.</a:t>
            </a:r>
            <a:endParaRPr lang="ar-JO" sz="32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5" y="4010223"/>
            <a:ext cx="3652468" cy="199941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87397" y="2613567"/>
            <a:ext cx="7725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 smtClean="0">
                <a:solidFill>
                  <a:srgbClr val="FF0000"/>
                </a:solidFill>
              </a:rPr>
              <a:t>الفكرة الرّئيسة</a:t>
            </a:r>
            <a:r>
              <a:rPr lang="ar-JO" sz="3200" b="1" dirty="0" smtClean="0"/>
              <a:t>: فهمُ البشر لأنفُسهم ليتعايشوا مع سرعة التغيّرات في القرن الـ 21.</a:t>
            </a:r>
            <a:endParaRPr lang="ar-JO" sz="3200" b="1" dirty="0"/>
          </a:p>
        </p:txBody>
      </p:sp>
    </p:spTree>
    <p:extLst>
      <p:ext uri="{BB962C8B-B14F-4D97-AF65-F5344CB8AC3E}">
        <p14:creationId xmlns:p14="http://schemas.microsoft.com/office/powerpoint/2010/main" val="3517921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220155" y="1271264"/>
            <a:ext cx="42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تقويم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تكويني : </a:t>
            </a:r>
            <a:r>
              <a:rPr lang="ar-JO" sz="2800" b="1" dirty="0" smtClean="0">
                <a:solidFill>
                  <a:srgbClr val="0070C0"/>
                </a:solidFill>
              </a:rPr>
              <a:t>ص119</a:t>
            </a:r>
            <a:endParaRPr lang="ar-JO" sz="2800" b="1" dirty="0">
              <a:solidFill>
                <a:srgbClr val="0070C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C51F264-A5F5-ECF5-A6DD-053732438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9" y="6290683"/>
            <a:ext cx="1335140" cy="499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0" y="2003240"/>
            <a:ext cx="2085975" cy="2190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56" y="2170157"/>
            <a:ext cx="5578624" cy="10372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46489" y="4357840"/>
            <a:ext cx="6939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علاقة </a:t>
            </a:r>
            <a:r>
              <a:rPr lang="ar-JO" sz="2800" b="1" dirty="0" smtClean="0"/>
              <a:t>تناسُب، </a:t>
            </a:r>
            <a:r>
              <a:rPr lang="ar-JO" sz="2800" b="1" dirty="0" smtClean="0"/>
              <a:t>فعنوان النص عن الإنسان الرّاشد، ومضمونُهُ التهديدات والمخاطر التي يتعرض لها الجنس البشري في القرن الـ21 وكيف سيتعامل معها كل إنسان راشد.</a:t>
            </a:r>
            <a:endParaRPr lang="ar-JO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0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220155" y="1271264"/>
            <a:ext cx="42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تقويم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تكويني : </a:t>
            </a:r>
            <a:r>
              <a:rPr lang="ar-JO" sz="2800" b="1" dirty="0" smtClean="0">
                <a:solidFill>
                  <a:srgbClr val="0070C0"/>
                </a:solidFill>
              </a:rPr>
              <a:t>ص 121</a:t>
            </a:r>
            <a:endParaRPr lang="ar-JO" sz="2800" b="1" dirty="0">
              <a:solidFill>
                <a:srgbClr val="0070C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C51F264-A5F5-ECF5-A6DD-053732438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9" y="6290683"/>
            <a:ext cx="1335140" cy="499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0" y="2003240"/>
            <a:ext cx="2085975" cy="21907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92852" y="3857341"/>
            <a:ext cx="693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عنوان مُعبّر عن المُحتوى، وبدأ بحكمة أرسطو لأنّ التهديدات والمخاطر التي يحملها القرن الـ21 سيكون أهم اختبار لحكمتنا التي تُستمد من فهمنا لأنفسنا.</a:t>
            </a:r>
            <a:endParaRPr lang="ar-JO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46" y="2055452"/>
            <a:ext cx="6071200" cy="7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50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85" y="1199331"/>
            <a:ext cx="6925016" cy="5305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426" y="1298870"/>
            <a:ext cx="42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التعلّم الذاتي</a:t>
            </a:r>
            <a:r>
              <a:rPr lang="ar-SA" sz="2800" b="1" dirty="0" smtClean="0">
                <a:solidFill>
                  <a:srgbClr val="FF0000"/>
                </a:solidFill>
              </a:rPr>
              <a:t> : </a:t>
            </a:r>
            <a:r>
              <a:rPr lang="ar-JO" sz="2800" b="1" dirty="0" smtClean="0">
                <a:solidFill>
                  <a:srgbClr val="FF0000"/>
                </a:solidFill>
              </a:rPr>
              <a:t>ص 121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849" y="2908765"/>
            <a:ext cx="337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600" b="1" dirty="0" smtClean="0">
                <a:solidFill>
                  <a:srgbClr val="FF0000"/>
                </a:solidFill>
              </a:rPr>
              <a:t>أ- قارة آسيا مليون وفاة وقارة أفريقيّة أقل من 250 ألف وفاة</a:t>
            </a:r>
            <a:endParaRPr lang="ar-JO" sz="1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846" y="4155149"/>
            <a:ext cx="3378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600" b="1" dirty="0" smtClean="0">
                <a:solidFill>
                  <a:srgbClr val="FF0000"/>
                </a:solidFill>
              </a:rPr>
              <a:t>ج- الشكل البياني يبيّن عدد حالات الوفاة بسبب مرض وبائي، ومضمون الدّرس يبيّن التهديدات والمخاطر التي يتعرض لها الجنس البشري ومن ضمنها الأوبئة والأمراض.</a:t>
            </a:r>
            <a:endParaRPr lang="ar-JO" sz="16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846" y="5351758"/>
            <a:ext cx="337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600" b="1" dirty="0" smtClean="0">
                <a:solidFill>
                  <a:srgbClr val="FF0000"/>
                </a:solidFill>
              </a:rPr>
              <a:t>د- يبيّن الشكل عدد حالات الوفاة بسبب مرض كوفيد19 حسب القارات من شهر كانون الثاني إلى أيلول. </a:t>
            </a:r>
            <a:endParaRPr lang="ar-JO" sz="1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7847" y="3606310"/>
            <a:ext cx="3378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600" b="1" dirty="0" smtClean="0">
                <a:solidFill>
                  <a:srgbClr val="FF0000"/>
                </a:solidFill>
              </a:rPr>
              <a:t>ب- في زيادة مع الزمن.</a:t>
            </a:r>
            <a:endParaRPr lang="ar-JO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82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" y="1878784"/>
            <a:ext cx="1522674" cy="4316989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التمايز</a:t>
            </a:r>
            <a:r>
              <a:rPr lang="ar-JO" sz="2800" b="1" dirty="0" smtClean="0"/>
              <a:t> </a:t>
            </a:r>
            <a:r>
              <a:rPr lang="ar-SA" sz="2800" b="1" dirty="0" smtClean="0"/>
              <a:t>: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70737" y="1872339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" y="6213607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327A18A-0519-FF93-5EA2-813E7F42CC37}"/>
              </a:ext>
            </a:extLst>
          </p:cNvPr>
          <p:cNvSpPr/>
          <p:nvPr/>
        </p:nvSpPr>
        <p:spPr>
          <a:xfrm>
            <a:off x="5706273" y="1777282"/>
            <a:ext cx="3833722" cy="1113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>
                <a:ln w="0"/>
                <a:solidFill>
                  <a:schemeClr val="tx1"/>
                </a:solidFill>
              </a:rPr>
              <a:t>ابحث عن عبارتين لأرسطو يخاطب فيها ذات الإنسان.</a:t>
            </a:r>
            <a:endParaRPr lang="ar-JO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4730" y="3083531"/>
            <a:ext cx="34718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b="1" dirty="0" smtClean="0">
                <a:ln w="0"/>
              </a:rPr>
              <a:t>ابحث عن أوبئة جديدة انتشرت منذ بداية القرن الواحد والعشرين.</a:t>
            </a:r>
            <a:endParaRPr lang="ar-JO" b="1" dirty="0">
              <a:ln w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5111" y="5485350"/>
            <a:ext cx="34100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b="1" dirty="0" smtClean="0"/>
              <a:t>شارك اللون الأخضر.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74293" y="4389677"/>
            <a:ext cx="33133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b="1" dirty="0" smtClean="0"/>
              <a:t>شارك اللون الأزرق.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64347" y="1174543"/>
            <a:ext cx="7701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الربط بالحياة </a:t>
            </a:r>
            <a:r>
              <a:rPr lang="ar-JO" sz="2800" b="1" dirty="0" smtClean="0"/>
              <a:t>+ التفكير الناقد </a:t>
            </a:r>
            <a:r>
              <a:rPr lang="ar-SA" sz="2800" b="1" dirty="0" smtClean="0"/>
              <a:t>: </a:t>
            </a:r>
            <a:endParaRPr lang="ar-JO" sz="2800" b="1" dirty="0"/>
          </a:p>
          <a:p>
            <a:pPr algn="r" rtl="1"/>
            <a:endParaRPr lang="ar-JO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أثناء انتشار فيروس كورونا ما أهم الاحتياطات التي اتبعتها أنت وعائلتك؟ </a:t>
            </a:r>
          </a:p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هل إجراءات الحجر والإغلاق كانت مناسبة لعدم انتشاره؟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4861A98-FBAD-77F9-BFA0-E90A124D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7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16" y="3474870"/>
            <a:ext cx="5997646" cy="31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14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816413" y="1319099"/>
            <a:ext cx="79357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ختامي </a:t>
            </a:r>
            <a:r>
              <a:rPr lang="ar-JO" sz="2800" b="1" dirty="0" smtClean="0"/>
              <a:t>: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استشراف المستقبل هو: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/>
              <a:t>الإشراف عليه</a:t>
            </a:r>
            <a:endParaRPr lang="ar-JO" sz="2800" b="1" dirty="0"/>
          </a:p>
          <a:p>
            <a:pPr algn="r" rtl="1"/>
            <a:r>
              <a:rPr lang="ar-JO" sz="2800" b="1" dirty="0" smtClean="0"/>
              <a:t>2- عدم الاهتمام به</a:t>
            </a:r>
          </a:p>
          <a:p>
            <a:pPr algn="r" rtl="1"/>
            <a:r>
              <a:rPr lang="ar-JO" sz="2800" b="1" dirty="0" smtClean="0"/>
              <a:t>3- التطلُّع إليه أو الحدس به</a:t>
            </a:r>
          </a:p>
          <a:p>
            <a:pPr algn="r" rtl="1"/>
            <a:r>
              <a:rPr lang="ar-JO" sz="2800" b="1" dirty="0" smtClean="0"/>
              <a:t>4- إعادة التدوير   </a:t>
            </a:r>
            <a:endParaRPr lang="ar-SA" sz="2800" b="1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9" y="2130226"/>
            <a:ext cx="3925707" cy="39257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19" y="3885700"/>
            <a:ext cx="661587" cy="57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41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بطاقة خروج 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11F8789-8180-4606-FDF7-3778D852B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41" y="6254435"/>
            <a:ext cx="1335140" cy="499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85" y="2563748"/>
            <a:ext cx="60007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       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      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الخامسة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2149" y="1120985"/>
            <a:ext cx="8710453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32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</a:t>
            </a:r>
            <a:r>
              <a:rPr lang="ar-SA" sz="3200" b="1" dirty="0" smtClean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:</a:t>
            </a:r>
            <a:endParaRPr lang="ar-SA" sz="3200" b="1" dirty="0">
              <a:solidFill>
                <a:srgbClr val="FF0000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r>
              <a:rPr lang="ar-JO" sz="2800" b="1" dirty="0"/>
              <a:t>يتوقّع من الطالب بعد دراسة هذه </a:t>
            </a:r>
            <a:r>
              <a:rPr lang="ar-JO" sz="2800" b="1" dirty="0" smtClean="0"/>
              <a:t>الفقرات </a:t>
            </a:r>
            <a:r>
              <a:rPr lang="ar-JO" sz="2800" b="1" dirty="0"/>
              <a:t>من الدرس : </a:t>
            </a:r>
            <a:endParaRPr lang="en-US" sz="2800" b="1" dirty="0" smtClean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/>
              <a:t>قراءة النص قراءة جهرية سليمة مع التنغيم الصوتي.</a:t>
            </a:r>
            <a:endParaRPr lang="ar-JO" sz="2800" b="1" dirty="0"/>
          </a:p>
          <a:p>
            <a:pPr algn="r" rtl="1"/>
            <a:r>
              <a:rPr lang="ar-JO" sz="2800" b="1" dirty="0"/>
              <a:t>2- </a:t>
            </a:r>
            <a:r>
              <a:rPr lang="ar-JO" sz="2800" b="1" dirty="0" smtClean="0"/>
              <a:t>بيان معاني الكلمات الملوّنة في الفقرة.</a:t>
            </a:r>
            <a:endParaRPr lang="ar-JO" sz="2800" b="1" dirty="0"/>
          </a:p>
          <a:p>
            <a:pPr algn="r" rtl="1"/>
            <a:r>
              <a:rPr lang="ar-JO" sz="2800" b="1" dirty="0"/>
              <a:t>3- </a:t>
            </a:r>
            <a:r>
              <a:rPr lang="ar-JO" sz="2800" b="1" dirty="0" smtClean="0"/>
              <a:t>توضيح الفكرة الرّئيسة في الدّرس.</a:t>
            </a:r>
            <a:endParaRPr lang="ar-JO" sz="2800" b="1" dirty="0"/>
          </a:p>
          <a:p>
            <a:pPr algn="r" rtl="1"/>
            <a:r>
              <a:rPr lang="ar-JO" sz="2800" b="1" dirty="0"/>
              <a:t>4- ت</a:t>
            </a:r>
            <a:r>
              <a:rPr lang="ar-JO" sz="2800" b="1" dirty="0" smtClean="0"/>
              <a:t>نمو </a:t>
            </a:r>
            <a:r>
              <a:rPr lang="ar-JO" sz="2800" b="1" dirty="0"/>
              <a:t>لدى الطالب قيمة </a:t>
            </a:r>
            <a:r>
              <a:rPr lang="ar-JO" sz="2800" b="1" dirty="0" smtClean="0"/>
              <a:t>معرفة الذات.</a:t>
            </a:r>
            <a:endParaRPr lang="en-US" sz="28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68601" y="99217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15474" y="1288672"/>
            <a:ext cx="47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تأمّل الصورة جيّدًا وأخبرنا على لسان الكرة الأرضية جملةً واحدة.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7525350" y="1178522"/>
            <a:ext cx="200086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التمهيد :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dobe Arabic" pitchFamily="18" charset="-78"/>
              <a:cs typeface="AF_Najed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79" y="2230662"/>
            <a:ext cx="6275993" cy="44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5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2800" b="1" dirty="0">
                <a:solidFill>
                  <a:srgbClr val="FF0000"/>
                </a:solidFill>
              </a:rPr>
              <a:t>التقويم القبلي </a:t>
            </a:r>
            <a:r>
              <a:rPr lang="ar-SA" sz="2800" b="1" dirty="0" smtClean="0">
                <a:solidFill>
                  <a:srgbClr val="FF0000"/>
                </a:solidFill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ص 116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2" y="2138871"/>
            <a:ext cx="7514166" cy="39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21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5968" y="1261451"/>
            <a:ext cx="866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>
                <a:solidFill>
                  <a:schemeClr val="accent1">
                    <a:lumMod val="75000"/>
                  </a:schemeClr>
                </a:solidFill>
              </a:rPr>
              <a:t>اقرأ جوّ النّص و حدّد الفكرة العامّة منهُ.</a:t>
            </a:r>
            <a:endParaRPr lang="ar-J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" y="3196780"/>
            <a:ext cx="1438275" cy="3190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31" y="2561238"/>
            <a:ext cx="8011643" cy="29531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7849" y="1991606"/>
            <a:ext cx="7243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 smtClean="0">
                <a:solidFill>
                  <a:srgbClr val="FF0000"/>
                </a:solidFill>
              </a:rPr>
              <a:t>الفكرة العامّة: التهديدات والمخاطر التي يتعرّض لها الوجود والجنس البشري في القرن الواحد والعشرين.</a:t>
            </a:r>
            <a:endParaRPr lang="ar-J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49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3929" y="1779801"/>
            <a:ext cx="873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>
                <a:solidFill>
                  <a:schemeClr val="accent1">
                    <a:lumMod val="75000"/>
                  </a:schemeClr>
                </a:solidFill>
              </a:rPr>
              <a:t>املأ البطاقة التعريفيّة للكاتب بعد قراءتِكَ لنبذة عن الكاتب.</a:t>
            </a:r>
            <a:endParaRPr lang="ar-J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9" y="3228052"/>
            <a:ext cx="1438275" cy="3190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84" y="2789219"/>
            <a:ext cx="8011643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80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9ED318-C176-6952-E50B-04DAA257CF88}"/>
              </a:ext>
            </a:extLst>
          </p:cNvPr>
          <p:cNvSpPr txBox="1"/>
          <p:nvPr/>
        </p:nvSpPr>
        <p:spPr>
          <a:xfrm>
            <a:off x="6641055" y="1315601"/>
            <a:ext cx="4604272" cy="501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667" b="1" dirty="0" smtClean="0"/>
              <a:t>اسمه </a:t>
            </a:r>
            <a:r>
              <a:rPr lang="ar-JO" sz="2667" dirty="0"/>
              <a:t>....................................</a:t>
            </a:r>
          </a:p>
          <a:p>
            <a:pPr algn="r"/>
            <a:r>
              <a:rPr lang="ar-JO" sz="2667" b="1" dirty="0" smtClean="0"/>
              <a:t>جنسيته </a:t>
            </a:r>
            <a:r>
              <a:rPr lang="ar-JO" sz="2667" dirty="0" smtClean="0"/>
              <a:t>..................................</a:t>
            </a:r>
            <a:endParaRPr lang="ar-JO" sz="2667" dirty="0"/>
          </a:p>
          <a:p>
            <a:pPr algn="r"/>
            <a:r>
              <a:rPr lang="ar-JO" sz="2667" b="1" dirty="0" smtClean="0"/>
              <a:t> </a:t>
            </a:r>
            <a:endParaRPr lang="ar-JO" sz="2667" dirty="0"/>
          </a:p>
          <a:p>
            <a:pPr algn="r"/>
            <a:r>
              <a:rPr lang="ar-JO" sz="2667" b="1" dirty="0" smtClean="0"/>
              <a:t>من أبرز أعماله: </a:t>
            </a:r>
          </a:p>
          <a:p>
            <a:pPr algn="r"/>
            <a:r>
              <a:rPr lang="ar-JO" sz="2667" dirty="0" smtClean="0"/>
              <a:t>...........................................</a:t>
            </a:r>
            <a:endParaRPr lang="ar-JO" sz="2667" dirty="0"/>
          </a:p>
          <a:p>
            <a:pPr algn="r"/>
            <a:r>
              <a:rPr lang="ar-JO" sz="2667" dirty="0" smtClean="0"/>
              <a:t>...........................................</a:t>
            </a:r>
            <a:endParaRPr lang="ar-JO" sz="2667" dirty="0"/>
          </a:p>
          <a:p>
            <a:pPr algn="r"/>
            <a:endParaRPr lang="ar-JO" sz="2667" dirty="0" smtClean="0"/>
          </a:p>
          <a:p>
            <a:pPr algn="r"/>
            <a:r>
              <a:rPr lang="ar-JO" sz="2667" b="1" dirty="0" smtClean="0"/>
              <a:t>الكتاب الذي أُخذَ منهُ النص </a:t>
            </a:r>
            <a:r>
              <a:rPr lang="ar-JO" sz="2667" dirty="0" smtClean="0"/>
              <a:t>...........................................</a:t>
            </a:r>
          </a:p>
          <a:p>
            <a:pPr algn="r"/>
            <a:endParaRPr lang="ar-JO" sz="2667" dirty="0"/>
          </a:p>
          <a:p>
            <a:pPr algn="r"/>
            <a:endParaRPr lang="ar-JO" sz="2667" dirty="0" smtClean="0"/>
          </a:p>
          <a:p>
            <a:pPr algn="r"/>
            <a:endParaRPr lang="ar-JO" sz="2667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55BA0E-90A3-3A2F-8BF6-25851165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1" y="463475"/>
            <a:ext cx="9884664" cy="731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dirty="0"/>
              <a:t>بطاقة التّعريف </a:t>
            </a:r>
            <a:r>
              <a:rPr lang="ar-JO" dirty="0" smtClean="0"/>
              <a:t>بالكاتب </a:t>
            </a:r>
            <a:r>
              <a:rPr lang="ar-JO" b="1" u="sng" dirty="0" smtClean="0"/>
              <a:t>( هذه المعلومات المطلوبة من الطّالب فقط)</a:t>
            </a: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8" y="1996292"/>
            <a:ext cx="5041817" cy="2728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28" y="4281826"/>
            <a:ext cx="1536497" cy="20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9ED318-C176-6952-E50B-04DAA257CF88}"/>
              </a:ext>
            </a:extLst>
          </p:cNvPr>
          <p:cNvSpPr txBox="1"/>
          <p:nvPr/>
        </p:nvSpPr>
        <p:spPr>
          <a:xfrm>
            <a:off x="6641055" y="1315601"/>
            <a:ext cx="4604272" cy="639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667" b="1" dirty="0" smtClean="0"/>
              <a:t>اسمه </a:t>
            </a:r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جوليان كريب</a:t>
            </a:r>
          </a:p>
          <a:p>
            <a:pPr algn="r"/>
            <a:r>
              <a:rPr lang="ar-JO" sz="2667" b="1" dirty="0" smtClean="0"/>
              <a:t>جنسيته </a:t>
            </a:r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أستراليّ</a:t>
            </a:r>
            <a:endParaRPr lang="ar-JO" sz="2667" b="1" dirty="0">
              <a:solidFill>
                <a:srgbClr val="FF0000"/>
              </a:solidFill>
            </a:endParaRPr>
          </a:p>
          <a:p>
            <a:pPr algn="r"/>
            <a:r>
              <a:rPr lang="ar-JO" sz="2667" b="1" dirty="0" smtClean="0"/>
              <a:t> من أبرز أعماله: </a:t>
            </a:r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- المجاعة القادمة</a:t>
            </a:r>
            <a:endParaRPr lang="ar-JO" sz="2800" b="1" dirty="0">
              <a:solidFill>
                <a:srgbClr val="FF0000"/>
              </a:solidFill>
            </a:endParaRPr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- الكوكب المسموم</a:t>
            </a:r>
            <a:endParaRPr lang="ar-JO" sz="2800" b="1" dirty="0">
              <a:solidFill>
                <a:srgbClr val="FF0000"/>
              </a:solidFill>
            </a:endParaRPr>
          </a:p>
          <a:p>
            <a:pPr algn="r"/>
            <a:endParaRPr lang="ar-JO" sz="2667" dirty="0" smtClean="0"/>
          </a:p>
          <a:p>
            <a:pPr algn="r"/>
            <a:r>
              <a:rPr lang="ar-JO" sz="2667" b="1" dirty="0" smtClean="0"/>
              <a:t>الكتاب الذي أُخذَ منهُ النص </a:t>
            </a:r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اجتياز القرن الحادي والعشرين: أخطر تحديات تواجه البشريّة وكيف يُمكن التغلُّب عليها.</a:t>
            </a:r>
          </a:p>
          <a:p>
            <a:pPr algn="r"/>
            <a:endParaRPr lang="ar-JO" sz="2667" dirty="0"/>
          </a:p>
          <a:p>
            <a:pPr algn="r"/>
            <a:endParaRPr lang="ar-JO" sz="2667" dirty="0" smtClean="0"/>
          </a:p>
          <a:p>
            <a:pPr algn="r"/>
            <a:endParaRPr lang="ar-JO" sz="2667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55BA0E-90A3-3A2F-8BF6-25851165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1" y="463475"/>
            <a:ext cx="9884664" cy="731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dirty="0"/>
              <a:t>بطاقة التّعريف </a:t>
            </a:r>
            <a:r>
              <a:rPr lang="ar-JO" dirty="0" smtClean="0"/>
              <a:t>بالكاتب </a:t>
            </a:r>
            <a:r>
              <a:rPr lang="ar-JO" b="1" u="sng" dirty="0" smtClean="0"/>
              <a:t>( هذه المعلومات المطلوبة من الطّالب فقط)</a:t>
            </a: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8" y="1996292"/>
            <a:ext cx="5041817" cy="2728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28" y="4281826"/>
            <a:ext cx="1536497" cy="20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46615" y="40312"/>
            <a:ext cx="772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التقديم :</a:t>
            </a:r>
            <a:r>
              <a:rPr lang="ar-JO" sz="3200" b="1" dirty="0"/>
              <a:t> </a:t>
            </a:r>
            <a:r>
              <a:rPr lang="ar-JO" sz="3200" b="1" dirty="0" smtClean="0"/>
              <a:t>ص 116</a:t>
            </a:r>
            <a:endParaRPr lang="ar-JO" sz="32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68" y="813920"/>
            <a:ext cx="1140569" cy="1224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55" y="1204359"/>
            <a:ext cx="4438291" cy="2288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" y="2058772"/>
            <a:ext cx="4636861" cy="424898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6240844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87" y="3492473"/>
            <a:ext cx="3480443" cy="16486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00934" y="5253002"/>
            <a:ext cx="7725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1- فسّر معاني الكلمات الملونة باللون الأحمر.</a:t>
            </a:r>
          </a:p>
          <a:p>
            <a:pPr algn="r" rtl="1"/>
            <a:r>
              <a:rPr lang="ar-JO" sz="2400" b="1" dirty="0" smtClean="0"/>
              <a:t>2- ما الفكرة الرّئيسة من الفقرة.</a:t>
            </a:r>
          </a:p>
          <a:p>
            <a:pPr algn="r" rtl="1"/>
            <a:r>
              <a:rPr lang="ar-JO" sz="2400" b="1" dirty="0" smtClean="0"/>
              <a:t>3- ضع كلمة (السّانحة) في جملة مُفيدة.</a:t>
            </a:r>
            <a:endParaRPr lang="ar-JO" sz="2400" b="1" dirty="0"/>
          </a:p>
        </p:txBody>
      </p:sp>
    </p:spTree>
    <p:extLst>
      <p:ext uri="{BB962C8B-B14F-4D97-AF65-F5344CB8AC3E}">
        <p14:creationId xmlns:p14="http://schemas.microsoft.com/office/powerpoint/2010/main" val="43337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956</Words>
  <Application>Microsoft Office PowerPoint</Application>
  <PresentationFormat>Widescreen</PresentationFormat>
  <Paragraphs>305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بطاقة التّعريف بالكاتب ( هذه المعلومات المطلوبة من الطّالب فقط)</vt:lpstr>
      <vt:lpstr>بطاقة التّعريف بالكاتب ( هذه المعلومات المطلوبة من الطّالب فقط)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167</cp:revision>
  <dcterms:created xsi:type="dcterms:W3CDTF">2019-06-13T08:00:41Z</dcterms:created>
  <dcterms:modified xsi:type="dcterms:W3CDTF">2024-11-16T15:39:33Z</dcterms:modified>
</cp:coreProperties>
</file>