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66" r:id="rId4"/>
    <p:sldId id="268" r:id="rId5"/>
    <p:sldId id="275" r:id="rId6"/>
    <p:sldId id="287" r:id="rId7"/>
    <p:sldId id="291" r:id="rId8"/>
    <p:sldId id="276" r:id="rId9"/>
    <p:sldId id="292" r:id="rId10"/>
    <p:sldId id="293" r:id="rId11"/>
    <p:sldId id="294" r:id="rId12"/>
    <p:sldId id="278" r:id="rId13"/>
    <p:sldId id="285" r:id="rId14"/>
    <p:sldId id="295" r:id="rId15"/>
    <p:sldId id="279" r:id="rId16"/>
    <p:sldId id="289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42A3F-D154-4C05-9473-A6BBBEDEF06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A256F-6906-46BE-9184-854C095F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 smtClean="0">
                <a:cs typeface="AGA Battouta Regular" pitchFamily="2" charset="-78"/>
              </a:rPr>
              <a:t>من أسرار الكون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 </a:t>
            </a:r>
            <a:r>
              <a:rPr lang="ar-JO" sz="3200" b="1" dirty="0" smtClean="0">
                <a:cs typeface="AGA Battouta Regular" pitchFamily="2" charset="-78"/>
              </a:rPr>
              <a:t>نائلُ الحكمة (الإنسان الرّاشدُ)</a:t>
            </a:r>
            <a:endParaRPr lang="ar-JO" sz="3200" b="1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>
                <a:cs typeface="AGA Battouta Regular" pitchFamily="2" charset="-78"/>
              </a:rPr>
              <a:t>العربية لغتي 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 smtClean="0">
                <a:cs typeface="AGA Battouta Regular" pitchFamily="2" charset="-78"/>
              </a:rPr>
              <a:t>الثامن.</a:t>
            </a:r>
            <a:endParaRPr lang="ar-JO" sz="4400" dirty="0"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01260" y="1201988"/>
            <a:ext cx="42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تقويم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تكويني :</a:t>
            </a:r>
            <a:r>
              <a:rPr lang="ar-JO" sz="2800" b="1" dirty="0" smtClean="0">
                <a:solidFill>
                  <a:srgbClr val="0070C0"/>
                </a:solidFill>
              </a:rPr>
              <a:t> ص 121</a:t>
            </a:r>
            <a:r>
              <a:rPr lang="ar-SA" sz="2800" b="1" dirty="0" smtClean="0">
                <a:solidFill>
                  <a:srgbClr val="0070C0"/>
                </a:solidFill>
              </a:rPr>
              <a:t> </a:t>
            </a:r>
            <a:endParaRPr lang="ar-JO" sz="2800" b="1" dirty="0">
              <a:solidFill>
                <a:srgbClr val="0070C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C51F264-A5F5-ECF5-A6DD-053732438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9" y="6290683"/>
            <a:ext cx="1335140" cy="499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0251" y="2668002"/>
            <a:ext cx="575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التعاون في حماية الوجود والجنس البشري.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57" y="1794253"/>
            <a:ext cx="7068465" cy="857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7" y="3396426"/>
            <a:ext cx="9072267" cy="18566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74285" y="4685263"/>
            <a:ext cx="139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التعلّم الذاتي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85051" y="3643125"/>
            <a:ext cx="575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شبه العالم بالشيء المُتّسخ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78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96729" y="1201988"/>
            <a:ext cx="755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تقويم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تكويني :</a:t>
            </a:r>
            <a:r>
              <a:rPr lang="ar-JO" sz="2800" b="1" dirty="0" smtClean="0">
                <a:solidFill>
                  <a:srgbClr val="0070C0"/>
                </a:solidFill>
              </a:rPr>
              <a:t> ص </a:t>
            </a:r>
            <a:r>
              <a:rPr lang="ar-JO" sz="2800" b="1" dirty="0" smtClean="0">
                <a:solidFill>
                  <a:srgbClr val="0070C0"/>
                </a:solidFill>
              </a:rPr>
              <a:t>122</a:t>
            </a:r>
            <a:r>
              <a:rPr lang="ar-SA" sz="2800" b="1" dirty="0" smtClean="0">
                <a:solidFill>
                  <a:srgbClr val="0070C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(يحفظ الطالب السّمات الصحيحة)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C51F264-A5F5-ECF5-A6DD-053732438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9" y="6290683"/>
            <a:ext cx="1335140" cy="499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8" y="1835589"/>
            <a:ext cx="8268854" cy="39439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30" y="4151910"/>
            <a:ext cx="439937" cy="43993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29" y="4643470"/>
            <a:ext cx="439937" cy="439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89" y="3595567"/>
            <a:ext cx="633215" cy="4502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60" y="5149624"/>
            <a:ext cx="633215" cy="4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4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" y="1878784"/>
            <a:ext cx="1522674" cy="4316989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التمايز</a:t>
            </a:r>
            <a:r>
              <a:rPr lang="ar-JO" sz="2800" b="1" dirty="0" smtClean="0"/>
              <a:t> </a:t>
            </a:r>
            <a:r>
              <a:rPr lang="ar-SA" sz="2800" b="1" dirty="0" smtClean="0"/>
              <a:t>: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70737" y="1872339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" y="6213607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327A18A-0519-FF93-5EA2-813E7F42CC37}"/>
              </a:ext>
            </a:extLst>
          </p:cNvPr>
          <p:cNvSpPr/>
          <p:nvPr/>
        </p:nvSpPr>
        <p:spPr>
          <a:xfrm>
            <a:off x="5706273" y="1777282"/>
            <a:ext cx="3833722" cy="1113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>
                <a:ln w="0"/>
                <a:solidFill>
                  <a:schemeClr val="tx1"/>
                </a:solidFill>
              </a:rPr>
              <a:t>س7 ص 122</a:t>
            </a:r>
            <a:endParaRPr lang="ar-JO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4730" y="3083531"/>
            <a:ext cx="347181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b="1" dirty="0" smtClean="0">
                <a:ln w="0"/>
              </a:rPr>
              <a:t>س8 ص 122</a:t>
            </a:r>
            <a:endParaRPr lang="ar-JO" b="1" dirty="0">
              <a:ln w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9040" y="5485350"/>
            <a:ext cx="36061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b="1" dirty="0" smtClean="0"/>
              <a:t>شارك اللون الأخضر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74293" y="4389677"/>
            <a:ext cx="33133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b="1" dirty="0" smtClean="0"/>
              <a:t>شارك اللون الأزرق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4417" y="1366644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 </a:t>
            </a:r>
            <a:r>
              <a:rPr lang="ar-SA" sz="3200" b="1" dirty="0" smtClean="0">
                <a:solidFill>
                  <a:srgbClr val="FF0000"/>
                </a:solidFill>
              </a:rPr>
              <a:t>الت</a:t>
            </a:r>
            <a:r>
              <a:rPr lang="ar-JO" sz="3200" b="1" dirty="0" smtClean="0">
                <a:solidFill>
                  <a:srgbClr val="FF0000"/>
                </a:solidFill>
              </a:rPr>
              <a:t>علُّم الذاتي </a:t>
            </a:r>
            <a:r>
              <a:rPr lang="ar-SA" sz="3200" b="1" dirty="0" smtClean="0">
                <a:solidFill>
                  <a:srgbClr val="FF0000"/>
                </a:solidFill>
              </a:rPr>
              <a:t>:</a:t>
            </a:r>
            <a:r>
              <a:rPr lang="ar-JO" sz="3200" b="1" dirty="0" smtClean="0">
                <a:solidFill>
                  <a:srgbClr val="FF0000"/>
                </a:solidFill>
              </a:rPr>
              <a:t> ص 122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51416" y="897298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45" y="2325732"/>
            <a:ext cx="8202170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49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8701" y="45390"/>
            <a:ext cx="6173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 </a:t>
            </a:r>
            <a:r>
              <a:rPr lang="ar-SA" sz="3200" b="1" dirty="0" smtClean="0">
                <a:solidFill>
                  <a:srgbClr val="FF0000"/>
                </a:solidFill>
              </a:rPr>
              <a:t>الت</a:t>
            </a:r>
            <a:r>
              <a:rPr lang="ar-JO" sz="3200" b="1" dirty="0" smtClean="0">
                <a:solidFill>
                  <a:srgbClr val="FF0000"/>
                </a:solidFill>
              </a:rPr>
              <a:t>علُّم الذاتي (التغذية الرّاجعة) </a:t>
            </a:r>
            <a:r>
              <a:rPr lang="ar-SA" sz="3200" b="1" dirty="0" smtClean="0">
                <a:solidFill>
                  <a:srgbClr val="FF0000"/>
                </a:solidFill>
              </a:rPr>
              <a:t>:</a:t>
            </a:r>
            <a:r>
              <a:rPr lang="ar-JO" sz="3200" b="1" dirty="0" smtClean="0">
                <a:solidFill>
                  <a:srgbClr val="FF0000"/>
                </a:solidFill>
              </a:rPr>
              <a:t> ص 122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51416" y="897298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8880" y="1467556"/>
            <a:ext cx="88896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س5 : التهديد : انتشار الأمراض الوبائية.</a:t>
            </a:r>
          </a:p>
          <a:p>
            <a:pPr algn="r" rtl="1"/>
            <a:r>
              <a:rPr lang="ar-JO" sz="2800" b="1" dirty="0"/>
              <a:t> </a:t>
            </a:r>
            <a:r>
              <a:rPr lang="ar-JO" sz="2800" b="1" dirty="0" smtClean="0"/>
              <a:t>       التنبُّؤ : زيادة عدد الوفيات.</a:t>
            </a:r>
          </a:p>
          <a:p>
            <a:pPr algn="r" rtl="1"/>
            <a:r>
              <a:rPr lang="ar-JO" sz="2800" b="1" dirty="0"/>
              <a:t> </a:t>
            </a:r>
            <a:r>
              <a:rPr lang="ar-JO" sz="2800" b="1" dirty="0" smtClean="0"/>
              <a:t>       الحلول : ماذا لو اخترعنا المطاعيم فور ظهور الوباء؟ </a:t>
            </a:r>
          </a:p>
          <a:p>
            <a:pPr algn="r" rtl="1"/>
            <a:r>
              <a:rPr lang="ar-JO" sz="2800" b="1" dirty="0"/>
              <a:t> </a:t>
            </a:r>
            <a:r>
              <a:rPr lang="ar-JO" sz="2800" b="1" dirty="0" smtClean="0"/>
              <a:t>                  ماذا لو ركزنا على الغذاء الصحي أكثر؟ </a:t>
            </a:r>
          </a:p>
          <a:p>
            <a:pPr algn="r" rtl="1"/>
            <a:r>
              <a:rPr lang="ar-JO" sz="2800" b="1" dirty="0"/>
              <a:t> </a:t>
            </a:r>
            <a:r>
              <a:rPr lang="ar-JO" sz="2800" b="1" dirty="0" smtClean="0"/>
              <a:t>                  ماذا لو قلّ التواصل والعمل من المنزل؟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س6: أ- تصرُّف مسؤول يساهم في الحفاظ على البيئة.</a:t>
            </a:r>
          </a:p>
          <a:p>
            <a:pPr algn="r" rtl="1"/>
            <a:r>
              <a:rPr lang="ar-JO" sz="2800" b="1" dirty="0"/>
              <a:t> </a:t>
            </a:r>
            <a:r>
              <a:rPr lang="ar-JO" sz="2800" b="1" dirty="0" smtClean="0"/>
              <a:t>     ب- تصرّف واعٍ ينم عن مسؤولية تجاه المجتمع والبيئة.</a:t>
            </a:r>
          </a:p>
          <a:p>
            <a:pPr algn="r" rtl="1"/>
            <a:r>
              <a:rPr lang="ar-JO" sz="2800" b="1" dirty="0"/>
              <a:t> </a:t>
            </a:r>
            <a:r>
              <a:rPr lang="ar-JO" sz="2800" b="1" dirty="0" smtClean="0"/>
              <a:t>     ج- تصرّف مسؤول يجب الاقتداء به.</a:t>
            </a:r>
          </a:p>
          <a:p>
            <a:pPr algn="r" rtl="1"/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500378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64347" y="1174543"/>
            <a:ext cx="7701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الربط بالحياة </a:t>
            </a:r>
            <a:r>
              <a:rPr lang="ar-JO" sz="2800" b="1" dirty="0" smtClean="0"/>
              <a:t>+ التفكير الناقد </a:t>
            </a:r>
            <a:r>
              <a:rPr lang="ar-SA" sz="2800" b="1" dirty="0" smtClean="0"/>
              <a:t>: </a:t>
            </a:r>
            <a:endParaRPr lang="ar-JO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لو كنتَ صاحبَ قرار، كيف ستساهم في الحفاظ على الغلاف الجوي للمحافظة على الجنس البشري؟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4861A98-FBAD-77F9-BFA0-E90A124D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10" y="2806762"/>
            <a:ext cx="6596899" cy="37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14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15" y="980918"/>
            <a:ext cx="2712550" cy="271255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96470" y="1294259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1071644" y="1504861"/>
            <a:ext cx="79357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ختامي </a:t>
            </a:r>
            <a:r>
              <a:rPr lang="ar-JO" sz="2800" b="1" dirty="0" smtClean="0"/>
              <a:t>: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ما اسم الكتاب الذي أُخذ منه النص ؟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/>
              <a:t>الكوكب المسموم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2- اجتياز القرن الحادي والعشرين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3- المجاعة القادمة</a:t>
            </a:r>
          </a:p>
          <a:p>
            <a:pPr algn="r" rtl="1"/>
            <a:endParaRPr lang="ar-JO" sz="2800" b="1" dirty="0" smtClean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87" y="4061500"/>
            <a:ext cx="588328" cy="49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41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بطاقة خروج 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11F8789-8180-4606-FDF7-3778D852B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41" y="6254435"/>
            <a:ext cx="1335140" cy="499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22" y="1421373"/>
            <a:ext cx="4684010" cy="50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       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      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الخامسة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أقرأ بطلاقة وفهم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2149" y="1120985"/>
            <a:ext cx="8710453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32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</a:t>
            </a:r>
            <a:r>
              <a:rPr lang="ar-SA" sz="3200" b="1" dirty="0" smtClean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:</a:t>
            </a:r>
            <a:endParaRPr lang="ar-SA" sz="3200" b="1" dirty="0">
              <a:solidFill>
                <a:srgbClr val="FF0000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r>
              <a:rPr lang="ar-JO" sz="2800" b="1" dirty="0"/>
              <a:t>يتوقّع من الطالب </a:t>
            </a:r>
            <a:r>
              <a:rPr lang="ar-JO" sz="2800" b="1" dirty="0" smtClean="0"/>
              <a:t>: </a:t>
            </a:r>
            <a:endParaRPr lang="en-US" sz="2800" b="1" dirty="0" smtClean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/>
              <a:t>قراءة الفقرة قراءة جهرية سليمة مع التنغيم الصوتي.</a:t>
            </a:r>
            <a:endParaRPr lang="ar-JO" sz="2800" b="1" dirty="0"/>
          </a:p>
          <a:p>
            <a:pPr algn="r" rtl="1"/>
            <a:r>
              <a:rPr lang="ar-JO" sz="2800" b="1" dirty="0"/>
              <a:t>2- ذكر </a:t>
            </a:r>
            <a:r>
              <a:rPr lang="ar-JO" sz="2800" b="1" dirty="0" smtClean="0"/>
              <a:t>حلول المشكلات التي تواجه الجنس البشري.</a:t>
            </a:r>
            <a:endParaRPr lang="ar-JO" sz="2800" b="1" dirty="0"/>
          </a:p>
          <a:p>
            <a:pPr algn="r" rtl="1"/>
            <a:r>
              <a:rPr lang="ar-JO" sz="2800" b="1" dirty="0"/>
              <a:t>3- </a:t>
            </a:r>
            <a:r>
              <a:rPr lang="ar-JO" sz="2800" b="1" dirty="0" smtClean="0"/>
              <a:t>يُوضح معاني المفردات الملوّنة.</a:t>
            </a:r>
            <a:endParaRPr lang="ar-JO" sz="2800" b="1" dirty="0"/>
          </a:p>
          <a:p>
            <a:pPr algn="r" rtl="1"/>
            <a:r>
              <a:rPr lang="ar-JO" sz="2800" b="1" dirty="0"/>
              <a:t>4- ينمو لدى الطالب قيمة </a:t>
            </a:r>
            <a:r>
              <a:rPr lang="ar-JO" sz="2800" b="1" dirty="0" smtClean="0"/>
              <a:t>حل المشكلات.</a:t>
            </a:r>
            <a:endParaRPr lang="en-US" sz="28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68601" y="99217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525350" y="1178522"/>
            <a:ext cx="200086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التمهيد :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dobe Arabic" pitchFamily="18" charset="-78"/>
              <a:cs typeface="AF_Najed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95" y="2140347"/>
            <a:ext cx="5698004" cy="4559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8687" y="1448514"/>
            <a:ext cx="55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/>
              <a:t>بمَ تُساعدنا الكرة الأرضية وتوفّر لنا لاستمرار الحياة 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4295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2800" b="1" dirty="0">
                <a:solidFill>
                  <a:srgbClr val="FF0000"/>
                </a:solidFill>
              </a:rPr>
              <a:t>التقويم القبلي 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5927" y="2265526"/>
            <a:ext cx="86669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/>
              <a:t>كلمة (الطاقة المُتجدّدة) هي: </a:t>
            </a:r>
          </a:p>
          <a:p>
            <a:pPr algn="r" rtl="1"/>
            <a:endParaRPr lang="ar-JO" sz="3600" b="1" dirty="0"/>
          </a:p>
          <a:p>
            <a:pPr algn="r" rtl="1"/>
            <a:r>
              <a:rPr lang="ar-JO" sz="3600" b="1" dirty="0">
                <a:solidFill>
                  <a:schemeClr val="accent1">
                    <a:lumMod val="75000"/>
                  </a:schemeClr>
                </a:solidFill>
              </a:rPr>
              <a:t>أ – </a:t>
            </a:r>
            <a:r>
              <a:rPr lang="ar-JO" sz="3600" b="1" dirty="0" smtClean="0">
                <a:solidFill>
                  <a:schemeClr val="accent1">
                    <a:lumMod val="75000"/>
                  </a:schemeClr>
                </a:solidFill>
              </a:rPr>
              <a:t>الطاقة التي تُستمد من الموارد الطبيعية</a:t>
            </a:r>
          </a:p>
          <a:p>
            <a:pPr algn="r" rtl="1"/>
            <a:endParaRPr lang="ar-JO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3600" b="1" dirty="0">
                <a:solidFill>
                  <a:schemeClr val="accent1">
                    <a:lumMod val="75000"/>
                  </a:schemeClr>
                </a:solidFill>
              </a:rPr>
              <a:t>ب- </a:t>
            </a:r>
            <a:r>
              <a:rPr lang="ar-JO" sz="3600" b="1" dirty="0" smtClean="0">
                <a:solidFill>
                  <a:schemeClr val="accent1">
                    <a:lumMod val="75000"/>
                  </a:schemeClr>
                </a:solidFill>
              </a:rPr>
              <a:t>الطاقة التي يصنعها الإنسان</a:t>
            </a:r>
          </a:p>
          <a:p>
            <a:pPr algn="r" rtl="1"/>
            <a:endParaRPr lang="ar-JO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3600" b="1" dirty="0">
                <a:solidFill>
                  <a:schemeClr val="accent1">
                    <a:lumMod val="75000"/>
                  </a:schemeClr>
                </a:solidFill>
              </a:rPr>
              <a:t>ج- </a:t>
            </a:r>
            <a:r>
              <a:rPr lang="ar-JO" sz="3600" b="1" dirty="0" smtClean="0">
                <a:solidFill>
                  <a:schemeClr val="accent1">
                    <a:lumMod val="75000"/>
                  </a:schemeClr>
                </a:solidFill>
              </a:rPr>
              <a:t>لا شيء مما ذكر</a:t>
            </a:r>
            <a:endParaRPr lang="ar-J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29" y="4005473"/>
            <a:ext cx="3209174" cy="27328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1" y="3178128"/>
            <a:ext cx="857477" cy="8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5939" y="865856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2953" y="27570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83325" y="45390"/>
            <a:ext cx="772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التقديم :</a:t>
            </a:r>
            <a:r>
              <a:rPr lang="ar-JO" sz="3200" b="1" dirty="0"/>
              <a:t> </a:t>
            </a:r>
            <a:r>
              <a:rPr lang="ar-JO" sz="3200" b="1" dirty="0" smtClean="0"/>
              <a:t>ص 117+118</a:t>
            </a:r>
            <a:endParaRPr lang="ar-JO" sz="32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87" y="45390"/>
            <a:ext cx="728635" cy="782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78" y="1158614"/>
            <a:ext cx="4485415" cy="2450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44" y="3608980"/>
            <a:ext cx="4474670" cy="31298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782642" y="3389677"/>
            <a:ext cx="30637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1- فسّر معاني الكلمات الملونة باللون الأحمر.</a:t>
            </a:r>
          </a:p>
          <a:p>
            <a:pPr algn="r" rtl="1"/>
            <a:endParaRPr lang="ar-JO" sz="2400" b="1" dirty="0" smtClean="0"/>
          </a:p>
          <a:p>
            <a:pPr algn="r" rtl="1"/>
            <a:r>
              <a:rPr lang="ar-JO" sz="2400" b="1" dirty="0" smtClean="0"/>
              <a:t>2- ما الفكرة الرّئيسة من الفقرة.</a:t>
            </a:r>
          </a:p>
          <a:p>
            <a:pPr algn="r" rtl="1"/>
            <a:endParaRPr lang="ar-JO" sz="2400" b="1" dirty="0" smtClean="0"/>
          </a:p>
          <a:p>
            <a:pPr algn="r" rtl="1"/>
            <a:r>
              <a:rPr lang="ar-JO" sz="2400" b="1" dirty="0" smtClean="0"/>
              <a:t>3- ضع كلمة (الإنقراض) في جملة مُفيدة.</a:t>
            </a:r>
            <a:endParaRPr lang="ar-JO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9" y="1185079"/>
            <a:ext cx="4411214" cy="21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الخامسة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39784" y="1174543"/>
            <a:ext cx="772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التقديم :</a:t>
            </a:r>
            <a:r>
              <a:rPr lang="ar-JO" sz="3200" b="1" dirty="0"/>
              <a:t> </a:t>
            </a:r>
            <a:r>
              <a:rPr lang="ar-JO" sz="3200" b="1" dirty="0" smtClean="0">
                <a:solidFill>
                  <a:srgbClr val="FF0000"/>
                </a:solidFill>
              </a:rPr>
              <a:t>تغذية راجعة.</a:t>
            </a:r>
            <a:endParaRPr lang="ar-JO" sz="32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98721" y="1832253"/>
            <a:ext cx="917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 smtClean="0">
                <a:solidFill>
                  <a:srgbClr val="FF0000"/>
                </a:solidFill>
              </a:rPr>
              <a:t>الفكرة الرّئيسة</a:t>
            </a:r>
            <a:r>
              <a:rPr lang="ar-JO" sz="3200" b="1" dirty="0" smtClean="0"/>
              <a:t>: بعض الحلول للتهديدات التي تواجه الجنس البشري.</a:t>
            </a:r>
            <a:endParaRPr lang="ar-JO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9" y="2417028"/>
            <a:ext cx="1774155" cy="4256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40" y="2743768"/>
            <a:ext cx="1667877" cy="1132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61" y="4643470"/>
            <a:ext cx="3131254" cy="1789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9" y="3938184"/>
            <a:ext cx="3271043" cy="1856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36" y="2518843"/>
            <a:ext cx="3181703" cy="17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21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18014" y="1448514"/>
            <a:ext cx="42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تقويم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تكويني :</a:t>
            </a:r>
            <a:r>
              <a:rPr lang="ar-JO" sz="2800" b="1" dirty="0" smtClean="0">
                <a:solidFill>
                  <a:srgbClr val="0070C0"/>
                </a:solidFill>
              </a:rPr>
              <a:t> ص 120</a:t>
            </a:r>
            <a:r>
              <a:rPr lang="ar-SA" sz="2800" b="1" dirty="0" smtClean="0">
                <a:solidFill>
                  <a:srgbClr val="0070C0"/>
                </a:solidFill>
              </a:rPr>
              <a:t> </a:t>
            </a:r>
            <a:endParaRPr lang="ar-JO" sz="2800" b="1" dirty="0">
              <a:solidFill>
                <a:srgbClr val="0070C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C51F264-A5F5-ECF5-A6DD-053732438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9" y="6290683"/>
            <a:ext cx="1335140" cy="499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5" y="2143832"/>
            <a:ext cx="8786938" cy="3289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0" y="4685263"/>
            <a:ext cx="10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رأي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87021" y="4756062"/>
            <a:ext cx="10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حقيقة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83974" y="4756061"/>
            <a:ext cx="10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حقيقة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7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6507" y="1186904"/>
            <a:ext cx="42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تقويم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تكويني :</a:t>
            </a:r>
            <a:r>
              <a:rPr lang="ar-JO" sz="2800" b="1" dirty="0" smtClean="0">
                <a:solidFill>
                  <a:srgbClr val="0070C0"/>
                </a:solidFill>
              </a:rPr>
              <a:t> ص 120</a:t>
            </a:r>
            <a:r>
              <a:rPr lang="ar-SA" sz="2800" b="1" dirty="0" smtClean="0">
                <a:solidFill>
                  <a:srgbClr val="0070C0"/>
                </a:solidFill>
              </a:rPr>
              <a:t> </a:t>
            </a:r>
            <a:endParaRPr lang="ar-JO" sz="2800" b="1" dirty="0">
              <a:solidFill>
                <a:srgbClr val="0070C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C51F264-A5F5-ECF5-A6DD-053732438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49" y="6275243"/>
            <a:ext cx="1335140" cy="4999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4" y="2060305"/>
            <a:ext cx="8715878" cy="35164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35893" y="338700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الزيادة السّكانية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1334" y="333395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إعادة التدوير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39181" y="45618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التنوّع البيولوجي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35893" y="453688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التسمّم الوبائي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3879" y="455570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الطاقة المتجدّدة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0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8667" y="68461"/>
            <a:ext cx="9233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تقويم </a:t>
            </a:r>
            <a:r>
              <a:rPr lang="ar-JO" sz="2800" b="1" dirty="0" smtClean="0">
                <a:solidFill>
                  <a:srgbClr val="0070C0"/>
                </a:solidFill>
              </a:rPr>
              <a:t>ال</a:t>
            </a:r>
            <a:r>
              <a:rPr lang="ar-SA" sz="2800" b="1" dirty="0" smtClean="0">
                <a:solidFill>
                  <a:srgbClr val="0070C0"/>
                </a:solidFill>
              </a:rPr>
              <a:t>تكويني :</a:t>
            </a:r>
            <a:r>
              <a:rPr lang="ar-JO" sz="2800" b="1" dirty="0" smtClean="0">
                <a:solidFill>
                  <a:srgbClr val="0070C0"/>
                </a:solidFill>
              </a:rPr>
              <a:t> ص 120 / </a:t>
            </a:r>
            <a:r>
              <a:rPr lang="ar-JO" sz="2800" b="1" dirty="0" smtClean="0">
                <a:solidFill>
                  <a:srgbClr val="FF0000"/>
                </a:solidFill>
              </a:rPr>
              <a:t>يكتفي الطالب بالإجابات المكتوبة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C51F264-A5F5-ECF5-A6DD-053732438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9" y="6290683"/>
            <a:ext cx="1335140" cy="499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31" y="1381166"/>
            <a:ext cx="7719109" cy="4727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4013" y="3090691"/>
            <a:ext cx="2443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 smtClean="0">
                <a:solidFill>
                  <a:srgbClr val="FF0000"/>
                </a:solidFill>
              </a:rPr>
              <a:t>إعادة التدوير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6971" y="3999170"/>
            <a:ext cx="244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 smtClean="0">
                <a:solidFill>
                  <a:srgbClr val="FF0000"/>
                </a:solidFill>
              </a:rPr>
              <a:t>إزالة الطابع الماديّ للثروة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4211" y="3088785"/>
            <a:ext cx="244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b="1" dirty="0" smtClean="0">
                <a:solidFill>
                  <a:srgbClr val="FF0000"/>
                </a:solidFill>
              </a:rPr>
              <a:t>استعادة الحياة البريّة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82989" y="3047978"/>
            <a:ext cx="231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 smtClean="0">
                <a:solidFill>
                  <a:srgbClr val="FF0000"/>
                </a:solidFill>
              </a:rPr>
              <a:t>القضاء على استخدام النفط والغاز والفحم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7224" y="4006730"/>
            <a:ext cx="244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 smtClean="0">
                <a:solidFill>
                  <a:srgbClr val="FF0000"/>
                </a:solidFill>
              </a:rPr>
              <a:t>استخدام الطاقة المتجددة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60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963</Words>
  <Application>Microsoft Office PowerPoint</Application>
  <PresentationFormat>Widescreen</PresentationFormat>
  <Paragraphs>343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187</cp:revision>
  <dcterms:created xsi:type="dcterms:W3CDTF">2019-06-13T08:00:41Z</dcterms:created>
  <dcterms:modified xsi:type="dcterms:W3CDTF">2024-12-07T17:21:34Z</dcterms:modified>
</cp:coreProperties>
</file>