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4" r:id="rId3"/>
    <p:sldId id="266" r:id="rId4"/>
    <p:sldId id="293" r:id="rId5"/>
    <p:sldId id="275" r:id="rId6"/>
    <p:sldId id="287" r:id="rId7"/>
    <p:sldId id="291" r:id="rId8"/>
    <p:sldId id="276" r:id="rId9"/>
    <p:sldId id="292" r:id="rId10"/>
    <p:sldId id="278" r:id="rId11"/>
    <p:sldId id="285" r:id="rId12"/>
    <p:sldId id="279" r:id="rId13"/>
    <p:sldId id="289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42A3F-D154-4C05-9473-A6BBBEDEF06D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A256F-6906-46BE-9184-854C095F1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F202-E086-43E8-BC5F-C161767B9809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0"/>
            <a:ext cx="2082800" cy="185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1982" y="2092034"/>
            <a:ext cx="8214522" cy="44319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الوحدة : </a:t>
            </a:r>
            <a:r>
              <a:rPr lang="ar-JO" sz="4400" dirty="0" smtClean="0">
                <a:cs typeface="AGA Battouta Regular" pitchFamily="2" charset="-78"/>
              </a:rPr>
              <a:t>من أسرار الكون</a:t>
            </a:r>
            <a:endParaRPr lang="ar-SA" sz="4400" dirty="0">
              <a:cs typeface="AGA Battouta Regul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الدرس :  </a:t>
            </a:r>
            <a:r>
              <a:rPr lang="ar-JO" sz="3200" b="1" dirty="0" smtClean="0">
                <a:cs typeface="AGA Battouta Regular" pitchFamily="2" charset="-78"/>
              </a:rPr>
              <a:t>نائلُ الحكمة (الإنسان الرّاشدُ)</a:t>
            </a:r>
            <a:endParaRPr lang="ar-JO" sz="3200" b="1" dirty="0">
              <a:cs typeface="AGA Battouta Regul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المبحث :  </a:t>
            </a:r>
            <a:r>
              <a:rPr lang="ar-JO" sz="4400" dirty="0">
                <a:cs typeface="AGA Battouta Regular" pitchFamily="2" charset="-78"/>
              </a:rPr>
              <a:t>العربية لغتي </a:t>
            </a:r>
            <a:endParaRPr lang="ar-SA" sz="4400" dirty="0">
              <a:cs typeface="AGA Battouta Regul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الصف :  </a:t>
            </a:r>
            <a:r>
              <a:rPr lang="ar-JO" sz="4400" dirty="0" smtClean="0">
                <a:cs typeface="AGA Battouta Regular" pitchFamily="2" charset="-78"/>
              </a:rPr>
              <a:t>الثامن.</a:t>
            </a:r>
            <a:endParaRPr lang="ar-JO" sz="4400" dirty="0">
              <a:cs typeface="AGA Battouta Regular" pitchFamily="2" charset="-78"/>
            </a:endParaRPr>
          </a:p>
          <a:p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05" y="328517"/>
            <a:ext cx="5910202" cy="185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8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6" y="1878784"/>
            <a:ext cx="1522674" cy="4316989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en-US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الخامسة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 smtClean="0"/>
              <a:t>التمايز</a:t>
            </a:r>
            <a:r>
              <a:rPr lang="ar-JO" sz="2800" b="1" dirty="0" smtClean="0"/>
              <a:t> </a:t>
            </a:r>
            <a:r>
              <a:rPr lang="ar-SA" sz="2800" b="1" dirty="0" smtClean="0"/>
              <a:t>: </a:t>
            </a:r>
            <a:endParaRPr lang="ar-SA" sz="28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270737" y="1872339"/>
            <a:ext cx="2055138" cy="4382095"/>
            <a:chOff x="6287512" y="2493050"/>
            <a:chExt cx="2055138" cy="4382095"/>
          </a:xfrm>
        </p:grpSpPr>
        <p:sp>
          <p:nvSpPr>
            <p:cNvPr id="29" name="Shape 2">
              <a:extLst>
                <a:ext uri="{FF2B5EF4-FFF2-40B4-BE49-F238E27FC236}">
                  <a16:creationId xmlns:a16="http://schemas.microsoft.com/office/drawing/2014/main" id="{E7AC2A34-6142-E906-338F-AEC60747B39E}"/>
                </a:ext>
              </a:extLst>
            </p:cNvPr>
            <p:cNvSpPr/>
            <p:nvPr/>
          </p:nvSpPr>
          <p:spPr>
            <a:xfrm>
              <a:off x="7292935" y="2493050"/>
              <a:ext cx="44410" cy="4382095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Shape 3">
              <a:extLst>
                <a:ext uri="{FF2B5EF4-FFF2-40B4-BE49-F238E27FC236}">
                  <a16:creationId xmlns:a16="http://schemas.microsoft.com/office/drawing/2014/main" id="{7F6B48C4-E63C-C065-BC44-13176ABDEC50}"/>
                </a:ext>
              </a:extLst>
            </p:cNvPr>
            <p:cNvSpPr/>
            <p:nvPr/>
          </p:nvSpPr>
          <p:spPr>
            <a:xfrm>
              <a:off x="7565053" y="2894350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Shape 4">
              <a:extLst>
                <a:ext uri="{FF2B5EF4-FFF2-40B4-BE49-F238E27FC236}">
                  <a16:creationId xmlns:a16="http://schemas.microsoft.com/office/drawing/2014/main" id="{638B7FF1-2629-0300-ECCB-FEBEDB7A220B}"/>
                </a:ext>
              </a:extLst>
            </p:cNvPr>
            <p:cNvSpPr/>
            <p:nvPr/>
          </p:nvSpPr>
          <p:spPr>
            <a:xfrm>
              <a:off x="7076816" y="2655884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 5">
              <a:extLst>
                <a:ext uri="{FF2B5EF4-FFF2-40B4-BE49-F238E27FC236}">
                  <a16:creationId xmlns:a16="http://schemas.microsoft.com/office/drawing/2014/main" id="{26859F2F-3E10-7852-2CE4-C439CF85BD63}"/>
                </a:ext>
              </a:extLst>
            </p:cNvPr>
            <p:cNvSpPr/>
            <p:nvPr/>
          </p:nvSpPr>
          <p:spPr>
            <a:xfrm>
              <a:off x="7223105" y="2708315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1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Shape 8">
              <a:extLst>
                <a:ext uri="{FF2B5EF4-FFF2-40B4-BE49-F238E27FC236}">
                  <a16:creationId xmlns:a16="http://schemas.microsoft.com/office/drawing/2014/main" id="{87F88120-07C1-DA73-FE01-511617E1C071}"/>
                </a:ext>
              </a:extLst>
            </p:cNvPr>
            <p:cNvSpPr/>
            <p:nvPr/>
          </p:nvSpPr>
          <p:spPr>
            <a:xfrm>
              <a:off x="6287512" y="400520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Shape 9">
              <a:extLst>
                <a:ext uri="{FF2B5EF4-FFF2-40B4-BE49-F238E27FC236}">
                  <a16:creationId xmlns:a16="http://schemas.microsoft.com/office/drawing/2014/main" id="{2BC01055-80C0-77E7-B6B8-79D5B3349246}"/>
                </a:ext>
              </a:extLst>
            </p:cNvPr>
            <p:cNvSpPr/>
            <p:nvPr/>
          </p:nvSpPr>
          <p:spPr>
            <a:xfrm>
              <a:off x="7065109" y="377749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 10">
              <a:extLst>
                <a:ext uri="{FF2B5EF4-FFF2-40B4-BE49-F238E27FC236}">
                  <a16:creationId xmlns:a16="http://schemas.microsoft.com/office/drawing/2014/main" id="{8EE93098-4EC1-B0BB-5A82-76A76BDDFABD}"/>
                </a:ext>
              </a:extLst>
            </p:cNvPr>
            <p:cNvSpPr/>
            <p:nvPr/>
          </p:nvSpPr>
          <p:spPr>
            <a:xfrm>
              <a:off x="7223105" y="381916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2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Shape 13">
              <a:extLst>
                <a:ext uri="{FF2B5EF4-FFF2-40B4-BE49-F238E27FC236}">
                  <a16:creationId xmlns:a16="http://schemas.microsoft.com/office/drawing/2014/main" id="{90D2BED4-4E81-51D4-EEE9-283E9A341BA1}"/>
                </a:ext>
              </a:extLst>
            </p:cNvPr>
            <p:cNvSpPr/>
            <p:nvPr/>
          </p:nvSpPr>
          <p:spPr>
            <a:xfrm>
              <a:off x="7565053" y="519642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Shape 14">
              <a:extLst>
                <a:ext uri="{FF2B5EF4-FFF2-40B4-BE49-F238E27FC236}">
                  <a16:creationId xmlns:a16="http://schemas.microsoft.com/office/drawing/2014/main" id="{F1EEB422-CD7D-C49E-AE4A-0F50444C3C4E}"/>
                </a:ext>
              </a:extLst>
            </p:cNvPr>
            <p:cNvSpPr/>
            <p:nvPr/>
          </p:nvSpPr>
          <p:spPr>
            <a:xfrm>
              <a:off x="7065109" y="496871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15">
              <a:extLst>
                <a:ext uri="{FF2B5EF4-FFF2-40B4-BE49-F238E27FC236}">
                  <a16:creationId xmlns:a16="http://schemas.microsoft.com/office/drawing/2014/main" id="{8595E128-06CD-8863-5C3A-72B76A9A0CD9}"/>
                </a:ext>
              </a:extLst>
            </p:cNvPr>
            <p:cNvSpPr/>
            <p:nvPr/>
          </p:nvSpPr>
          <p:spPr>
            <a:xfrm>
              <a:off x="7223105" y="501038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3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Shape 4">
              <a:extLst>
                <a:ext uri="{FF2B5EF4-FFF2-40B4-BE49-F238E27FC236}">
                  <a16:creationId xmlns:a16="http://schemas.microsoft.com/office/drawing/2014/main" id="{575EAB91-AA07-F831-947E-C34E8C1F6743}"/>
                </a:ext>
              </a:extLst>
            </p:cNvPr>
            <p:cNvSpPr/>
            <p:nvPr/>
          </p:nvSpPr>
          <p:spPr>
            <a:xfrm>
              <a:off x="7065108" y="6224863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</a:t>
              </a: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Shape 8">
              <a:extLst>
                <a:ext uri="{FF2B5EF4-FFF2-40B4-BE49-F238E27FC236}">
                  <a16:creationId xmlns:a16="http://schemas.microsoft.com/office/drawing/2014/main" id="{0D5A7EAB-D4DB-CEAE-1EEA-5E1D2011FFD3}"/>
                </a:ext>
              </a:extLst>
            </p:cNvPr>
            <p:cNvSpPr/>
            <p:nvPr/>
          </p:nvSpPr>
          <p:spPr>
            <a:xfrm>
              <a:off x="6304181" y="6452629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" name="Picture 3">
            <a:extLst>
              <a:ext uri="{FF2B5EF4-FFF2-40B4-BE49-F238E27FC236}">
                <a16:creationId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8" y="6213607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F327A18A-0519-FF93-5EA2-813E7F42CC37}"/>
              </a:ext>
            </a:extLst>
          </p:cNvPr>
          <p:cNvSpPr/>
          <p:nvPr/>
        </p:nvSpPr>
        <p:spPr>
          <a:xfrm>
            <a:off x="5706273" y="1777282"/>
            <a:ext cx="3833722" cy="11130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b="1" dirty="0" smtClean="0">
                <a:ln w="0"/>
                <a:solidFill>
                  <a:schemeClr val="tx1"/>
                </a:solidFill>
              </a:rPr>
              <a:t>ابحث عن الدّول التي تسجل أعلى نسبة زيادة سكانية وحدّدها على الأطلس.</a:t>
            </a:r>
            <a:endParaRPr lang="ar-JO" b="1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4730" y="3083531"/>
            <a:ext cx="3471818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JO" b="1" dirty="0" smtClean="0">
                <a:ln w="0"/>
              </a:rPr>
              <a:t>ابحث عن الدّول التي برزت في حروبها منذ بداية القرن الواحد والعشرين وحددها على الأطلس.</a:t>
            </a:r>
            <a:endParaRPr lang="ar-JO" b="1" dirty="0">
              <a:ln w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9040" y="5485350"/>
            <a:ext cx="360614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JO" b="1" dirty="0" smtClean="0"/>
              <a:t>شارك اللون الأخضر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974293" y="4389677"/>
            <a:ext cx="331339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JO" b="1" dirty="0" smtClean="0"/>
              <a:t>شارك اللون الأزرق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50607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</a:t>
            </a: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الخامسة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/>
              <a:t> </a:t>
            </a:r>
            <a:r>
              <a:rPr lang="ar-SA" sz="3200" b="1" dirty="0" smtClean="0">
                <a:solidFill>
                  <a:srgbClr val="FF0000"/>
                </a:solidFill>
              </a:rPr>
              <a:t>الت</a:t>
            </a:r>
            <a:r>
              <a:rPr lang="ar-JO" sz="3200" b="1" dirty="0" smtClean="0">
                <a:solidFill>
                  <a:srgbClr val="FF0000"/>
                </a:solidFill>
              </a:rPr>
              <a:t>علُّم الذاتي </a:t>
            </a:r>
            <a:r>
              <a:rPr lang="ar-SA" sz="3200" b="1" dirty="0" smtClean="0">
                <a:solidFill>
                  <a:srgbClr val="FF0000"/>
                </a:solidFill>
              </a:rPr>
              <a:t>:</a:t>
            </a:r>
            <a:r>
              <a:rPr lang="ar-JO" sz="3200" b="1" dirty="0" smtClean="0">
                <a:solidFill>
                  <a:srgbClr val="FF0000"/>
                </a:solidFill>
              </a:rPr>
              <a:t> ص 121</a:t>
            </a:r>
            <a:r>
              <a:rPr lang="ar-SA" sz="3200" b="1" dirty="0" smtClean="0">
                <a:solidFill>
                  <a:srgbClr val="FF0000"/>
                </a:solidFill>
              </a:rPr>
              <a:t>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2" y="3554919"/>
            <a:ext cx="2771702" cy="27717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39" y="2330082"/>
            <a:ext cx="8781168" cy="82737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46159" y="3508226"/>
            <a:ext cx="86451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>
                <a:solidFill>
                  <a:srgbClr val="FF0000"/>
                </a:solidFill>
              </a:rPr>
              <a:t>1- حرب غزة الممتدّة حصدت أرواح 43.000 وأكثر</a:t>
            </a:r>
          </a:p>
          <a:p>
            <a:pPr algn="r" rtl="1"/>
            <a:endParaRPr lang="ar-JO" sz="2800" b="1" dirty="0">
              <a:solidFill>
                <a:srgbClr val="FF0000"/>
              </a:solidFill>
            </a:endParaRPr>
          </a:p>
          <a:p>
            <a:pPr algn="r" rtl="1"/>
            <a:r>
              <a:rPr lang="ar-JO" sz="2800" b="1" dirty="0" smtClean="0">
                <a:solidFill>
                  <a:srgbClr val="FF0000"/>
                </a:solidFill>
              </a:rPr>
              <a:t>2- وباء كوفيد19 حصد أرواح 15 مليون شخص حول العالم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2494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</a:t>
            </a:r>
            <a:r>
              <a:rPr lang="en-US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الخامسة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764347" y="1174543"/>
            <a:ext cx="77014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الربط بالحياة </a:t>
            </a:r>
            <a:r>
              <a:rPr lang="ar-JO" sz="2800" b="1" dirty="0" smtClean="0"/>
              <a:t>+ التفكير الناقد </a:t>
            </a:r>
            <a:r>
              <a:rPr lang="ar-SA" sz="2800" b="1" dirty="0" smtClean="0"/>
              <a:t>: </a:t>
            </a:r>
            <a:endParaRPr lang="ar-JO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r" rtl="1"/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نواجه على سطح الأرض تغيُّرًا مناخيًا ملحوظًا. ما السّبب برأيك؟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4861A98-FBAD-77F9-BFA0-E90A124D2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0549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347" y="2516044"/>
            <a:ext cx="7006872" cy="395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147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815" y="980918"/>
            <a:ext cx="2712550" cy="271255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الخامسة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496470" y="1294259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 smtClean="0"/>
              <a:t> </a:t>
            </a:r>
            <a:endParaRPr lang="ar-SA" sz="28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6" y="6300045"/>
            <a:ext cx="10366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BFFAD2-1420-596A-264C-A39F747353CD}"/>
              </a:ext>
            </a:extLst>
          </p:cNvPr>
          <p:cNvSpPr txBox="1"/>
          <p:nvPr/>
        </p:nvSpPr>
        <p:spPr>
          <a:xfrm>
            <a:off x="1071644" y="1504861"/>
            <a:ext cx="793570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/>
              <a:t>تقويم ختامي </a:t>
            </a:r>
            <a:r>
              <a:rPr lang="ar-JO" sz="2800" b="1" dirty="0" smtClean="0"/>
              <a:t>:</a:t>
            </a:r>
          </a:p>
          <a:p>
            <a:pPr algn="r" rtl="1"/>
            <a:endParaRPr lang="ar-JO" sz="2800" b="1" dirty="0" smtClean="0"/>
          </a:p>
          <a:p>
            <a:pPr algn="r" rtl="1"/>
            <a:r>
              <a:rPr lang="ar-JO" sz="2800" b="1" dirty="0" smtClean="0"/>
              <a:t>ما هي العوامل البشريّة: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1- </a:t>
            </a:r>
            <a:r>
              <a:rPr lang="ar-JO" sz="2800" b="1" dirty="0" smtClean="0"/>
              <a:t>النظام البيئي 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 smtClean="0"/>
              <a:t>2- التلوث الناتج من الصناعات ووسال النقل وقطع أشجار الغابات</a:t>
            </a:r>
          </a:p>
          <a:p>
            <a:pPr algn="r" rtl="1"/>
            <a:endParaRPr lang="ar-JO" sz="2800" b="1" dirty="0" smtClean="0"/>
          </a:p>
          <a:p>
            <a:pPr algn="r" rtl="1"/>
            <a:r>
              <a:rPr lang="ar-JO" sz="2800" b="1" dirty="0" smtClean="0"/>
              <a:t>3- التغيّرات في النشاط الشمسي أو الانفجارات البركانية</a:t>
            </a:r>
          </a:p>
          <a:p>
            <a:pPr algn="r" rtl="1"/>
            <a:endParaRPr lang="ar-JO" sz="2800" b="1" dirty="0" smtClean="0"/>
          </a:p>
          <a:p>
            <a:pPr algn="r" rtl="1"/>
            <a:r>
              <a:rPr lang="ar-JO" sz="2800" b="1" dirty="0" smtClean="0"/>
              <a:t>4- لا شيء مما سبق   </a:t>
            </a:r>
            <a:endParaRPr lang="ar-SA" sz="2800" b="1" dirty="0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D6B8D6FA-68A7-ABB5-F446-AFBE492485EB}"/>
              </a:ext>
            </a:extLst>
          </p:cNvPr>
          <p:cNvSpPr txBox="1">
            <a:spLocks/>
          </p:cNvSpPr>
          <p:nvPr/>
        </p:nvSpPr>
        <p:spPr>
          <a:xfrm>
            <a:off x="264160" y="8493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en-US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55" y="4061500"/>
            <a:ext cx="588328" cy="49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413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الخامسة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بطاقة خروج : 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11F8789-8180-4606-FDF7-3778D852B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541" y="6254435"/>
            <a:ext cx="1335140" cy="4999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885" y="2563748"/>
            <a:ext cx="60007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207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       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             </a:t>
            </a: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الثامن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الخامسة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أقرأ بطلاقة وفهم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2149" y="1120985"/>
            <a:ext cx="8710453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250000"/>
              </a:lnSpc>
            </a:pPr>
            <a:r>
              <a:rPr lang="ar-SA" sz="3200" b="1" dirty="0">
                <a:solidFill>
                  <a:srgbClr val="FF0000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النتاجات المتوقعة </a:t>
            </a:r>
            <a:r>
              <a:rPr lang="ar-SA" sz="3200" b="1" dirty="0" smtClean="0">
                <a:solidFill>
                  <a:srgbClr val="FF0000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:</a:t>
            </a:r>
            <a:endParaRPr lang="ar-SA" sz="3200" b="1" dirty="0">
              <a:solidFill>
                <a:srgbClr val="FF0000"/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r" rtl="1"/>
            <a:r>
              <a:rPr lang="ar-JO" sz="2800" b="1" dirty="0"/>
              <a:t>يتوقّع من الطالب </a:t>
            </a:r>
            <a:r>
              <a:rPr lang="ar-JO" sz="2800" b="1" dirty="0" smtClean="0"/>
              <a:t>: </a:t>
            </a:r>
            <a:endParaRPr lang="en-US" sz="2800" b="1" dirty="0" smtClean="0"/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1- </a:t>
            </a:r>
            <a:r>
              <a:rPr lang="ar-JO" sz="2800" b="1" dirty="0" smtClean="0"/>
              <a:t>قراءة الفقرة قراءة جهرية سليمة مع التنغيم الصوتي.</a:t>
            </a:r>
            <a:endParaRPr lang="ar-JO" sz="2800" b="1" dirty="0"/>
          </a:p>
          <a:p>
            <a:pPr algn="r" rtl="1"/>
            <a:r>
              <a:rPr lang="ar-JO" sz="2800" b="1" dirty="0"/>
              <a:t>2- ذكر </a:t>
            </a:r>
            <a:r>
              <a:rPr lang="ar-JO" sz="2800" b="1" dirty="0" smtClean="0"/>
              <a:t>التهديدات التي تهدد الجنس البشري.</a:t>
            </a:r>
            <a:endParaRPr lang="ar-JO" sz="2800" b="1" dirty="0"/>
          </a:p>
          <a:p>
            <a:pPr algn="r" rtl="1"/>
            <a:r>
              <a:rPr lang="ar-JO" sz="2800" b="1" dirty="0"/>
              <a:t>3- </a:t>
            </a:r>
            <a:r>
              <a:rPr lang="ar-JO" sz="2800" b="1" dirty="0" smtClean="0"/>
              <a:t>يُوضح معاني المفردات الملوّنة.</a:t>
            </a:r>
            <a:endParaRPr lang="ar-JO" sz="2800" b="1" dirty="0"/>
          </a:p>
          <a:p>
            <a:pPr algn="r" rtl="1"/>
            <a:r>
              <a:rPr lang="ar-JO" sz="2800" b="1" dirty="0"/>
              <a:t>4- ينمو لدى الطالب قيمة </a:t>
            </a:r>
            <a:r>
              <a:rPr lang="ar-JO" sz="2800" b="1" dirty="0" smtClean="0"/>
              <a:t>تضافُر الجهود .</a:t>
            </a:r>
            <a:endParaRPr lang="en-US" sz="2800" b="1" dirty="0"/>
          </a:p>
          <a:p>
            <a:pPr algn="r"/>
            <a:r>
              <a:rPr lang="ar-JO" sz="2000" b="1" dirty="0"/>
              <a:t> </a:t>
            </a:r>
            <a:endParaRPr lang="en-US" sz="2000" b="1" dirty="0"/>
          </a:p>
          <a:p>
            <a:pPr algn="r"/>
            <a:endParaRPr lang="ar-JO" sz="20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3658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الخامسة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68601" y="992175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03:00 minutes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7525350" y="1178522"/>
            <a:ext cx="2000869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dobe Arabic" pitchFamily="18" charset="-78"/>
                <a:cs typeface="AF_Najed" pitchFamily="2" charset="-78"/>
              </a:rPr>
              <a:t>التمهيد : 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dobe Arabic" pitchFamily="18" charset="-78"/>
              <a:cs typeface="AF_Najed" pitchFamily="2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875" y="1520278"/>
            <a:ext cx="4334480" cy="1857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175" y="3415547"/>
            <a:ext cx="3858163" cy="318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955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الخامسة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</a:t>
            </a:r>
            <a:r>
              <a:rPr lang="ar-SA" sz="2800" b="1" dirty="0">
                <a:solidFill>
                  <a:srgbClr val="FF0000"/>
                </a:solidFill>
              </a:rPr>
              <a:t>التقويم القبلي :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5927" y="2265526"/>
            <a:ext cx="86669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600" b="1" dirty="0" smtClean="0"/>
              <a:t>هل التقدّم والتطوّر السّريع في حياتنا يؤذي الكرة الأرضية</a:t>
            </a:r>
            <a:r>
              <a:rPr lang="ar-JO" sz="3600" b="1" dirty="0"/>
              <a:t>؟</a:t>
            </a:r>
            <a:endParaRPr lang="ar-JO" sz="3600" b="1" dirty="0" smtClean="0"/>
          </a:p>
          <a:p>
            <a:pPr algn="r" rtl="1"/>
            <a:endParaRPr lang="ar-JO" sz="3600" b="1" dirty="0"/>
          </a:p>
          <a:p>
            <a:pPr algn="r" rtl="1"/>
            <a:r>
              <a:rPr lang="ar-JO" sz="3600" b="1" dirty="0">
                <a:solidFill>
                  <a:schemeClr val="accent1">
                    <a:lumMod val="75000"/>
                  </a:schemeClr>
                </a:solidFill>
              </a:rPr>
              <a:t>أ – </a:t>
            </a:r>
            <a:r>
              <a:rPr lang="ar-JO" sz="3600" b="1" dirty="0" smtClean="0">
                <a:solidFill>
                  <a:schemeClr val="accent1">
                    <a:lumMod val="75000"/>
                  </a:schemeClr>
                </a:solidFill>
              </a:rPr>
              <a:t>نعم</a:t>
            </a:r>
          </a:p>
          <a:p>
            <a:pPr algn="r" rtl="1"/>
            <a:endParaRPr lang="ar-JO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 rtl="1"/>
            <a:r>
              <a:rPr lang="ar-JO" sz="3600" b="1" dirty="0" smtClean="0">
                <a:solidFill>
                  <a:schemeClr val="accent1">
                    <a:lumMod val="75000"/>
                  </a:schemeClr>
                </a:solidFill>
              </a:rPr>
              <a:t>ب- لا</a:t>
            </a: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633" y="3391086"/>
            <a:ext cx="2594936" cy="2209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394" y="3882115"/>
            <a:ext cx="857477" cy="85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254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الخامسة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739784" y="1174543"/>
            <a:ext cx="7725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/>
              <a:t>التقديم :</a:t>
            </a:r>
            <a:r>
              <a:rPr lang="ar-JO" sz="3200" b="1" dirty="0"/>
              <a:t> </a:t>
            </a:r>
            <a:r>
              <a:rPr lang="ar-JO" sz="3200" b="1" dirty="0" smtClean="0"/>
              <a:t>ص 117</a:t>
            </a:r>
            <a:endParaRPr lang="ar-JO" sz="32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532" y="957134"/>
            <a:ext cx="2110262" cy="22653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062" y="2400954"/>
            <a:ext cx="5751084" cy="365688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07527" y="3129984"/>
            <a:ext cx="30637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 smtClean="0"/>
              <a:t>1- فسّر معاني الكلمات الملونة باللون الأحمر.</a:t>
            </a:r>
          </a:p>
          <a:p>
            <a:pPr algn="r" rtl="1"/>
            <a:endParaRPr lang="ar-JO" sz="2400" b="1" dirty="0" smtClean="0"/>
          </a:p>
          <a:p>
            <a:pPr algn="r" rtl="1"/>
            <a:r>
              <a:rPr lang="ar-JO" sz="2400" b="1" dirty="0" smtClean="0"/>
              <a:t>2- ما الفكرة الرّئيسة من الفقرة.</a:t>
            </a:r>
          </a:p>
          <a:p>
            <a:pPr algn="r" rtl="1"/>
            <a:endParaRPr lang="ar-JO" sz="2400" b="1" dirty="0" smtClean="0"/>
          </a:p>
          <a:p>
            <a:pPr algn="r" rtl="1"/>
            <a:r>
              <a:rPr lang="ar-JO" sz="2400" b="1" dirty="0" smtClean="0"/>
              <a:t>3- ضع كلمة </a:t>
            </a:r>
            <a:r>
              <a:rPr lang="ar-JO" sz="2400" b="1" dirty="0" smtClean="0"/>
              <a:t>(تغيُّر المناخ) </a:t>
            </a:r>
            <a:r>
              <a:rPr lang="ar-JO" sz="2400" b="1" dirty="0" smtClean="0"/>
              <a:t>في جملة مُفيدة.</a:t>
            </a:r>
            <a:endParaRPr lang="ar-JO" sz="2400" b="1" dirty="0"/>
          </a:p>
        </p:txBody>
      </p:sp>
    </p:spTree>
    <p:extLst>
      <p:ext uri="{BB962C8B-B14F-4D97-AF65-F5344CB8AC3E}">
        <p14:creationId xmlns:p14="http://schemas.microsoft.com/office/powerpoint/2010/main" val="433375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الخامسة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739784" y="1174543"/>
            <a:ext cx="7725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/>
              <a:t>التقديم :</a:t>
            </a:r>
            <a:r>
              <a:rPr lang="ar-JO" sz="3200" b="1" dirty="0"/>
              <a:t> </a:t>
            </a:r>
            <a:r>
              <a:rPr lang="ar-JO" sz="3200" b="1" dirty="0" smtClean="0">
                <a:solidFill>
                  <a:srgbClr val="FF0000"/>
                </a:solidFill>
              </a:rPr>
              <a:t>تغذية راجعة.</a:t>
            </a:r>
            <a:endParaRPr lang="ar-JO" sz="3200" b="1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460" y="2507943"/>
            <a:ext cx="2314898" cy="398200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614658" y="1923168"/>
            <a:ext cx="7725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b="1" dirty="0" smtClean="0">
                <a:solidFill>
                  <a:srgbClr val="FF0000"/>
                </a:solidFill>
              </a:rPr>
              <a:t>الفكرة الرّئيسة</a:t>
            </a:r>
            <a:r>
              <a:rPr lang="ar-JO" sz="3200" b="1" dirty="0" smtClean="0"/>
              <a:t>: التهديدات التي تواجه الجنس البشري.</a:t>
            </a:r>
            <a:endParaRPr lang="ar-JO" sz="32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52" y="4766453"/>
            <a:ext cx="2825750" cy="16147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52" y="2561172"/>
            <a:ext cx="2795155" cy="194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219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en-US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الخامسة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03:00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118014" y="1448514"/>
            <a:ext cx="42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</a:t>
            </a:r>
            <a:r>
              <a:rPr lang="ar-JO" sz="2800" b="1" dirty="0" smtClean="0">
                <a:solidFill>
                  <a:srgbClr val="0070C0"/>
                </a:solidFill>
              </a:rPr>
              <a:t>ال</a:t>
            </a:r>
            <a:r>
              <a:rPr lang="ar-SA" sz="2800" b="1" dirty="0" smtClean="0">
                <a:solidFill>
                  <a:srgbClr val="0070C0"/>
                </a:solidFill>
              </a:rPr>
              <a:t>تقويم </a:t>
            </a:r>
            <a:r>
              <a:rPr lang="ar-JO" sz="2800" b="1" dirty="0" smtClean="0">
                <a:solidFill>
                  <a:srgbClr val="0070C0"/>
                </a:solidFill>
              </a:rPr>
              <a:t>ال</a:t>
            </a:r>
            <a:r>
              <a:rPr lang="ar-SA" sz="2800" b="1" dirty="0" smtClean="0">
                <a:solidFill>
                  <a:srgbClr val="0070C0"/>
                </a:solidFill>
              </a:rPr>
              <a:t>تكويني :</a:t>
            </a:r>
            <a:r>
              <a:rPr lang="ar-JO" sz="2800" b="1" dirty="0" smtClean="0">
                <a:solidFill>
                  <a:srgbClr val="0070C0"/>
                </a:solidFill>
              </a:rPr>
              <a:t> ص 119</a:t>
            </a:r>
            <a:r>
              <a:rPr lang="ar-SA" sz="2800" b="1" dirty="0" smtClean="0">
                <a:solidFill>
                  <a:srgbClr val="0070C0"/>
                </a:solidFill>
              </a:rPr>
              <a:t> </a:t>
            </a:r>
            <a:endParaRPr lang="ar-JO" sz="2800" b="1" dirty="0">
              <a:solidFill>
                <a:srgbClr val="0070C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1C51F264-A5F5-ECF5-A6DD-053732438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49" y="6290683"/>
            <a:ext cx="1335140" cy="4999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05" y="2071646"/>
            <a:ext cx="8192643" cy="18385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02213" y="3978249"/>
            <a:ext cx="29927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2000" b="1" dirty="0" smtClean="0">
                <a:solidFill>
                  <a:srgbClr val="FF0000"/>
                </a:solidFill>
              </a:rPr>
              <a:t>وَفقَ : التآلُف والانسجام</a:t>
            </a:r>
          </a:p>
          <a:p>
            <a:endParaRPr lang="ar-JO" sz="2000" b="1" dirty="0">
              <a:solidFill>
                <a:srgbClr val="FF0000"/>
              </a:solidFill>
            </a:endParaRPr>
          </a:p>
          <a:p>
            <a:r>
              <a:rPr lang="ar-JO" sz="2000" b="1" dirty="0" smtClean="0">
                <a:solidFill>
                  <a:srgbClr val="FF0000"/>
                </a:solidFill>
              </a:rPr>
              <a:t>التوافُق بين الموظفين مهمٌ للنجاح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25938" y="4010140"/>
            <a:ext cx="29927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2000" b="1" dirty="0" smtClean="0">
                <a:solidFill>
                  <a:srgbClr val="FF0000"/>
                </a:solidFill>
              </a:rPr>
              <a:t>ضَفرَ : التعاون والتآزُر</a:t>
            </a:r>
          </a:p>
          <a:p>
            <a:pPr algn="ctr"/>
            <a:endParaRPr lang="ar-JO" sz="2000" b="1" dirty="0">
              <a:solidFill>
                <a:srgbClr val="FF0000"/>
              </a:solidFill>
            </a:endParaRPr>
          </a:p>
          <a:p>
            <a:pPr algn="ctr"/>
            <a:r>
              <a:rPr lang="ar-JO" sz="2000" b="1" dirty="0" smtClean="0">
                <a:solidFill>
                  <a:srgbClr val="FF0000"/>
                </a:solidFill>
              </a:rPr>
              <a:t>التضافُر بين أفراد الفريق مهم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9920" y="4010140"/>
            <a:ext cx="3150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2000" b="1" dirty="0" smtClean="0">
                <a:solidFill>
                  <a:srgbClr val="FF0000"/>
                </a:solidFill>
              </a:rPr>
              <a:t>نفِدَ : انتهاء وفناء</a:t>
            </a:r>
          </a:p>
          <a:p>
            <a:endParaRPr lang="ar-JO" sz="2000" b="1" dirty="0">
              <a:solidFill>
                <a:srgbClr val="FF0000"/>
              </a:solidFill>
            </a:endParaRPr>
          </a:p>
          <a:p>
            <a:r>
              <a:rPr lang="ar-JO" sz="2000" b="1" dirty="0" smtClean="0">
                <a:solidFill>
                  <a:srgbClr val="FF0000"/>
                </a:solidFill>
              </a:rPr>
              <a:t>استنفادُ الفريقِ لإمكانياته سببُ الفوز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273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en-US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الخامسة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06507" y="1186904"/>
            <a:ext cx="42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</a:t>
            </a:r>
            <a:r>
              <a:rPr lang="ar-JO" sz="2800" b="1" dirty="0" smtClean="0">
                <a:solidFill>
                  <a:srgbClr val="0070C0"/>
                </a:solidFill>
              </a:rPr>
              <a:t>ال</a:t>
            </a:r>
            <a:r>
              <a:rPr lang="ar-SA" sz="2800" b="1" dirty="0" smtClean="0">
                <a:solidFill>
                  <a:srgbClr val="0070C0"/>
                </a:solidFill>
              </a:rPr>
              <a:t>تقويم </a:t>
            </a:r>
            <a:r>
              <a:rPr lang="ar-JO" sz="2800" b="1" dirty="0" smtClean="0">
                <a:solidFill>
                  <a:srgbClr val="0070C0"/>
                </a:solidFill>
              </a:rPr>
              <a:t>ال</a:t>
            </a:r>
            <a:r>
              <a:rPr lang="ar-SA" sz="2800" b="1" dirty="0" smtClean="0">
                <a:solidFill>
                  <a:srgbClr val="0070C0"/>
                </a:solidFill>
              </a:rPr>
              <a:t>تكويني :</a:t>
            </a:r>
            <a:r>
              <a:rPr lang="ar-JO" sz="2800" b="1" dirty="0" smtClean="0">
                <a:solidFill>
                  <a:srgbClr val="0070C0"/>
                </a:solidFill>
              </a:rPr>
              <a:t> ص 119</a:t>
            </a:r>
            <a:r>
              <a:rPr lang="ar-SA" sz="2800" b="1" dirty="0" smtClean="0">
                <a:solidFill>
                  <a:srgbClr val="0070C0"/>
                </a:solidFill>
              </a:rPr>
              <a:t> </a:t>
            </a:r>
            <a:endParaRPr lang="ar-JO" sz="2800" b="1" dirty="0">
              <a:solidFill>
                <a:srgbClr val="0070C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92" y="1710124"/>
            <a:ext cx="8449854" cy="508706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C51F264-A5F5-ECF5-A6DD-0537324388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749" y="6286532"/>
            <a:ext cx="1335140" cy="49991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03:00 minutes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597422" y="3333957"/>
            <a:ext cx="1106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الحروب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91861" y="4184706"/>
            <a:ext cx="1614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تغيُّر المناخ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20003" y="4969536"/>
            <a:ext cx="1896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التسمُّم العالمي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30424" y="6129076"/>
            <a:ext cx="2166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المراقبة العالميّة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55837" y="5014526"/>
            <a:ext cx="2993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انتشار الأمراض الوبائيّة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461889" y="4229696"/>
            <a:ext cx="2331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الزيادة السُّكانيّة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14659" y="3362941"/>
            <a:ext cx="1390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المجاعات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4801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4" grpId="0"/>
      <p:bldP spid="35" grpId="0"/>
      <p:bldP spid="44" grpId="0"/>
      <p:bldP spid="55" grpId="0"/>
      <p:bldP spid="56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en-US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الخامسة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03:00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118014" y="1448514"/>
            <a:ext cx="42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</a:t>
            </a:r>
            <a:r>
              <a:rPr lang="ar-JO" sz="2800" b="1" dirty="0" smtClean="0">
                <a:solidFill>
                  <a:srgbClr val="0070C0"/>
                </a:solidFill>
              </a:rPr>
              <a:t>ال</a:t>
            </a:r>
            <a:r>
              <a:rPr lang="ar-SA" sz="2800" b="1" dirty="0" smtClean="0">
                <a:solidFill>
                  <a:srgbClr val="0070C0"/>
                </a:solidFill>
              </a:rPr>
              <a:t>تقويم </a:t>
            </a:r>
            <a:r>
              <a:rPr lang="ar-JO" sz="2800" b="1" dirty="0" smtClean="0">
                <a:solidFill>
                  <a:srgbClr val="0070C0"/>
                </a:solidFill>
              </a:rPr>
              <a:t>ال</a:t>
            </a:r>
            <a:r>
              <a:rPr lang="ar-SA" sz="2800" b="1" dirty="0" smtClean="0">
                <a:solidFill>
                  <a:srgbClr val="0070C0"/>
                </a:solidFill>
              </a:rPr>
              <a:t>تكويني :</a:t>
            </a:r>
            <a:r>
              <a:rPr lang="ar-JO" sz="2800" b="1" dirty="0" smtClean="0">
                <a:solidFill>
                  <a:srgbClr val="0070C0"/>
                </a:solidFill>
              </a:rPr>
              <a:t> ص 121</a:t>
            </a:r>
            <a:r>
              <a:rPr lang="ar-SA" sz="2800" b="1" dirty="0" smtClean="0">
                <a:solidFill>
                  <a:srgbClr val="0070C0"/>
                </a:solidFill>
              </a:rPr>
              <a:t> </a:t>
            </a:r>
            <a:endParaRPr lang="ar-JO" sz="2800" b="1" dirty="0">
              <a:solidFill>
                <a:srgbClr val="0070C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1C51F264-A5F5-ECF5-A6DD-053732438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49" y="6290683"/>
            <a:ext cx="1335140" cy="4999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9867" y="3978249"/>
            <a:ext cx="8645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3200" b="1" dirty="0" smtClean="0">
                <a:solidFill>
                  <a:srgbClr val="FF0000"/>
                </a:solidFill>
              </a:rPr>
              <a:t>لأنها مقالة علميّة تعتمد على الألفاظ المُجرّدة البعيدة عن الخيال.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339" y="2359087"/>
            <a:ext cx="5174616" cy="113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604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1683</TotalTime>
  <Words>777</Words>
  <Application>Microsoft Office PowerPoint</Application>
  <PresentationFormat>Widescreen</PresentationFormat>
  <Paragraphs>285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Adobe Arabic</vt:lpstr>
      <vt:lpstr>adonis-web</vt:lpstr>
      <vt:lpstr>AF_Najed</vt:lpstr>
      <vt:lpstr>AGA Aladdin Regular</vt:lpstr>
      <vt:lpstr>AGA Battouta Regular</vt:lpstr>
      <vt:lpstr>Arial</vt:lpstr>
      <vt:lpstr>Calibri</vt:lpstr>
      <vt:lpstr>Calibri Light</vt:lpstr>
      <vt:lpstr>GE SS Text Bold</vt:lpstr>
      <vt:lpstr>HelveticaNeueLT Arabic 45 Light</vt:lpstr>
      <vt:lpstr>HelveticaNeueLT Arabic 55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Maali</cp:lastModifiedBy>
  <cp:revision>180</cp:revision>
  <dcterms:created xsi:type="dcterms:W3CDTF">2019-06-13T08:00:41Z</dcterms:created>
  <dcterms:modified xsi:type="dcterms:W3CDTF">2024-12-07T17:19:03Z</dcterms:modified>
</cp:coreProperties>
</file>