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74" r:id="rId3"/>
    <p:sldId id="266" r:id="rId4"/>
    <p:sldId id="313" r:id="rId5"/>
    <p:sldId id="308" r:id="rId6"/>
    <p:sldId id="275" r:id="rId7"/>
    <p:sldId id="312" r:id="rId8"/>
    <p:sldId id="268" r:id="rId9"/>
    <p:sldId id="314" r:id="rId10"/>
    <p:sldId id="310" r:id="rId11"/>
    <p:sldId id="330" r:id="rId12"/>
    <p:sldId id="331" r:id="rId13"/>
    <p:sldId id="278" r:id="rId14"/>
    <p:sldId id="282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5" r:id="rId23"/>
    <p:sldId id="332" r:id="rId24"/>
    <p:sldId id="363" r:id="rId25"/>
    <p:sldId id="326" r:id="rId26"/>
    <p:sldId id="327" r:id="rId27"/>
    <p:sldId id="328" r:id="rId28"/>
    <p:sldId id="329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5" r:id="rId38"/>
    <p:sldId id="341" r:id="rId39"/>
    <p:sldId id="342" r:id="rId40"/>
    <p:sldId id="343" r:id="rId41"/>
    <p:sldId id="344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56" r:id="rId53"/>
    <p:sldId id="357" r:id="rId54"/>
    <p:sldId id="358" r:id="rId55"/>
    <p:sldId id="359" r:id="rId56"/>
    <p:sldId id="360" r:id="rId57"/>
    <p:sldId id="361" r:id="rId58"/>
    <p:sldId id="36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5126" autoAdjust="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9D294960-09A1-41ED-9A98-83FD0015563E}" type="datetimeFigureOut">
              <a:rPr lang="ar-JO" smtClean="0"/>
              <a:t>10/06/1447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4FC43251-A34D-4DE4-B0DE-6F1322AA5DA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0034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96981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21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38309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22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04067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23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794801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24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65684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25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745529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29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789569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31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85415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32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013337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34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34149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35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2652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901983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36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39040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37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07482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38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98872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42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36372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44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342059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45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64861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47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57631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48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89192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49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845262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50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32547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8608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51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504113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52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06949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53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1286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54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119368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55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522947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118215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45240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13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14603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16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78209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18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20117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43251-A34D-4DE4-B0DE-6F1322AA5DA4}" type="slidenum">
              <a:rPr lang="ar-JO" smtClean="0"/>
              <a:t>19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1282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16.jfif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hyperlink" Target="https://www.youtube.com/watch?v=N0BCtvZOPJ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16.jfif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9" Type="http://schemas.openxmlformats.org/officeDocument/2006/relationships/hyperlink" Target="https://www.youtube.com/watch?v=rGHcNSmCbs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16.jfi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hyperlink" Target="https://www.youtube.com/watch?v=HUUzjK1jRR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wuLL6bhhts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16.jfif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2378" y="1556852"/>
            <a:ext cx="9552262" cy="54476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الخامسة ( من أسرار الكون)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 </a:t>
            </a:r>
            <a:r>
              <a:rPr lang="ar-JO" sz="4400" dirty="0">
                <a:cs typeface="AGA Battouta Regular" pitchFamily="2" charset="-78"/>
              </a:rPr>
              <a:t>أبني لغتي – الفعل المضارع: المُعرب </a:t>
            </a:r>
            <a:r>
              <a:rPr lang="ar-JO" sz="4400" dirty="0" smtClean="0">
                <a:cs typeface="AGA Battouta Regular" pitchFamily="2" charset="-78"/>
              </a:rPr>
              <a:t>والمبني </a:t>
            </a:r>
          </a:p>
          <a:p>
            <a:pPr algn="r" rtl="1">
              <a:lnSpc>
                <a:spcPct val="150000"/>
              </a:lnSpc>
            </a:pPr>
            <a:r>
              <a:rPr lang="ar-JO" sz="4400" dirty="0" smtClean="0">
                <a:cs typeface="AGA Battouta Regular" pitchFamily="2" charset="-78"/>
              </a:rPr>
              <a:t>(الفعل المضارع المرفوع)</a:t>
            </a:r>
            <a:endParaRPr lang="ar-JO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اللغة العربية.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الثامن.</a:t>
            </a: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23" y="32190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  <a:endParaRPr lang="ar-SA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14600" y="1174543"/>
            <a:ext cx="695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التّقييم الذّاتي: </a:t>
            </a:r>
            <a:r>
              <a:rPr lang="ar-JO" sz="2800" b="1" dirty="0">
                <a:solidFill>
                  <a:srgbClr val="FF0000"/>
                </a:solidFill>
              </a:rPr>
              <a:t>ص 130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1" y="2279089"/>
            <a:ext cx="9220999" cy="13146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01244" y="2788884"/>
            <a:ext cx="826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JO" sz="2400" b="1" dirty="0">
                <a:solidFill>
                  <a:srgbClr val="FF0000"/>
                </a:solidFill>
              </a:rPr>
              <a:t>الرّفع</a:t>
            </a:r>
            <a:endParaRPr lang="ar-J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96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الخامسة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3989" y="1174543"/>
            <a:ext cx="642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التق</a:t>
            </a:r>
            <a:r>
              <a:rPr lang="ar-JO" sz="2800" b="1" dirty="0"/>
              <a:t>ديم </a:t>
            </a:r>
            <a:r>
              <a:rPr lang="ar-SA" sz="2800" b="1" dirty="0"/>
              <a:t>:</a:t>
            </a:r>
            <a:endParaRPr lang="ar-JO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94970" y="1952890"/>
            <a:ext cx="697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sz="2800" b="1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236" y="1773450"/>
            <a:ext cx="8740895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أنتِ </a:t>
            </a:r>
            <a:r>
              <a:rPr lang="ar-SA" sz="2800" b="1" dirty="0">
                <a:solidFill>
                  <a:srgbClr val="FF0000"/>
                </a:solidFill>
              </a:rPr>
              <a:t>تبتسمينَ</a:t>
            </a:r>
            <a:r>
              <a:rPr lang="ar-SA" sz="2800" b="1" dirty="0"/>
              <a:t> دومًا.</a:t>
            </a:r>
          </a:p>
          <a:p>
            <a:pPr algn="r" rtl="1"/>
            <a:r>
              <a:rPr lang="ar-SA" sz="2800" b="1" dirty="0"/>
              <a:t>فعل مضارع مرفوع وعلامة رفعه ثبوت النون لأنه من الأفعال الخمسة.</a:t>
            </a:r>
          </a:p>
          <a:p>
            <a:pPr algn="r" rtl="1"/>
            <a:r>
              <a:rPr lang="ar-SA" sz="2800" b="1" dirty="0"/>
              <a:t>ي : ضمير متصل مبني في محل رفع فاعل.</a:t>
            </a:r>
          </a:p>
          <a:p>
            <a:pPr algn="r" rtl="1"/>
            <a:endParaRPr lang="ar-SA" sz="2800" b="1" dirty="0"/>
          </a:p>
          <a:p>
            <a:pPr algn="r" rtl="1"/>
            <a:r>
              <a:rPr lang="ar-SA" sz="2800" b="1" dirty="0"/>
              <a:t>فارس وعُديّ </a:t>
            </a:r>
            <a:r>
              <a:rPr lang="ar-SA" sz="2800" b="1" dirty="0">
                <a:solidFill>
                  <a:srgbClr val="FF0000"/>
                </a:solidFill>
              </a:rPr>
              <a:t>يكتُبانِ</a:t>
            </a:r>
            <a:r>
              <a:rPr lang="ar-SA" sz="2800" b="1" dirty="0"/>
              <a:t> الواجبَ.</a:t>
            </a:r>
          </a:p>
          <a:p>
            <a:pPr algn="r" rtl="1"/>
            <a:r>
              <a:rPr lang="ar-SA" sz="2800" b="1" dirty="0"/>
              <a:t>فعل مضارع مرفوع وعلامة رفعه ثبوت النون لأنه من الأفعال الخمسة.</a:t>
            </a:r>
          </a:p>
          <a:p>
            <a:pPr algn="r" rtl="1"/>
            <a:r>
              <a:rPr lang="ar-SA" sz="2800" b="1" dirty="0"/>
              <a:t>ا : ضمير متصل مبني في محل رفع فاعل.</a:t>
            </a:r>
          </a:p>
          <a:p>
            <a:pPr algn="r" rtl="1"/>
            <a:endParaRPr lang="ar-SA" sz="2800" b="1" dirty="0"/>
          </a:p>
          <a:p>
            <a:pPr algn="r" rtl="1"/>
            <a:r>
              <a:rPr lang="ar-SA" sz="2800" b="1" dirty="0"/>
              <a:t>اللاعبونَ </a:t>
            </a:r>
            <a:r>
              <a:rPr lang="ar-SA" sz="2800" b="1" dirty="0">
                <a:solidFill>
                  <a:srgbClr val="FF0000"/>
                </a:solidFill>
              </a:rPr>
              <a:t>يستعدّونَ</a:t>
            </a:r>
            <a:r>
              <a:rPr lang="ar-SA" sz="2800" b="1" dirty="0"/>
              <a:t> للمباراةِ.</a:t>
            </a:r>
          </a:p>
          <a:p>
            <a:pPr algn="r" rtl="1"/>
            <a:r>
              <a:rPr lang="ar-SA" sz="2800" b="1" dirty="0"/>
              <a:t>فعل مضارع مرفوع وعلامة رفعه ثبوت النون لأنه من الأفعال الخمسة.</a:t>
            </a:r>
          </a:p>
          <a:p>
            <a:pPr algn="r" rtl="1"/>
            <a:r>
              <a:rPr lang="ar-SA" sz="2800" b="1" dirty="0"/>
              <a:t>و : ضمير متصل مبني في محل رفع فاعل.</a:t>
            </a:r>
          </a:p>
        </p:txBody>
      </p:sp>
    </p:spTree>
    <p:extLst>
      <p:ext uri="{BB962C8B-B14F-4D97-AF65-F5344CB8AC3E}">
        <p14:creationId xmlns:p14="http://schemas.microsoft.com/office/powerpoint/2010/main" val="3443683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الخامسة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27355" y="1401510"/>
            <a:ext cx="642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الأفعال الخمسة:</a:t>
            </a:r>
            <a:endParaRPr lang="ar-JO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94970" y="1952890"/>
            <a:ext cx="697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sz="2800" b="1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41638" y="6390581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38" y="2278423"/>
            <a:ext cx="9633014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هي أفعال مضارعة يتصل بها ضمائر (ي المخاطبة + ألف الاثنين + واو الجماعة)</a:t>
            </a:r>
          </a:p>
          <a:p>
            <a:pPr algn="r" rtl="1"/>
            <a:endParaRPr lang="ar-SA" sz="2800" b="1" dirty="0"/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sz="2800" b="1" dirty="0"/>
              <a:t>تُرفع الأفعال الخمسة بثبوت النون.</a:t>
            </a: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  <a:p>
            <a:pPr algn="r" rtl="1"/>
            <a:r>
              <a:rPr lang="ar-SA" sz="2800" b="1" dirty="0">
                <a:solidFill>
                  <a:srgbClr val="FF0000"/>
                </a:solidFill>
              </a:rPr>
              <a:t>                                      ي المخاطبة</a:t>
            </a:r>
          </a:p>
          <a:p>
            <a:pPr algn="r" rtl="1"/>
            <a:r>
              <a:rPr lang="ar-SA" sz="2800" b="1" dirty="0">
                <a:solidFill>
                  <a:srgbClr val="FF0000"/>
                </a:solidFill>
              </a:rPr>
              <a:t>                    فعل مضارع +   ا الاثنين      = الأفعال الخمسة</a:t>
            </a:r>
          </a:p>
          <a:p>
            <a:pPr algn="r" rtl="1"/>
            <a:r>
              <a:rPr lang="ar-SA" sz="2800" b="1" dirty="0">
                <a:solidFill>
                  <a:srgbClr val="FF0000"/>
                </a:solidFill>
              </a:rPr>
              <a:t>                                      و الجماعة</a:t>
            </a:r>
          </a:p>
        </p:txBody>
      </p:sp>
    </p:spTree>
    <p:extLst>
      <p:ext uri="{BB962C8B-B14F-4D97-AF65-F5344CB8AC3E}">
        <p14:creationId xmlns:p14="http://schemas.microsoft.com/office/powerpoint/2010/main" val="192702489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err="1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المادة:اللغة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العربية 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 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  <a:endParaRPr lang="ar-SA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31527" y="1075750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التمايز</a:t>
            </a:r>
            <a:r>
              <a:rPr lang="ar-JO" sz="2800" b="1" dirty="0"/>
              <a:t>+ التّفكير النّاقد+ تعليم الأقران: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42716" y="2033612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" y="6241838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FA06DE-A23B-76B2-893C-1A84942B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63" y="5253678"/>
            <a:ext cx="1041465" cy="139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37916" y="2014469"/>
            <a:ext cx="3614567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/>
              <a:t>ارسم خريطة مفاهيميّة توضّح  فيها المقصود بالفعل المضارع مع ذكر مثال عليه.</a:t>
            </a:r>
            <a:endParaRPr lang="en-US" sz="2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1019435" y="4376184"/>
            <a:ext cx="373789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/>
              <a:t>ابحث عن آية قرآنيّة تتضمّن فعلًا مضارعًا.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5060795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  <a:endParaRPr lang="ar-SA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14600" y="1174543"/>
            <a:ext cx="6951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التّقويم الختامي :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الجملة التي تحتوي على فعلٍ مضارع مرفوع: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188773" y="4058975"/>
            <a:ext cx="631060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3600" b="1" dirty="0"/>
              <a:t>2- عليك أن تساهمَ في فعل الخير.</a:t>
            </a:r>
            <a:endParaRPr lang="en-US" sz="3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19976" y="2886314"/>
            <a:ext cx="613250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3600" b="1" dirty="0"/>
              <a:t>1- نواظبُ على أداء الصّلاة في وقتها. 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6" y="2939683"/>
            <a:ext cx="2910414" cy="3056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05" y="2872239"/>
            <a:ext cx="723328" cy="7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19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بطاقة خروج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11F8789-8180-4606-FDF7-3778D852B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41" y="6254435"/>
            <a:ext cx="1335140" cy="499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85" y="2563748"/>
            <a:ext cx="60007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4789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2378" y="1850363"/>
            <a:ext cx="9552262" cy="54476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الخامسة ( من أسرار الكون)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 </a:t>
            </a:r>
            <a:r>
              <a:rPr lang="ar-JO" sz="4400" dirty="0">
                <a:cs typeface="AGA Battouta Regular" pitchFamily="2" charset="-78"/>
              </a:rPr>
              <a:t>أبني لغتي – الفعل المضارع: المُعرب </a:t>
            </a:r>
            <a:r>
              <a:rPr lang="ar-JO" sz="4400" dirty="0" smtClean="0">
                <a:cs typeface="AGA Battouta Regular" pitchFamily="2" charset="-78"/>
              </a:rPr>
              <a:t>والمبني </a:t>
            </a:r>
          </a:p>
          <a:p>
            <a:pPr algn="r" rtl="1">
              <a:lnSpc>
                <a:spcPct val="150000"/>
              </a:lnSpc>
            </a:pPr>
            <a:r>
              <a:rPr lang="ar-JO" sz="4400" dirty="0" smtClean="0">
                <a:cs typeface="AGA Battouta Regular" pitchFamily="2" charset="-78"/>
              </a:rPr>
              <a:t>(الفعل المضارع المنصوب)</a:t>
            </a:r>
            <a:endParaRPr lang="ar-JO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اللغة العربية.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الثامن.</a:t>
            </a: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23" y="32190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50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9451" y="1120983"/>
            <a:ext cx="7745989" cy="32932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3200" b="1" u="sng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</a:p>
          <a:p>
            <a:pPr algn="r" rtl="1"/>
            <a:r>
              <a:rPr lang="ar-JO" sz="3200" b="1" dirty="0"/>
              <a:t>1- يميّز الطّالب الفعل المضارع المنصوب.</a:t>
            </a:r>
          </a:p>
          <a:p>
            <a:pPr algn="r" rtl="1"/>
            <a:r>
              <a:rPr lang="ar-JO" sz="3200" b="1" dirty="0"/>
              <a:t>2- يحدّد الطّالب علامة نصب الفعل المضارع.</a:t>
            </a:r>
          </a:p>
          <a:p>
            <a:pPr algn="r" rtl="1"/>
            <a:r>
              <a:rPr lang="ar-JO" sz="3200" b="1" dirty="0"/>
              <a:t>3- يعرب الطّالب الفعل المضارع المنصوب .</a:t>
            </a:r>
          </a:p>
          <a:p>
            <a:pPr algn="r" rtl="1"/>
            <a:r>
              <a:rPr lang="ar-JO" sz="3200" b="1" dirty="0"/>
              <a:t>4- تنمو لديه قيمة صِلة الرّحم.</a:t>
            </a:r>
            <a:endParaRPr lang="en-US" sz="32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72866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05544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الخامسة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0638" y="98571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763764" y="2743578"/>
            <a:ext cx="56955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 </a:t>
            </a:r>
          </a:p>
          <a:p>
            <a:pPr algn="r" rtl="1"/>
            <a:r>
              <a:rPr lang="ar-SA" sz="2800" b="1" dirty="0"/>
              <a:t> </a:t>
            </a:r>
            <a:r>
              <a:rPr lang="ar-JO" sz="2800" b="1" dirty="0"/>
              <a:t>عبّر عن الصّورة الآتية بجملة رابطًا إيّاها </a:t>
            </a:r>
          </a:p>
          <a:p>
            <a:pPr algn="r" rtl="1"/>
            <a:r>
              <a:rPr lang="ar-JO" sz="2800" b="1" dirty="0"/>
              <a:t>بعنوان الدّرس ( نصب الفعل المضارع).</a:t>
            </a:r>
          </a:p>
          <a:p>
            <a:pPr algn="r" rtl="1"/>
            <a:endParaRPr lang="ar-SA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1524" y="1249038"/>
            <a:ext cx="4627622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الرّبط بالواقع: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15" y="1298870"/>
            <a:ext cx="2878708" cy="52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52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05544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الخامسة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0638" y="98571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83800" y="1802764"/>
            <a:ext cx="82053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 </a:t>
            </a:r>
          </a:p>
          <a:p>
            <a:pPr algn="r" rtl="1"/>
            <a:r>
              <a:rPr lang="ar-JO" sz="2800" b="1" dirty="0"/>
              <a:t>شاهد المقطع المرئي وعدّد حروف نصب الفعل المضارع. </a:t>
            </a:r>
          </a:p>
          <a:p>
            <a:pPr algn="r" rtl="1"/>
            <a:endParaRPr lang="ar-SA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1524" y="1249038"/>
            <a:ext cx="4627622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التمهيد :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أدوات نصب الفعل المضار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0414" y="2572205"/>
            <a:ext cx="6854302" cy="38555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3383" y="1774238"/>
            <a:ext cx="462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600" b="1" dirty="0">
                <a:hlinkClick r:id="rId9"/>
              </a:rPr>
              <a:t>https://</a:t>
            </a:r>
            <a:r>
              <a:rPr lang="en-US" sz="1600" b="1" dirty="0" smtClean="0">
                <a:hlinkClick r:id="rId9"/>
              </a:rPr>
              <a:t>www.youtube.com/watch?v=N0BCtvZOPJg</a:t>
            </a:r>
            <a:r>
              <a:rPr lang="ar-JO" sz="1600" b="1" dirty="0" smtClean="0"/>
              <a:t> </a:t>
            </a:r>
            <a:endParaRPr lang="ar-JO" sz="1600" b="1" dirty="0"/>
          </a:p>
        </p:txBody>
      </p:sp>
    </p:spTree>
    <p:extLst>
      <p:ext uri="{BB962C8B-B14F-4D97-AF65-F5344CB8AC3E}">
        <p14:creationId xmlns:p14="http://schemas.microsoft.com/office/powerpoint/2010/main" val="115632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9451" y="1120983"/>
            <a:ext cx="7745989" cy="32932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3200" b="1" u="sng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</a:p>
          <a:p>
            <a:pPr algn="r" rtl="1"/>
            <a:r>
              <a:rPr lang="ar-JO" sz="3200" b="1" dirty="0"/>
              <a:t>1- يميّز الطّالب الفعل المضارع.</a:t>
            </a:r>
          </a:p>
          <a:p>
            <a:pPr algn="r" rtl="1"/>
            <a:r>
              <a:rPr lang="ar-JO" sz="3200" b="1" dirty="0"/>
              <a:t>2- يحدّد الطّالب علامة رفع الفعل المضارع.</a:t>
            </a:r>
          </a:p>
          <a:p>
            <a:pPr algn="r" rtl="1"/>
            <a:r>
              <a:rPr lang="ar-JO" sz="3200" b="1" dirty="0"/>
              <a:t>3- يعرب الطّالب الفعل المضارع المرفوع .</a:t>
            </a:r>
          </a:p>
          <a:p>
            <a:pPr algn="r" rtl="1"/>
            <a:r>
              <a:rPr lang="ar-JO" sz="3200" b="1" dirty="0"/>
              <a:t>4- تنمو لديه قيمة تسبيح الخالق.</a:t>
            </a:r>
            <a:endParaRPr lang="en-US" sz="32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3989" y="1174543"/>
            <a:ext cx="6421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التقويم القبلي :</a:t>
            </a:r>
            <a:endParaRPr lang="ar-JO" sz="2800" b="1" dirty="0"/>
          </a:p>
          <a:p>
            <a:pPr algn="r" rtl="1"/>
            <a:r>
              <a:rPr lang="ar-JO" sz="2800" b="1" dirty="0"/>
              <a:t>الجملة الفعليّة التي تحتوي فعلًا مضارعًا مرفوعًا هي:</a:t>
            </a:r>
            <a:endParaRPr lang="ar-SA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94970" y="1952890"/>
            <a:ext cx="697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sz="2800" b="1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57154" y="2500388"/>
            <a:ext cx="602730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5400" b="1" dirty="0"/>
              <a:t> 1. </a:t>
            </a:r>
            <a:r>
              <a:rPr lang="ar-JO" sz="2800" b="1" dirty="0"/>
              <a:t>القاضي لن يحكمَ إلا بالعدل. </a:t>
            </a:r>
            <a:endParaRPr lang="en-US" sz="28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57154" y="3669169"/>
            <a:ext cx="601366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5400" b="1" dirty="0"/>
              <a:t> 2.</a:t>
            </a:r>
            <a:r>
              <a:rPr lang="ar-JO" sz="2800" b="1" dirty="0"/>
              <a:t> يشكرُ المؤمنُ ربّه دائمًا .</a:t>
            </a:r>
            <a:endParaRPr lang="en-US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57154" y="4785278"/>
            <a:ext cx="601365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5400" b="1" dirty="0"/>
              <a:t> 3.</a:t>
            </a:r>
            <a:r>
              <a:rPr lang="ar-JO" sz="2800" b="1" dirty="0"/>
              <a:t> لم يأتِ محمد في موعده.</a:t>
            </a:r>
            <a:endParaRPr lang="en-US" sz="28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83" y="3730313"/>
            <a:ext cx="857477" cy="8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1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التّقديم</a:t>
            </a:r>
            <a:r>
              <a:rPr lang="ar-SA" sz="2800" b="1" dirty="0"/>
              <a:t>:</a:t>
            </a:r>
            <a:r>
              <a:rPr lang="ar-JO" sz="2800" b="1" dirty="0"/>
              <a:t> </a:t>
            </a:r>
            <a:r>
              <a:rPr lang="ar-JO" sz="2800" b="1" dirty="0">
                <a:solidFill>
                  <a:srgbClr val="FF0000"/>
                </a:solidFill>
              </a:rPr>
              <a:t>ص 129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98" y="1721186"/>
            <a:ext cx="5220656" cy="294127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88178" y="4742977"/>
            <a:ext cx="4539012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dirty="0"/>
              <a:t> </a:t>
            </a:r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- ما أزمنة الأفعال الملوّنة ؟</a:t>
            </a:r>
          </a:p>
          <a:p>
            <a:pPr algn="r"/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-هل هي صحيحة الآخر ؟</a:t>
            </a:r>
          </a:p>
          <a:p>
            <a:pPr algn="r"/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-ما الحروف التي سبقت هذه الأفعال ؟</a:t>
            </a:r>
          </a:p>
          <a:p>
            <a:pPr algn="r"/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-ما علامة إعراب هذهِ الأفعال؟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78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التّقديم</a:t>
            </a:r>
            <a:r>
              <a:rPr lang="ar-SA" sz="2800" b="1" dirty="0"/>
              <a:t>:</a:t>
            </a:r>
            <a:r>
              <a:rPr lang="ar-JO" sz="2800" b="1" dirty="0"/>
              <a:t> </a:t>
            </a:r>
            <a:r>
              <a:rPr lang="ar-JO" sz="2800" b="1" dirty="0">
                <a:solidFill>
                  <a:srgbClr val="FF0000"/>
                </a:solidFill>
              </a:rPr>
              <a:t>ص 129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98" y="1721186"/>
            <a:ext cx="5220656" cy="294127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18439" y="1859832"/>
            <a:ext cx="602195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/>
              <a:t> - يستسلمَ : فعل مضارع منصوب وعلامة نصبهِ الفتحة الظاهرة.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244783" y="2468404"/>
            <a:ext cx="509688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/>
              <a:t>تحافظَ : فعل مضارع منصوب وعلامة نصبهِ الفتحة الظاهرة.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7526" y="3088785"/>
            <a:ext cx="544044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/>
              <a:t> - أصِلَ : فعل مضارع منصوب وعلامة نصبهِ الفتحة الظاهرة.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57620" y="4685073"/>
            <a:ext cx="740132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/>
              <a:t> - يدعموا : فعل مضارع منصوب وعلامة نصبهِ حذف النون لأنه من الأفعال الخمسة.</a:t>
            </a:r>
          </a:p>
          <a:p>
            <a:pPr algn="r"/>
            <a:r>
              <a:rPr lang="ar-JO" sz="2000" b="1" dirty="0"/>
              <a:t>و : ضمير متصل مبني في محل رفع فاعل.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88059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الأفعال الخمسة </a:t>
            </a:r>
            <a:r>
              <a:rPr lang="ar-SA" sz="2800" b="1" dirty="0" smtClean="0"/>
              <a:t>:</a:t>
            </a:r>
            <a:r>
              <a:rPr lang="ar-JO" sz="2800" b="1" dirty="0" smtClean="0"/>
              <a:t> 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892966" y="1911583"/>
            <a:ext cx="740132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3200" b="1" dirty="0" smtClean="0"/>
              <a:t>تُنصب الأفعال الخمسة بحذف النون.</a:t>
            </a:r>
            <a:endParaRPr lang="en-US" sz="3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74286" y="2587737"/>
            <a:ext cx="8824228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جلسَ الطالبان ؛ كي </a:t>
            </a:r>
            <a:r>
              <a:rPr lang="ar-JO" sz="2800" b="1" dirty="0" smtClean="0">
                <a:solidFill>
                  <a:srgbClr val="FF0000"/>
                </a:solidFill>
              </a:rPr>
              <a:t>يكتبا</a:t>
            </a:r>
            <a:r>
              <a:rPr lang="ar-JO" sz="2800" b="1" dirty="0" smtClean="0"/>
              <a:t> الدّرسَ.</a:t>
            </a:r>
          </a:p>
          <a:p>
            <a:pPr algn="r"/>
            <a:r>
              <a:rPr lang="ar-JO" sz="2800" b="1" dirty="0" smtClean="0"/>
              <a:t>فعل </a:t>
            </a:r>
            <a:r>
              <a:rPr lang="ar-JO" sz="2800" b="1" dirty="0"/>
              <a:t>مضارع منصوب وعلامة نصبهِ حذف النون لأنه من الأفعال الخمسة.</a:t>
            </a:r>
          </a:p>
          <a:p>
            <a:pPr algn="r"/>
            <a:r>
              <a:rPr lang="ar-JO" sz="2800" b="1" dirty="0"/>
              <a:t>ا</a:t>
            </a:r>
            <a:r>
              <a:rPr lang="ar-JO" sz="2800" b="1" dirty="0" smtClean="0"/>
              <a:t> </a:t>
            </a:r>
            <a:r>
              <a:rPr lang="ar-JO" sz="2800" b="1" dirty="0"/>
              <a:t>: ضمير متصل مبني في محل رفع فاعل.</a:t>
            </a:r>
            <a:endParaRPr lang="en-US" sz="4000" b="1" dirty="0"/>
          </a:p>
          <a:p>
            <a:pPr algn="r"/>
            <a:endParaRPr lang="ar-JO" sz="2800" b="1" dirty="0"/>
          </a:p>
          <a:p>
            <a:pPr algn="r"/>
            <a:r>
              <a:rPr lang="ar-JO" sz="2800" b="1" dirty="0" smtClean="0"/>
              <a:t>لن </a:t>
            </a:r>
            <a:r>
              <a:rPr lang="ar-JO" sz="2800" b="1" dirty="0" smtClean="0">
                <a:solidFill>
                  <a:srgbClr val="FF0000"/>
                </a:solidFill>
              </a:rPr>
              <a:t>تستسلمي</a:t>
            </a:r>
            <a:r>
              <a:rPr lang="ar-JO" sz="2800" b="1" dirty="0" smtClean="0"/>
              <a:t> في رحلةِ كفاحكِ.</a:t>
            </a:r>
          </a:p>
          <a:p>
            <a:pPr algn="r"/>
            <a:r>
              <a:rPr lang="ar-JO" sz="2800" b="1" dirty="0" smtClean="0"/>
              <a:t>فعل </a:t>
            </a:r>
            <a:r>
              <a:rPr lang="ar-JO" sz="2800" b="1" dirty="0"/>
              <a:t>مضارع منصوب وعلامة نصبهِ حذف النون لأنه من الأفعال الخمسة.</a:t>
            </a:r>
          </a:p>
          <a:p>
            <a:pPr algn="r"/>
            <a:r>
              <a:rPr lang="ar-JO" sz="2800" b="1" dirty="0" smtClean="0"/>
              <a:t>ي </a:t>
            </a:r>
            <a:r>
              <a:rPr lang="ar-JO" sz="2800" b="1" dirty="0"/>
              <a:t>: ضمير متصل مبني في محل رفع فاعل</a:t>
            </a:r>
            <a:r>
              <a:rPr lang="ar-JO" sz="2800" b="1" dirty="0" smtClean="0"/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87394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التقديم: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48727" y="2047404"/>
            <a:ext cx="8824228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أرادَ زيادُ أنْ </a:t>
            </a:r>
            <a:r>
              <a:rPr lang="ar-JO" sz="2800" b="1" dirty="0" smtClean="0">
                <a:solidFill>
                  <a:srgbClr val="FF0000"/>
                </a:solidFill>
              </a:rPr>
              <a:t>يرقى</a:t>
            </a:r>
            <a:r>
              <a:rPr lang="ar-JO" sz="2800" b="1" dirty="0" smtClean="0"/>
              <a:t> بمستواهُ الأدبيّ.</a:t>
            </a:r>
            <a:endParaRPr lang="ar-JO" sz="2800" b="1" dirty="0" smtClean="0"/>
          </a:p>
          <a:p>
            <a:pPr algn="r"/>
            <a:r>
              <a:rPr lang="ar-JO" sz="2800" b="1" dirty="0" smtClean="0"/>
              <a:t>فعل </a:t>
            </a:r>
            <a:r>
              <a:rPr lang="ar-JO" sz="2800" b="1" dirty="0"/>
              <a:t>مضارع منصوب وعلامة نصبهِ </a:t>
            </a:r>
            <a:r>
              <a:rPr lang="ar-JO" sz="2800" b="1" dirty="0" smtClean="0"/>
              <a:t>الفتحة المقدرة منع من ظهورها </a:t>
            </a:r>
            <a:r>
              <a:rPr lang="ar-JO" sz="2800" b="1" dirty="0" smtClean="0">
                <a:solidFill>
                  <a:srgbClr val="FF0000"/>
                </a:solidFill>
              </a:rPr>
              <a:t>التعذر</a:t>
            </a:r>
            <a:r>
              <a:rPr lang="ar-JO" sz="2800" b="1" dirty="0" smtClean="0"/>
              <a:t>.</a:t>
            </a:r>
            <a:endParaRPr lang="ar-JO" sz="2800" b="1" dirty="0"/>
          </a:p>
          <a:p>
            <a:pPr algn="r"/>
            <a:r>
              <a:rPr lang="ar-JO" sz="2800" b="1" dirty="0" smtClean="0"/>
              <a:t>الفاعل ضمير مستتر تقديره هو.</a:t>
            </a:r>
            <a:endParaRPr lang="en-US" sz="4000" b="1" dirty="0"/>
          </a:p>
          <a:p>
            <a:pPr algn="r"/>
            <a:endParaRPr lang="ar-JO" sz="2800" b="1" dirty="0"/>
          </a:p>
          <a:p>
            <a:pPr algn="r"/>
            <a:r>
              <a:rPr lang="ar-JO" sz="2800" b="1" dirty="0" smtClean="0"/>
              <a:t>لن </a:t>
            </a:r>
            <a:r>
              <a:rPr lang="ar-JO" sz="2800" b="1" dirty="0" smtClean="0">
                <a:solidFill>
                  <a:srgbClr val="FF0000"/>
                </a:solidFill>
              </a:rPr>
              <a:t>يرويَ</a:t>
            </a:r>
            <a:r>
              <a:rPr lang="ar-JO" sz="2800" b="1" dirty="0" smtClean="0"/>
              <a:t> المسلمُ عطَشهُ إلّا عند أذانِ المغربِ.</a:t>
            </a:r>
            <a:endParaRPr lang="ar-JO" sz="2800" b="1" dirty="0" smtClean="0"/>
          </a:p>
          <a:p>
            <a:pPr algn="r"/>
            <a:r>
              <a:rPr lang="ar-JO" sz="2800" b="1" dirty="0" smtClean="0"/>
              <a:t>فعل </a:t>
            </a:r>
            <a:r>
              <a:rPr lang="ar-JO" sz="2800" b="1" dirty="0"/>
              <a:t>مضارع منصوب وعلامة نصبهِ </a:t>
            </a:r>
            <a:r>
              <a:rPr lang="ar-JO" sz="2800" b="1" dirty="0" smtClean="0"/>
              <a:t>الفتحة الظاهرة.</a:t>
            </a:r>
          </a:p>
          <a:p>
            <a:pPr algn="r"/>
            <a:endParaRPr lang="ar-JO" sz="2800" b="1" dirty="0"/>
          </a:p>
          <a:p>
            <a:pPr algn="r"/>
            <a:r>
              <a:rPr lang="ar-JO" sz="2800" b="1" dirty="0" smtClean="0"/>
              <a:t>كتبَ عصامُ الأسماءَ؛ حتى </a:t>
            </a:r>
            <a:r>
              <a:rPr lang="ar-JO" sz="2800" b="1" dirty="0" smtClean="0">
                <a:solidFill>
                  <a:srgbClr val="FF0000"/>
                </a:solidFill>
              </a:rPr>
              <a:t>يدعوَ</a:t>
            </a:r>
            <a:r>
              <a:rPr lang="ar-JO" sz="2800" b="1" dirty="0" smtClean="0"/>
              <a:t> الضيوفَ.</a:t>
            </a:r>
          </a:p>
          <a:p>
            <a:pPr algn="r"/>
            <a:r>
              <a:rPr lang="ar-JO" sz="2800" b="1" dirty="0"/>
              <a:t>فعل مضارع منصوب وعلامة نصبهِ الفتحة </a:t>
            </a:r>
            <a:r>
              <a:rPr lang="ar-JO" sz="2800" b="1" dirty="0" smtClean="0"/>
              <a:t>الظاهرة.</a:t>
            </a:r>
          </a:p>
          <a:p>
            <a:pPr algn="r"/>
            <a:r>
              <a:rPr lang="ar-JO" sz="2800" b="1" dirty="0" smtClean="0"/>
              <a:t>الفاعل ضمير مستتر تقديرهُ هو.</a:t>
            </a:r>
            <a:endParaRPr lang="ar-JO" sz="2800" b="1" dirty="0"/>
          </a:p>
          <a:p>
            <a:pPr algn="r"/>
            <a:endParaRPr lang="ar-JO" sz="2800" b="1" dirty="0"/>
          </a:p>
        </p:txBody>
      </p:sp>
    </p:spTree>
    <p:extLst>
      <p:ext uri="{BB962C8B-B14F-4D97-AF65-F5344CB8AC3E}">
        <p14:creationId xmlns:p14="http://schemas.microsoft.com/office/powerpoint/2010/main" val="3552446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err="1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المادة:اللغة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العربية 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 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  <a:endParaRPr lang="ar-SA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31527" y="1075750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التمايز</a:t>
            </a:r>
            <a:r>
              <a:rPr lang="ar-JO" sz="2800" b="1" dirty="0"/>
              <a:t>+ التّفكير النّاقد+ تعليم الأقران: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42716" y="2033612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" y="6241838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FA06DE-A23B-76B2-893C-1A84942B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63" y="5253678"/>
            <a:ext cx="1041465" cy="139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37916" y="2014469"/>
            <a:ext cx="361456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/>
              <a:t>ارسم خريطة مفاهيميّة توضّح  فيها علامات نصب الفعل المضارع.</a:t>
            </a:r>
            <a:endParaRPr lang="en-US" sz="2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1019435" y="4376184"/>
            <a:ext cx="373789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/>
              <a:t>ابحث عن آية قرآنيّة تتضمّن فعلًا مضارعًا منصوبًا.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22844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  <a:endParaRPr lang="ar-SA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14600" y="1174543"/>
            <a:ext cx="6951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التّقويم الختامي :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حروف النصب هي :</a:t>
            </a:r>
            <a:endParaRPr lang="ar-JO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188773" y="4058975"/>
            <a:ext cx="631060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3600" b="1" dirty="0"/>
              <a:t>2- </a:t>
            </a:r>
            <a:r>
              <a:rPr lang="ar-JO" sz="3600" b="1" dirty="0" smtClean="0"/>
              <a:t>لم ، لمّا ، لام الأمر ، لا الناهية</a:t>
            </a:r>
            <a:endParaRPr lang="en-US" sz="3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19976" y="2886314"/>
            <a:ext cx="613250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3600" b="1" dirty="0"/>
              <a:t>1- </a:t>
            </a:r>
            <a:r>
              <a:rPr lang="ar-JO" sz="3600" b="1" dirty="0" smtClean="0"/>
              <a:t>أن ، لن ، كي ، حتى ، لام التعليل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6" y="2939683"/>
            <a:ext cx="2910414" cy="3056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05" y="2872239"/>
            <a:ext cx="723328" cy="7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76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  <a:endParaRPr lang="ar-SA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14600" y="1174543"/>
            <a:ext cx="695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التّقييم الذّاتي: </a:t>
            </a:r>
            <a:r>
              <a:rPr lang="ar-JO" sz="2800" b="1" dirty="0">
                <a:solidFill>
                  <a:srgbClr val="FF0000"/>
                </a:solidFill>
              </a:rPr>
              <a:t>ص 130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2" y="2833233"/>
            <a:ext cx="9212020" cy="16302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8572" y="3299092"/>
            <a:ext cx="1082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JO" sz="2400" b="1" dirty="0">
                <a:solidFill>
                  <a:srgbClr val="FF0000"/>
                </a:solidFill>
              </a:rPr>
              <a:t>النّصب</a:t>
            </a:r>
            <a:endParaRPr lang="ar-JO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18667" y="3809157"/>
            <a:ext cx="13421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JO" sz="2000" b="1" dirty="0">
                <a:solidFill>
                  <a:srgbClr val="FF0000"/>
                </a:solidFill>
              </a:rPr>
              <a:t>حذف النون</a:t>
            </a:r>
            <a:endParaRPr lang="ar-JO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07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بطاقة خروج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11F8789-8180-4606-FDF7-3778D852B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41" y="6254435"/>
            <a:ext cx="1335140" cy="499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85" y="2563748"/>
            <a:ext cx="60007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79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2378" y="1850363"/>
            <a:ext cx="9552262" cy="54476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الخامسة ( من أسرار الكون)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 </a:t>
            </a:r>
            <a:r>
              <a:rPr lang="ar-JO" sz="4400" dirty="0">
                <a:cs typeface="AGA Battouta Regular" pitchFamily="2" charset="-78"/>
              </a:rPr>
              <a:t>أبني لغتي – الفعل المضارع: المُعرب </a:t>
            </a:r>
            <a:r>
              <a:rPr lang="ar-JO" sz="4400" dirty="0" smtClean="0">
                <a:cs typeface="AGA Battouta Regular" pitchFamily="2" charset="-78"/>
              </a:rPr>
              <a:t>والمبني </a:t>
            </a:r>
          </a:p>
          <a:p>
            <a:pPr algn="r" rtl="1">
              <a:lnSpc>
                <a:spcPct val="150000"/>
              </a:lnSpc>
            </a:pPr>
            <a:r>
              <a:rPr lang="ar-JO" sz="4400" dirty="0" smtClean="0">
                <a:cs typeface="AGA Battouta Regular" pitchFamily="2" charset="-78"/>
              </a:rPr>
              <a:t>(الفعل المضارع المجزوم)</a:t>
            </a:r>
            <a:endParaRPr lang="ar-JO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اللغة العربية.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الثامن.</a:t>
            </a: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23" y="32190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21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05544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الخامسة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0638" y="98571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83800" y="1802764"/>
            <a:ext cx="82053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 </a:t>
            </a:r>
          </a:p>
          <a:p>
            <a:pPr algn="r" rtl="1"/>
            <a:r>
              <a:rPr lang="ar-SA" sz="2800" b="1" dirty="0"/>
              <a:t> </a:t>
            </a:r>
            <a:r>
              <a:rPr lang="ar-JO" sz="2800" b="1" dirty="0"/>
              <a:t>عبّر عن الصّورة الآتية بجملة مفيدة تبدأ بفعلٍ مضارع من إنشائك:</a:t>
            </a:r>
          </a:p>
          <a:p>
            <a:pPr algn="r" rtl="1"/>
            <a:endParaRPr lang="ar-SA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1524" y="1249038"/>
            <a:ext cx="4627622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الرّبط بالواقع: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42" y="2710924"/>
            <a:ext cx="4505263" cy="396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9554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9451" y="1120983"/>
            <a:ext cx="7745989" cy="32932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3200" b="1" u="sng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</a:p>
          <a:p>
            <a:pPr algn="r" rtl="1"/>
            <a:r>
              <a:rPr lang="ar-JO" sz="3200" b="1" dirty="0"/>
              <a:t>1- يميّز الطّالب الفعل المضارع </a:t>
            </a:r>
            <a:r>
              <a:rPr lang="ar-JO" sz="3200" b="1" dirty="0" smtClean="0"/>
              <a:t>المجزوم.</a:t>
            </a:r>
            <a:endParaRPr lang="ar-JO" sz="3200" b="1" dirty="0"/>
          </a:p>
          <a:p>
            <a:pPr algn="r" rtl="1"/>
            <a:r>
              <a:rPr lang="ar-JO" sz="3200" b="1" dirty="0"/>
              <a:t>2- يحدّد الطّالب علامة </a:t>
            </a:r>
            <a:r>
              <a:rPr lang="ar-JO" sz="3200" b="1" dirty="0" smtClean="0"/>
              <a:t>جزم </a:t>
            </a:r>
            <a:r>
              <a:rPr lang="ar-JO" sz="3200" b="1" dirty="0"/>
              <a:t>الفعل المضارع.</a:t>
            </a:r>
          </a:p>
          <a:p>
            <a:pPr algn="r" rtl="1"/>
            <a:r>
              <a:rPr lang="ar-JO" sz="3200" b="1" dirty="0"/>
              <a:t>3- يعرب الطّالب الفعل المضارع </a:t>
            </a:r>
            <a:r>
              <a:rPr lang="ar-JO" sz="3200" b="1" dirty="0" smtClean="0"/>
              <a:t>المجزوم </a:t>
            </a:r>
            <a:r>
              <a:rPr lang="ar-JO" sz="3200" b="1" dirty="0"/>
              <a:t>.</a:t>
            </a:r>
          </a:p>
          <a:p>
            <a:pPr algn="r" rtl="1"/>
            <a:r>
              <a:rPr lang="ar-JO" sz="3200" b="1" dirty="0"/>
              <a:t>4- تنمو لديه </a:t>
            </a:r>
            <a:r>
              <a:rPr lang="ar-JO" sz="3200" b="1" dirty="0" smtClean="0"/>
              <a:t>قيمة عدم التكاسُل.</a:t>
            </a:r>
            <a:endParaRPr lang="en-US" sz="32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952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05544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الخامسة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0638" y="98571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48356" y="2314698"/>
            <a:ext cx="9324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أعطِ مُرادفًا لجملة (حكمَ القاضي حُكمًا لا رجعةَ فيهِ) بما يتناسب وعُنوان الدّرس.</a:t>
            </a:r>
            <a:endParaRPr lang="ar-JO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1524" y="1249038"/>
            <a:ext cx="4627622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الرّبط بالواقع: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6" y="2973185"/>
            <a:ext cx="4364096" cy="357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45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05544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الخامسة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0638" y="98571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83800" y="1802764"/>
            <a:ext cx="82053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 </a:t>
            </a:r>
          </a:p>
          <a:p>
            <a:pPr algn="r" rtl="1"/>
            <a:r>
              <a:rPr lang="ar-JO" sz="2800" b="1" dirty="0"/>
              <a:t>شاهد المقطع المرئي وعدّد حروف </a:t>
            </a:r>
            <a:r>
              <a:rPr lang="ar-JO" sz="2800" b="1" dirty="0" smtClean="0"/>
              <a:t>جزم </a:t>
            </a:r>
            <a:r>
              <a:rPr lang="ar-JO" sz="2800" b="1" dirty="0"/>
              <a:t>الفعل المضارع. </a:t>
            </a:r>
          </a:p>
          <a:p>
            <a:pPr algn="r" rtl="1"/>
            <a:endParaRPr lang="ar-SA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1524" y="1249038"/>
            <a:ext cx="4627622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التمهيد :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أدوات جزم الفعل المضارع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4547" y="2735504"/>
            <a:ext cx="6353053" cy="35735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4270" y="1797593"/>
            <a:ext cx="4017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www.youtube.com/watch?v=rGHcNSmCbsU</a:t>
            </a:r>
            <a:r>
              <a:rPr lang="ar-JO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373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3989" y="1174543"/>
            <a:ext cx="6421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التقويم القبلي :</a:t>
            </a:r>
            <a:endParaRPr lang="ar-JO" sz="2800" b="1" dirty="0"/>
          </a:p>
          <a:p>
            <a:pPr algn="r" rtl="1"/>
            <a:r>
              <a:rPr lang="ar-JO" sz="2800" b="1" dirty="0"/>
              <a:t>الجملة الفعليّة التي تحتوي فعلًا مضارعًا </a:t>
            </a:r>
            <a:r>
              <a:rPr lang="ar-JO" sz="2800" b="1" dirty="0" smtClean="0"/>
              <a:t>منصوبًا </a:t>
            </a:r>
            <a:r>
              <a:rPr lang="ar-JO" sz="2800" b="1" dirty="0"/>
              <a:t>هي:</a:t>
            </a:r>
            <a:endParaRPr lang="ar-SA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94970" y="1952890"/>
            <a:ext cx="697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sz="2800" b="1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57154" y="2500388"/>
            <a:ext cx="602730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5400" b="1" dirty="0"/>
              <a:t> 1. </a:t>
            </a:r>
            <a:r>
              <a:rPr lang="ar-JO" sz="2800" b="1" dirty="0"/>
              <a:t>القاضي لن يحكمَ إلا بالعدل. </a:t>
            </a:r>
            <a:endParaRPr lang="en-US" sz="28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57154" y="3669169"/>
            <a:ext cx="601366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5400" b="1" dirty="0"/>
              <a:t> 2.</a:t>
            </a:r>
            <a:r>
              <a:rPr lang="ar-JO" sz="2800" b="1" dirty="0"/>
              <a:t> يشكرُ المؤمنُ ربّه دائمًا .</a:t>
            </a:r>
            <a:endParaRPr lang="en-US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57154" y="4785278"/>
            <a:ext cx="601365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5400" b="1" dirty="0"/>
              <a:t> 3.</a:t>
            </a:r>
            <a:r>
              <a:rPr lang="ar-JO" sz="2800" b="1" dirty="0"/>
              <a:t> لم يأتِ محمد في موعده.</a:t>
            </a:r>
            <a:endParaRPr lang="en-US" sz="28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38" y="2542803"/>
            <a:ext cx="857477" cy="8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60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التّقديم</a:t>
            </a:r>
            <a:r>
              <a:rPr lang="ar-SA" sz="2800" b="1" dirty="0"/>
              <a:t>:</a:t>
            </a:r>
            <a:r>
              <a:rPr lang="ar-JO" sz="2800" b="1" dirty="0"/>
              <a:t> </a:t>
            </a:r>
            <a:r>
              <a:rPr lang="ar-JO" sz="2800" b="1" dirty="0">
                <a:solidFill>
                  <a:srgbClr val="FF0000"/>
                </a:solidFill>
              </a:rPr>
              <a:t>ص 129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6335" y="4964102"/>
            <a:ext cx="4539012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dirty="0"/>
              <a:t> </a:t>
            </a:r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- ما </a:t>
            </a:r>
            <a:r>
              <a:rPr lang="ar-JO" sz="2800" b="1" dirty="0" smtClean="0">
                <a:solidFill>
                  <a:schemeClr val="accent5">
                    <a:lumMod val="75000"/>
                  </a:schemeClr>
                </a:solidFill>
              </a:rPr>
              <a:t>زمن الفعل الملوّن </a:t>
            </a:r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؟</a:t>
            </a:r>
          </a:p>
          <a:p>
            <a:pPr algn="r"/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-هل </a:t>
            </a:r>
            <a:r>
              <a:rPr lang="ar-JO" sz="2800" b="1" dirty="0" smtClean="0">
                <a:solidFill>
                  <a:schemeClr val="accent5">
                    <a:lumMod val="75000"/>
                  </a:schemeClr>
                </a:solidFill>
              </a:rPr>
              <a:t>هو صحيح </a:t>
            </a:r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الآخر ؟</a:t>
            </a:r>
          </a:p>
          <a:p>
            <a:pPr algn="r"/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-ما </a:t>
            </a:r>
            <a:r>
              <a:rPr lang="ar-JO" sz="2800" b="1" dirty="0" smtClean="0">
                <a:solidFill>
                  <a:schemeClr val="accent5">
                    <a:lumMod val="75000"/>
                  </a:schemeClr>
                </a:solidFill>
              </a:rPr>
              <a:t>الحرف الذي سبقَ هذا الفعل </a:t>
            </a:r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؟</a:t>
            </a:r>
          </a:p>
          <a:p>
            <a:pPr algn="r"/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-ما علامة إعراب </a:t>
            </a:r>
            <a:r>
              <a:rPr lang="ar-JO" sz="2800" b="1" dirty="0" smtClean="0">
                <a:solidFill>
                  <a:schemeClr val="accent5">
                    <a:lumMod val="75000"/>
                  </a:schemeClr>
                </a:solidFill>
              </a:rPr>
              <a:t>هذا الفعل</a:t>
            </a:r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؟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78" y="1956482"/>
            <a:ext cx="4977233" cy="61808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784322" y="2542729"/>
            <a:ext cx="7401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يتكاسَلْ : فعل مضارع مجزوم وعلامة جزمه السكون.</a:t>
            </a:r>
          </a:p>
          <a:p>
            <a:pPr algn="r"/>
            <a:r>
              <a:rPr lang="ar-JO" sz="2800" b="1" dirty="0" smtClean="0"/>
              <a:t>الفاعل ضمير مُستتر تقديره هو.</a:t>
            </a:r>
            <a:endParaRPr lang="en-US" sz="2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798880" y="3632984"/>
            <a:ext cx="7401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ف</a:t>
            </a:r>
            <a:r>
              <a:rPr lang="ar-JO" sz="2800" b="1" dirty="0" smtClean="0">
                <a:solidFill>
                  <a:srgbClr val="FF0000"/>
                </a:solidFill>
              </a:rPr>
              <a:t>ل</a:t>
            </a:r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تقرأْ</a:t>
            </a:r>
            <a:r>
              <a:rPr lang="ar-JO" sz="2800" b="1" dirty="0" smtClean="0"/>
              <a:t> روايةَ حول العالم في ثمانينَ يومًا.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4206" y="421371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ar-JO" sz="2800" b="1" dirty="0" smtClean="0"/>
              <a:t>تقرأ : فعل </a:t>
            </a:r>
            <a:r>
              <a:rPr lang="ar-JO" sz="2800" b="1" dirty="0"/>
              <a:t>مضارع مجزوم وعلامة جزمه السكون.</a:t>
            </a:r>
          </a:p>
          <a:p>
            <a:pPr algn="r"/>
            <a:r>
              <a:rPr lang="ar-JO" sz="2800" b="1" dirty="0"/>
              <a:t>الفاعل ضمير مُستتر تقديره </a:t>
            </a:r>
            <a:r>
              <a:rPr lang="ar-JO" sz="2800" b="1" dirty="0" smtClean="0"/>
              <a:t>أنتَ 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77504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التّقديم</a:t>
            </a:r>
            <a:r>
              <a:rPr lang="ar-SA" sz="2800" b="1" dirty="0"/>
              <a:t>:</a:t>
            </a:r>
            <a:r>
              <a:rPr lang="ar-JO" sz="2800" b="1" dirty="0"/>
              <a:t> </a:t>
            </a:r>
            <a:r>
              <a:rPr lang="ar-JO" sz="2800" b="1" dirty="0" smtClean="0"/>
              <a:t> </a:t>
            </a:r>
            <a:r>
              <a:rPr lang="ar-JO" sz="2800" b="1" dirty="0" smtClean="0">
                <a:solidFill>
                  <a:srgbClr val="FF0000"/>
                </a:solidFill>
              </a:rPr>
              <a:t>ص </a:t>
            </a:r>
            <a:r>
              <a:rPr lang="ar-JO" sz="2800" b="1" dirty="0">
                <a:solidFill>
                  <a:srgbClr val="FF0000"/>
                </a:solidFill>
              </a:rPr>
              <a:t>129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798202" y="226710"/>
            <a:ext cx="392920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1600" dirty="0"/>
              <a:t> </a:t>
            </a:r>
            <a:r>
              <a:rPr lang="ar-JO" sz="2400" b="1" dirty="0">
                <a:solidFill>
                  <a:schemeClr val="accent5">
                    <a:lumMod val="75000"/>
                  </a:schemeClr>
                </a:solidFill>
              </a:rPr>
              <a:t>- ما </a:t>
            </a:r>
            <a:r>
              <a:rPr lang="ar-JO" sz="2400" b="1" dirty="0" smtClean="0">
                <a:solidFill>
                  <a:schemeClr val="accent5">
                    <a:lumMod val="75000"/>
                  </a:schemeClr>
                </a:solidFill>
              </a:rPr>
              <a:t>زمن الفعل الملوّن </a:t>
            </a:r>
            <a:r>
              <a:rPr lang="ar-JO" sz="2400" b="1" dirty="0">
                <a:solidFill>
                  <a:schemeClr val="accent5">
                    <a:lumMod val="75000"/>
                  </a:schemeClr>
                </a:solidFill>
              </a:rPr>
              <a:t>؟</a:t>
            </a:r>
          </a:p>
          <a:p>
            <a:pPr algn="r"/>
            <a:r>
              <a:rPr lang="ar-JO" sz="2400" b="1" dirty="0">
                <a:solidFill>
                  <a:schemeClr val="accent5">
                    <a:lumMod val="75000"/>
                  </a:schemeClr>
                </a:solidFill>
              </a:rPr>
              <a:t>-هل </a:t>
            </a:r>
            <a:r>
              <a:rPr lang="ar-JO" sz="2400" b="1" dirty="0" smtClean="0">
                <a:solidFill>
                  <a:schemeClr val="accent5">
                    <a:lumMod val="75000"/>
                  </a:schemeClr>
                </a:solidFill>
              </a:rPr>
              <a:t>هو صحيح </a:t>
            </a:r>
            <a:r>
              <a:rPr lang="ar-JO" sz="2400" b="1" dirty="0">
                <a:solidFill>
                  <a:schemeClr val="accent5">
                    <a:lumMod val="75000"/>
                  </a:schemeClr>
                </a:solidFill>
              </a:rPr>
              <a:t>الآخر ؟</a:t>
            </a:r>
          </a:p>
          <a:p>
            <a:pPr algn="r"/>
            <a:r>
              <a:rPr lang="ar-JO" sz="2400" b="1" dirty="0">
                <a:solidFill>
                  <a:schemeClr val="accent5">
                    <a:lumMod val="75000"/>
                  </a:schemeClr>
                </a:solidFill>
              </a:rPr>
              <a:t>-ما </a:t>
            </a:r>
            <a:r>
              <a:rPr lang="ar-JO" sz="2400" b="1" dirty="0" smtClean="0">
                <a:solidFill>
                  <a:schemeClr val="accent5">
                    <a:lumMod val="75000"/>
                  </a:schemeClr>
                </a:solidFill>
              </a:rPr>
              <a:t>الحرف الذي سبقَ هذا الفعل </a:t>
            </a:r>
            <a:r>
              <a:rPr lang="ar-JO" sz="2400" b="1" dirty="0">
                <a:solidFill>
                  <a:schemeClr val="accent5">
                    <a:lumMod val="75000"/>
                  </a:schemeClr>
                </a:solidFill>
              </a:rPr>
              <a:t>؟</a:t>
            </a:r>
          </a:p>
          <a:p>
            <a:pPr algn="r"/>
            <a:r>
              <a:rPr lang="ar-JO" sz="2400" b="1" dirty="0">
                <a:solidFill>
                  <a:schemeClr val="accent5">
                    <a:lumMod val="75000"/>
                  </a:schemeClr>
                </a:solidFill>
              </a:rPr>
              <a:t>-ما علامة إعراب </a:t>
            </a:r>
            <a:r>
              <a:rPr lang="ar-JO" sz="2400" b="1" dirty="0" smtClean="0">
                <a:solidFill>
                  <a:schemeClr val="accent5">
                    <a:lumMod val="75000"/>
                  </a:schemeClr>
                </a:solidFill>
              </a:rPr>
              <a:t>هذا الفعل</a:t>
            </a:r>
            <a:r>
              <a:rPr lang="ar-JO" sz="2400" b="1" dirty="0">
                <a:solidFill>
                  <a:schemeClr val="accent5">
                    <a:lumMod val="75000"/>
                  </a:schemeClr>
                </a:solidFill>
              </a:rPr>
              <a:t>؟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6757" y="2353271"/>
            <a:ext cx="8406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تلقِ : فعل مضارع مجزوم وعلامة جزمه حذف حرف العلّة من آخرهِ.</a:t>
            </a:r>
          </a:p>
          <a:p>
            <a:pPr algn="r"/>
            <a:r>
              <a:rPr lang="ar-JO" sz="2800" b="1" dirty="0" smtClean="0"/>
              <a:t>الفاعل ضمير مُستتر تقديره أنتَ.</a:t>
            </a:r>
            <a:endParaRPr lang="en-US" sz="2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702146" y="3357910"/>
            <a:ext cx="7401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ف</a:t>
            </a:r>
            <a:r>
              <a:rPr lang="ar-JO" sz="2800" b="1" dirty="0" smtClean="0">
                <a:solidFill>
                  <a:srgbClr val="FF0000"/>
                </a:solidFill>
              </a:rPr>
              <a:t>ل</a:t>
            </a:r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تسعَ</a:t>
            </a:r>
            <a:r>
              <a:rPr lang="ar-JO" sz="2800" b="1" dirty="0" smtClean="0"/>
              <a:t> إلى نيل الرّضا من والديكَ.</a:t>
            </a:r>
          </a:p>
        </p:txBody>
      </p:sp>
      <p:sp>
        <p:nvSpPr>
          <p:cNvPr id="5" name="Rectangle 4"/>
          <p:cNvSpPr/>
          <p:nvPr/>
        </p:nvSpPr>
        <p:spPr>
          <a:xfrm>
            <a:off x="696757" y="3910228"/>
            <a:ext cx="8406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JO" sz="2800" b="1" dirty="0" smtClean="0"/>
              <a:t>تسعَ : فعل </a:t>
            </a:r>
            <a:r>
              <a:rPr lang="ar-JO" sz="2800" b="1" dirty="0"/>
              <a:t>مضارع مجزوم وعلامة جزمه </a:t>
            </a:r>
            <a:r>
              <a:rPr lang="ar-JO" sz="2800" b="1" dirty="0" smtClean="0"/>
              <a:t>حذف حرف العلّة من آخره.</a:t>
            </a:r>
            <a:endParaRPr lang="ar-JO" sz="2800" b="1" dirty="0"/>
          </a:p>
          <a:p>
            <a:pPr algn="r"/>
            <a:r>
              <a:rPr lang="ar-JO" sz="2800" b="1" dirty="0"/>
              <a:t>الفاعل ضمير مُستتر تقديره </a:t>
            </a:r>
            <a:r>
              <a:rPr lang="ar-JO" sz="2800" b="1" dirty="0" smtClean="0"/>
              <a:t>أنت.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85" y="1796370"/>
            <a:ext cx="3568796" cy="684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784322" y="4919886"/>
            <a:ext cx="7401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>
                <a:solidFill>
                  <a:srgbClr val="FF0000"/>
                </a:solidFill>
              </a:rPr>
              <a:t>لم </a:t>
            </a:r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يجنِ</a:t>
            </a:r>
            <a:r>
              <a:rPr lang="ar-JO" sz="2800" b="1" dirty="0" smtClean="0"/>
              <a:t> المجتهد إلا ثمارَ النجاحِ.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12138" y="5441546"/>
            <a:ext cx="8406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JO" sz="2800" b="1" dirty="0" smtClean="0"/>
              <a:t>يجنِ : فعل </a:t>
            </a:r>
            <a:r>
              <a:rPr lang="ar-JO" sz="2800" b="1" dirty="0"/>
              <a:t>مضارع مجزوم وعلامة جزمه </a:t>
            </a:r>
            <a:r>
              <a:rPr lang="ar-JO" sz="2800" b="1" dirty="0" smtClean="0"/>
              <a:t>حذف حرف العلّة من آخره.</a:t>
            </a:r>
            <a:endParaRPr lang="ar-JO" sz="2800" b="1" dirty="0"/>
          </a:p>
          <a:p>
            <a:pPr algn="r"/>
            <a:r>
              <a:rPr lang="ar-JO" sz="2800" b="1" dirty="0"/>
              <a:t>الفاعل ضمير مُستتر تقديره هو.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62707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5" grpId="0"/>
      <p:bldP spid="34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جزم الأفعال الخمسة: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798880" y="1954391"/>
            <a:ext cx="7401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لم </a:t>
            </a:r>
            <a:r>
              <a:rPr lang="ar-JO" sz="2800" b="1" dirty="0" smtClean="0">
                <a:solidFill>
                  <a:srgbClr val="FF0000"/>
                </a:solidFill>
              </a:rPr>
              <a:t>تستيقظي</a:t>
            </a:r>
            <a:r>
              <a:rPr lang="ar-JO" sz="2800" b="1" dirty="0" smtClean="0"/>
              <a:t> باكرًا اليوم.</a:t>
            </a:r>
            <a:endParaRPr lang="en-US" sz="2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80740" y="4972535"/>
            <a:ext cx="8511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فعل مضارع مجزوم وعلامة جزمه حذف النون لأنه من الأفعال الخمسة.</a:t>
            </a:r>
          </a:p>
          <a:p>
            <a:pPr algn="r"/>
            <a:r>
              <a:rPr lang="ar-JO" sz="2800" b="1" dirty="0" smtClean="0"/>
              <a:t>ا : ضمير متصل مبني في محل رفع فاعل.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9847" y="440654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ar-JO" sz="2800" b="1" dirty="0" smtClean="0"/>
              <a:t>لا </a:t>
            </a:r>
            <a:r>
              <a:rPr lang="ar-JO" sz="2800" b="1" dirty="0" smtClean="0">
                <a:solidFill>
                  <a:srgbClr val="FF0000"/>
                </a:solidFill>
              </a:rPr>
              <a:t>تستمعا</a:t>
            </a:r>
            <a:r>
              <a:rPr lang="ar-JO" sz="2800" b="1" dirty="0" smtClean="0"/>
              <a:t> إلى رفيقِ السّوء.</a:t>
            </a:r>
          </a:p>
          <a:p>
            <a:pPr algn="r"/>
            <a:endParaRPr lang="en-US" sz="28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826685" y="2817721"/>
            <a:ext cx="8511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فعل مضارع مجزوم وعلامة جزمه حذف النون لأنه من الأفعال الخمسة.</a:t>
            </a:r>
          </a:p>
          <a:p>
            <a:pPr algn="r"/>
            <a:r>
              <a:rPr lang="ar-JO" sz="2800" b="1" dirty="0" smtClean="0"/>
              <a:t>ي : ضمير متصل مبني في محل رفع فاعل.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14925" y="1458208"/>
            <a:ext cx="419957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تُجزم الأفعال الخمسة بحذف النون.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97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5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الفرق بين لا النافية ولا الناهية: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61" y="1743075"/>
            <a:ext cx="7898114" cy="44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18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err="1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المادة:اللغة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العربية 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 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  <a:endParaRPr lang="ar-SA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31527" y="1075750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التمايز</a:t>
            </a:r>
            <a:r>
              <a:rPr lang="ar-JO" sz="2800" b="1" dirty="0"/>
              <a:t>+ التّفكير النّاقد+ تعليم الأقران: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42716" y="2033612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" y="6241838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FA06DE-A23B-76B2-893C-1A84942B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63" y="5253678"/>
            <a:ext cx="1041465" cy="139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37916" y="2014469"/>
            <a:ext cx="361456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/>
              <a:t>ارسم خريطة مفاهيميّة توضّح  فيها علامات </a:t>
            </a:r>
            <a:r>
              <a:rPr lang="ar-JO" sz="2400" b="1" dirty="0" smtClean="0"/>
              <a:t>جزم </a:t>
            </a:r>
            <a:r>
              <a:rPr lang="ar-JO" sz="2400" b="1" dirty="0"/>
              <a:t>الفعل المضارع.</a:t>
            </a:r>
            <a:endParaRPr lang="en-US" sz="2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1019435" y="4376184"/>
            <a:ext cx="373789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/>
              <a:t>ابحث عن آية قرآنيّة تتضمّن فعلًا مضارعًا </a:t>
            </a:r>
            <a:r>
              <a:rPr lang="ar-JO" sz="2400" b="1" dirty="0" smtClean="0"/>
              <a:t>مجزومًا.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4279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  <a:endParaRPr lang="ar-SA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14600" y="1174543"/>
            <a:ext cx="6951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التّقويم الختامي :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أدوات الجزم هي:</a:t>
            </a:r>
            <a:endParaRPr lang="ar-JO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188773" y="4058975"/>
            <a:ext cx="631060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3600" b="1" dirty="0"/>
              <a:t>2- </a:t>
            </a:r>
            <a:r>
              <a:rPr lang="ar-JO" sz="3600" b="1" dirty="0" smtClean="0"/>
              <a:t>لم ، لمّا ، لا الناهية ، لام الأمر.</a:t>
            </a:r>
            <a:endParaRPr lang="en-US" sz="3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19976" y="2886314"/>
            <a:ext cx="613250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3600" b="1" dirty="0"/>
              <a:t>1- </a:t>
            </a:r>
            <a:r>
              <a:rPr lang="ar-JO" sz="3600" b="1" dirty="0" smtClean="0"/>
              <a:t>أن ، لن ، كي ، حتى ، لام التعليل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6" y="2939683"/>
            <a:ext cx="2910414" cy="3056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75" y="4049981"/>
            <a:ext cx="723328" cy="7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4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05544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الخامسة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0638" y="98571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83800" y="1802764"/>
            <a:ext cx="82053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 </a:t>
            </a:r>
          </a:p>
          <a:p>
            <a:pPr algn="r" rtl="1"/>
            <a:r>
              <a:rPr lang="ar-JO" sz="2800" b="1" dirty="0"/>
              <a:t>شاهد المقطع المرئي واستنتج معنى كلمة (مُعرب) . </a:t>
            </a:r>
          </a:p>
          <a:p>
            <a:pPr algn="r" rtl="1"/>
            <a:endParaRPr lang="ar-SA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1524" y="1249038"/>
            <a:ext cx="4627622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التمهيد :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المبني والمعرب من الأفعال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4137" y="2657787"/>
            <a:ext cx="7060206" cy="39713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05871" y="1842227"/>
            <a:ext cx="4060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400" b="1" dirty="0">
                <a:hlinkClick r:id="rId9"/>
              </a:rPr>
              <a:t>https://</a:t>
            </a:r>
            <a:r>
              <a:rPr lang="en-US" sz="1400" b="1" dirty="0" smtClean="0">
                <a:hlinkClick r:id="rId9"/>
              </a:rPr>
              <a:t>www.youtube.com/watch?v=HUUzjK1jRRs</a:t>
            </a:r>
            <a:r>
              <a:rPr lang="ar-JO" sz="1400" b="1" dirty="0" smtClean="0"/>
              <a:t> </a:t>
            </a:r>
            <a:endParaRPr lang="ar-JO" sz="1400" b="1" dirty="0"/>
          </a:p>
        </p:txBody>
      </p:sp>
    </p:spTree>
    <p:extLst>
      <p:ext uri="{BB962C8B-B14F-4D97-AF65-F5344CB8AC3E}">
        <p14:creationId xmlns:p14="http://schemas.microsoft.com/office/powerpoint/2010/main" val="4052097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  <a:endParaRPr lang="ar-SA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14600" y="1174543"/>
            <a:ext cx="695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التّقييم الذّاتي: </a:t>
            </a:r>
            <a:r>
              <a:rPr lang="ar-JO" sz="2800" b="1" dirty="0">
                <a:solidFill>
                  <a:srgbClr val="FF0000"/>
                </a:solidFill>
              </a:rPr>
              <a:t>ص 130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" y="2508639"/>
            <a:ext cx="9447698" cy="16899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2953882"/>
            <a:ext cx="1082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الجزم</a:t>
            </a:r>
            <a:endParaRPr lang="ar-JO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944691" y="3501532"/>
            <a:ext cx="1342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حرف العلّة</a:t>
            </a:r>
            <a:endParaRPr lang="ar-J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17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بطاقة خروج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11F8789-8180-4606-FDF7-3778D852B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41" y="6254435"/>
            <a:ext cx="1335140" cy="499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85" y="2563748"/>
            <a:ext cx="60007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99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2378" y="1850363"/>
            <a:ext cx="9552262" cy="54476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الخامسة ( من أسرار الكون)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 </a:t>
            </a:r>
            <a:r>
              <a:rPr lang="ar-JO" sz="4400" dirty="0">
                <a:cs typeface="AGA Battouta Regular" pitchFamily="2" charset="-78"/>
              </a:rPr>
              <a:t>أبني لغتي – الفعل المضارع: المُعرب </a:t>
            </a:r>
            <a:r>
              <a:rPr lang="ar-JO" sz="4400" dirty="0" smtClean="0">
                <a:cs typeface="AGA Battouta Regular" pitchFamily="2" charset="-78"/>
              </a:rPr>
              <a:t>والمبني </a:t>
            </a:r>
          </a:p>
          <a:p>
            <a:pPr algn="r" rtl="1">
              <a:lnSpc>
                <a:spcPct val="150000"/>
              </a:lnSpc>
            </a:pPr>
            <a:r>
              <a:rPr lang="ar-JO" sz="4400" dirty="0" smtClean="0">
                <a:cs typeface="AGA Battouta Regular" pitchFamily="2" charset="-78"/>
              </a:rPr>
              <a:t>(الفعل المضارع المبني)</a:t>
            </a:r>
            <a:endParaRPr lang="ar-JO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اللغة العربية.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الثامن.</a:t>
            </a: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23" y="32190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52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9451" y="1120983"/>
            <a:ext cx="7745989" cy="32932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3200" b="1" u="sng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</a:p>
          <a:p>
            <a:pPr algn="r" rtl="1"/>
            <a:r>
              <a:rPr lang="ar-JO" sz="3200" b="1" dirty="0"/>
              <a:t>1- يميّز الطّالب الفعل المضارع </a:t>
            </a:r>
            <a:r>
              <a:rPr lang="ar-JO" sz="3200" b="1" dirty="0" smtClean="0"/>
              <a:t>المبني.</a:t>
            </a:r>
            <a:endParaRPr lang="ar-JO" sz="3200" b="1" dirty="0"/>
          </a:p>
          <a:p>
            <a:pPr algn="r" rtl="1"/>
            <a:r>
              <a:rPr lang="ar-JO" sz="3200" b="1" dirty="0"/>
              <a:t>2- يحدّد الطّالب علامة </a:t>
            </a:r>
            <a:r>
              <a:rPr lang="ar-JO" sz="3200" b="1" dirty="0" smtClean="0"/>
              <a:t>بناء </a:t>
            </a:r>
            <a:r>
              <a:rPr lang="ar-JO" sz="3200" b="1" dirty="0"/>
              <a:t>الفعل المضارع.</a:t>
            </a:r>
          </a:p>
          <a:p>
            <a:pPr algn="r" rtl="1"/>
            <a:r>
              <a:rPr lang="ar-JO" sz="3200" b="1" dirty="0"/>
              <a:t>3- يعرب الطّالب الفعل المضارع </a:t>
            </a:r>
            <a:r>
              <a:rPr lang="ar-JO" sz="3200" b="1" dirty="0" smtClean="0"/>
              <a:t>المبني </a:t>
            </a:r>
            <a:r>
              <a:rPr lang="ar-JO" sz="3200" b="1" dirty="0"/>
              <a:t>.</a:t>
            </a:r>
          </a:p>
          <a:p>
            <a:pPr algn="r" rtl="1"/>
            <a:r>
              <a:rPr lang="ar-JO" sz="3200" b="1" dirty="0"/>
              <a:t>4- تنمو لديه </a:t>
            </a:r>
            <a:r>
              <a:rPr lang="ar-JO" sz="3200" b="1" dirty="0" smtClean="0"/>
              <a:t>قيمة قول الحق.</a:t>
            </a:r>
            <a:endParaRPr lang="en-US" sz="32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00792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05544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الخامسة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0638" y="98571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62311" y="2314698"/>
            <a:ext cx="4910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اربط بين هذه الصّورة وعنوان الدّرس.</a:t>
            </a:r>
            <a:endParaRPr lang="ar-JO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1524" y="1249038"/>
            <a:ext cx="4627622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الرّبط بالواقع: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6" y="2939891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74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05544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الخامسة </a:t>
            </a: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0638" y="98571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83800" y="1802764"/>
            <a:ext cx="82053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 </a:t>
            </a:r>
          </a:p>
          <a:p>
            <a:pPr algn="r" rtl="1"/>
            <a:r>
              <a:rPr lang="ar-JO" sz="2800" b="1" dirty="0"/>
              <a:t>شاهد المقطع المرئي </a:t>
            </a:r>
            <a:r>
              <a:rPr lang="ar-JO" sz="2800" b="1" dirty="0" smtClean="0"/>
              <a:t>وأخبرنا متى يُبنى الفعل المضارع. </a:t>
            </a:r>
            <a:endParaRPr lang="ar-JO" sz="2800" b="1" dirty="0"/>
          </a:p>
          <a:p>
            <a:pPr algn="r" rtl="1"/>
            <a:endParaRPr lang="ar-SA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1524" y="1249038"/>
            <a:ext cx="4627622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التمهيد :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4270" y="1797593"/>
            <a:ext cx="3910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www.youtube.com/watch?v=qwuLL6bhhts</a:t>
            </a:r>
            <a:r>
              <a:rPr lang="ar-JO" sz="1400" dirty="0" smtClean="0"/>
              <a:t> </a:t>
            </a:r>
            <a:endParaRPr lang="en-US" sz="1400" dirty="0"/>
          </a:p>
        </p:txBody>
      </p:sp>
      <p:pic>
        <p:nvPicPr>
          <p:cNvPr id="6" name="3AM -بناء الفعل المضارع - الثالثة متوسط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8122" y="2781978"/>
            <a:ext cx="6755149" cy="37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17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3989" y="1174543"/>
            <a:ext cx="6421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التقويم القبلي :</a:t>
            </a:r>
            <a:endParaRPr lang="ar-JO" sz="2800" b="1" dirty="0"/>
          </a:p>
          <a:p>
            <a:pPr algn="r" rtl="1"/>
            <a:r>
              <a:rPr lang="ar-JO" sz="2800" b="1" dirty="0"/>
              <a:t>الجملة الفعليّة التي تحتوي </a:t>
            </a:r>
            <a:r>
              <a:rPr lang="ar-JO" sz="2800" b="1" dirty="0" smtClean="0"/>
              <a:t>على نون النسوة هي:</a:t>
            </a:r>
            <a:endParaRPr lang="ar-SA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94970" y="1952890"/>
            <a:ext cx="697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sz="2800" b="1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57154" y="2500388"/>
            <a:ext cx="602730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5400" b="1" dirty="0"/>
              <a:t> 1. </a:t>
            </a:r>
            <a:r>
              <a:rPr lang="ar-JO" sz="2800" b="1" dirty="0" smtClean="0"/>
              <a:t>الطالباتُ يكتبْنَ الدّرس. </a:t>
            </a:r>
            <a:endParaRPr lang="en-US" sz="28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57154" y="3669169"/>
            <a:ext cx="601366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5400" b="1" dirty="0"/>
              <a:t> 2.</a:t>
            </a:r>
            <a:r>
              <a:rPr lang="ar-JO" sz="2800" b="1" dirty="0"/>
              <a:t> </a:t>
            </a:r>
            <a:r>
              <a:rPr lang="ar-JO" sz="2800" b="1" dirty="0" smtClean="0"/>
              <a:t>واللهِ لأبذلَنَّ جهدي.</a:t>
            </a:r>
            <a:endParaRPr lang="en-US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57154" y="4785278"/>
            <a:ext cx="601365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5400" b="1" dirty="0"/>
              <a:t> 3.</a:t>
            </a:r>
            <a:r>
              <a:rPr lang="ar-JO" sz="2800" b="1" dirty="0"/>
              <a:t> </a:t>
            </a:r>
            <a:r>
              <a:rPr lang="ar-JO" sz="2800" b="1" dirty="0" smtClean="0"/>
              <a:t>يسكنُ الحوتُ في المحيطات.</a:t>
            </a:r>
            <a:endParaRPr lang="en-US" sz="28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38" y="2542803"/>
            <a:ext cx="857477" cy="8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28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81899" y="100383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التّقديم</a:t>
            </a:r>
            <a:r>
              <a:rPr lang="ar-SA" sz="2800" b="1" dirty="0"/>
              <a:t>:</a:t>
            </a:r>
            <a:r>
              <a:rPr lang="ar-JO" sz="2800" b="1" dirty="0"/>
              <a:t> </a:t>
            </a:r>
            <a:r>
              <a:rPr lang="ar-JO" sz="2800" b="1" dirty="0">
                <a:solidFill>
                  <a:srgbClr val="FF0000"/>
                </a:solidFill>
              </a:rPr>
              <a:t>ص 129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02" y="1178252"/>
            <a:ext cx="3439568" cy="80048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15599" y="1888374"/>
            <a:ext cx="8406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أقولَ : فعل مضارع مبني على الفتحة لاتصاله بنون التوكيد الثقيلة.</a:t>
            </a:r>
          </a:p>
          <a:p>
            <a:pPr algn="r"/>
            <a:r>
              <a:rPr lang="ar-JO" sz="2800" b="1" dirty="0" smtClean="0"/>
              <a:t>نَّ : نون التوكيد الثقيلة لا محل لها من الإعراب.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536" y="2802834"/>
            <a:ext cx="3570112" cy="84519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78933" y="3485131"/>
            <a:ext cx="8406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أقاسمَ : فعل مضارع مبني على الفتحة لاتصاله بنون التوكيد الخفيفة.</a:t>
            </a:r>
          </a:p>
          <a:p>
            <a:pPr algn="r"/>
            <a:r>
              <a:rPr lang="ar-JO" sz="2800" b="1" dirty="0" smtClean="0"/>
              <a:t>نْ : نون التوكيد الخفيفة لا محل لها من الإعراب.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78" y="4430252"/>
            <a:ext cx="4320711" cy="105433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33555" y="5433306"/>
            <a:ext cx="8406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يحرصْ : فعل مضارع مبني على السكون لاتصاله بنون النسوة.</a:t>
            </a:r>
          </a:p>
          <a:p>
            <a:pPr algn="r"/>
            <a:r>
              <a:rPr lang="ar-JO" sz="2800" b="1" dirty="0" smtClean="0"/>
              <a:t>نَ : ضمير متصل مبني في محل رفع فاعل.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53611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05461" y="1228658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التقييم الذاتي</a:t>
            </a:r>
            <a:r>
              <a:rPr lang="ar-SA" sz="2800" b="1" dirty="0" smtClean="0"/>
              <a:t>:</a:t>
            </a:r>
            <a:r>
              <a:rPr lang="ar-JO" sz="2800" b="1" dirty="0" smtClean="0"/>
              <a:t>  </a:t>
            </a:r>
            <a:r>
              <a:rPr lang="ar-JO" sz="2800" b="1" dirty="0" smtClean="0">
                <a:solidFill>
                  <a:srgbClr val="FF0000"/>
                </a:solidFill>
              </a:rPr>
              <a:t>ص 130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9" y="2407490"/>
            <a:ext cx="9266413" cy="1656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4865" y="2979996"/>
            <a:ext cx="15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الفتحة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85799" y="3415547"/>
            <a:ext cx="15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السكون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0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التقويم التكويني: </a:t>
            </a:r>
            <a:r>
              <a:rPr lang="ar-JO" sz="2800" b="1" dirty="0" smtClean="0">
                <a:solidFill>
                  <a:srgbClr val="FF0000"/>
                </a:solidFill>
              </a:rPr>
              <a:t>ص 130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92" y="1973224"/>
            <a:ext cx="8716591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09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3989" y="1174543"/>
            <a:ext cx="6421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التقويم القبلي :</a:t>
            </a:r>
            <a:endParaRPr lang="ar-JO" sz="2800" b="1" dirty="0"/>
          </a:p>
          <a:p>
            <a:pPr algn="r" rtl="1"/>
            <a:r>
              <a:rPr lang="ar-JO" sz="2800" b="1" dirty="0"/>
              <a:t>الجملة الفعليّة من بين الجمل الآتية:</a:t>
            </a:r>
            <a:endParaRPr lang="ar-SA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94970" y="1952890"/>
            <a:ext cx="697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sz="2800" b="1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57154" y="2500388"/>
            <a:ext cx="602730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5400" b="1" dirty="0"/>
              <a:t> 1. </a:t>
            </a:r>
            <a:r>
              <a:rPr lang="ar-JO" sz="2800" b="1" dirty="0"/>
              <a:t>العالِمُ ينفعُ المجتمع بعلمه. </a:t>
            </a:r>
            <a:endParaRPr lang="en-US" sz="28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57154" y="3669169"/>
            <a:ext cx="601366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5400" b="1" dirty="0"/>
              <a:t> 2.</a:t>
            </a:r>
            <a:r>
              <a:rPr lang="ar-JO" sz="2800" b="1" dirty="0"/>
              <a:t> يشكرُ المؤمنُ ربّه دائمًا .</a:t>
            </a:r>
            <a:endParaRPr lang="en-US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57154" y="4785278"/>
            <a:ext cx="601365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5400" b="1" dirty="0"/>
              <a:t> 3.</a:t>
            </a:r>
            <a:r>
              <a:rPr lang="ar-JO" sz="2800" b="1" dirty="0"/>
              <a:t> أنت إنسانٌ مثابرٌ .</a:t>
            </a:r>
            <a:endParaRPr lang="en-US" sz="28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83" y="3730313"/>
            <a:ext cx="857477" cy="8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09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التقويم التكويني: </a:t>
            </a:r>
            <a:r>
              <a:rPr lang="ar-JO" sz="2800" b="1" dirty="0" smtClean="0">
                <a:solidFill>
                  <a:srgbClr val="FF0000"/>
                </a:solidFill>
              </a:rPr>
              <a:t>ص 130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38" y="1742956"/>
            <a:ext cx="5626545" cy="167259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045664"/>
              </p:ext>
            </p:extLst>
          </p:nvPr>
        </p:nvGraphicFramePr>
        <p:xfrm>
          <a:off x="2169830" y="3415547"/>
          <a:ext cx="616477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7026">
                  <a:extLst>
                    <a:ext uri="{9D8B030D-6E8A-4147-A177-3AD203B41FA5}">
                      <a16:colId xmlns:a16="http://schemas.microsoft.com/office/drawing/2014/main" val="492802873"/>
                    </a:ext>
                  </a:extLst>
                </a:gridCol>
                <a:gridCol w="1960740">
                  <a:extLst>
                    <a:ext uri="{9D8B030D-6E8A-4147-A177-3AD203B41FA5}">
                      <a16:colId xmlns:a16="http://schemas.microsoft.com/office/drawing/2014/main" val="2812909820"/>
                    </a:ext>
                  </a:extLst>
                </a:gridCol>
                <a:gridCol w="857004">
                  <a:extLst>
                    <a:ext uri="{9D8B030D-6E8A-4147-A177-3AD203B41FA5}">
                      <a16:colId xmlns:a16="http://schemas.microsoft.com/office/drawing/2014/main" val="14328652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الحالة الإعرابة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الفعل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الجملة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796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مُعرب / مجزوم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ليخشَ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أ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708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مُعرب / مجزوم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ليتقوا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213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مُعرب / مجزوم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ليقولو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748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مُعرب</a:t>
                      </a:r>
                      <a:r>
                        <a:rPr lang="ar-JO" sz="2400" b="1" baseline="0" dirty="0" smtClean="0"/>
                        <a:t> / مجزوم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تشكُ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ب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734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مبني على السّكون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يُبدعْنَ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b="1" dirty="0" smtClean="0"/>
                        <a:t>ج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176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368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0262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التقويم التكويني: </a:t>
            </a:r>
            <a:r>
              <a:rPr lang="ar-JO" sz="2800" b="1" dirty="0" smtClean="0">
                <a:solidFill>
                  <a:srgbClr val="FF0000"/>
                </a:solidFill>
              </a:rPr>
              <a:t>ص 131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7" y="1859832"/>
            <a:ext cx="8859486" cy="408679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57620" y="3031855"/>
            <a:ext cx="270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السكون ، الضمّة ، الضمّة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40858" y="3595567"/>
            <a:ext cx="1012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الضمة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75525" y="4179001"/>
            <a:ext cx="1012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الضمّة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12056" y="5562935"/>
            <a:ext cx="1012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السكون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13646" y="5152083"/>
            <a:ext cx="1012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الضمّة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12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  <p:bldP spid="3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التقويم التكويني: </a:t>
            </a:r>
            <a:r>
              <a:rPr lang="ar-JO" sz="2800" b="1" dirty="0" smtClean="0">
                <a:solidFill>
                  <a:srgbClr val="FF0000"/>
                </a:solidFill>
              </a:rPr>
              <a:t>ص 131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62" y="1132030"/>
            <a:ext cx="3353268" cy="5287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5102" y="2233432"/>
            <a:ext cx="43142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JO" sz="2400" b="1" dirty="0" smtClean="0"/>
              <a:t>قال تعالى : "إنَّ اللهَ </a:t>
            </a:r>
            <a:r>
              <a:rPr lang="ar-JO" sz="2400" b="1" dirty="0" smtClean="0">
                <a:solidFill>
                  <a:srgbClr val="FF0000"/>
                </a:solidFill>
              </a:rPr>
              <a:t>يأمُرُكم</a:t>
            </a:r>
            <a:r>
              <a:rPr lang="ar-JO" sz="2400" b="1" dirty="0" smtClean="0"/>
              <a:t> أن تؤدُّوا الأماناتِ".</a:t>
            </a:r>
          </a:p>
          <a:p>
            <a:pPr marL="285750" indent="-285750" algn="r" rtl="1">
              <a:buFontTx/>
              <a:buChar char="-"/>
            </a:pPr>
            <a:endParaRPr lang="ar-JO" sz="2400" b="1" dirty="0"/>
          </a:p>
          <a:p>
            <a:pPr marL="285750" indent="-285750" algn="r" rtl="1">
              <a:buFontTx/>
              <a:buChar char="-"/>
            </a:pPr>
            <a:endParaRPr lang="ar-JO" sz="2400" b="1" dirty="0" smtClean="0"/>
          </a:p>
          <a:p>
            <a:pPr marL="285750" indent="-285750" algn="r" rtl="1">
              <a:buFontTx/>
              <a:buChar char="-"/>
            </a:pPr>
            <a:r>
              <a:rPr lang="ar-JO" sz="2400" b="1" dirty="0"/>
              <a:t> </a:t>
            </a:r>
            <a:r>
              <a:rPr lang="ar-JO" sz="2400" b="1" dirty="0" smtClean="0"/>
              <a:t>لن </a:t>
            </a:r>
            <a:r>
              <a:rPr lang="ar-JO" sz="2400" b="1" dirty="0" smtClean="0">
                <a:solidFill>
                  <a:srgbClr val="FF0000"/>
                </a:solidFill>
              </a:rPr>
              <a:t>يفقدَ</a:t>
            </a:r>
            <a:r>
              <a:rPr lang="ar-JO" sz="2400" b="1" dirty="0" smtClean="0"/>
              <a:t> الأملَ كلُّ من اجتهدَ وصبرَ.</a:t>
            </a:r>
          </a:p>
          <a:p>
            <a:pPr marL="285750" indent="-285750" algn="r" rtl="1">
              <a:buFontTx/>
              <a:buChar char="-"/>
            </a:pPr>
            <a:endParaRPr lang="ar-JO" sz="2400" b="1" dirty="0"/>
          </a:p>
          <a:p>
            <a:pPr marL="285750" indent="-285750" algn="r" rtl="1">
              <a:buFontTx/>
              <a:buChar char="-"/>
            </a:pPr>
            <a:endParaRPr lang="ar-JO" sz="2400" b="1" dirty="0" smtClean="0"/>
          </a:p>
          <a:p>
            <a:pPr marL="285750" indent="-285750" algn="r" rtl="1">
              <a:buFontTx/>
              <a:buChar char="-"/>
            </a:pPr>
            <a:r>
              <a:rPr lang="ar-JO" sz="2400" b="1" dirty="0"/>
              <a:t> </a:t>
            </a:r>
            <a:r>
              <a:rPr lang="ar-JO" sz="2400" b="1" dirty="0" smtClean="0"/>
              <a:t>لم </a:t>
            </a:r>
            <a:r>
              <a:rPr lang="ar-JO" sz="2400" b="1" dirty="0" smtClean="0">
                <a:solidFill>
                  <a:srgbClr val="FF0000"/>
                </a:solidFill>
              </a:rPr>
              <a:t>تزهرْ</a:t>
            </a:r>
            <a:r>
              <a:rPr lang="ar-JO" sz="2400" b="1" dirty="0" smtClean="0"/>
              <a:t> هذهِ الشجرةُ إلا بغيثِ السماءِ.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44061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التقويم التكويني: </a:t>
            </a:r>
            <a:r>
              <a:rPr lang="ar-JO" sz="2800" b="1" dirty="0" smtClean="0">
                <a:solidFill>
                  <a:srgbClr val="FF0000"/>
                </a:solidFill>
              </a:rPr>
              <a:t>ص 131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91" y="1801699"/>
            <a:ext cx="6218886" cy="44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70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التغذية الراجعة: </a:t>
            </a:r>
            <a:r>
              <a:rPr lang="ar-JO" sz="2800" b="1" dirty="0" smtClean="0">
                <a:solidFill>
                  <a:srgbClr val="FF0000"/>
                </a:solidFill>
              </a:rPr>
              <a:t>س5</a:t>
            </a:r>
            <a:r>
              <a:rPr lang="ar-JO" sz="2800" b="1" dirty="0" smtClean="0"/>
              <a:t> / </a:t>
            </a:r>
            <a:r>
              <a:rPr lang="ar-JO" sz="2800" b="1" dirty="0" smtClean="0">
                <a:solidFill>
                  <a:srgbClr val="FF0000"/>
                </a:solidFill>
              </a:rPr>
              <a:t>ص 131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9040" y="1695982"/>
            <a:ext cx="81159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JO" sz="2400" b="1" dirty="0" smtClean="0"/>
              <a:t>لا : حرف نفي.</a:t>
            </a:r>
          </a:p>
          <a:p>
            <a:pPr algn="r" rtl="1"/>
            <a:r>
              <a:rPr lang="ar-JO" sz="2400" b="1" dirty="0" smtClean="0"/>
              <a:t>   يُؤمنُ : فعل مضارع مرفوع وعلامة رفعه الضمة الظاهرة.</a:t>
            </a:r>
          </a:p>
          <a:p>
            <a:pPr algn="r" rtl="1"/>
            <a:endParaRPr lang="ar-JO" sz="2400" b="1" dirty="0" smtClean="0"/>
          </a:p>
          <a:p>
            <a:pPr marL="342900" indent="-342900" algn="r" rtl="1">
              <a:buFontTx/>
              <a:buChar char="-"/>
            </a:pPr>
            <a:r>
              <a:rPr lang="ar-JO" sz="2400" b="1" dirty="0" smtClean="0"/>
              <a:t>حتى : حرف نصب</a:t>
            </a:r>
          </a:p>
          <a:p>
            <a:pPr algn="r" rtl="1"/>
            <a:r>
              <a:rPr lang="ar-JO" sz="2400" b="1" dirty="0"/>
              <a:t> </a:t>
            </a:r>
            <a:r>
              <a:rPr lang="ar-JO" sz="2400" b="1" dirty="0" smtClean="0"/>
              <a:t>  يُحبَّ : فعل مضارع منصوب وعلامة نصبه الفتحة الظاهرة.</a:t>
            </a:r>
          </a:p>
          <a:p>
            <a:pPr algn="r" rtl="1"/>
            <a:endParaRPr lang="ar-JO" sz="2400" b="1" dirty="0" smtClean="0"/>
          </a:p>
          <a:p>
            <a:pPr marL="285750" indent="-285750" algn="r" rtl="1">
              <a:buFontTx/>
              <a:buChar char="-"/>
            </a:pPr>
            <a:r>
              <a:rPr lang="ar-JO" sz="2400" b="1" dirty="0"/>
              <a:t> </a:t>
            </a:r>
            <a:r>
              <a:rPr lang="ar-JO" sz="2400" b="1" dirty="0" smtClean="0"/>
              <a:t>يرسمُ : فعل </a:t>
            </a:r>
            <a:r>
              <a:rPr lang="ar-JO" sz="2400" b="1" dirty="0"/>
              <a:t>مضارع مرفوع وعلامة رفعه الضمة الظاهرة.</a:t>
            </a:r>
          </a:p>
          <a:p>
            <a:pPr algn="r" rtl="1"/>
            <a:r>
              <a:rPr lang="ar-JO" sz="2400" b="1" dirty="0"/>
              <a:t> </a:t>
            </a:r>
            <a:r>
              <a:rPr lang="ar-JO" sz="2400" b="1" dirty="0" smtClean="0"/>
              <a:t>   والفاعل مضمير متصل مبني في محل رفع فاعل.</a:t>
            </a:r>
          </a:p>
          <a:p>
            <a:pPr algn="r" rtl="1"/>
            <a:endParaRPr lang="ar-JO" sz="2400" b="1" dirty="0" smtClean="0"/>
          </a:p>
          <a:p>
            <a:pPr marL="285750" indent="-285750" algn="r" rtl="1">
              <a:buFontTx/>
              <a:buChar char="-"/>
            </a:pPr>
            <a:r>
              <a:rPr lang="ar-JO" sz="2400" b="1" dirty="0"/>
              <a:t> </a:t>
            </a:r>
            <a:r>
              <a:rPr lang="ar-JO" sz="2400" b="1" dirty="0" smtClean="0"/>
              <a:t>لن : حرف نصب</a:t>
            </a:r>
          </a:p>
          <a:p>
            <a:pPr algn="r" rtl="1"/>
            <a:r>
              <a:rPr lang="ar-JO" sz="2400" b="1" dirty="0" smtClean="0"/>
              <a:t>    يحاورَ : فعل مضارع منصوب وعلامة نصبه الفتحة الظاهرة.</a:t>
            </a:r>
          </a:p>
          <a:p>
            <a:pPr algn="r" rtl="1"/>
            <a:r>
              <a:rPr lang="ar-JO" sz="2400" b="1" dirty="0"/>
              <a:t> </a:t>
            </a:r>
            <a:r>
              <a:rPr lang="ar-JO" sz="2400" b="1" dirty="0" smtClean="0"/>
              <a:t>  والفاعل ضمير مستتر تقديرهُ هو.</a:t>
            </a:r>
          </a:p>
          <a:p>
            <a:pPr algn="r" rtl="1"/>
            <a:r>
              <a:rPr lang="ar-JO" sz="2400" b="1" dirty="0"/>
              <a:t> </a:t>
            </a:r>
            <a:r>
              <a:rPr lang="ar-JO" sz="2400" b="1" dirty="0" smtClean="0"/>
              <a:t>  الهاء : ضمير متصل مبني في محل نصب مفعول به.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02154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err="1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المادة:اللغة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العربية 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 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  <a:endParaRPr lang="ar-SA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31527" y="1075750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التمايز</a:t>
            </a:r>
            <a:r>
              <a:rPr lang="ar-JO" sz="2800" b="1" dirty="0"/>
              <a:t>+ التّفكير النّاقد+ تعليم الأقران: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42716" y="2033612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" y="6241838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FA06DE-A23B-76B2-893C-1A84942B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63" y="5253678"/>
            <a:ext cx="1041465" cy="139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37916" y="2014469"/>
            <a:ext cx="361456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/>
              <a:t>ارسم خريطة مفاهيميّة توضّح  فيها علامات </a:t>
            </a:r>
            <a:r>
              <a:rPr lang="ar-JO" sz="2400" b="1" dirty="0" smtClean="0"/>
              <a:t>بناء </a:t>
            </a:r>
            <a:r>
              <a:rPr lang="ar-JO" sz="2400" b="1" dirty="0"/>
              <a:t>الفعل المضارع.</a:t>
            </a:r>
            <a:endParaRPr lang="en-US" sz="2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1019435" y="4376184"/>
            <a:ext cx="373789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/>
              <a:t>ابحث عن آية قرآنيّة تتضمّن فعلًا مضارعًا </a:t>
            </a:r>
            <a:r>
              <a:rPr lang="ar-JO" sz="2400" b="1" dirty="0" smtClean="0"/>
              <a:t>مبنيًا.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02076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  <a:endParaRPr lang="ar-SA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14600" y="1174543"/>
            <a:ext cx="6951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التّقويم الختامي :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الملة التي تحتوي فعلًا مضارعًا مبنيًا هي:</a:t>
            </a:r>
            <a:endParaRPr lang="ar-JO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188773" y="4058975"/>
            <a:ext cx="631060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3600" b="1" dirty="0"/>
              <a:t>2- </a:t>
            </a:r>
            <a:r>
              <a:rPr lang="ar-JO" sz="3600" b="1" dirty="0" smtClean="0"/>
              <a:t>المهندساتُ يرسمْنَ بدقّةٍ.</a:t>
            </a:r>
            <a:endParaRPr lang="en-US" sz="3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C1031E-1D34-B32D-AF7E-6B9895EB178B}"/>
              </a:ext>
            </a:extLst>
          </p:cNvPr>
          <p:cNvSpPr txBox="1"/>
          <p:nvPr/>
        </p:nvSpPr>
        <p:spPr>
          <a:xfrm>
            <a:off x="3319976" y="2886314"/>
            <a:ext cx="613250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3600" b="1" dirty="0"/>
              <a:t>1- </a:t>
            </a:r>
            <a:r>
              <a:rPr lang="ar-JO" sz="3600" b="1" dirty="0" smtClean="0"/>
              <a:t>المهندسونَ يُتقنونَ رسمَ البناءِ.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6" y="2939683"/>
            <a:ext cx="2910414" cy="3056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75" y="4049981"/>
            <a:ext cx="723328" cy="7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92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  <a:endParaRPr lang="ar-SA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14600" y="1174543"/>
            <a:ext cx="695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التّقييم الذّاتي: </a:t>
            </a:r>
            <a:r>
              <a:rPr lang="ar-JO" sz="2800" b="1" dirty="0">
                <a:solidFill>
                  <a:srgbClr val="FF0000"/>
                </a:solidFill>
              </a:rPr>
              <a:t>ص 130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7" y="2070374"/>
            <a:ext cx="9116697" cy="3410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2522" y="3306754"/>
            <a:ext cx="1082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منصوبًا</a:t>
            </a:r>
            <a:endParaRPr lang="ar-JO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23107" y="3284258"/>
            <a:ext cx="1342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مجزومًا</a:t>
            </a:r>
            <a:endParaRPr lang="ar-JO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62589" y="4310854"/>
            <a:ext cx="1342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السكون</a:t>
            </a:r>
            <a:endParaRPr lang="ar-J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87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  <p:bldP spid="3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بطاقة خروج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11F8789-8180-4606-FDF7-3778D852B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41" y="6254435"/>
            <a:ext cx="1335140" cy="499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85" y="2563748"/>
            <a:ext cx="60007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58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التّقديم</a:t>
            </a:r>
            <a:r>
              <a:rPr lang="ar-SA" sz="2800" b="1" dirty="0"/>
              <a:t>:</a:t>
            </a:r>
            <a:r>
              <a:rPr lang="ar-JO" sz="2800" b="1" dirty="0"/>
              <a:t> </a:t>
            </a:r>
            <a:r>
              <a:rPr lang="ar-JO" sz="2800" b="1" dirty="0">
                <a:solidFill>
                  <a:srgbClr val="FF0000"/>
                </a:solidFill>
              </a:rPr>
              <a:t>ص 129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041" y="1701780"/>
            <a:ext cx="8175422" cy="43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7550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دة: الخامسة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الفعل المضارع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9727" y="93709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06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706" y="1172762"/>
            <a:ext cx="78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solidFill>
                  <a:srgbClr val="FF0000"/>
                </a:solidFill>
              </a:rPr>
              <a:t>التغذية الرّاجعة </a:t>
            </a:r>
            <a:r>
              <a:rPr lang="ar-SA" sz="2800" b="1" dirty="0">
                <a:solidFill>
                  <a:srgbClr val="FF0000"/>
                </a:solidFill>
              </a:rPr>
              <a:t>:</a:t>
            </a:r>
            <a:r>
              <a:rPr lang="ar-JO" sz="2800" b="1" dirty="0">
                <a:solidFill>
                  <a:srgbClr val="FF0000"/>
                </a:solidFill>
              </a:rPr>
              <a:t> ص 129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61810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72" y="2635087"/>
            <a:ext cx="8673142" cy="200838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42500" y="2301491"/>
            <a:ext cx="41040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JO" sz="2800" b="1" dirty="0">
                <a:solidFill>
                  <a:srgbClr val="FF0000"/>
                </a:solidFill>
              </a:rPr>
              <a:t>أراكِ / تتّبعينَ / تحدّقينَ / تخشينَ/ </a:t>
            </a:r>
          </a:p>
          <a:p>
            <a:pPr algn="r"/>
            <a:r>
              <a:rPr lang="ar-JO" sz="2800" b="1" dirty="0">
                <a:solidFill>
                  <a:srgbClr val="FF0000"/>
                </a:solidFill>
              </a:rPr>
              <a:t>يعشى/ تعشيا / يؤذيَهما / تعتدْ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7838" y="3387008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للطالب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48788" y="4021988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للطالب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5766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الخامسة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3989" y="1174543"/>
            <a:ext cx="642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التق</a:t>
            </a:r>
            <a:r>
              <a:rPr lang="ar-JO" sz="2800" b="1" dirty="0"/>
              <a:t>ديم </a:t>
            </a:r>
            <a:r>
              <a:rPr lang="ar-SA" sz="2800" b="1" dirty="0"/>
              <a:t>:</a:t>
            </a:r>
            <a:endParaRPr lang="ar-JO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94970" y="1952890"/>
            <a:ext cx="697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sz="2800" b="1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91" y="2074870"/>
            <a:ext cx="6046224" cy="1734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920" y="4056667"/>
            <a:ext cx="5960533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dirty="0"/>
              <a:t> </a:t>
            </a:r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- ما أزمنة الأفعال الملوّنة ؟</a:t>
            </a:r>
          </a:p>
          <a:p>
            <a:pPr algn="r"/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-هل هي صحيحة الآخر ؟</a:t>
            </a:r>
          </a:p>
          <a:p>
            <a:pPr algn="r"/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-هل سُبِقت بأحد حروف النصب أو الجزم ؟</a:t>
            </a:r>
          </a:p>
          <a:p>
            <a:pPr algn="r"/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-ما علامة إعراب هاذين الفعلين ؟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0117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الخامسة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الفعل المضارع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3989" y="1174543"/>
            <a:ext cx="642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التق</a:t>
            </a:r>
            <a:r>
              <a:rPr lang="ar-JO" sz="2800" b="1" dirty="0"/>
              <a:t>ديم </a:t>
            </a:r>
            <a:r>
              <a:rPr lang="ar-SA" sz="2800" b="1" dirty="0"/>
              <a:t>:</a:t>
            </a:r>
            <a:endParaRPr lang="ar-JO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94970" y="1952890"/>
            <a:ext cx="697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sz="2800" b="1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91" y="2074870"/>
            <a:ext cx="6046224" cy="1734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2019" y="4056667"/>
            <a:ext cx="8740895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JO" sz="2800" b="1" dirty="0">
                <a:solidFill>
                  <a:srgbClr val="FF0000"/>
                </a:solidFill>
              </a:rPr>
              <a:t>يحتفلُ</a:t>
            </a:r>
            <a:r>
              <a:rPr lang="ar-JO" sz="2800" b="1" dirty="0"/>
              <a:t> : فعل مضارع مرفوع وعلامة رفعهِ الضمة الظاهرة على آخره.</a:t>
            </a:r>
          </a:p>
          <a:p>
            <a:pPr algn="r" rtl="1"/>
            <a:endParaRPr lang="ar-JO" sz="2800" b="1" dirty="0"/>
          </a:p>
          <a:p>
            <a:pPr marL="285750" indent="-285750" algn="r" rtl="1">
              <a:buFontTx/>
              <a:buChar char="-"/>
            </a:pPr>
            <a:r>
              <a:rPr lang="ar-JO" sz="2800" b="1" dirty="0">
                <a:solidFill>
                  <a:srgbClr val="FF0000"/>
                </a:solidFill>
              </a:rPr>
              <a:t>يُبطلُ</a:t>
            </a:r>
            <a:r>
              <a:rPr lang="ar-JO" sz="2800" b="1" dirty="0"/>
              <a:t> : فعل مضارع مرفوع وعلامة رفعهِ الضمة الظاهرة على آخره</a:t>
            </a:r>
            <a:r>
              <a:rPr lang="ar-JO" sz="2800" b="1" dirty="0" smtClean="0"/>
              <a:t>. </a:t>
            </a:r>
          </a:p>
          <a:p>
            <a:pPr marL="285750" indent="-285750" algn="r" rtl="1">
              <a:buFontTx/>
              <a:buChar char="-"/>
            </a:pPr>
            <a:r>
              <a:rPr lang="ar-JO" sz="2800" b="1" dirty="0" smtClean="0"/>
              <a:t>والفاعل ضمير مُستتر تقديرهُ هو.</a:t>
            </a:r>
            <a:endParaRPr lang="ar-JO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20" y="1642319"/>
            <a:ext cx="1850055" cy="230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13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</TotalTime>
  <Words>3735</Words>
  <Application>Microsoft Office PowerPoint</Application>
  <PresentationFormat>Widescreen</PresentationFormat>
  <Paragraphs>1207</Paragraphs>
  <Slides>58</Slides>
  <Notes>34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Adobe Arabic</vt:lpstr>
      <vt:lpstr>adonis-web</vt:lpstr>
      <vt:lpstr>AF_Najed</vt:lpstr>
      <vt:lpstr>AGA Aladdin Regular</vt:lpstr>
      <vt:lpstr>AGA Battouta Regular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Maali</cp:lastModifiedBy>
  <cp:revision>267</cp:revision>
  <dcterms:created xsi:type="dcterms:W3CDTF">2019-06-13T08:00:41Z</dcterms:created>
  <dcterms:modified xsi:type="dcterms:W3CDTF">2025-11-30T19:45:36Z</dcterms:modified>
</cp:coreProperties>
</file>