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280" r:id="rId4"/>
    <p:sldId id="285" r:id="rId5"/>
    <p:sldId id="308" r:id="rId6"/>
    <p:sldId id="293" r:id="rId7"/>
    <p:sldId id="305" r:id="rId8"/>
    <p:sldId id="313" r:id="rId9"/>
    <p:sldId id="314" r:id="rId10"/>
    <p:sldId id="306" r:id="rId11"/>
    <p:sldId id="278" r:id="rId12"/>
    <p:sldId id="309" r:id="rId13"/>
    <p:sldId id="31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8941" y="2092034"/>
            <a:ext cx="10137563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الوحدة : </a:t>
            </a:r>
            <a:r>
              <a:rPr lang="ar-JO" sz="4400" dirty="0" smtClean="0">
                <a:cs typeface="AGA Battouta Regular" pitchFamily="2" charset="-78"/>
              </a:rPr>
              <a:t>الثّانية(وحدتنا </a:t>
            </a:r>
            <a:r>
              <a:rPr lang="ar-JO" sz="4400" dirty="0">
                <a:cs typeface="AGA Battouta Regular" pitchFamily="2" charset="-78"/>
              </a:rPr>
              <a:t>قوتنا)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الدرس : </a:t>
            </a:r>
            <a:r>
              <a:rPr lang="ar-JO" sz="4400" dirty="0" smtClean="0">
                <a:cs typeface="AGA Battouta Regular" pitchFamily="2" charset="-78"/>
              </a:rPr>
              <a:t>المُراجعة</a:t>
            </a:r>
            <a:r>
              <a:rPr lang="en-US" sz="4400" dirty="0" smtClean="0">
                <a:cs typeface="AGA Battouta Regular" pitchFamily="2" charset="-78"/>
              </a:rPr>
              <a:t>- </a:t>
            </a:r>
            <a:r>
              <a:rPr lang="ar-JO" sz="4400" dirty="0" smtClean="0">
                <a:cs typeface="AGA Battouta Regular" pitchFamily="2" charset="-78"/>
              </a:rPr>
              <a:t> كتابة الألف الفارقة</a:t>
            </a:r>
            <a:endParaRPr lang="ar-JO" sz="4400" b="1" dirty="0">
              <a:solidFill>
                <a:srgbClr val="FF0000"/>
              </a:solidFill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المبحث :  </a:t>
            </a:r>
            <a:r>
              <a:rPr lang="ar-JO" sz="4400" dirty="0">
                <a:cs typeface="AGA Battouta Regular" pitchFamily="2" charset="-78"/>
              </a:rPr>
              <a:t>اللّغة العربيّة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الصف :  </a:t>
            </a:r>
            <a:r>
              <a:rPr lang="ar-JO" sz="4400" dirty="0">
                <a:cs typeface="AGA Battouta Regular" pitchFamily="2" charset="-78"/>
              </a:rPr>
              <a:t>الثّامن</a:t>
            </a:r>
            <a:endParaRPr lang="ar-JO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594270" y="-40341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57175" y="1047932"/>
            <a:ext cx="1573020" cy="730155"/>
            <a:chOff x="7449987" y="-849018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9987" y="-849018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86267" y="-776545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1075765" y="1061291"/>
            <a:ext cx="7869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التقويم التّكوينيّ: </a:t>
            </a: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F5B513F9-25D6-FB91-0E46-0A6564EB3033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7B3E7EE3-5CE8-4E80-1679-E6CD01432812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2C1BF596-3121-3356-DBDC-7D927912828F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الخامسة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C28C7822-3E16-6694-6EF6-1CA87167274B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92605" y="2076801"/>
            <a:ext cx="7384776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3200" b="1" dirty="0" smtClean="0"/>
              <a:t>الكلمة التي تحتوي خطأً إملائيًا، </a:t>
            </a:r>
            <a:r>
              <a:rPr lang="ar-JO" sz="3200" b="1" dirty="0" smtClean="0"/>
              <a:t>هي:</a:t>
            </a:r>
            <a:endParaRPr lang="en-US" sz="32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18A22B-3C02-6B81-BB81-D24EE27EFBEA}"/>
              </a:ext>
            </a:extLst>
          </p:cNvPr>
          <p:cNvSpPr txBox="1"/>
          <p:nvPr/>
        </p:nvSpPr>
        <p:spPr>
          <a:xfrm>
            <a:off x="5522023" y="3499351"/>
            <a:ext cx="3780870" cy="64633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3600" b="1" dirty="0" smtClean="0"/>
              <a:t>يدعو</a:t>
            </a:r>
            <a:endParaRPr lang="ar-SA" sz="36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9F0BE5-7EAD-6EE9-C44C-A126E26F3B2C}"/>
              </a:ext>
            </a:extLst>
          </p:cNvPr>
          <p:cNvSpPr txBox="1"/>
          <p:nvPr/>
        </p:nvSpPr>
        <p:spPr>
          <a:xfrm>
            <a:off x="957323" y="3464281"/>
            <a:ext cx="3780870" cy="64633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3600" b="1" dirty="0" smtClean="0"/>
              <a:t>اجتمعوا</a:t>
            </a:r>
            <a:endParaRPr lang="ar-SA" sz="36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8AA70-7537-78B0-179F-FE631B11EC1A}"/>
              </a:ext>
            </a:extLst>
          </p:cNvPr>
          <p:cNvSpPr txBox="1"/>
          <p:nvPr/>
        </p:nvSpPr>
        <p:spPr>
          <a:xfrm>
            <a:off x="3344254" y="4691494"/>
            <a:ext cx="3780870" cy="70788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4000" b="1" dirty="0" smtClean="0"/>
              <a:t>مهندسوا</a:t>
            </a:r>
            <a:endParaRPr lang="ar-SA" sz="40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8202D0A-559C-6709-25EA-B40173D71C28}"/>
              </a:ext>
            </a:extLst>
          </p:cNvPr>
          <p:cNvSpPr/>
          <p:nvPr/>
        </p:nvSpPr>
        <p:spPr>
          <a:xfrm>
            <a:off x="8699634" y="2908765"/>
            <a:ext cx="697831" cy="59058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1</a:t>
            </a:r>
            <a:endParaRPr lang="en-US" sz="36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041BB10-BEC1-9107-A2FB-8DC8A55013E5}"/>
              </a:ext>
            </a:extLst>
          </p:cNvPr>
          <p:cNvSpPr/>
          <p:nvPr/>
        </p:nvSpPr>
        <p:spPr>
          <a:xfrm>
            <a:off x="4102252" y="2927916"/>
            <a:ext cx="697831" cy="59058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2</a:t>
            </a:r>
            <a:endParaRPr lang="en-US" sz="36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D4392F5-2BF4-5F4E-4513-EC2DE291BF1E}"/>
              </a:ext>
            </a:extLst>
          </p:cNvPr>
          <p:cNvSpPr/>
          <p:nvPr/>
        </p:nvSpPr>
        <p:spPr>
          <a:xfrm>
            <a:off x="6507305" y="4119686"/>
            <a:ext cx="697831" cy="59058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3</a:t>
            </a:r>
            <a:endParaRPr lang="en-US" sz="3600" b="1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53" y="4758414"/>
            <a:ext cx="611490" cy="6114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25185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الخامسة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486551" y="1121527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الت</a:t>
            </a:r>
            <a:r>
              <a:rPr lang="ar-JO" sz="2800" b="1" dirty="0"/>
              <a:t>ّ</a:t>
            </a:r>
            <a:r>
              <a:rPr lang="ar-SA" sz="2800" b="1" dirty="0" smtClean="0"/>
              <a:t>مايز</a:t>
            </a:r>
            <a:r>
              <a:rPr lang="ar-JO" sz="2800" b="1" dirty="0" smtClean="0"/>
              <a:t>تدريس الأقران </a:t>
            </a:r>
            <a:r>
              <a:rPr lang="ar-SA" sz="2800" b="1" dirty="0" smtClean="0"/>
              <a:t>: </a:t>
            </a:r>
            <a:endParaRPr lang="ar-SA" sz="28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269877" y="1875616"/>
            <a:ext cx="2055138" cy="4382095"/>
            <a:chOff x="6287512" y="2493050"/>
            <a:chExt cx="2055138" cy="4382095"/>
          </a:xfrm>
        </p:grpSpPr>
        <p:sp>
          <p:nvSpPr>
            <p:cNvPr id="29" name="Shape 2">
              <a:extLst>
                <a:ext uri="{FF2B5EF4-FFF2-40B4-BE49-F238E27FC236}">
                  <a16:creationId xmlns:a16="http://schemas.microsoft.com/office/drawing/2014/main" id="{E7AC2A34-6142-E906-338F-AEC60747B39E}"/>
                </a:ext>
              </a:extLst>
            </p:cNvPr>
            <p:cNvSpPr/>
            <p:nvPr/>
          </p:nvSpPr>
          <p:spPr>
            <a:xfrm>
              <a:off x="7292935" y="2493050"/>
              <a:ext cx="44410" cy="4382095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Shape 3">
              <a:extLst>
                <a:ext uri="{FF2B5EF4-FFF2-40B4-BE49-F238E27FC236}">
                  <a16:creationId xmlns:a16="http://schemas.microsoft.com/office/drawing/2014/main" id="{7F6B48C4-E63C-C065-BC44-13176ABDEC50}"/>
                </a:ext>
              </a:extLst>
            </p:cNvPr>
            <p:cNvSpPr/>
            <p:nvPr/>
          </p:nvSpPr>
          <p:spPr>
            <a:xfrm>
              <a:off x="7565053" y="2894350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Shape 4">
              <a:extLst>
                <a:ext uri="{FF2B5EF4-FFF2-40B4-BE49-F238E27FC236}">
                  <a16:creationId xmlns:a16="http://schemas.microsoft.com/office/drawing/2014/main" id="{638B7FF1-2629-0300-ECCB-FEBEDB7A220B}"/>
                </a:ext>
              </a:extLst>
            </p:cNvPr>
            <p:cNvSpPr/>
            <p:nvPr/>
          </p:nvSpPr>
          <p:spPr>
            <a:xfrm>
              <a:off x="7076816" y="2655884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26859F2F-3E10-7852-2CE4-C439CF85BD63}"/>
                </a:ext>
              </a:extLst>
            </p:cNvPr>
            <p:cNvSpPr/>
            <p:nvPr/>
          </p:nvSpPr>
          <p:spPr>
            <a:xfrm>
              <a:off x="7223105" y="2708315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1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8">
              <a:extLst>
                <a:ext uri="{FF2B5EF4-FFF2-40B4-BE49-F238E27FC236}">
                  <a16:creationId xmlns:a16="http://schemas.microsoft.com/office/drawing/2014/main" id="{87F88120-07C1-DA73-FE01-511617E1C071}"/>
                </a:ext>
              </a:extLst>
            </p:cNvPr>
            <p:cNvSpPr/>
            <p:nvPr/>
          </p:nvSpPr>
          <p:spPr>
            <a:xfrm>
              <a:off x="6287512" y="400520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Shape 9">
              <a:extLst>
                <a:ext uri="{FF2B5EF4-FFF2-40B4-BE49-F238E27FC236}">
                  <a16:creationId xmlns:a16="http://schemas.microsoft.com/office/drawing/2014/main" id="{2BC01055-80C0-77E7-B6B8-79D5B3349246}"/>
                </a:ext>
              </a:extLst>
            </p:cNvPr>
            <p:cNvSpPr/>
            <p:nvPr/>
          </p:nvSpPr>
          <p:spPr>
            <a:xfrm>
              <a:off x="7065109" y="377749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 10">
              <a:extLst>
                <a:ext uri="{FF2B5EF4-FFF2-40B4-BE49-F238E27FC236}">
                  <a16:creationId xmlns:a16="http://schemas.microsoft.com/office/drawing/2014/main" id="{8EE93098-4EC1-B0BB-5A82-76A76BDDFABD}"/>
                </a:ext>
              </a:extLst>
            </p:cNvPr>
            <p:cNvSpPr/>
            <p:nvPr/>
          </p:nvSpPr>
          <p:spPr>
            <a:xfrm>
              <a:off x="7223105" y="381916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2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Shape 13">
              <a:extLst>
                <a:ext uri="{FF2B5EF4-FFF2-40B4-BE49-F238E27FC236}">
                  <a16:creationId xmlns:a16="http://schemas.microsoft.com/office/drawing/2014/main" id="{90D2BED4-4E81-51D4-EEE9-283E9A341BA1}"/>
                </a:ext>
              </a:extLst>
            </p:cNvPr>
            <p:cNvSpPr/>
            <p:nvPr/>
          </p:nvSpPr>
          <p:spPr>
            <a:xfrm>
              <a:off x="7565053" y="519642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Shape 14">
              <a:extLst>
                <a:ext uri="{FF2B5EF4-FFF2-40B4-BE49-F238E27FC236}">
                  <a16:creationId xmlns:a16="http://schemas.microsoft.com/office/drawing/2014/main" id="{F1EEB422-CD7D-C49E-AE4A-0F50444C3C4E}"/>
                </a:ext>
              </a:extLst>
            </p:cNvPr>
            <p:cNvSpPr/>
            <p:nvPr/>
          </p:nvSpPr>
          <p:spPr>
            <a:xfrm>
              <a:off x="7065109" y="496871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Text 15">
              <a:extLst>
                <a:ext uri="{FF2B5EF4-FFF2-40B4-BE49-F238E27FC236}">
                  <a16:creationId xmlns:a16="http://schemas.microsoft.com/office/drawing/2014/main" id="{8595E128-06CD-8863-5C3A-72B76A9A0CD9}"/>
                </a:ext>
              </a:extLst>
            </p:cNvPr>
            <p:cNvSpPr/>
            <p:nvPr/>
          </p:nvSpPr>
          <p:spPr>
            <a:xfrm>
              <a:off x="7223105" y="501038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3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Shape 4">
              <a:extLst>
                <a:ext uri="{FF2B5EF4-FFF2-40B4-BE49-F238E27FC236}">
                  <a16:creationId xmlns:a16="http://schemas.microsoft.com/office/drawing/2014/main" id="{575EAB91-AA07-F831-947E-C34E8C1F6743}"/>
                </a:ext>
              </a:extLst>
            </p:cNvPr>
            <p:cNvSpPr/>
            <p:nvPr/>
          </p:nvSpPr>
          <p:spPr>
            <a:xfrm>
              <a:off x="7065108" y="6224863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Shape 8">
              <a:extLst>
                <a:ext uri="{FF2B5EF4-FFF2-40B4-BE49-F238E27FC236}">
                  <a16:creationId xmlns:a16="http://schemas.microsoft.com/office/drawing/2014/main" id="{0D5A7EAB-D4DB-CEAE-1EEA-5E1D2011FFD3}"/>
                </a:ext>
              </a:extLst>
            </p:cNvPr>
            <p:cNvSpPr/>
            <p:nvPr/>
          </p:nvSpPr>
          <p:spPr>
            <a:xfrm>
              <a:off x="6304181" y="6452629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6D8FF3-3190-3AF2-DD12-D27B7DE28528}"/>
              </a:ext>
            </a:extLst>
          </p:cNvPr>
          <p:cNvSpPr txBox="1"/>
          <p:nvPr/>
        </p:nvSpPr>
        <p:spPr>
          <a:xfrm>
            <a:off x="6249411" y="1614443"/>
            <a:ext cx="3244492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اكتب استنتاجك عن قاعدة </a:t>
            </a:r>
            <a:r>
              <a:rPr lang="ar-JO" sz="2800" b="1" dirty="0" smtClean="0"/>
              <a:t>الألف الفارقة. </a:t>
            </a:r>
            <a:endParaRPr lang="ar-JO" sz="2800" b="1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18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E6D8FF3-3190-3AF2-DD12-D27B7DE28528}"/>
              </a:ext>
            </a:extLst>
          </p:cNvPr>
          <p:cNvSpPr txBox="1"/>
          <p:nvPr/>
        </p:nvSpPr>
        <p:spPr>
          <a:xfrm>
            <a:off x="1206972" y="2670949"/>
            <a:ext cx="3244492" cy="138499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ابحث عبر </a:t>
            </a:r>
            <a:r>
              <a:rPr lang="ar-JO" sz="2800" b="1" dirty="0" smtClean="0"/>
              <a:t>محرّك البحث </a:t>
            </a:r>
            <a:r>
              <a:rPr lang="ar-JO" sz="2800" b="1" dirty="0"/>
              <a:t>عن </a:t>
            </a:r>
            <a:r>
              <a:rPr lang="ar-JO" sz="2800" b="1" dirty="0" smtClean="0"/>
              <a:t>آية تتضمن </a:t>
            </a:r>
            <a:r>
              <a:rPr lang="ar-JO" sz="2800" b="1" dirty="0" smtClean="0"/>
              <a:t>كلمة فيها ألف فارقة.</a:t>
            </a:r>
            <a:endParaRPr lang="ar-JO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EDAD4E-2999-F673-53FA-70565654FDAA}"/>
              </a:ext>
            </a:extLst>
          </p:cNvPr>
          <p:cNvSpPr txBox="1"/>
          <p:nvPr/>
        </p:nvSpPr>
        <p:spPr>
          <a:xfrm>
            <a:off x="6214815" y="3999170"/>
            <a:ext cx="2993244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ما نوع </a:t>
            </a:r>
            <a:r>
              <a:rPr lang="ar-JO" sz="2800" b="1" dirty="0" smtClean="0"/>
              <a:t>الواو في الفعل (يسمو) ؟</a:t>
            </a:r>
            <a:endParaRPr lang="ar-SA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ABFFF-DCA7-6795-A617-FB9E7A5C0A00}"/>
              </a:ext>
            </a:extLst>
          </p:cNvPr>
          <p:cNvSpPr txBox="1"/>
          <p:nvPr/>
        </p:nvSpPr>
        <p:spPr>
          <a:xfrm>
            <a:off x="936978" y="5532158"/>
            <a:ext cx="3525738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2400" b="1" dirty="0" smtClean="0"/>
              <a:t>اكتب كلمة تحتوي على </a:t>
            </a:r>
            <a:r>
              <a:rPr lang="ar-JO" sz="2400" b="1" dirty="0" smtClean="0"/>
              <a:t>ألف فارقة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215060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594270" y="-40341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57175" y="1047932"/>
            <a:ext cx="1573020" cy="730155"/>
            <a:chOff x="7449987" y="-849018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9987" y="-849018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86267" y="-776545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1075765" y="1061291"/>
            <a:ext cx="7869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التقويم الختاميّ: </a:t>
            </a: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F5B513F9-25D6-FB91-0E46-0A6564EB3033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7B3E7EE3-5CE8-4E80-1679-E6CD01432812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2C1BF596-3121-3356-DBDC-7D927912828F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الثانية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C28C7822-3E16-6694-6EF6-1CA87167274B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92605" y="2076801"/>
            <a:ext cx="7384776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3200" b="1" dirty="0" smtClean="0"/>
              <a:t>عند جمع الفعل (ادرس) يصبح</a:t>
            </a:r>
            <a:r>
              <a:rPr lang="ar-JO" sz="3200" b="1" dirty="0" smtClean="0"/>
              <a:t>:</a:t>
            </a:r>
            <a:endParaRPr lang="en-US" sz="32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18A22B-3C02-6B81-BB81-D24EE27EFBEA}"/>
              </a:ext>
            </a:extLst>
          </p:cNvPr>
          <p:cNvSpPr txBox="1"/>
          <p:nvPr/>
        </p:nvSpPr>
        <p:spPr>
          <a:xfrm>
            <a:off x="5522023" y="3499351"/>
            <a:ext cx="3780870" cy="64633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3600" b="1" dirty="0" smtClean="0"/>
              <a:t>ادرسوا</a:t>
            </a:r>
            <a:endParaRPr lang="ar-SA" sz="36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9F0BE5-7EAD-6EE9-C44C-A126E26F3B2C}"/>
              </a:ext>
            </a:extLst>
          </p:cNvPr>
          <p:cNvSpPr txBox="1"/>
          <p:nvPr/>
        </p:nvSpPr>
        <p:spPr>
          <a:xfrm>
            <a:off x="957323" y="3464281"/>
            <a:ext cx="3780870" cy="64633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3600" b="1" dirty="0" smtClean="0"/>
              <a:t>ادرسون</a:t>
            </a:r>
            <a:endParaRPr lang="ar-SA" sz="36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8AA70-7537-78B0-179F-FE631B11EC1A}"/>
              </a:ext>
            </a:extLst>
          </p:cNvPr>
          <p:cNvSpPr txBox="1"/>
          <p:nvPr/>
        </p:nvSpPr>
        <p:spPr>
          <a:xfrm>
            <a:off x="3344254" y="4691494"/>
            <a:ext cx="3780870" cy="70788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4000" b="1" dirty="0" smtClean="0"/>
              <a:t>ادرسا</a:t>
            </a:r>
            <a:endParaRPr lang="ar-SA" sz="40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8202D0A-559C-6709-25EA-B40173D71C28}"/>
              </a:ext>
            </a:extLst>
          </p:cNvPr>
          <p:cNvSpPr/>
          <p:nvPr/>
        </p:nvSpPr>
        <p:spPr>
          <a:xfrm>
            <a:off x="8699634" y="2908765"/>
            <a:ext cx="697831" cy="59058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1</a:t>
            </a:r>
            <a:endParaRPr lang="en-US" sz="36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041BB10-BEC1-9107-A2FB-8DC8A55013E5}"/>
              </a:ext>
            </a:extLst>
          </p:cNvPr>
          <p:cNvSpPr/>
          <p:nvPr/>
        </p:nvSpPr>
        <p:spPr>
          <a:xfrm>
            <a:off x="4102252" y="2927916"/>
            <a:ext cx="697831" cy="59058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2</a:t>
            </a:r>
            <a:endParaRPr lang="en-US" sz="36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D4392F5-2BF4-5F4E-4513-EC2DE291BF1E}"/>
              </a:ext>
            </a:extLst>
          </p:cNvPr>
          <p:cNvSpPr/>
          <p:nvPr/>
        </p:nvSpPr>
        <p:spPr>
          <a:xfrm>
            <a:off x="6507305" y="4119686"/>
            <a:ext cx="697831" cy="59058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3</a:t>
            </a:r>
            <a:endParaRPr lang="en-US" sz="3600" b="1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48" y="3508196"/>
            <a:ext cx="611490" cy="6114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54679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الخامسة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</a:t>
            </a:r>
            <a:r>
              <a:rPr lang="ar-SA" sz="3200" b="1" dirty="0">
                <a:solidFill>
                  <a:schemeClr val="accent1">
                    <a:lumMod val="75000"/>
                  </a:schemeClr>
                </a:solidFill>
              </a:rPr>
              <a:t>بطاقة خروج : 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65" name="Picture 13" descr="A picture containing drawing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10"/>
          <a:stretch>
            <a:fillRect/>
          </a:stretch>
        </p:blipFill>
        <p:spPr bwMode="auto">
          <a:xfrm>
            <a:off x="4970271" y="1867201"/>
            <a:ext cx="37719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ectangle 15"/>
          <p:cNvSpPr>
            <a:spLocks noChangeArrowheads="1"/>
          </p:cNvSpPr>
          <p:nvPr/>
        </p:nvSpPr>
        <p:spPr bwMode="auto">
          <a:xfrm>
            <a:off x="5275888" y="2653368"/>
            <a:ext cx="266429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ما شعورك تجاه الدرس؟</a:t>
            </a:r>
          </a:p>
        </p:txBody>
      </p:sp>
      <p:sp>
        <p:nvSpPr>
          <p:cNvPr id="67" name="Rectangle 16"/>
          <p:cNvSpPr>
            <a:spLocks noChangeArrowheads="1"/>
          </p:cNvSpPr>
          <p:nvPr/>
        </p:nvSpPr>
        <p:spPr bwMode="auto">
          <a:xfrm>
            <a:off x="5347896" y="3817005"/>
            <a:ext cx="230899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ماذا تعلمت من الدرس؟</a:t>
            </a:r>
          </a:p>
        </p:txBody>
      </p:sp>
      <p:pic>
        <p:nvPicPr>
          <p:cNvPr id="68" name="Picture 17" descr="A picture containing drawing&#10;&#10;Description automatically generat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55"/>
          <a:stretch>
            <a:fillRect/>
          </a:stretch>
        </p:blipFill>
        <p:spPr bwMode="auto">
          <a:xfrm>
            <a:off x="5004452" y="4658212"/>
            <a:ext cx="377190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2" descr="A picture containing text, sign&#10;&#10;Description automatically generat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6"/>
          <a:stretch>
            <a:fillRect/>
          </a:stretch>
        </p:blipFill>
        <p:spPr bwMode="auto">
          <a:xfrm rot="186105">
            <a:off x="1074588" y="2474179"/>
            <a:ext cx="356552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Rectangle 18"/>
          <p:cNvSpPr>
            <a:spLocks noChangeArrowheads="1"/>
          </p:cNvSpPr>
          <p:nvPr/>
        </p:nvSpPr>
        <p:spPr bwMode="auto">
          <a:xfrm>
            <a:off x="5351140" y="5052079"/>
            <a:ext cx="251703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ما الذي أعجبك في الدرس؟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390556" y="3713817"/>
            <a:ext cx="2765425" cy="13382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قبل الخروج</a:t>
            </a:r>
            <a:endParaRPr kumimoji="0" lang="ar-AE" sz="4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الحصة</a:t>
            </a:r>
          </a:p>
        </p:txBody>
      </p:sp>
    </p:spTree>
    <p:extLst>
      <p:ext uri="{BB962C8B-B14F-4D97-AF65-F5344CB8AC3E}">
        <p14:creationId xmlns:p14="http://schemas.microsoft.com/office/powerpoint/2010/main" val="3131619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الخامسة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6" y="6100549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Cloud 44"/>
          <p:cNvSpPr/>
          <p:nvPr/>
        </p:nvSpPr>
        <p:spPr>
          <a:xfrm>
            <a:off x="3575538" y="1448514"/>
            <a:ext cx="3681047" cy="111523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800" b="1" dirty="0" smtClean="0"/>
              <a:t>النّتاجات</a:t>
            </a:r>
            <a:endParaRPr lang="en-US" sz="2800" b="1" dirty="0"/>
          </a:p>
        </p:txBody>
      </p:sp>
      <p:sp>
        <p:nvSpPr>
          <p:cNvPr id="2" name="Rounded Rectangle 1"/>
          <p:cNvSpPr/>
          <p:nvPr/>
        </p:nvSpPr>
        <p:spPr>
          <a:xfrm>
            <a:off x="6856221" y="3088784"/>
            <a:ext cx="2116633" cy="234494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JO" b="1" dirty="0" smtClean="0">
                <a:solidFill>
                  <a:schemeClr val="tx1"/>
                </a:solidFill>
              </a:rPr>
              <a:t>يميّز </a:t>
            </a:r>
            <a:r>
              <a:rPr lang="ar-JO" b="1" dirty="0" smtClean="0">
                <a:solidFill>
                  <a:schemeClr val="tx1"/>
                </a:solidFill>
              </a:rPr>
              <a:t>الألف الفارقة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977398" y="3138382"/>
            <a:ext cx="2116633" cy="23449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 smtClean="0">
                <a:solidFill>
                  <a:schemeClr val="tx1"/>
                </a:solidFill>
              </a:rPr>
              <a:t>يفرّق بين واو الجماعة والواو الأصليّة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190266" y="3138381"/>
            <a:ext cx="2116633" cy="23449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b="1" dirty="0" smtClean="0"/>
              <a:t>تنمو لدى الطّالب </a:t>
            </a:r>
            <a:r>
              <a:rPr lang="ar-JO" b="1" dirty="0" smtClean="0"/>
              <a:t>قيمة ترشيد استهلاك الماء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8019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الخامسة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74285" y="1174543"/>
            <a:ext cx="8791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>
                <a:solidFill>
                  <a:srgbClr val="FF0000"/>
                </a:solidFill>
              </a:rPr>
              <a:t>التّمهيد </a:t>
            </a:r>
            <a:r>
              <a:rPr lang="ar-JO" sz="2800" b="1" dirty="0" smtClean="0">
                <a:solidFill>
                  <a:srgbClr val="FF0000"/>
                </a:solidFill>
              </a:rPr>
              <a:t>:</a:t>
            </a:r>
            <a:endParaRPr lang="ar-JO" sz="2800" b="1" dirty="0"/>
          </a:p>
          <a:p>
            <a:pPr algn="r" rtl="1"/>
            <a:r>
              <a:rPr lang="ar-JO" sz="2800" b="1" dirty="0" smtClean="0"/>
              <a:t>شاهد المقطع المرئي ولخّص ما جاءَ فيهِ</a:t>
            </a:r>
            <a:r>
              <a:rPr lang="ar-JO" sz="2800" b="1" dirty="0" smtClean="0"/>
              <a:t>.</a:t>
            </a:r>
            <a:endParaRPr lang="ar-SA" sz="28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7" name="Flowchart: Alternate Process 26"/>
          <p:cNvSpPr/>
          <p:nvPr/>
        </p:nvSpPr>
        <p:spPr>
          <a:xfrm>
            <a:off x="41638" y="6080813"/>
            <a:ext cx="1573020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pic>
        <p:nvPicPr>
          <p:cNvPr id="2" name="1AM -  الألف الفارقة - السنة الأولى متوسط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0478" y="2106087"/>
            <a:ext cx="7199099" cy="404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48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594270" y="-40341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57175" y="1047932"/>
            <a:ext cx="1573020" cy="730155"/>
            <a:chOff x="7449987" y="-849018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9987" y="-849018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86267" y="-776545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1075765" y="1061291"/>
            <a:ext cx="7869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التقويم القبلي </a:t>
            </a:r>
            <a:r>
              <a:rPr lang="ar-JO" sz="2800" b="1" dirty="0"/>
              <a:t>: </a:t>
            </a:r>
            <a:endParaRPr lang="ar-JO" sz="2800" b="1" dirty="0" smtClean="0"/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F5B513F9-25D6-FB91-0E46-0A6564EB3033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7B3E7EE3-5CE8-4E80-1679-E6CD01432812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2C1BF596-3121-3356-DBDC-7D927912828F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الخامسة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C28C7822-3E16-6694-6EF6-1CA87167274B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92605" y="2076801"/>
            <a:ext cx="7883662" cy="7694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4400" b="1" dirty="0" smtClean="0"/>
              <a:t>الألف التي انتهى بها الفعل (سجدوا) هي</a:t>
            </a:r>
            <a:r>
              <a:rPr lang="ar-JO" sz="4400" b="1" dirty="0" smtClean="0"/>
              <a:t>:</a:t>
            </a:r>
            <a:endParaRPr lang="en-US" sz="44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18A22B-3C02-6B81-BB81-D24EE27EFBEA}"/>
              </a:ext>
            </a:extLst>
          </p:cNvPr>
          <p:cNvSpPr txBox="1"/>
          <p:nvPr/>
        </p:nvSpPr>
        <p:spPr>
          <a:xfrm>
            <a:off x="5522023" y="3499351"/>
            <a:ext cx="3780870" cy="64633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3600" b="1" dirty="0" smtClean="0"/>
              <a:t>الألف اللينة</a:t>
            </a:r>
            <a:endParaRPr lang="ar-SA" sz="36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9F0BE5-7EAD-6EE9-C44C-A126E26F3B2C}"/>
              </a:ext>
            </a:extLst>
          </p:cNvPr>
          <p:cNvSpPr txBox="1"/>
          <p:nvPr/>
        </p:nvSpPr>
        <p:spPr>
          <a:xfrm>
            <a:off x="957323" y="3464281"/>
            <a:ext cx="3780870" cy="64633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3600" b="1" dirty="0" smtClean="0"/>
              <a:t>الألف الفارقة</a:t>
            </a:r>
            <a:endParaRPr lang="ar-SA" sz="36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8AA70-7537-78B0-179F-FE631B11EC1A}"/>
              </a:ext>
            </a:extLst>
          </p:cNvPr>
          <p:cNvSpPr txBox="1"/>
          <p:nvPr/>
        </p:nvSpPr>
        <p:spPr>
          <a:xfrm>
            <a:off x="3344254" y="4691494"/>
            <a:ext cx="3780870" cy="70788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4000" b="1" dirty="0" smtClean="0"/>
              <a:t>همزة الوصل</a:t>
            </a:r>
            <a:endParaRPr lang="ar-SA" sz="40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8202D0A-559C-6709-25EA-B40173D71C28}"/>
              </a:ext>
            </a:extLst>
          </p:cNvPr>
          <p:cNvSpPr/>
          <p:nvPr/>
        </p:nvSpPr>
        <p:spPr>
          <a:xfrm>
            <a:off x="8699634" y="2908765"/>
            <a:ext cx="697831" cy="59058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1</a:t>
            </a:r>
            <a:endParaRPr lang="en-US" sz="36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041BB10-BEC1-9107-A2FB-8DC8A55013E5}"/>
              </a:ext>
            </a:extLst>
          </p:cNvPr>
          <p:cNvSpPr/>
          <p:nvPr/>
        </p:nvSpPr>
        <p:spPr>
          <a:xfrm>
            <a:off x="4102252" y="2927916"/>
            <a:ext cx="697831" cy="59058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2</a:t>
            </a:r>
            <a:endParaRPr lang="en-US" sz="36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D4392F5-2BF4-5F4E-4513-EC2DE291BF1E}"/>
              </a:ext>
            </a:extLst>
          </p:cNvPr>
          <p:cNvSpPr/>
          <p:nvPr/>
        </p:nvSpPr>
        <p:spPr>
          <a:xfrm>
            <a:off x="6507305" y="4119686"/>
            <a:ext cx="697831" cy="59058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3</a:t>
            </a:r>
            <a:endParaRPr lang="en-US" sz="3600" b="1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05" y="3499122"/>
            <a:ext cx="611490" cy="6114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665628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الخامسة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3227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263017" y="1120985"/>
            <a:ext cx="7196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التّفكير الناقد والرّبط بالحياة </a:t>
            </a:r>
            <a:r>
              <a:rPr lang="ar-SA" sz="2800" b="1" dirty="0" smtClean="0"/>
              <a:t>:</a:t>
            </a:r>
            <a:r>
              <a:rPr lang="ar-JO" sz="2800" b="1" dirty="0" smtClean="0"/>
              <a:t> </a:t>
            </a:r>
          </a:p>
          <a:p>
            <a:pPr algn="r" rtl="1"/>
            <a:endParaRPr lang="ar-JO" sz="28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18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nip Diagonal Corner Rectangle 5"/>
          <p:cNvSpPr/>
          <p:nvPr/>
        </p:nvSpPr>
        <p:spPr>
          <a:xfrm>
            <a:off x="2080946" y="1946151"/>
            <a:ext cx="6891606" cy="875153"/>
          </a:xfrm>
          <a:prstGeom prst="snip2Diag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b="1" dirty="0" smtClean="0">
                <a:solidFill>
                  <a:srgbClr val="0070C0"/>
                </a:solidFill>
              </a:rPr>
              <a:t>صِف ما ترى في الصورة 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66" y="2929885"/>
            <a:ext cx="5475111" cy="307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05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الخامسة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986694" y="-59756"/>
            <a:ext cx="3307284" cy="661914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التّقديم: </a:t>
            </a:r>
            <a:r>
              <a:rPr lang="ar-J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123</a:t>
            </a:r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1253C3A-9958-47DF-3CC6-2C18CD525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247" y="1134612"/>
            <a:ext cx="4069703" cy="2834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47" y="1119832"/>
            <a:ext cx="3744529" cy="3388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64" y="4057021"/>
            <a:ext cx="3720898" cy="243822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93273" y="839280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79200" y="4889502"/>
            <a:ext cx="3892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000" b="1" dirty="0" smtClean="0">
                <a:solidFill>
                  <a:srgbClr val="FF0000"/>
                </a:solidFill>
              </a:rPr>
              <a:t>1- أين تُثبت الألف الفارقة ؟</a:t>
            </a:r>
          </a:p>
          <a:p>
            <a:pPr algn="r" rtl="1"/>
            <a:endParaRPr lang="ar-JO" sz="2000" b="1" dirty="0" smtClean="0">
              <a:solidFill>
                <a:srgbClr val="FF0000"/>
              </a:solidFill>
            </a:endParaRPr>
          </a:p>
          <a:p>
            <a:pPr algn="r" rtl="1"/>
            <a:r>
              <a:rPr lang="ar-JO" sz="2000" b="1" dirty="0" smtClean="0">
                <a:solidFill>
                  <a:srgbClr val="FF0000"/>
                </a:solidFill>
              </a:rPr>
              <a:t>2- متى نمتنع عن كتابة الألف الفارقة ؟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35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الخامسة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0" y="11209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1253C3A-9958-47DF-3CC6-2C18CD525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3" y="6309096"/>
            <a:ext cx="894066" cy="37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7778939" y="957134"/>
            <a:ext cx="1811271" cy="661914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التّقديم</a:t>
            </a:r>
            <a:r>
              <a:rPr lang="ar-J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ص 123 </a:t>
            </a:r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81" y="1173888"/>
            <a:ext cx="4452753" cy="5359421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075289" y="2010592"/>
            <a:ext cx="579632" cy="5531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075289" y="2908765"/>
            <a:ext cx="579632" cy="5531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4113054" y="3722592"/>
            <a:ext cx="579632" cy="5531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623732" y="4593831"/>
            <a:ext cx="492021" cy="51862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113053" y="5542761"/>
            <a:ext cx="696013" cy="5531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84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الخامسة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76093" y="465363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1253C3A-9958-47DF-3CC6-2C18CD525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3" y="6309096"/>
            <a:ext cx="894066" cy="37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6994038" y="957134"/>
            <a:ext cx="2596172" cy="661914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التّقديم: </a:t>
            </a:r>
            <a:r>
              <a:rPr lang="ar-JO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</a:t>
            </a:r>
            <a:r>
              <a:rPr lang="ar-JO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123</a:t>
            </a:r>
            <a:r>
              <a:rPr lang="ar-J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10" y="1672874"/>
            <a:ext cx="8815804" cy="397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6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الخامسة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76093" y="465363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1253C3A-9958-47DF-3CC6-2C18CD525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3" y="6309096"/>
            <a:ext cx="894066" cy="37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6621859" y="957134"/>
            <a:ext cx="2968351" cy="661914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التغذية الرّاجعة : </a:t>
            </a:r>
            <a:r>
              <a:rPr lang="ar-JO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</a:t>
            </a:r>
            <a:r>
              <a:rPr lang="ar-JO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123</a:t>
            </a:r>
            <a:r>
              <a:rPr lang="ar-J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072615"/>
              </p:ext>
            </p:extLst>
          </p:nvPr>
        </p:nvGraphicFramePr>
        <p:xfrm>
          <a:off x="1209040" y="2660548"/>
          <a:ext cx="8128000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59848612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145422715"/>
                    </a:ext>
                  </a:extLst>
                </a:gridCol>
              </a:tblGrid>
              <a:tr h="559241">
                <a:tc>
                  <a:txBody>
                    <a:bodyPr/>
                    <a:lstStyle/>
                    <a:p>
                      <a:pPr algn="ctr"/>
                      <a:r>
                        <a:rPr lang="ar-JO" sz="2800" b="1" dirty="0" smtClean="0"/>
                        <a:t>الكلمات التي تحتوي واو أصلية أو واو جمع المذكر</a:t>
                      </a:r>
                      <a:r>
                        <a:rPr lang="ar-JO" sz="2800" b="1" baseline="0" dirty="0" smtClean="0"/>
                        <a:t> السالم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800" b="1" dirty="0" smtClean="0"/>
                        <a:t>الكلمات</a:t>
                      </a:r>
                      <a:r>
                        <a:rPr lang="ar-JO" sz="2800" b="1" baseline="0" dirty="0" smtClean="0"/>
                        <a:t> التي تحتوي ألف فارقة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410394"/>
                  </a:ext>
                </a:extLst>
              </a:tr>
              <a:tr h="324005">
                <a:tc>
                  <a:txBody>
                    <a:bodyPr/>
                    <a:lstStyle/>
                    <a:p>
                      <a:pPr algn="ctr"/>
                      <a:r>
                        <a:rPr lang="ar-JO" sz="2800" b="1" dirty="0" smtClean="0"/>
                        <a:t>يشكو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800" b="1" dirty="0" smtClean="0"/>
                        <a:t>أكّدوا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793576"/>
                  </a:ext>
                </a:extLst>
              </a:tr>
              <a:tr h="324005">
                <a:tc>
                  <a:txBody>
                    <a:bodyPr/>
                    <a:lstStyle/>
                    <a:p>
                      <a:pPr algn="ctr"/>
                      <a:r>
                        <a:rPr lang="ar-JO" sz="2800" b="1" dirty="0" smtClean="0"/>
                        <a:t>مراقبو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800" b="1" dirty="0" smtClean="0"/>
                        <a:t>أشاروا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037209"/>
                  </a:ext>
                </a:extLst>
              </a:tr>
              <a:tr h="324005">
                <a:tc>
                  <a:txBody>
                    <a:bodyPr/>
                    <a:lstStyle/>
                    <a:p>
                      <a:pPr algn="ctr"/>
                      <a:r>
                        <a:rPr lang="ar-JO" sz="2800" b="1" dirty="0" smtClean="0"/>
                        <a:t>مسؤولو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954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6228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2679</TotalTime>
  <Words>648</Words>
  <Application>Microsoft Office PowerPoint</Application>
  <PresentationFormat>Widescreen</PresentationFormat>
  <Paragraphs>265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Adobe Arabic</vt:lpstr>
      <vt:lpstr>adonis-web</vt:lpstr>
      <vt:lpstr>AGA Aladdin Regular</vt:lpstr>
      <vt:lpstr>AGA Battouta Regular</vt:lpstr>
      <vt:lpstr>Arial</vt:lpstr>
      <vt:lpstr>Calibri</vt:lpstr>
      <vt:lpstr>Calibri Light</vt:lpstr>
      <vt:lpstr>HelveticaNeueLT Arabic 45 Light</vt:lpstr>
      <vt:lpstr>HelveticaNeueLT Arabic 55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Maali</cp:lastModifiedBy>
  <cp:revision>223</cp:revision>
  <dcterms:created xsi:type="dcterms:W3CDTF">2019-06-13T08:00:41Z</dcterms:created>
  <dcterms:modified xsi:type="dcterms:W3CDTF">2024-12-07T17:08:52Z</dcterms:modified>
</cp:coreProperties>
</file>