
<file path=[Content_Types].xml><?xml version="1.0" encoding="utf-8"?>
<Types xmlns="http://schemas.openxmlformats.org/package/2006/content-types">
  <Default Extension="png" ContentType="image/png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80" r:id="rId4"/>
    <p:sldId id="285" r:id="rId5"/>
    <p:sldId id="295" r:id="rId6"/>
    <p:sldId id="275" r:id="rId7"/>
    <p:sldId id="296" r:id="rId8"/>
    <p:sldId id="293" r:id="rId9"/>
    <p:sldId id="288" r:id="rId10"/>
    <p:sldId id="299" r:id="rId11"/>
    <p:sldId id="278" r:id="rId12"/>
    <p:sldId id="300" r:id="rId13"/>
    <p:sldId id="291" r:id="rId14"/>
    <p:sldId id="301" r:id="rId15"/>
    <p:sldId id="28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573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56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96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92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51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14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2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3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21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14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2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6F202-E086-43E8-BC5F-C161767B9809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7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18.jpe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fi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0"/>
            <a:ext cx="2082800" cy="185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8941" y="2092034"/>
            <a:ext cx="10137563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الوحدة : </a:t>
            </a:r>
            <a:r>
              <a:rPr lang="ar-JO" sz="4400" dirty="0" smtClean="0">
                <a:cs typeface="AGA Battouta Regular" pitchFamily="2" charset="-78"/>
              </a:rPr>
              <a:t>الأولى (أحسنوا جوارَكم)</a:t>
            </a:r>
            <a:endParaRPr lang="ar-SA" sz="4400" dirty="0"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الدرس : </a:t>
            </a:r>
            <a:r>
              <a:rPr lang="ar-JO" sz="4400" dirty="0">
                <a:cs typeface="AGA Battouta Regular" pitchFamily="2" charset="-78"/>
              </a:rPr>
              <a:t>الكتابة</a:t>
            </a:r>
            <a:r>
              <a:rPr lang="en-US" sz="4400" dirty="0">
                <a:cs typeface="AGA Battouta Regular" pitchFamily="2" charset="-78"/>
              </a:rPr>
              <a:t>- </a:t>
            </a:r>
            <a:r>
              <a:rPr lang="ar-JO" sz="4400" b="1" dirty="0" smtClean="0">
                <a:solidFill>
                  <a:srgbClr val="FF0000"/>
                </a:solidFill>
                <a:cs typeface="AGA Battouta Regular" pitchFamily="2" charset="-78"/>
              </a:rPr>
              <a:t>همزة الوصل وهمزة القطع</a:t>
            </a:r>
            <a:endParaRPr lang="ar-JO" sz="4400" b="1" dirty="0">
              <a:solidFill>
                <a:srgbClr val="FF0000"/>
              </a:solidFill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المبحث :  </a:t>
            </a:r>
            <a:r>
              <a:rPr lang="ar-JO" sz="4400" dirty="0">
                <a:cs typeface="AGA Battouta Regular" pitchFamily="2" charset="-78"/>
              </a:rPr>
              <a:t>اللّغة العربيّة</a:t>
            </a:r>
            <a:endParaRPr lang="ar-SA" sz="4400" dirty="0"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الصف :  </a:t>
            </a:r>
            <a:r>
              <a:rPr lang="ar-JO" sz="4400" dirty="0">
                <a:cs typeface="AGA Battouta Regular" pitchFamily="2" charset="-78"/>
              </a:rPr>
              <a:t>الثّامن</a:t>
            </a:r>
            <a:endParaRPr lang="ar-JO" sz="4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05" y="328517"/>
            <a:ext cx="5910202" cy="185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8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07" y="1979494"/>
            <a:ext cx="3229426" cy="3134162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0" name="Rectangle 39"/>
          <p:cNvSpPr/>
          <p:nvPr/>
        </p:nvSpPr>
        <p:spPr>
          <a:xfrm>
            <a:off x="594197" y="0"/>
            <a:ext cx="8942681" cy="605804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7383" y="1000685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BFFAD2-1420-596A-264C-A39F747353CD}"/>
              </a:ext>
            </a:extLst>
          </p:cNvPr>
          <p:cNvSpPr txBox="1"/>
          <p:nvPr/>
        </p:nvSpPr>
        <p:spPr>
          <a:xfrm>
            <a:off x="1417544" y="1193377"/>
            <a:ext cx="7962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/>
              <a:t>تقويم تكويني : </a:t>
            </a:r>
          </a:p>
        </p:txBody>
      </p:sp>
      <p:sp>
        <p:nvSpPr>
          <p:cNvPr id="3" name="Double Wave 2">
            <a:extLst>
              <a:ext uri="{FF2B5EF4-FFF2-40B4-BE49-F238E27FC236}">
                <a16:creationId xmlns:a16="http://schemas.microsoft.com/office/drawing/2014/main" id="{F5B513F9-25D6-FB91-0E46-0A6564EB3033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" name="Double Wave 4">
            <a:extLst>
              <a:ext uri="{FF2B5EF4-FFF2-40B4-BE49-F238E27FC236}">
                <a16:creationId xmlns:a16="http://schemas.microsoft.com/office/drawing/2014/main" id="{7B3E7EE3-5CE8-4E80-1679-E6CD01432812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6" name="Double Wave 5">
            <a:extLst>
              <a:ext uri="{FF2B5EF4-FFF2-40B4-BE49-F238E27FC236}">
                <a16:creationId xmlns:a16="http://schemas.microsoft.com/office/drawing/2014/main" id="{2C1BF596-3121-3356-DBDC-7D927912828F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7" name="Double Wave 6">
            <a:extLst>
              <a:ext uri="{FF2B5EF4-FFF2-40B4-BE49-F238E27FC236}">
                <a16:creationId xmlns:a16="http://schemas.microsoft.com/office/drawing/2014/main" id="{C28C7822-3E16-6694-6EF6-1CA87167274B}"/>
              </a:ext>
            </a:extLst>
          </p:cNvPr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الكتابة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63A98283-B43E-50F0-126D-C9725A568D53}"/>
              </a:ext>
            </a:extLst>
          </p:cNvPr>
          <p:cNvSpPr txBox="1">
            <a:spLocks/>
          </p:cNvSpPr>
          <p:nvPr/>
        </p:nvSpPr>
        <p:spPr>
          <a:xfrm>
            <a:off x="206116" y="45390"/>
            <a:ext cx="11852408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74274" y="2033612"/>
            <a:ext cx="60113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>
                <a:solidFill>
                  <a:srgbClr val="002060"/>
                </a:solidFill>
              </a:rPr>
              <a:t>حدّد الجملة التي تحتوي خطأً إملائيًا :</a:t>
            </a:r>
          </a:p>
          <a:p>
            <a:pPr algn="r" rtl="1"/>
            <a:endParaRPr lang="ar-JO" sz="2800" b="1" dirty="0">
              <a:solidFill>
                <a:srgbClr val="002060"/>
              </a:solidFill>
            </a:endParaRPr>
          </a:p>
          <a:p>
            <a:pPr algn="r" rtl="1"/>
            <a:r>
              <a:rPr lang="ar-JO" sz="2800" b="1" dirty="0" smtClean="0">
                <a:solidFill>
                  <a:srgbClr val="FF0000"/>
                </a:solidFill>
              </a:rPr>
              <a:t>1- الّقمرُ بدرٌ.</a:t>
            </a:r>
          </a:p>
          <a:p>
            <a:pPr algn="r" rtl="1"/>
            <a:endParaRPr lang="ar-JO" sz="2800" b="1" dirty="0">
              <a:solidFill>
                <a:srgbClr val="002060"/>
              </a:solidFill>
            </a:endParaRPr>
          </a:p>
          <a:p>
            <a:pPr algn="r" rtl="1"/>
            <a:r>
              <a:rPr lang="ar-JO" sz="2800" b="1" dirty="0" smtClean="0">
                <a:solidFill>
                  <a:srgbClr val="002060"/>
                </a:solidFill>
              </a:rPr>
              <a:t>2- السّماءُ ممطرةٌ.</a:t>
            </a:r>
          </a:p>
          <a:p>
            <a:pPr algn="r" rtl="1"/>
            <a:endParaRPr lang="ar-JO" sz="2800" b="1" dirty="0">
              <a:solidFill>
                <a:srgbClr val="002060"/>
              </a:solidFill>
            </a:endParaRPr>
          </a:p>
          <a:p>
            <a:pPr algn="r" rtl="1"/>
            <a:r>
              <a:rPr lang="ar-JO" sz="2800" b="1" dirty="0" smtClean="0">
                <a:solidFill>
                  <a:srgbClr val="002060"/>
                </a:solidFill>
              </a:rPr>
              <a:t>3- الضّوءُ ساطعٌ.</a:t>
            </a:r>
          </a:p>
          <a:p>
            <a:pPr algn="r" rtl="1"/>
            <a:endParaRPr lang="ar-JO" sz="2800" b="1" dirty="0">
              <a:solidFill>
                <a:srgbClr val="002060"/>
              </a:solidFill>
            </a:endParaRPr>
          </a:p>
          <a:p>
            <a:pPr algn="r" rtl="1"/>
            <a:r>
              <a:rPr lang="ar-JO" sz="2800" b="1" dirty="0" smtClean="0">
                <a:solidFill>
                  <a:srgbClr val="002060"/>
                </a:solidFill>
              </a:rPr>
              <a:t>4- اللّبنُ حلوٌ.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911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</a:t>
            </a:r>
            <a:r>
              <a:rPr lang="en-US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الرابعة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الكتابة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486551" y="1121527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/>
              <a:t>الت</a:t>
            </a:r>
            <a:r>
              <a:rPr lang="ar-JO" sz="2800" b="1" dirty="0"/>
              <a:t>ّ</a:t>
            </a:r>
            <a:r>
              <a:rPr lang="ar-SA" sz="2800" b="1" dirty="0" smtClean="0"/>
              <a:t>مايز</a:t>
            </a:r>
            <a:r>
              <a:rPr lang="ar-JO" sz="2800" b="1" dirty="0"/>
              <a:t>+</a:t>
            </a:r>
            <a:r>
              <a:rPr lang="ar-JO" sz="2800" b="1" dirty="0" smtClean="0"/>
              <a:t> </a:t>
            </a:r>
            <a:r>
              <a:rPr lang="ar-JO" sz="2800" b="1" dirty="0"/>
              <a:t>تفكير </a:t>
            </a:r>
            <a:r>
              <a:rPr lang="ar-JO" sz="2800" b="1" dirty="0" smtClean="0"/>
              <a:t>ناقد+ تدريس الأقران </a:t>
            </a:r>
            <a:r>
              <a:rPr lang="ar-SA" sz="2800" b="1" dirty="0" smtClean="0"/>
              <a:t>: </a:t>
            </a:r>
            <a:endParaRPr lang="ar-SA" sz="2800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269877" y="1875616"/>
            <a:ext cx="2055138" cy="4382095"/>
            <a:chOff x="6287512" y="2493050"/>
            <a:chExt cx="2055138" cy="4382095"/>
          </a:xfrm>
        </p:grpSpPr>
        <p:sp>
          <p:nvSpPr>
            <p:cNvPr id="29" name="Shape 2">
              <a:extLst>
                <a:ext uri="{FF2B5EF4-FFF2-40B4-BE49-F238E27FC236}">
                  <a16:creationId xmlns:a16="http://schemas.microsoft.com/office/drawing/2014/main" id="{E7AC2A34-6142-E906-338F-AEC60747B39E}"/>
                </a:ext>
              </a:extLst>
            </p:cNvPr>
            <p:cNvSpPr/>
            <p:nvPr/>
          </p:nvSpPr>
          <p:spPr>
            <a:xfrm>
              <a:off x="7292935" y="2493050"/>
              <a:ext cx="44410" cy="4382095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Shape 3">
              <a:extLst>
                <a:ext uri="{FF2B5EF4-FFF2-40B4-BE49-F238E27FC236}">
                  <a16:creationId xmlns:a16="http://schemas.microsoft.com/office/drawing/2014/main" id="{7F6B48C4-E63C-C065-BC44-13176ABDEC50}"/>
                </a:ext>
              </a:extLst>
            </p:cNvPr>
            <p:cNvSpPr/>
            <p:nvPr/>
          </p:nvSpPr>
          <p:spPr>
            <a:xfrm>
              <a:off x="7565053" y="2894350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Shape 4">
              <a:extLst>
                <a:ext uri="{FF2B5EF4-FFF2-40B4-BE49-F238E27FC236}">
                  <a16:creationId xmlns:a16="http://schemas.microsoft.com/office/drawing/2014/main" id="{638B7FF1-2629-0300-ECCB-FEBEDB7A220B}"/>
                </a:ext>
              </a:extLst>
            </p:cNvPr>
            <p:cNvSpPr/>
            <p:nvPr/>
          </p:nvSpPr>
          <p:spPr>
            <a:xfrm>
              <a:off x="7076816" y="2655884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Text 5">
              <a:extLst>
                <a:ext uri="{FF2B5EF4-FFF2-40B4-BE49-F238E27FC236}">
                  <a16:creationId xmlns:a16="http://schemas.microsoft.com/office/drawing/2014/main" id="{26859F2F-3E10-7852-2CE4-C439CF85BD63}"/>
                </a:ext>
              </a:extLst>
            </p:cNvPr>
            <p:cNvSpPr/>
            <p:nvPr/>
          </p:nvSpPr>
          <p:spPr>
            <a:xfrm>
              <a:off x="7223105" y="2708315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1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Shape 8">
              <a:extLst>
                <a:ext uri="{FF2B5EF4-FFF2-40B4-BE49-F238E27FC236}">
                  <a16:creationId xmlns:a16="http://schemas.microsoft.com/office/drawing/2014/main" id="{87F88120-07C1-DA73-FE01-511617E1C071}"/>
                </a:ext>
              </a:extLst>
            </p:cNvPr>
            <p:cNvSpPr/>
            <p:nvPr/>
          </p:nvSpPr>
          <p:spPr>
            <a:xfrm>
              <a:off x="6287512" y="4005203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Shape 9">
              <a:extLst>
                <a:ext uri="{FF2B5EF4-FFF2-40B4-BE49-F238E27FC236}">
                  <a16:creationId xmlns:a16="http://schemas.microsoft.com/office/drawing/2014/main" id="{2BC01055-80C0-77E7-B6B8-79D5B3349246}"/>
                </a:ext>
              </a:extLst>
            </p:cNvPr>
            <p:cNvSpPr/>
            <p:nvPr/>
          </p:nvSpPr>
          <p:spPr>
            <a:xfrm>
              <a:off x="7065109" y="3777496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Text 10">
              <a:extLst>
                <a:ext uri="{FF2B5EF4-FFF2-40B4-BE49-F238E27FC236}">
                  <a16:creationId xmlns:a16="http://schemas.microsoft.com/office/drawing/2014/main" id="{8EE93098-4EC1-B0BB-5A82-76A76BDDFABD}"/>
                </a:ext>
              </a:extLst>
            </p:cNvPr>
            <p:cNvSpPr/>
            <p:nvPr/>
          </p:nvSpPr>
          <p:spPr>
            <a:xfrm>
              <a:off x="7223105" y="3819168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2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Shape 13">
              <a:extLst>
                <a:ext uri="{FF2B5EF4-FFF2-40B4-BE49-F238E27FC236}">
                  <a16:creationId xmlns:a16="http://schemas.microsoft.com/office/drawing/2014/main" id="{90D2BED4-4E81-51D4-EEE9-283E9A341BA1}"/>
                </a:ext>
              </a:extLst>
            </p:cNvPr>
            <p:cNvSpPr/>
            <p:nvPr/>
          </p:nvSpPr>
          <p:spPr>
            <a:xfrm>
              <a:off x="7565053" y="5196423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Shape 14">
              <a:extLst>
                <a:ext uri="{FF2B5EF4-FFF2-40B4-BE49-F238E27FC236}">
                  <a16:creationId xmlns:a16="http://schemas.microsoft.com/office/drawing/2014/main" id="{F1EEB422-CD7D-C49E-AE4A-0F50444C3C4E}"/>
                </a:ext>
              </a:extLst>
            </p:cNvPr>
            <p:cNvSpPr/>
            <p:nvPr/>
          </p:nvSpPr>
          <p:spPr>
            <a:xfrm>
              <a:off x="7065109" y="4968716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Text 15">
              <a:extLst>
                <a:ext uri="{FF2B5EF4-FFF2-40B4-BE49-F238E27FC236}">
                  <a16:creationId xmlns:a16="http://schemas.microsoft.com/office/drawing/2014/main" id="{8595E128-06CD-8863-5C3A-72B76A9A0CD9}"/>
                </a:ext>
              </a:extLst>
            </p:cNvPr>
            <p:cNvSpPr/>
            <p:nvPr/>
          </p:nvSpPr>
          <p:spPr>
            <a:xfrm>
              <a:off x="7223105" y="5010388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3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Shape 4">
              <a:extLst>
                <a:ext uri="{FF2B5EF4-FFF2-40B4-BE49-F238E27FC236}">
                  <a16:creationId xmlns:a16="http://schemas.microsoft.com/office/drawing/2014/main" id="{575EAB91-AA07-F831-947E-C34E8C1F6743}"/>
                </a:ext>
              </a:extLst>
            </p:cNvPr>
            <p:cNvSpPr/>
            <p:nvPr/>
          </p:nvSpPr>
          <p:spPr>
            <a:xfrm>
              <a:off x="7065108" y="6224863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4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Shape 8">
              <a:extLst>
                <a:ext uri="{FF2B5EF4-FFF2-40B4-BE49-F238E27FC236}">
                  <a16:creationId xmlns:a16="http://schemas.microsoft.com/office/drawing/2014/main" id="{0D5A7EAB-D4DB-CEAE-1EEA-5E1D2011FFD3}"/>
                </a:ext>
              </a:extLst>
            </p:cNvPr>
            <p:cNvSpPr/>
            <p:nvPr/>
          </p:nvSpPr>
          <p:spPr>
            <a:xfrm>
              <a:off x="6304181" y="6452629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E6D8FF3-3190-3AF2-DD12-D27B7DE28528}"/>
              </a:ext>
            </a:extLst>
          </p:cNvPr>
          <p:cNvSpPr txBox="1"/>
          <p:nvPr/>
        </p:nvSpPr>
        <p:spPr>
          <a:xfrm>
            <a:off x="6249411" y="1614443"/>
            <a:ext cx="3244492" cy="18158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ابحث في المصحف عن كلمة مبدوءة بلام شمسية متصلة بكلمة مبدوءة بحرف اللام.</a:t>
            </a:r>
            <a:endParaRPr lang="ar-JO" sz="2800" b="1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8CF3D2C-7518-1C59-07D2-D99D7D11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18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AE6D8FF3-3190-3AF2-DD12-D27B7DE28528}"/>
              </a:ext>
            </a:extLst>
          </p:cNvPr>
          <p:cNvSpPr txBox="1"/>
          <p:nvPr/>
        </p:nvSpPr>
        <p:spPr>
          <a:xfrm>
            <a:off x="1206972" y="2670949"/>
            <a:ext cx="3244492" cy="95410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2800" dirty="0" smtClean="0">
                <a:solidFill>
                  <a:schemeClr val="tx2">
                    <a:lumMod val="75000"/>
                  </a:schemeClr>
                </a:solidFill>
              </a:rPr>
              <a:t>ابحث عن رواية في عنوانها الـ الشمسية</a:t>
            </a:r>
            <a:endParaRPr lang="ar-JO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EDAD4E-2999-F673-53FA-70565654FDAA}"/>
              </a:ext>
            </a:extLst>
          </p:cNvPr>
          <p:cNvSpPr txBox="1"/>
          <p:nvPr/>
        </p:nvSpPr>
        <p:spPr>
          <a:xfrm>
            <a:off x="6214815" y="3999170"/>
            <a:ext cx="2993244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شارك اللّون الأزرق</a:t>
            </a:r>
            <a:endParaRPr lang="ar-SA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8ABFFF-DCA7-6795-A617-FB9E7A5C0A00}"/>
              </a:ext>
            </a:extLst>
          </p:cNvPr>
          <p:cNvSpPr txBox="1"/>
          <p:nvPr/>
        </p:nvSpPr>
        <p:spPr>
          <a:xfrm>
            <a:off x="1218224" y="5532158"/>
            <a:ext cx="3244492" cy="5232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شارك اللون الأخضر</a:t>
            </a:r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2150607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اللغة العربية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</a:t>
            </a:r>
            <a:r>
              <a:rPr lang="en-US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الرابعة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الكتابة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263017" y="1120985"/>
            <a:ext cx="71962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الرّبط بالواقع </a:t>
            </a:r>
            <a:r>
              <a:rPr lang="ar-SA" sz="2800" b="1" dirty="0" smtClean="0"/>
              <a:t>:</a:t>
            </a:r>
            <a:r>
              <a:rPr lang="ar-JO" sz="2800" b="1" dirty="0" smtClean="0"/>
              <a:t> </a:t>
            </a:r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 smtClean="0">
                <a:solidFill>
                  <a:srgbClr val="002060"/>
                </a:solidFill>
              </a:rPr>
              <a:t>تأمّل الصورة أمامكَ واربط ما جاء فيها مع مفهوم الدّرس.</a:t>
            </a:r>
            <a:r>
              <a:rPr lang="ar-SA" sz="2800" b="1" dirty="0" smtClean="0">
                <a:solidFill>
                  <a:srgbClr val="002060"/>
                </a:solidFill>
              </a:rPr>
              <a:t> </a:t>
            </a:r>
            <a:endParaRPr lang="ar-SA" sz="2800" b="1" dirty="0">
              <a:solidFill>
                <a:srgbClr val="002060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8CF3D2C-7518-1C59-07D2-D99D7D11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18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273" y="2669830"/>
            <a:ext cx="7562264" cy="360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703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0" name="Rectangle 39"/>
          <p:cNvSpPr/>
          <p:nvPr/>
        </p:nvSpPr>
        <p:spPr>
          <a:xfrm>
            <a:off x="594270" y="0"/>
            <a:ext cx="8942681" cy="605804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BFFAD2-1420-596A-264C-A39F747353CD}"/>
              </a:ext>
            </a:extLst>
          </p:cNvPr>
          <p:cNvSpPr txBox="1"/>
          <p:nvPr/>
        </p:nvSpPr>
        <p:spPr>
          <a:xfrm>
            <a:off x="2651760" y="1193377"/>
            <a:ext cx="6079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/>
              <a:t>تقويم ختامي </a:t>
            </a:r>
            <a:r>
              <a:rPr lang="ar-JO" sz="2800" b="1" dirty="0" smtClean="0"/>
              <a:t>:</a:t>
            </a:r>
          </a:p>
        </p:txBody>
      </p:sp>
      <p:sp>
        <p:nvSpPr>
          <p:cNvPr id="3" name="Double Wave 2">
            <a:extLst>
              <a:ext uri="{FF2B5EF4-FFF2-40B4-BE49-F238E27FC236}">
                <a16:creationId xmlns:a16="http://schemas.microsoft.com/office/drawing/2014/main" id="{F5B513F9-25D6-FB91-0E46-0A6564EB3033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" name="Double Wave 4">
            <a:extLst>
              <a:ext uri="{FF2B5EF4-FFF2-40B4-BE49-F238E27FC236}">
                <a16:creationId xmlns:a16="http://schemas.microsoft.com/office/drawing/2014/main" id="{7B3E7EE3-5CE8-4E80-1679-E6CD01432812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6" name="Double Wave 5">
            <a:extLst>
              <a:ext uri="{FF2B5EF4-FFF2-40B4-BE49-F238E27FC236}">
                <a16:creationId xmlns:a16="http://schemas.microsoft.com/office/drawing/2014/main" id="{2C1BF596-3121-3356-DBDC-7D927912828F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الرابعة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7" name="Double Wave 6">
            <a:extLst>
              <a:ext uri="{FF2B5EF4-FFF2-40B4-BE49-F238E27FC236}">
                <a16:creationId xmlns:a16="http://schemas.microsoft.com/office/drawing/2014/main" id="{C28C7822-3E16-6694-6EF6-1CA87167274B}"/>
              </a:ext>
            </a:extLst>
          </p:cNvPr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الكتابة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63A98283-B43E-50F0-126D-C9725A568D53}"/>
              </a:ext>
            </a:extLst>
          </p:cNvPr>
          <p:cNvSpPr txBox="1">
            <a:spLocks/>
          </p:cNvSpPr>
          <p:nvPr/>
        </p:nvSpPr>
        <p:spPr>
          <a:xfrm>
            <a:off x="206116" y="45390"/>
            <a:ext cx="11852408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99063" y="2076994"/>
            <a:ext cx="64326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400" b="1" dirty="0" smtClean="0">
                <a:solidFill>
                  <a:srgbClr val="002060"/>
                </a:solidFill>
              </a:rPr>
              <a:t>عيّن الكلمة التي تحتوي على لام شمسية:</a:t>
            </a:r>
          </a:p>
          <a:p>
            <a:pPr algn="r" rtl="1"/>
            <a:endParaRPr lang="ar-JO" sz="2400" b="1" dirty="0">
              <a:solidFill>
                <a:srgbClr val="002060"/>
              </a:solidFill>
            </a:endParaRPr>
          </a:p>
          <a:p>
            <a:pPr algn="r" rtl="1"/>
            <a:r>
              <a:rPr lang="ar-JO" sz="2400" b="1" dirty="0" smtClean="0">
                <a:solidFill>
                  <a:srgbClr val="002060"/>
                </a:solidFill>
              </a:rPr>
              <a:t>1- اللّهب</a:t>
            </a:r>
          </a:p>
          <a:p>
            <a:pPr algn="r" rtl="1"/>
            <a:endParaRPr lang="ar-JO" sz="2400" b="1" dirty="0">
              <a:solidFill>
                <a:srgbClr val="002060"/>
              </a:solidFill>
            </a:endParaRPr>
          </a:p>
          <a:p>
            <a:pPr algn="r" rtl="1"/>
            <a:r>
              <a:rPr lang="ar-JO" sz="2400" b="1" dirty="0" smtClean="0">
                <a:solidFill>
                  <a:srgbClr val="002060"/>
                </a:solidFill>
              </a:rPr>
              <a:t>2- الإقبال</a:t>
            </a:r>
          </a:p>
          <a:p>
            <a:pPr algn="r" rtl="1"/>
            <a:endParaRPr lang="ar-JO" sz="2400" b="1" dirty="0">
              <a:solidFill>
                <a:srgbClr val="002060"/>
              </a:solidFill>
            </a:endParaRPr>
          </a:p>
          <a:p>
            <a:pPr algn="r" rtl="1"/>
            <a:r>
              <a:rPr lang="ar-JO" sz="2400" b="1" dirty="0" smtClean="0">
                <a:solidFill>
                  <a:srgbClr val="002060"/>
                </a:solidFill>
              </a:rPr>
              <a:t>3- المؤسسة</a:t>
            </a:r>
          </a:p>
          <a:p>
            <a:pPr algn="r" rtl="1"/>
            <a:endParaRPr lang="ar-JO" sz="2400" b="1" dirty="0">
              <a:solidFill>
                <a:srgbClr val="002060"/>
              </a:solidFill>
            </a:endParaRPr>
          </a:p>
          <a:p>
            <a:pPr algn="r" rtl="1"/>
            <a:r>
              <a:rPr lang="ar-JO" sz="2400" b="1" dirty="0" smtClean="0">
                <a:solidFill>
                  <a:srgbClr val="002060"/>
                </a:solidFill>
              </a:rPr>
              <a:t>4- جميع الكلمات السّابقة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66" y="2587035"/>
            <a:ext cx="3087597" cy="308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1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0" name="Rectangle 39"/>
          <p:cNvSpPr/>
          <p:nvPr/>
        </p:nvSpPr>
        <p:spPr>
          <a:xfrm>
            <a:off x="594270" y="0"/>
            <a:ext cx="8942681" cy="605804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BFFAD2-1420-596A-264C-A39F747353CD}"/>
              </a:ext>
            </a:extLst>
          </p:cNvPr>
          <p:cNvSpPr txBox="1"/>
          <p:nvPr/>
        </p:nvSpPr>
        <p:spPr>
          <a:xfrm>
            <a:off x="2651760" y="1193377"/>
            <a:ext cx="6079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/>
              <a:t>تقويم ختامي </a:t>
            </a:r>
            <a:r>
              <a:rPr lang="ar-JO" sz="2800" b="1" dirty="0" smtClean="0"/>
              <a:t>:</a:t>
            </a:r>
          </a:p>
        </p:txBody>
      </p:sp>
      <p:sp>
        <p:nvSpPr>
          <p:cNvPr id="3" name="Double Wave 2">
            <a:extLst>
              <a:ext uri="{FF2B5EF4-FFF2-40B4-BE49-F238E27FC236}">
                <a16:creationId xmlns:a16="http://schemas.microsoft.com/office/drawing/2014/main" id="{F5B513F9-25D6-FB91-0E46-0A6564EB3033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" name="Double Wave 4">
            <a:extLst>
              <a:ext uri="{FF2B5EF4-FFF2-40B4-BE49-F238E27FC236}">
                <a16:creationId xmlns:a16="http://schemas.microsoft.com/office/drawing/2014/main" id="{7B3E7EE3-5CE8-4E80-1679-E6CD01432812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6" name="Double Wave 5">
            <a:extLst>
              <a:ext uri="{FF2B5EF4-FFF2-40B4-BE49-F238E27FC236}">
                <a16:creationId xmlns:a16="http://schemas.microsoft.com/office/drawing/2014/main" id="{2C1BF596-3121-3356-DBDC-7D927912828F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7" name="Double Wave 6">
            <a:extLst>
              <a:ext uri="{FF2B5EF4-FFF2-40B4-BE49-F238E27FC236}">
                <a16:creationId xmlns:a16="http://schemas.microsoft.com/office/drawing/2014/main" id="{C28C7822-3E16-6694-6EF6-1CA87167274B}"/>
              </a:ext>
            </a:extLst>
          </p:cNvPr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الكتابة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63A98283-B43E-50F0-126D-C9725A568D53}"/>
              </a:ext>
            </a:extLst>
          </p:cNvPr>
          <p:cNvSpPr txBox="1">
            <a:spLocks/>
          </p:cNvSpPr>
          <p:nvPr/>
        </p:nvSpPr>
        <p:spPr>
          <a:xfrm>
            <a:off x="206116" y="45390"/>
            <a:ext cx="11852408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183" y="2716927"/>
            <a:ext cx="624193" cy="6241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531" y="2644441"/>
            <a:ext cx="2779581" cy="264902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299063" y="2076994"/>
            <a:ext cx="64326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400" b="1" dirty="0" smtClean="0">
                <a:solidFill>
                  <a:srgbClr val="002060"/>
                </a:solidFill>
              </a:rPr>
              <a:t>عيّن الكلمة التي تحتوي على لام شمسية:</a:t>
            </a:r>
          </a:p>
          <a:p>
            <a:pPr algn="r" rtl="1"/>
            <a:endParaRPr lang="ar-JO" sz="2400" b="1" dirty="0">
              <a:solidFill>
                <a:srgbClr val="002060"/>
              </a:solidFill>
            </a:endParaRPr>
          </a:p>
          <a:p>
            <a:pPr algn="r" rtl="1"/>
            <a:r>
              <a:rPr lang="ar-JO" sz="2400" b="1" dirty="0" smtClean="0">
                <a:solidFill>
                  <a:srgbClr val="002060"/>
                </a:solidFill>
              </a:rPr>
              <a:t>1- اللّهب</a:t>
            </a:r>
          </a:p>
          <a:p>
            <a:pPr algn="r" rtl="1"/>
            <a:endParaRPr lang="ar-JO" sz="2400" b="1" dirty="0">
              <a:solidFill>
                <a:srgbClr val="002060"/>
              </a:solidFill>
            </a:endParaRPr>
          </a:p>
          <a:p>
            <a:pPr algn="r" rtl="1"/>
            <a:r>
              <a:rPr lang="ar-JO" sz="2400" b="1" dirty="0" smtClean="0">
                <a:solidFill>
                  <a:srgbClr val="002060"/>
                </a:solidFill>
              </a:rPr>
              <a:t>2- الإقبال</a:t>
            </a:r>
          </a:p>
          <a:p>
            <a:pPr algn="r" rtl="1"/>
            <a:endParaRPr lang="ar-JO" sz="2400" b="1" dirty="0">
              <a:solidFill>
                <a:srgbClr val="002060"/>
              </a:solidFill>
            </a:endParaRPr>
          </a:p>
          <a:p>
            <a:pPr algn="r" rtl="1"/>
            <a:r>
              <a:rPr lang="ar-JO" sz="2400" b="1" dirty="0" smtClean="0">
                <a:solidFill>
                  <a:srgbClr val="002060"/>
                </a:solidFill>
              </a:rPr>
              <a:t>3- المؤسسة</a:t>
            </a:r>
          </a:p>
          <a:p>
            <a:pPr algn="r" rtl="1"/>
            <a:endParaRPr lang="ar-JO" sz="2400" b="1" dirty="0">
              <a:solidFill>
                <a:srgbClr val="002060"/>
              </a:solidFill>
            </a:endParaRPr>
          </a:p>
          <a:p>
            <a:pPr algn="r" rtl="1"/>
            <a:r>
              <a:rPr lang="ar-JO" sz="2400" b="1" dirty="0" smtClean="0">
                <a:solidFill>
                  <a:srgbClr val="002060"/>
                </a:solidFill>
              </a:rPr>
              <a:t>4- جميع الكلمات السّابقة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5019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اللغة العربية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الرابعة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الكتابة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379720" y="1174543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/>
              <a:t> بطاقة خروج : 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C979D30-628F-BC3B-7C91-E1AF6442F2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8876" y="1807079"/>
            <a:ext cx="6551232" cy="464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207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المادّة: اللّغة العربيّة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الصّف: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الدّرس: الكتابة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206116" y="1120984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67386" y="1120985"/>
            <a:ext cx="8105215" cy="47089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250000"/>
              </a:lnSpc>
            </a:pPr>
            <a:r>
              <a:rPr lang="ar-SA" sz="2400" b="1" dirty="0"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النتاجات المتوقعة :</a:t>
            </a:r>
            <a:r>
              <a:rPr lang="ar-JO" sz="2400" b="1" dirty="0"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 </a:t>
            </a:r>
          </a:p>
          <a:p>
            <a:pPr algn="r" rtl="1">
              <a:lnSpc>
                <a:spcPct val="250000"/>
              </a:lnSpc>
            </a:pPr>
            <a:r>
              <a:rPr lang="ar-JO" sz="2400" b="1" dirty="0">
                <a:solidFill>
                  <a:srgbClr val="BE1438"/>
                </a:solidFill>
              </a:rPr>
              <a:t>1- </a:t>
            </a:r>
            <a:r>
              <a:rPr lang="ar-JO" sz="2400" b="1" dirty="0" smtClean="0">
                <a:solidFill>
                  <a:srgbClr val="BE1438"/>
                </a:solidFill>
              </a:rPr>
              <a:t>يكتب الـ الشمسية مع كلمة مبدوءة باللام كتابة إملائية صحيحة.</a:t>
            </a:r>
            <a:endParaRPr lang="ar-JO" sz="2400" b="1" dirty="0">
              <a:solidFill>
                <a:srgbClr val="BE1438"/>
              </a:solidFill>
            </a:endParaRPr>
          </a:p>
          <a:p>
            <a:pPr algn="r" rtl="1">
              <a:lnSpc>
                <a:spcPct val="250000"/>
              </a:lnSpc>
            </a:pPr>
            <a:r>
              <a:rPr lang="ar-JO" sz="2400" b="1" dirty="0">
                <a:solidFill>
                  <a:srgbClr val="BE1438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2- </a:t>
            </a:r>
            <a:r>
              <a:rPr lang="ar-JO" sz="2400" b="1" dirty="0" smtClean="0">
                <a:solidFill>
                  <a:srgbClr val="BE1438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يوظف الأسماء المبدوءة باللام بعد دخول الـ الشمسية عليها في جملة مفيدة.</a:t>
            </a:r>
          </a:p>
          <a:p>
            <a:pPr algn="r" rtl="1">
              <a:lnSpc>
                <a:spcPct val="250000"/>
              </a:lnSpc>
            </a:pPr>
            <a:r>
              <a:rPr lang="ar-JO" sz="2400" b="1" dirty="0" smtClean="0">
                <a:solidFill>
                  <a:srgbClr val="BE1438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3- تنمو لديه قيمة اللين والرّفق.</a:t>
            </a:r>
            <a:endParaRPr lang="ar-SA" sz="2400" b="1" dirty="0">
              <a:latin typeface="GE SS Text Bold" pitchFamily="18" charset="-78"/>
              <a:ea typeface="GE SS Text Bold" pitchFamily="18" charset="-78"/>
              <a:cs typeface="GE SS Text Bold" pitchFamily="18" charset="-78"/>
            </a:endParaRPr>
          </a:p>
          <a:p>
            <a:pPr algn="r" rtl="1"/>
            <a:endParaRPr lang="en-US" sz="2000" b="1" dirty="0"/>
          </a:p>
          <a:p>
            <a:pPr algn="r"/>
            <a:r>
              <a:rPr lang="ar-JO" sz="2000" b="1" dirty="0"/>
              <a:t> </a:t>
            </a:r>
            <a:endParaRPr lang="en-US" sz="2000" b="1" dirty="0"/>
          </a:p>
          <a:p>
            <a:pPr algn="r"/>
            <a:endParaRPr lang="ar-JO" sz="2000" b="1" dirty="0"/>
          </a:p>
        </p:txBody>
      </p:sp>
      <p:sp>
        <p:nvSpPr>
          <p:cNvPr id="43" name="Rounded Rectangle 4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33658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r>
              <a:rPr lang="en-US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الكتابة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298222" y="1174543"/>
            <a:ext cx="8167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التّمهيد :</a:t>
            </a:r>
            <a:endParaRPr lang="ar-JO" sz="2800" b="1" dirty="0"/>
          </a:p>
          <a:p>
            <a:pPr algn="r" rtl="1"/>
            <a:r>
              <a:rPr lang="ar-JO" sz="2800" b="1" dirty="0" smtClean="0"/>
              <a:t>بعد مُشاهدة المقطع هات فرقًا واحدًا بين اللّام الشّمسيّة واللّام القمريّة.</a:t>
            </a:r>
            <a:endParaRPr lang="ar-SA" sz="2800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7" name="Flowchart: Alternate Process 26"/>
          <p:cNvSpPr/>
          <p:nvPr/>
        </p:nvSpPr>
        <p:spPr>
          <a:xfrm>
            <a:off x="41638" y="6080813"/>
            <a:ext cx="1573020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BUZZ IN</a:t>
            </a:r>
          </a:p>
        </p:txBody>
      </p:sp>
      <p:pic>
        <p:nvPicPr>
          <p:cNvPr id="3" name="أغنية اللام الشمسي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97843" y="2292500"/>
            <a:ext cx="6725132" cy="378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480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0" name="Rectangle 39"/>
          <p:cNvSpPr/>
          <p:nvPr/>
        </p:nvSpPr>
        <p:spPr>
          <a:xfrm>
            <a:off x="594270" y="-40341"/>
            <a:ext cx="8942681" cy="605804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57175" y="1047932"/>
            <a:ext cx="1573020" cy="730155"/>
            <a:chOff x="7449987" y="-849018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9987" y="-849018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86267" y="-776545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BFFAD2-1420-596A-264C-A39F747353CD}"/>
              </a:ext>
            </a:extLst>
          </p:cNvPr>
          <p:cNvSpPr txBox="1"/>
          <p:nvPr/>
        </p:nvSpPr>
        <p:spPr>
          <a:xfrm>
            <a:off x="1075765" y="1061291"/>
            <a:ext cx="7869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/>
              <a:t>تقويم قبلي : </a:t>
            </a:r>
            <a:endParaRPr lang="ar-JO" sz="2800" b="1" dirty="0" smtClean="0"/>
          </a:p>
        </p:txBody>
      </p:sp>
      <p:sp>
        <p:nvSpPr>
          <p:cNvPr id="3" name="Double Wave 2">
            <a:extLst>
              <a:ext uri="{FF2B5EF4-FFF2-40B4-BE49-F238E27FC236}">
                <a16:creationId xmlns:a16="http://schemas.microsoft.com/office/drawing/2014/main" id="{F5B513F9-25D6-FB91-0E46-0A6564EB3033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" name="Double Wave 4">
            <a:extLst>
              <a:ext uri="{FF2B5EF4-FFF2-40B4-BE49-F238E27FC236}">
                <a16:creationId xmlns:a16="http://schemas.microsoft.com/office/drawing/2014/main" id="{7B3E7EE3-5CE8-4E80-1679-E6CD01432812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6" name="Double Wave 5">
            <a:extLst>
              <a:ext uri="{FF2B5EF4-FFF2-40B4-BE49-F238E27FC236}">
                <a16:creationId xmlns:a16="http://schemas.microsoft.com/office/drawing/2014/main" id="{2C1BF596-3121-3356-DBDC-7D927912828F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الرابعة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7" name="Double Wave 6">
            <a:extLst>
              <a:ext uri="{FF2B5EF4-FFF2-40B4-BE49-F238E27FC236}">
                <a16:creationId xmlns:a16="http://schemas.microsoft.com/office/drawing/2014/main" id="{C28C7822-3E16-6694-6EF6-1CA87167274B}"/>
              </a:ext>
            </a:extLst>
          </p:cNvPr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الكتابة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63A98283-B43E-50F0-126D-C9725A568D53}"/>
              </a:ext>
            </a:extLst>
          </p:cNvPr>
          <p:cNvSpPr txBox="1">
            <a:spLocks/>
          </p:cNvSpPr>
          <p:nvPr/>
        </p:nvSpPr>
        <p:spPr>
          <a:xfrm>
            <a:off x="206116" y="45390"/>
            <a:ext cx="11852408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</a:t>
            </a:r>
            <a:r>
              <a:rPr lang="en-US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77398" y="1815950"/>
            <a:ext cx="515531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>
                <a:solidFill>
                  <a:schemeClr val="accent1">
                    <a:lumMod val="50000"/>
                  </a:schemeClr>
                </a:solidFill>
              </a:rPr>
              <a:t>عيّن الكلمة المبدوءة بلام شمسيّة:</a:t>
            </a:r>
          </a:p>
          <a:p>
            <a:pPr algn="r" rtl="1"/>
            <a:endParaRPr lang="ar-JO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 rtl="1"/>
            <a:r>
              <a:rPr lang="ar-JO" sz="2800" b="1" dirty="0" smtClean="0">
                <a:solidFill>
                  <a:schemeClr val="accent1">
                    <a:lumMod val="50000"/>
                  </a:schemeClr>
                </a:solidFill>
              </a:rPr>
              <a:t>1- المساءُ</a:t>
            </a:r>
          </a:p>
          <a:p>
            <a:pPr algn="r" rtl="1"/>
            <a:endParaRPr lang="ar-JO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 rtl="1"/>
            <a:r>
              <a:rPr lang="ar-JO" sz="2800" b="1" dirty="0" smtClean="0">
                <a:solidFill>
                  <a:schemeClr val="accent1">
                    <a:lumMod val="50000"/>
                  </a:schemeClr>
                </a:solidFill>
              </a:rPr>
              <a:t>2- الحقيبةُ</a:t>
            </a:r>
          </a:p>
          <a:p>
            <a:pPr algn="r" rtl="1"/>
            <a:endParaRPr lang="ar-JO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 rtl="1"/>
            <a:r>
              <a:rPr lang="ar-JO" sz="2800" b="1" dirty="0" smtClean="0">
                <a:solidFill>
                  <a:schemeClr val="accent1">
                    <a:lumMod val="50000"/>
                  </a:schemeClr>
                </a:solidFill>
              </a:rPr>
              <a:t>3- الدّواءُ</a:t>
            </a:r>
          </a:p>
          <a:p>
            <a:pPr algn="r" rtl="1"/>
            <a:endParaRPr lang="ar-JO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 rtl="1"/>
            <a:r>
              <a:rPr lang="ar-JO" sz="2800" b="1" dirty="0" smtClean="0">
                <a:solidFill>
                  <a:schemeClr val="accent1">
                    <a:lumMod val="50000"/>
                  </a:schemeClr>
                </a:solidFill>
              </a:rPr>
              <a:t>4- المسرحُ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84" y="2500120"/>
            <a:ext cx="2861930" cy="300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628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0" name="Rectangle 39"/>
          <p:cNvSpPr/>
          <p:nvPr/>
        </p:nvSpPr>
        <p:spPr>
          <a:xfrm>
            <a:off x="594270" y="-40341"/>
            <a:ext cx="8942681" cy="605804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26272" y="1016587"/>
            <a:ext cx="1573020" cy="730155"/>
            <a:chOff x="7449987" y="-849018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9987" y="-849018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86267" y="-776545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BFFAD2-1420-596A-264C-A39F747353CD}"/>
              </a:ext>
            </a:extLst>
          </p:cNvPr>
          <p:cNvSpPr txBox="1"/>
          <p:nvPr/>
        </p:nvSpPr>
        <p:spPr>
          <a:xfrm>
            <a:off x="1075765" y="1061291"/>
            <a:ext cx="7869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/>
              <a:t>تقويم قبلي : </a:t>
            </a:r>
            <a:endParaRPr lang="ar-JO" sz="2800" b="1" dirty="0" smtClean="0"/>
          </a:p>
        </p:txBody>
      </p:sp>
      <p:sp>
        <p:nvSpPr>
          <p:cNvPr id="3" name="Double Wave 2">
            <a:extLst>
              <a:ext uri="{FF2B5EF4-FFF2-40B4-BE49-F238E27FC236}">
                <a16:creationId xmlns:a16="http://schemas.microsoft.com/office/drawing/2014/main" id="{F5B513F9-25D6-FB91-0E46-0A6564EB3033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" name="Double Wave 4">
            <a:extLst>
              <a:ext uri="{FF2B5EF4-FFF2-40B4-BE49-F238E27FC236}">
                <a16:creationId xmlns:a16="http://schemas.microsoft.com/office/drawing/2014/main" id="{7B3E7EE3-5CE8-4E80-1679-E6CD01432812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6" name="Double Wave 5">
            <a:extLst>
              <a:ext uri="{FF2B5EF4-FFF2-40B4-BE49-F238E27FC236}">
                <a16:creationId xmlns:a16="http://schemas.microsoft.com/office/drawing/2014/main" id="{2C1BF596-3121-3356-DBDC-7D927912828F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الرابعة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7" name="Double Wave 6">
            <a:extLst>
              <a:ext uri="{FF2B5EF4-FFF2-40B4-BE49-F238E27FC236}">
                <a16:creationId xmlns:a16="http://schemas.microsoft.com/office/drawing/2014/main" id="{C28C7822-3E16-6694-6EF6-1CA87167274B}"/>
              </a:ext>
            </a:extLst>
          </p:cNvPr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الكتابة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63A98283-B43E-50F0-126D-C9725A568D53}"/>
              </a:ext>
            </a:extLst>
          </p:cNvPr>
          <p:cNvSpPr txBox="1">
            <a:spLocks/>
          </p:cNvSpPr>
          <p:nvPr/>
        </p:nvSpPr>
        <p:spPr>
          <a:xfrm>
            <a:off x="206116" y="45390"/>
            <a:ext cx="11852408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</a:t>
            </a:r>
            <a:r>
              <a:rPr lang="en-US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75" y="2027421"/>
            <a:ext cx="3689124" cy="35158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195" y="4337725"/>
            <a:ext cx="611490" cy="61149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976594" y="1790428"/>
            <a:ext cx="515531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>
                <a:solidFill>
                  <a:schemeClr val="accent1">
                    <a:lumMod val="50000"/>
                  </a:schemeClr>
                </a:solidFill>
              </a:rPr>
              <a:t>عيّن الكلمة المبدوءة بلام شمسيّة:</a:t>
            </a:r>
          </a:p>
          <a:p>
            <a:pPr algn="r" rtl="1"/>
            <a:endParaRPr lang="ar-JO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 rtl="1"/>
            <a:r>
              <a:rPr lang="ar-JO" sz="2800" b="1" dirty="0" smtClean="0">
                <a:solidFill>
                  <a:schemeClr val="accent1">
                    <a:lumMod val="50000"/>
                  </a:schemeClr>
                </a:solidFill>
              </a:rPr>
              <a:t>1- المساءُ</a:t>
            </a:r>
          </a:p>
          <a:p>
            <a:pPr algn="r" rtl="1"/>
            <a:endParaRPr lang="ar-JO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 rtl="1"/>
            <a:r>
              <a:rPr lang="ar-JO" sz="2800" b="1" dirty="0" smtClean="0">
                <a:solidFill>
                  <a:schemeClr val="accent1">
                    <a:lumMod val="50000"/>
                  </a:schemeClr>
                </a:solidFill>
              </a:rPr>
              <a:t>2- الحقيبةُ</a:t>
            </a:r>
          </a:p>
          <a:p>
            <a:pPr algn="r" rtl="1"/>
            <a:endParaRPr lang="ar-JO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 rtl="1"/>
            <a:r>
              <a:rPr lang="ar-JO" sz="2800" b="1" dirty="0" smtClean="0">
                <a:solidFill>
                  <a:schemeClr val="accent1">
                    <a:lumMod val="50000"/>
                  </a:schemeClr>
                </a:solidFill>
              </a:rPr>
              <a:t>3- الدّواءُ</a:t>
            </a:r>
          </a:p>
          <a:p>
            <a:pPr algn="r" rtl="1"/>
            <a:endParaRPr lang="ar-JO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 rtl="1"/>
            <a:r>
              <a:rPr lang="ar-JO" sz="2800" b="1" dirty="0" smtClean="0">
                <a:solidFill>
                  <a:schemeClr val="accent1">
                    <a:lumMod val="50000"/>
                  </a:schemeClr>
                </a:solidFill>
              </a:rPr>
              <a:t>4- المسرحُ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1090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الرّابعة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الكتابة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68602" y="1779810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168602" y="1049639"/>
            <a:ext cx="9092370" cy="1095249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r>
              <a:rPr lang="ar-J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التّقديم</a:t>
            </a:r>
            <a:r>
              <a:rPr lang="ar-JO" sz="4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ar-JO" sz="31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en-U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21253C3A-9958-47DF-3CC6-2C18CD525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9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32" y="1192565"/>
            <a:ext cx="5190202" cy="54353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6072" y="3153937"/>
            <a:ext cx="1049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800" b="1" dirty="0" smtClean="0">
                <a:solidFill>
                  <a:srgbClr val="FF0000"/>
                </a:solidFill>
              </a:rPr>
              <a:t>اللّواءُ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20549" y="4561880"/>
            <a:ext cx="1049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800" b="1" dirty="0" smtClean="0">
                <a:solidFill>
                  <a:srgbClr val="FF0000"/>
                </a:solidFill>
              </a:rPr>
              <a:t>اللّئام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28477" y="4987340"/>
            <a:ext cx="1049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800" b="1" dirty="0" smtClean="0">
                <a:solidFill>
                  <a:srgbClr val="FF0000"/>
                </a:solidFill>
              </a:rPr>
              <a:t>اللّينُ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67436" y="5888204"/>
            <a:ext cx="1049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800" b="1" dirty="0" smtClean="0">
                <a:solidFill>
                  <a:srgbClr val="FF0000"/>
                </a:solidFill>
              </a:rPr>
              <a:t>اللّباسُ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3755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الرابعة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الكتابة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3465689" y="1204358"/>
            <a:ext cx="5746306" cy="290479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r>
              <a:rPr lang="ar-JO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التّقديم</a:t>
            </a:r>
            <a:r>
              <a:rPr lang="ar-JO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ar-JO" sz="3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التغذية الرّاجعة </a:t>
            </a:r>
            <a:endParaRPr lang="en-U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21253C3A-9958-47DF-3CC6-2C18CD525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9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57" y="2018232"/>
            <a:ext cx="3505058" cy="350505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31728" y="1080919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628" y="2720199"/>
            <a:ext cx="4948258" cy="351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412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اللغة العربية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</a:t>
            </a:r>
            <a:r>
              <a:rPr lang="en-US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ar-JO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الرّابعة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الكتابة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76093" y="465363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7833685" y="1088932"/>
            <a:ext cx="1535732" cy="661914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r>
              <a:rPr lang="ar-J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التّقديم: </a:t>
            </a:r>
          </a:p>
          <a:p>
            <a:pPr algn="r" rtl="1"/>
            <a:endParaRPr lang="ar-J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en-U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21253C3A-9958-47DF-3CC6-2C18CD525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9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27" y="1916468"/>
            <a:ext cx="8604783" cy="28054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15556" y="3263178"/>
            <a:ext cx="3770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/>
              <a:t>رسمَ عمرُ </a:t>
            </a:r>
            <a:r>
              <a:rPr lang="ar-JO" sz="2400" b="1" dirty="0" smtClean="0">
                <a:solidFill>
                  <a:srgbClr val="FF0000"/>
                </a:solidFill>
              </a:rPr>
              <a:t>اللّوحةَ</a:t>
            </a:r>
            <a:r>
              <a:rPr lang="ar-JO" sz="2400" b="1" dirty="0" smtClean="0"/>
              <a:t> بمهارةٍ.</a:t>
            </a:r>
            <a:endParaRPr lang="en-US" sz="2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4602802" y="3724843"/>
            <a:ext cx="3770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2400" b="1" dirty="0" smtClean="0">
                <a:solidFill>
                  <a:srgbClr val="FF0000"/>
                </a:solidFill>
              </a:rPr>
              <a:t>اللّبيبُ</a:t>
            </a:r>
            <a:r>
              <a:rPr lang="ar-JO" sz="2400" b="1" dirty="0" smtClean="0"/>
              <a:t> من الإشارةِ يفهمُ.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031351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26" y="2110853"/>
            <a:ext cx="3460078" cy="3460078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0" name="Rectangle 39"/>
          <p:cNvSpPr/>
          <p:nvPr/>
        </p:nvSpPr>
        <p:spPr>
          <a:xfrm>
            <a:off x="594197" y="0"/>
            <a:ext cx="8942681" cy="605804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7383" y="1000685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BFFAD2-1420-596A-264C-A39F747353CD}"/>
              </a:ext>
            </a:extLst>
          </p:cNvPr>
          <p:cNvSpPr txBox="1"/>
          <p:nvPr/>
        </p:nvSpPr>
        <p:spPr>
          <a:xfrm>
            <a:off x="1417544" y="1193377"/>
            <a:ext cx="7962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/>
              <a:t>تقويم تكويني : </a:t>
            </a:r>
          </a:p>
        </p:txBody>
      </p:sp>
      <p:sp>
        <p:nvSpPr>
          <p:cNvPr id="3" name="Double Wave 2">
            <a:extLst>
              <a:ext uri="{FF2B5EF4-FFF2-40B4-BE49-F238E27FC236}">
                <a16:creationId xmlns:a16="http://schemas.microsoft.com/office/drawing/2014/main" id="{F5B513F9-25D6-FB91-0E46-0A6564EB3033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" name="Double Wave 4">
            <a:extLst>
              <a:ext uri="{FF2B5EF4-FFF2-40B4-BE49-F238E27FC236}">
                <a16:creationId xmlns:a16="http://schemas.microsoft.com/office/drawing/2014/main" id="{7B3E7EE3-5CE8-4E80-1679-E6CD01432812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6" name="Double Wave 5">
            <a:extLst>
              <a:ext uri="{FF2B5EF4-FFF2-40B4-BE49-F238E27FC236}">
                <a16:creationId xmlns:a16="http://schemas.microsoft.com/office/drawing/2014/main" id="{2C1BF596-3121-3356-DBDC-7D927912828F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الرابعة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7" name="Double Wave 6">
            <a:extLst>
              <a:ext uri="{FF2B5EF4-FFF2-40B4-BE49-F238E27FC236}">
                <a16:creationId xmlns:a16="http://schemas.microsoft.com/office/drawing/2014/main" id="{C28C7822-3E16-6694-6EF6-1CA87167274B}"/>
              </a:ext>
            </a:extLst>
          </p:cNvPr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الكتابة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63A98283-B43E-50F0-126D-C9725A568D53}"/>
              </a:ext>
            </a:extLst>
          </p:cNvPr>
          <p:cNvSpPr txBox="1">
            <a:spLocks/>
          </p:cNvSpPr>
          <p:nvPr/>
        </p:nvSpPr>
        <p:spPr>
          <a:xfrm>
            <a:off x="206116" y="45390"/>
            <a:ext cx="11852408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74274" y="2033612"/>
            <a:ext cx="60113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>
                <a:solidFill>
                  <a:srgbClr val="002060"/>
                </a:solidFill>
              </a:rPr>
              <a:t>حدّد الجملة التي تحتوي خطأً إملائيًا :</a:t>
            </a:r>
          </a:p>
          <a:p>
            <a:pPr algn="r" rtl="1"/>
            <a:endParaRPr lang="ar-JO" sz="2800" b="1" dirty="0">
              <a:solidFill>
                <a:srgbClr val="002060"/>
              </a:solidFill>
            </a:endParaRPr>
          </a:p>
          <a:p>
            <a:pPr algn="r" rtl="1"/>
            <a:r>
              <a:rPr lang="ar-JO" sz="2800" b="1" dirty="0" smtClean="0">
                <a:solidFill>
                  <a:srgbClr val="002060"/>
                </a:solidFill>
              </a:rPr>
              <a:t>1- الّقمرُ بدرٌ.</a:t>
            </a:r>
          </a:p>
          <a:p>
            <a:pPr algn="r" rtl="1"/>
            <a:endParaRPr lang="ar-JO" sz="2800" b="1" dirty="0">
              <a:solidFill>
                <a:srgbClr val="002060"/>
              </a:solidFill>
            </a:endParaRPr>
          </a:p>
          <a:p>
            <a:pPr algn="r" rtl="1"/>
            <a:r>
              <a:rPr lang="ar-JO" sz="2800" b="1" dirty="0" smtClean="0">
                <a:solidFill>
                  <a:srgbClr val="002060"/>
                </a:solidFill>
              </a:rPr>
              <a:t>2- السّماءُ ممطرةٌ.</a:t>
            </a:r>
          </a:p>
          <a:p>
            <a:pPr algn="r" rtl="1"/>
            <a:endParaRPr lang="ar-JO" sz="2800" b="1" dirty="0">
              <a:solidFill>
                <a:srgbClr val="002060"/>
              </a:solidFill>
            </a:endParaRPr>
          </a:p>
          <a:p>
            <a:pPr algn="r" rtl="1"/>
            <a:r>
              <a:rPr lang="ar-JO" sz="2800" b="1" dirty="0" smtClean="0">
                <a:solidFill>
                  <a:srgbClr val="002060"/>
                </a:solidFill>
              </a:rPr>
              <a:t>3- الضّوءُ ساطعٌ.</a:t>
            </a:r>
          </a:p>
          <a:p>
            <a:pPr algn="r" rtl="1"/>
            <a:endParaRPr lang="ar-JO" sz="2800" b="1" dirty="0">
              <a:solidFill>
                <a:srgbClr val="002060"/>
              </a:solidFill>
            </a:endParaRPr>
          </a:p>
          <a:p>
            <a:pPr algn="r" rtl="1"/>
            <a:r>
              <a:rPr lang="ar-JO" sz="2800" b="1" dirty="0" smtClean="0">
                <a:solidFill>
                  <a:srgbClr val="002060"/>
                </a:solidFill>
              </a:rPr>
              <a:t>4- اللّبنُ حلوٌ.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92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2400</TotalTime>
  <Words>769</Words>
  <Application>Microsoft Office PowerPoint</Application>
  <PresentationFormat>Widescreen</PresentationFormat>
  <Paragraphs>323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Adobe Arabic</vt:lpstr>
      <vt:lpstr>adonis-web</vt:lpstr>
      <vt:lpstr>AGA Aladdin Regular</vt:lpstr>
      <vt:lpstr>AGA Battouta Regular</vt:lpstr>
      <vt:lpstr>Arial</vt:lpstr>
      <vt:lpstr>Calibri</vt:lpstr>
      <vt:lpstr>Calibri Light</vt:lpstr>
      <vt:lpstr>GE SS Text Bold</vt:lpstr>
      <vt:lpstr>HelveticaNeueLT Arabic 45 Light</vt:lpstr>
      <vt:lpstr>HelveticaNeueLT Arabic 55 Roman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Ghassan Hazza</dc:creator>
  <cp:lastModifiedBy>Maali</cp:lastModifiedBy>
  <cp:revision>207</cp:revision>
  <dcterms:created xsi:type="dcterms:W3CDTF">2019-06-13T08:00:41Z</dcterms:created>
  <dcterms:modified xsi:type="dcterms:W3CDTF">2024-11-30T15:54:58Z</dcterms:modified>
</cp:coreProperties>
</file>