
<file path=[Content_Types].xml><?xml version="1.0" encoding="utf-8"?>
<Types xmlns="http://schemas.openxmlformats.org/package/2006/content-types">
  <Default Extension="png" ContentType="image/png"/>
  <Default Extension="jfif" ContentType="image/jpe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4" r:id="rId3"/>
    <p:sldId id="266" r:id="rId4"/>
    <p:sldId id="268" r:id="rId5"/>
    <p:sldId id="275" r:id="rId6"/>
    <p:sldId id="298" r:id="rId7"/>
    <p:sldId id="299" r:id="rId8"/>
    <p:sldId id="300" r:id="rId9"/>
    <p:sldId id="301" r:id="rId10"/>
    <p:sldId id="302" r:id="rId11"/>
    <p:sldId id="303" r:id="rId12"/>
    <p:sldId id="286" r:id="rId13"/>
    <p:sldId id="278" r:id="rId14"/>
    <p:sldId id="282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86131" autoAdjust="0"/>
  </p:normalViewPr>
  <p:slideViewPr>
    <p:cSldViewPr snapToGrid="0">
      <p:cViewPr varScale="1">
        <p:scale>
          <a:sx n="73" d="100"/>
          <a:sy n="73" d="100"/>
        </p:scale>
        <p:origin x="6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D294960-09A1-41ED-9A98-83FD0015563E}" type="datetimeFigureOut">
              <a:rPr lang="ar-JO" smtClean="0"/>
              <a:t>29/05/1446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FC43251-A34D-4DE4-B0DE-6F1322AA5DA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00347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43251-A34D-4DE4-B0DE-6F1322AA5DA4}" type="slidenum">
              <a:rPr lang="ar-JO" smtClean="0"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1983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43251-A34D-4DE4-B0DE-6F1322AA5DA4}" type="slidenum">
              <a:rPr lang="ar-JO" smtClean="0"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4162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43251-A34D-4DE4-B0DE-6F1322AA5DA4}" type="slidenum">
              <a:rPr lang="ar-JO" smtClean="0"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45255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43251-A34D-4DE4-B0DE-6F1322AA5DA4}" type="slidenum">
              <a:rPr lang="ar-JO" smtClean="0"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91283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43251-A34D-4DE4-B0DE-6F1322AA5DA4}" type="slidenum">
              <a:rPr lang="ar-JO" smtClean="0"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14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fif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f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54242" y="2092034"/>
            <a:ext cx="955226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الوحدة : </a:t>
            </a:r>
            <a:r>
              <a:rPr lang="ar-JO" sz="4400" dirty="0" smtClean="0">
                <a:cs typeface="AGA Battouta Regular" pitchFamily="2" charset="-78"/>
              </a:rPr>
              <a:t>الرّابعة ( روائع من الأدب العالميّ)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 </a:t>
            </a:r>
            <a:r>
              <a:rPr lang="ar-JO" sz="4400" dirty="0" smtClean="0">
                <a:cs typeface="AGA Battouta Regular" pitchFamily="2" charset="-78"/>
              </a:rPr>
              <a:t>أبني لغتي – الأفعال المبنيّة ( الفعل الماضي وفعل الأمر )</a:t>
            </a:r>
            <a:endParaRPr lang="ar-JO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 smtClean="0">
                <a:cs typeface="AGA Battouta Regular" pitchFamily="2" charset="-78"/>
              </a:rPr>
              <a:t>اللغة العربية.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 smtClean="0">
                <a:cs typeface="AGA Battouta Regular" pitchFamily="2" charset="-78"/>
              </a:rPr>
              <a:t>الثامن.</a:t>
            </a:r>
            <a:endParaRPr lang="ar-JO" sz="4400" dirty="0">
              <a:cs typeface="AGA Battouta Regular" pitchFamily="2" charset="-78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76366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/>
              <a:t> </a:t>
            </a:r>
            <a:r>
              <a:rPr lang="ar-JO" sz="2800" b="1" dirty="0" smtClean="0"/>
              <a:t>التغذية الرّاجعة 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81439" y="2392055"/>
            <a:ext cx="790420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3200" b="1" dirty="0" smtClean="0"/>
              <a:t>العلماءُ</a:t>
            </a:r>
            <a:r>
              <a:rPr lang="ar-JO" sz="3200" b="1" dirty="0" smtClean="0">
                <a:solidFill>
                  <a:srgbClr val="FF0000"/>
                </a:solidFill>
              </a:rPr>
              <a:t> </a:t>
            </a:r>
            <a:r>
              <a:rPr lang="ar-JO" sz="3200" b="1" dirty="0" smtClean="0">
                <a:solidFill>
                  <a:srgbClr val="FF0000"/>
                </a:solidFill>
              </a:rPr>
              <a:t>فتحُوا </a:t>
            </a:r>
            <a:r>
              <a:rPr lang="ar-JO" sz="3200" b="1" dirty="0" smtClean="0"/>
              <a:t>لنا آفاقًا واسعةُ. </a:t>
            </a:r>
          </a:p>
          <a:p>
            <a:pPr algn="r"/>
            <a:r>
              <a:rPr lang="ar-JO" sz="3200" b="1" dirty="0" smtClean="0"/>
              <a:t>فتحُ : فعلٌ ماضٍ مبنيٌّ على الضم ؛ لاتصالهِ بواو الجماعة.</a:t>
            </a:r>
          </a:p>
          <a:p>
            <a:pPr algn="r"/>
            <a:r>
              <a:rPr lang="ar-JO" sz="3200" b="1" dirty="0" smtClean="0"/>
              <a:t>و : ضمير متصل مبني في محل رفع فاعل.</a:t>
            </a:r>
          </a:p>
          <a:p>
            <a:pPr algn="r"/>
            <a:endParaRPr lang="ar-JO" sz="2800" b="1" dirty="0"/>
          </a:p>
          <a:p>
            <a:pPr algn="r"/>
            <a:endParaRPr lang="ar-JO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256687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28745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76366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التغذية الرّاجعة : </a:t>
            </a:r>
            <a:r>
              <a:rPr lang="ar-JO" sz="2800" b="1" dirty="0" smtClean="0">
                <a:solidFill>
                  <a:srgbClr val="FF0000"/>
                </a:solidFill>
              </a:rPr>
              <a:t>ص104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79" y="1027029"/>
            <a:ext cx="8917879" cy="5672441"/>
          </a:xfrm>
          <a:prstGeom prst="rect">
            <a:avLst/>
          </a:prstGeom>
        </p:spPr>
      </p:pic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8" y="6138392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38006" y="1579362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>
                <a:solidFill>
                  <a:srgbClr val="FF0000"/>
                </a:solidFill>
              </a:rPr>
              <a:t>أفعال ماضية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54829" y="2265526"/>
            <a:ext cx="19556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تاء التأنيث السّاكنة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28147" y="2201784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نا المفعول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263702" y="2807140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ألف الاثنين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58390" y="2818904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الفتحة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437380" y="3296723"/>
            <a:ext cx="19556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الفعل الماضي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82569" y="3212680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مبنيًا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285890" y="4077626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التاء المتحرّكة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26946" y="4098285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نا الفاعل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377554" y="4539291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نون النسوة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750041" y="4519555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السّكون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53253" y="4559950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الماضي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017513" y="4953930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السّكون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413531" y="5025613"/>
            <a:ext cx="19556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التاء المتحرّكة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016450" y="4994835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نا الفاعل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606082" y="4964058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نون النسوة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74293" y="5901917"/>
            <a:ext cx="19556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000" b="1" dirty="0" smtClean="0">
                <a:solidFill>
                  <a:srgbClr val="FF0000"/>
                </a:solidFill>
              </a:rPr>
              <a:t>واو الجماعة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411067" y="5811306"/>
            <a:ext cx="195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ضمة</a:t>
            </a:r>
            <a:endParaRPr lang="ar-JO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721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47849" y="1172762"/>
            <a:ext cx="90727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الرّبط بالحياة + التّفكير النّاقد</a:t>
            </a:r>
            <a:r>
              <a:rPr lang="ar-SA" sz="2800" b="1" dirty="0" smtClean="0"/>
              <a:t>:</a:t>
            </a:r>
            <a:endParaRPr lang="ar-JO" sz="2800" b="1" dirty="0" smtClean="0"/>
          </a:p>
          <a:p>
            <a:pPr algn="r" rtl="1"/>
            <a:endParaRPr lang="ar-JO" sz="2800" b="1" dirty="0" smtClean="0"/>
          </a:p>
          <a:p>
            <a:pPr algn="r" rtl="1"/>
            <a:r>
              <a:rPr lang="ar-JO" sz="2800" b="1" dirty="0" smtClean="0"/>
              <a:t>إذا أٌتيحت لك فرصة العودة إلى الزّمن الماضي ، ما </a:t>
            </a:r>
            <a:r>
              <a:rPr lang="ar-JO" sz="2800" b="1" dirty="0" smtClean="0"/>
              <a:t>الشّيء </a:t>
            </a:r>
            <a:r>
              <a:rPr lang="ar-JO" sz="2800" b="1" dirty="0" smtClean="0"/>
              <a:t>الذي ستغيّره ؟  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320" y="2690812"/>
            <a:ext cx="6522720" cy="349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3766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المادة:اللغة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العربية 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الرابعة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التمايز</a:t>
            </a:r>
            <a:r>
              <a:rPr lang="ar-JO" sz="2800" b="1" dirty="0"/>
              <a:t>:</a:t>
            </a:r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2716" y="2033612"/>
            <a:ext cx="2055138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" y="6241838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1FA06DE-A23B-76B2-893C-1A84942B0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063" y="5253678"/>
            <a:ext cx="1041465" cy="139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64804" y="1739769"/>
            <a:ext cx="3456724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اكتب جملة تحتوي على فعل ماضٍ مبنيّ على الضمّ وجملة أخرى تحتوي على فعل ماضٍ مبنيّ على الفتح.</a:t>
            </a:r>
            <a:endParaRPr lang="en-US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1335458" y="1263957"/>
            <a:ext cx="3456724" cy="34163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اضبط آخر الفعل الماضي في كلّ جملة من الجمل الآتية : </a:t>
            </a:r>
          </a:p>
          <a:p>
            <a:pPr algn="r" rtl="1"/>
            <a:r>
              <a:rPr lang="ar-JO" sz="2400" b="1" dirty="0" smtClean="0"/>
              <a:t>1- </a:t>
            </a:r>
            <a:r>
              <a:rPr lang="ar-JO" sz="2400" b="1" dirty="0" smtClean="0">
                <a:solidFill>
                  <a:srgbClr val="FF0000"/>
                </a:solidFill>
              </a:rPr>
              <a:t>آمنتُ</a:t>
            </a:r>
            <a:r>
              <a:rPr lang="ar-JO" sz="2400" b="1" dirty="0" smtClean="0"/>
              <a:t> بالله ربًّا وبالإسلامِ دينًا .</a:t>
            </a:r>
          </a:p>
          <a:p>
            <a:pPr algn="r" rtl="1"/>
            <a:r>
              <a:rPr lang="ar-JO" sz="2400" b="1" dirty="0" smtClean="0"/>
              <a:t>2- </a:t>
            </a:r>
            <a:r>
              <a:rPr lang="ar-JO" sz="2400" b="1" dirty="0" smtClean="0">
                <a:solidFill>
                  <a:srgbClr val="FF0000"/>
                </a:solidFill>
              </a:rPr>
              <a:t>فهمنا</a:t>
            </a:r>
            <a:r>
              <a:rPr lang="ar-JO" sz="2400" b="1" dirty="0" smtClean="0"/>
              <a:t> الدّرسَ جيدًا .</a:t>
            </a:r>
          </a:p>
          <a:p>
            <a:pPr algn="r" rtl="1"/>
            <a:r>
              <a:rPr lang="ar-JO" sz="2400" b="1" dirty="0" smtClean="0"/>
              <a:t>3- الأمّهات </a:t>
            </a:r>
            <a:r>
              <a:rPr lang="ar-JO" sz="2400" b="1" dirty="0" smtClean="0">
                <a:solidFill>
                  <a:srgbClr val="FF0000"/>
                </a:solidFill>
              </a:rPr>
              <a:t>قدّمنَ</a:t>
            </a:r>
            <a:r>
              <a:rPr lang="ar-JO" sz="2400" b="1" dirty="0" smtClean="0"/>
              <a:t> أجمل معاني الحبّ .</a:t>
            </a:r>
          </a:p>
          <a:p>
            <a:pPr algn="r" rtl="1"/>
            <a:r>
              <a:rPr lang="ar-JO" sz="2400" b="1" dirty="0" smtClean="0"/>
              <a:t>4- المهنسون </a:t>
            </a:r>
            <a:r>
              <a:rPr lang="ar-JO" sz="2400" b="1" dirty="0" smtClean="0">
                <a:solidFill>
                  <a:srgbClr val="FF0000"/>
                </a:solidFill>
              </a:rPr>
              <a:t>أبدعوا</a:t>
            </a:r>
            <a:r>
              <a:rPr lang="ar-JO" sz="2400" b="1" dirty="0" smtClean="0"/>
              <a:t> في تصميم المشروع .</a:t>
            </a:r>
          </a:p>
          <a:p>
            <a:pPr algn="r" rtl="1"/>
            <a:endParaRPr lang="en-US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064804" y="4265119"/>
            <a:ext cx="345672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اكتب ثلاث جمل تحتوي على فعل ماضِ مبنيّ على السّكون .</a:t>
            </a:r>
            <a:endParaRPr lang="en-US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875600" y="5023695"/>
            <a:ext cx="3737895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 smtClean="0"/>
              <a:t>حوّل الفعل الماضي المبنيّ على الفتح إلى فعل ماضٍ مبنيّ على السّكون :</a:t>
            </a:r>
          </a:p>
          <a:p>
            <a:pPr algn="r" rtl="1"/>
            <a:r>
              <a:rPr lang="ar-JO" sz="2400" b="1" dirty="0" smtClean="0"/>
              <a:t>ودّعَنا أبي قبل السّفر والدّموع في عينيه 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506079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الرابعة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4600" y="1174543"/>
            <a:ext cx="6951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التّقويم الختامي + التّقييم الذّاتي:</a:t>
            </a:r>
          </a:p>
          <a:p>
            <a:pPr algn="r" rtl="1"/>
            <a:endParaRPr lang="ar-JO" sz="2800" b="1" dirty="0" smtClean="0"/>
          </a:p>
          <a:p>
            <a:pPr algn="r" rtl="1"/>
            <a:r>
              <a:rPr lang="ar-JO" sz="2800" b="1" dirty="0" smtClean="0"/>
              <a:t>الجملة التي تحتوي على فعلٍ ماضٍ مبنيٍّ على السّكون 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535986" y="4058975"/>
            <a:ext cx="496339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 smtClean="0"/>
              <a:t>2- زُرْنا ضيفًا لطيفًا .</a:t>
            </a:r>
            <a:endParaRPr lang="en-US" sz="36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3825938" y="5152083"/>
            <a:ext cx="567257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 smtClean="0"/>
              <a:t>3- الآباء علّمُوا أبناءهم السّباحة .</a:t>
            </a:r>
            <a:endParaRPr lang="en-US" sz="36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489088" y="2886314"/>
            <a:ext cx="496339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 smtClean="0"/>
              <a:t>1-زارَنا ضيفٌ لطيفٌ . </a:t>
            </a:r>
            <a:endParaRPr lang="en-US" sz="3600" b="1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018" y="3775587"/>
            <a:ext cx="1159771" cy="96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195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الرابعة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4600" y="1174543"/>
            <a:ext cx="695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 smtClean="0"/>
              <a:t>بطاقة الخروج: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7813" y="1783563"/>
            <a:ext cx="753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 dirty="0" smtClean="0">
                <a:solidFill>
                  <a:srgbClr val="0070C0"/>
                </a:solidFill>
              </a:rPr>
              <a:t>اكتب على بطاقة الخروج ما تعلّمته في الحصّة.</a:t>
            </a:r>
            <a:endParaRPr lang="en-US" sz="3600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93" y="2515694"/>
            <a:ext cx="3966496" cy="39664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8" y="2748950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302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الرابعة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21577" y="1120983"/>
            <a:ext cx="6413863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3200" b="1" u="sng" dirty="0" smtClean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النتاجات </a:t>
            </a:r>
            <a:r>
              <a:rPr lang="ar-SA" sz="3200" b="1" u="sng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المتوقعة </a:t>
            </a:r>
            <a:r>
              <a:rPr lang="ar-SA" sz="3200" b="1" u="sng" dirty="0" smtClean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:</a:t>
            </a:r>
            <a:endParaRPr lang="ar-SA" sz="3200" b="1" u="sng" dirty="0">
              <a:latin typeface="GE SS Text Bold" pitchFamily="18" charset="-78"/>
              <a:ea typeface="GE SS Text Bold" pitchFamily="18" charset="-78"/>
              <a:cs typeface="GE SS Text Bold" pitchFamily="18" charset="-78"/>
            </a:endParaRPr>
          </a:p>
          <a:p>
            <a:pPr algn="r" rtl="1"/>
            <a:r>
              <a:rPr lang="ar-JO" sz="3200" b="1" dirty="0" smtClean="0"/>
              <a:t>1- يميّز الطّالب الفعل الماضي.</a:t>
            </a:r>
            <a:endParaRPr lang="ar-JO" sz="3200" b="1" dirty="0"/>
          </a:p>
          <a:p>
            <a:pPr algn="r" rtl="1"/>
            <a:r>
              <a:rPr lang="ar-JO" sz="3200" b="1" dirty="0"/>
              <a:t>2- </a:t>
            </a:r>
            <a:r>
              <a:rPr lang="ar-JO" sz="3200" b="1" dirty="0" smtClean="0"/>
              <a:t>يحدّد الطّالب علامة بناء الفعل الماضي.</a:t>
            </a:r>
          </a:p>
          <a:p>
            <a:pPr algn="r" rtl="1"/>
            <a:r>
              <a:rPr lang="ar-JO" sz="3200" b="1" dirty="0" smtClean="0"/>
              <a:t>3- يعرب الطّالب الفعل الماضي .</a:t>
            </a:r>
            <a:endParaRPr lang="en-US" sz="32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29684" y="603565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الرابعة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118415" y="1016714"/>
            <a:ext cx="1573020" cy="730155"/>
            <a:chOff x="7641735" y="235198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641735" y="235198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764621" y="302303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283800" y="2078059"/>
            <a:ext cx="820534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/>
              <a:t> </a:t>
            </a:r>
          </a:p>
          <a:p>
            <a:pPr algn="r" rtl="1"/>
            <a:r>
              <a:rPr lang="ar-SA" sz="2800" b="1" dirty="0"/>
              <a:t> </a:t>
            </a:r>
            <a:r>
              <a:rPr lang="ar-JO" sz="2800" b="1" dirty="0" smtClean="0"/>
              <a:t>عبّر عن الصّورة الآتية بجملة مفيدة من إنشائكَ تبدأ بفعلٍ ماضٍ:</a:t>
            </a:r>
          </a:p>
          <a:p>
            <a:pPr algn="r" rtl="1"/>
            <a:endParaRPr lang="ar-SA" sz="2800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9076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61524" y="1249038"/>
            <a:ext cx="4627622" cy="76944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الت</a:t>
            </a:r>
            <a:r>
              <a:rPr lang="ar-JO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ّ</a:t>
            </a:r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مهيد</a:t>
            </a:r>
            <a:r>
              <a:rPr lang="ar-JO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+ الرّبط بالواقع: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274" y="2933336"/>
            <a:ext cx="5040411" cy="378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2955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043989" y="1174543"/>
            <a:ext cx="6421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التقويم القبلي </a:t>
            </a:r>
            <a:r>
              <a:rPr lang="ar-SA" sz="2800" b="1" dirty="0" smtClean="0"/>
              <a:t>:</a:t>
            </a:r>
            <a:endParaRPr lang="ar-JO" sz="2800" b="1" dirty="0" smtClean="0"/>
          </a:p>
          <a:p>
            <a:pPr algn="r" rtl="1"/>
            <a:r>
              <a:rPr lang="ar-SA" sz="2800" b="1" dirty="0" smtClean="0"/>
              <a:t> </a:t>
            </a:r>
            <a:r>
              <a:rPr lang="ar-JO" sz="2800" b="1" dirty="0" smtClean="0"/>
              <a:t> واحدة من الجمل الآتية لا تحتوي فعلًا مبنيًّا:</a:t>
            </a:r>
            <a:endParaRPr lang="ar-SA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94970" y="1952890"/>
            <a:ext cx="697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3357154" y="2500388"/>
            <a:ext cx="602730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1. </a:t>
            </a:r>
            <a:r>
              <a:rPr lang="ar-JO" sz="2800" b="1" dirty="0" smtClean="0"/>
              <a:t>سمعْنا مؤذّنًا يُنادي : حيّ على الصّلاة .</a:t>
            </a:r>
            <a:endParaRPr lang="en-US" sz="28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3357154" y="3669169"/>
            <a:ext cx="6013660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</a:t>
            </a:r>
            <a:r>
              <a:rPr lang="ar-JO" sz="5400" b="1" dirty="0" smtClean="0"/>
              <a:t>2.</a:t>
            </a:r>
            <a:r>
              <a:rPr lang="ar-JO" sz="2800" b="1" dirty="0" smtClean="0"/>
              <a:t> يشكرُ المؤمنُ ربّه دائمًا .</a:t>
            </a:r>
            <a:endParaRPr lang="en-US" sz="28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3357154" y="4785278"/>
            <a:ext cx="6013659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</a:t>
            </a:r>
            <a:r>
              <a:rPr lang="ar-JO" sz="5400" b="1" dirty="0" smtClean="0"/>
              <a:t>3.</a:t>
            </a:r>
            <a:r>
              <a:rPr lang="ar-JO" sz="2800" b="1" dirty="0"/>
              <a:t> </a:t>
            </a:r>
            <a:r>
              <a:rPr lang="ar-JO" sz="2800" b="1" dirty="0" smtClean="0"/>
              <a:t>افعلْ الخيرَ وانتظرْ الأجرَ من الله .</a:t>
            </a:r>
            <a:endParaRPr lang="en-US" sz="2800" b="1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909" y="3516788"/>
            <a:ext cx="1159771" cy="96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01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/>
              <a:t> </a:t>
            </a:r>
            <a:r>
              <a:rPr lang="ar-JO" sz="2800" b="1" dirty="0" smtClean="0"/>
              <a:t>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660" y="2268807"/>
            <a:ext cx="6048295" cy="26568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4285" y="2557757"/>
            <a:ext cx="27503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/>
              <a:t>1- لاحظ علامة بناء الأفعال الماضية.</a:t>
            </a:r>
          </a:p>
          <a:p>
            <a:pPr algn="r"/>
            <a:endParaRPr lang="ar-JO" sz="2800" b="1" dirty="0" smtClean="0"/>
          </a:p>
          <a:p>
            <a:pPr algn="r"/>
            <a:r>
              <a:rPr lang="ar-JO" sz="2800" b="1" dirty="0" smtClean="0"/>
              <a:t>2- بمَ اتصلت الأفعال الماضية في كل جملة؟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33375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76366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 smtClean="0"/>
              <a:t> التغذية الرّاجعة 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86323" y="1121073"/>
            <a:ext cx="661219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رفعَ</a:t>
            </a:r>
            <a:r>
              <a:rPr lang="ar-JO" sz="2800" b="1" dirty="0" smtClean="0"/>
              <a:t> المؤذنُ أذانَ صلاةِ الفجر. </a:t>
            </a:r>
          </a:p>
          <a:p>
            <a:pPr algn="r"/>
            <a:r>
              <a:rPr lang="ar-JO" sz="2800" b="1" dirty="0" smtClean="0"/>
              <a:t>رفعَ : فعلٌ ماضٍ مبنيٌّ على الفتح.</a:t>
            </a:r>
          </a:p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شاركَتْ</a:t>
            </a:r>
            <a:r>
              <a:rPr lang="ar-JO" sz="2800" b="1" dirty="0" smtClean="0"/>
              <a:t> فيحاءُ بجمعِ التبرُّعاتِ.</a:t>
            </a:r>
          </a:p>
          <a:p>
            <a:pPr algn="r"/>
            <a:r>
              <a:rPr lang="ar-JO" sz="2800" b="1" dirty="0" smtClean="0"/>
              <a:t>شاركَ : </a:t>
            </a:r>
            <a:r>
              <a:rPr lang="ar-JO" sz="2800" b="1" dirty="0"/>
              <a:t>فعلٌ ماضٍ مبنيٌّ على الفتح.</a:t>
            </a:r>
          </a:p>
          <a:p>
            <a:pPr algn="r"/>
            <a:r>
              <a:rPr lang="ar-JO" sz="2800" b="1" dirty="0" smtClean="0"/>
              <a:t>تْ : تاء التأنيث الساكنة لا محل لها من الإعراب.</a:t>
            </a:r>
          </a:p>
          <a:p>
            <a:pPr algn="r"/>
            <a:endParaRPr lang="ar-JO" sz="2800" b="1" dirty="0" smtClean="0"/>
          </a:p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زارَنا</a:t>
            </a:r>
            <a:r>
              <a:rPr lang="ar-JO" sz="2800" b="1" dirty="0" smtClean="0"/>
              <a:t> ضيفٌ لطيفٌ.</a:t>
            </a:r>
          </a:p>
          <a:p>
            <a:pPr algn="r"/>
            <a:r>
              <a:rPr lang="ar-JO" sz="2800" b="1" dirty="0" smtClean="0"/>
              <a:t>زارَ : </a:t>
            </a:r>
            <a:r>
              <a:rPr lang="ar-JO" sz="2800" b="1" dirty="0"/>
              <a:t>فعلٌ ماضٍ مبنيٌّ على الفتح.</a:t>
            </a:r>
          </a:p>
          <a:p>
            <a:pPr algn="r"/>
            <a:r>
              <a:rPr lang="ar-JO" sz="2800" b="1" dirty="0" smtClean="0"/>
              <a:t>نا : ضمير متصل مبني في محل نصب مفعول بهِ.</a:t>
            </a:r>
          </a:p>
          <a:p>
            <a:pPr algn="r"/>
            <a:endParaRPr lang="ar-JO" sz="2800" b="1" dirty="0"/>
          </a:p>
          <a:p>
            <a:pPr algn="r"/>
            <a:r>
              <a:rPr lang="ar-JO" sz="2800" b="1" dirty="0" smtClean="0"/>
              <a:t>الشمسُ والقمرُ </a:t>
            </a:r>
            <a:r>
              <a:rPr lang="ar-JO" sz="2800" b="1" dirty="0" smtClean="0">
                <a:solidFill>
                  <a:srgbClr val="FF0000"/>
                </a:solidFill>
              </a:rPr>
              <a:t>تعاونَا</a:t>
            </a:r>
            <a:r>
              <a:rPr lang="ar-JO" sz="2800" b="1" dirty="0" smtClean="0"/>
              <a:t> في إضاءةِ الأرضِ.</a:t>
            </a:r>
          </a:p>
          <a:p>
            <a:pPr algn="r"/>
            <a:r>
              <a:rPr lang="ar-JO" sz="2800" b="1" dirty="0" smtClean="0"/>
              <a:t>تعاونَ : فعلٌ ماضٍ مبنيٌّ على الفتح.</a:t>
            </a:r>
          </a:p>
          <a:p>
            <a:pPr algn="r"/>
            <a:r>
              <a:rPr lang="ar-JO" sz="2800" b="1" dirty="0" smtClean="0"/>
              <a:t>ا : ضمير متصل مبني في محل رفع فاعل.</a:t>
            </a:r>
            <a:endParaRPr lang="ar-JO" sz="2800" b="1" dirty="0"/>
          </a:p>
        </p:txBody>
      </p:sp>
    </p:spTree>
    <p:extLst>
      <p:ext uri="{BB962C8B-B14F-4D97-AF65-F5344CB8AC3E}">
        <p14:creationId xmlns:p14="http://schemas.microsoft.com/office/powerpoint/2010/main" val="8438121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/>
              <a:t> </a:t>
            </a:r>
            <a:r>
              <a:rPr lang="ar-JO" sz="2800" b="1" dirty="0" smtClean="0"/>
              <a:t>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4285" y="2557757"/>
            <a:ext cx="27503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/>
              <a:t>1- لاحظ علامة بناء الأفعال الماضية.</a:t>
            </a:r>
          </a:p>
          <a:p>
            <a:pPr algn="r"/>
            <a:endParaRPr lang="ar-JO" sz="2800" b="1" dirty="0" smtClean="0"/>
          </a:p>
          <a:p>
            <a:pPr algn="r"/>
            <a:r>
              <a:rPr lang="ar-JO" sz="2800" b="1" dirty="0" smtClean="0"/>
              <a:t>2- بمَ اتصلت الأفعال الماضية في كل جملة؟</a:t>
            </a:r>
            <a:endParaRPr lang="en-US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450" y="2332794"/>
            <a:ext cx="6112505" cy="269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694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76366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/>
              <a:t> </a:t>
            </a:r>
            <a:r>
              <a:rPr lang="ar-JO" sz="2800" b="1" dirty="0" smtClean="0"/>
              <a:t>التغذية الرّاجعة: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7802" y="1515503"/>
            <a:ext cx="790420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شاهدْتُ </a:t>
            </a:r>
            <a:r>
              <a:rPr lang="ar-JO" sz="2800" b="1" dirty="0" smtClean="0"/>
              <a:t>شُعاعَ الشمسِ يتلألأ. </a:t>
            </a:r>
          </a:p>
          <a:p>
            <a:pPr algn="r"/>
            <a:r>
              <a:rPr lang="ar-JO" sz="2800" b="1" dirty="0" smtClean="0"/>
              <a:t>شاهدْ </a:t>
            </a:r>
            <a:r>
              <a:rPr lang="ar-JO" sz="2800" b="1" dirty="0" smtClean="0"/>
              <a:t>: فعلٌ ماضٍ مبنيٌّ على السّكون ؛ لاتصالهِ بتاء الفاعل.</a:t>
            </a:r>
          </a:p>
          <a:p>
            <a:pPr algn="r"/>
            <a:r>
              <a:rPr lang="ar-JO" sz="2800" b="1" dirty="0" smtClean="0"/>
              <a:t>تُ : </a:t>
            </a:r>
            <a:r>
              <a:rPr lang="ar-JO" sz="2800" b="1" dirty="0" smtClean="0"/>
              <a:t>ضمير متصل مبني في محل رفع فاعل.</a:t>
            </a:r>
          </a:p>
          <a:p>
            <a:pPr algn="r"/>
            <a:endParaRPr lang="ar-JO" sz="2800" b="1" dirty="0" smtClean="0"/>
          </a:p>
          <a:p>
            <a:pPr algn="r"/>
            <a:r>
              <a:rPr lang="ar-JO" sz="2800" b="1" dirty="0" smtClean="0">
                <a:solidFill>
                  <a:srgbClr val="FF0000"/>
                </a:solidFill>
              </a:rPr>
              <a:t>فرِحْنا</a:t>
            </a:r>
            <a:r>
              <a:rPr lang="ar-JO" sz="2800" b="1" dirty="0" smtClean="0"/>
              <a:t> بزيارتِكم.</a:t>
            </a:r>
          </a:p>
          <a:p>
            <a:pPr algn="r"/>
            <a:r>
              <a:rPr lang="ar-JO" sz="2800" b="1" dirty="0" smtClean="0"/>
              <a:t>فرحْ : </a:t>
            </a:r>
            <a:r>
              <a:rPr lang="ar-JO" sz="2800" b="1" dirty="0"/>
              <a:t>فعلٌ ماضٍ مبنيٌّ على </a:t>
            </a:r>
            <a:r>
              <a:rPr lang="ar-JO" sz="2800" b="1" dirty="0" smtClean="0"/>
              <a:t>السكون ؛ لاتصالهِ بنا الفاعل.</a:t>
            </a:r>
            <a:endParaRPr lang="ar-JO" sz="2800" b="1" dirty="0"/>
          </a:p>
          <a:p>
            <a:pPr algn="r"/>
            <a:r>
              <a:rPr lang="ar-JO" sz="2800" b="1" dirty="0"/>
              <a:t>نا : ضمير متصل مبني في محل رفع فاعل.</a:t>
            </a:r>
          </a:p>
          <a:p>
            <a:pPr algn="r"/>
            <a:endParaRPr lang="ar-JO" sz="2800" b="1" dirty="0"/>
          </a:p>
          <a:p>
            <a:pPr algn="r"/>
            <a:r>
              <a:rPr lang="ar-JO" sz="2800" b="1" dirty="0" smtClean="0"/>
              <a:t>الطالباتُ </a:t>
            </a:r>
            <a:r>
              <a:rPr lang="ar-JO" sz="2800" b="1" dirty="0" smtClean="0">
                <a:solidFill>
                  <a:srgbClr val="FF0000"/>
                </a:solidFill>
              </a:rPr>
              <a:t>شاركْنَ</a:t>
            </a:r>
            <a:r>
              <a:rPr lang="ar-JO" sz="2800" b="1" dirty="0" smtClean="0"/>
              <a:t> في الاحتفال.</a:t>
            </a:r>
          </a:p>
          <a:p>
            <a:pPr algn="r"/>
            <a:r>
              <a:rPr lang="ar-JO" sz="2800" b="1" dirty="0" smtClean="0"/>
              <a:t>شاركْ : فعلٌ ماضٍ مبنيٌّ على السكون ؛ لاتصالهِ بنون النسوة.</a:t>
            </a:r>
          </a:p>
          <a:p>
            <a:pPr algn="r"/>
            <a:r>
              <a:rPr lang="ar-JO" sz="2800" b="1" dirty="0" smtClean="0"/>
              <a:t>نَ : ضمير متصل مبني في محل رفع فاعل.</a:t>
            </a:r>
            <a:endParaRPr lang="ar-JO" sz="2800" b="1" dirty="0"/>
          </a:p>
        </p:txBody>
      </p:sp>
    </p:spTree>
    <p:extLst>
      <p:ext uri="{BB962C8B-B14F-4D97-AF65-F5344CB8AC3E}">
        <p14:creationId xmlns:p14="http://schemas.microsoft.com/office/powerpoint/2010/main" val="4514815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الرابعة</a:t>
            </a:r>
            <a:r>
              <a:rPr lang="en-US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</a:t>
            </a:r>
            <a:r>
              <a:rPr lang="ar-SA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ar-JO" sz="1600" b="1" dirty="0" smtClean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الفعل الماضي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:00 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 smtClean="0"/>
              <a:t>التقديم</a:t>
            </a:r>
            <a:r>
              <a:rPr lang="ar-JO" sz="2800" b="1" dirty="0"/>
              <a:t> </a:t>
            </a:r>
            <a:r>
              <a:rPr lang="ar-JO" sz="2800" b="1" dirty="0" smtClean="0"/>
              <a:t>: </a:t>
            </a:r>
            <a:r>
              <a:rPr lang="ar-JO" sz="2800" b="1" dirty="0" smtClean="0">
                <a:solidFill>
                  <a:srgbClr val="FF0000"/>
                </a:solidFill>
              </a:rPr>
              <a:t>ص103 </a:t>
            </a:r>
          </a:p>
          <a:p>
            <a:pPr algn="r" rtl="1"/>
            <a:endParaRPr lang="ar-JO" sz="2800" b="1" dirty="0" smtClean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4285" y="2557757"/>
            <a:ext cx="27503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dirty="0" smtClean="0"/>
              <a:t>1- لاحظ علامة بناء الأفعال الماضية.</a:t>
            </a:r>
          </a:p>
          <a:p>
            <a:pPr algn="r"/>
            <a:endParaRPr lang="ar-JO" sz="2800" b="1" dirty="0" smtClean="0"/>
          </a:p>
          <a:p>
            <a:pPr algn="r"/>
            <a:r>
              <a:rPr lang="ar-JO" sz="2800" b="1" dirty="0" smtClean="0"/>
              <a:t>2- بمَ اتصلت الأفعال الماضية في كل جملة؟</a:t>
            </a:r>
            <a:endParaRPr lang="en-US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042" y="2923032"/>
            <a:ext cx="5298606" cy="88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623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1083</Words>
  <Application>Microsoft Office PowerPoint</Application>
  <PresentationFormat>Widescreen</PresentationFormat>
  <Paragraphs>331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Adobe Arabic</vt:lpstr>
      <vt:lpstr>adonis-web</vt:lpstr>
      <vt:lpstr>AF_Najed</vt:lpstr>
      <vt:lpstr>AGA Aladdin Regular</vt:lpstr>
      <vt:lpstr>AGA Battouta Regular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Maali</cp:lastModifiedBy>
  <cp:revision>233</cp:revision>
  <dcterms:created xsi:type="dcterms:W3CDTF">2019-06-13T08:00:41Z</dcterms:created>
  <dcterms:modified xsi:type="dcterms:W3CDTF">2024-11-30T15:43:31Z</dcterms:modified>
</cp:coreProperties>
</file>