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6" r:id="rId4"/>
    <p:sldId id="268" r:id="rId5"/>
    <p:sldId id="275" r:id="rId6"/>
    <p:sldId id="292" r:id="rId7"/>
    <p:sldId id="286" r:id="rId8"/>
    <p:sldId id="293" r:id="rId9"/>
    <p:sldId id="278" r:id="rId10"/>
    <p:sldId id="282" r:id="rId11"/>
    <p:sldId id="295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6131" autoAdjust="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D294960-09A1-41ED-9A98-83FD0015563E}" type="datetimeFigureOut">
              <a:rPr lang="ar-JO" smtClean="0"/>
              <a:t>22/05/1446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FC43251-A34D-4DE4-B0DE-6F1322AA5DA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0034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128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388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f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 smtClean="0">
                <a:cs typeface="AGA Battouta Regular" pitchFamily="2" charset="-78"/>
              </a:rPr>
              <a:t>الرّابعة ( روائع من الأدب العالميّ)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4400" dirty="0" smtClean="0">
                <a:cs typeface="AGA Battouta Regular" pitchFamily="2" charset="-78"/>
              </a:rPr>
              <a:t>أبني لغتي – الأفعال المبنيّة ( الفعل الماضي وفعل الأمر )</a:t>
            </a:r>
            <a:endParaRPr lang="ar-JO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 smtClean="0">
                <a:cs typeface="AGA Battouta Regular" pitchFamily="2" charset="-78"/>
              </a:rPr>
              <a:t>اللغة العربية.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 smtClean="0">
                <a:cs typeface="AGA Battouta Regular" pitchFamily="2" charset="-78"/>
              </a:rPr>
              <a:t>الثامن.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التّقويم الختامي + التّقييم الذّاتي: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الجملة التي تبدأ بفعل ماضٍ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522338" y="2813369"/>
            <a:ext cx="4963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1- افعلَنَّ الخيرَ على الدّوام .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912263" y="5152083"/>
            <a:ext cx="45862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3- اسقيا الزّرع كما ترويان أنفسكم .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2-زارَنا ضيفٌ لطيف .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1" y="2743768"/>
            <a:ext cx="2910414" cy="3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التّقويم الختامي + التّقييم الذّاتي </a:t>
            </a:r>
            <a:r>
              <a:rPr lang="ar-JO" sz="2800" b="1" dirty="0" smtClean="0">
                <a:solidFill>
                  <a:srgbClr val="FF0000"/>
                </a:solidFill>
              </a:rPr>
              <a:t>( تغذية راجعة ):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الجملة التي تبدأ بفعل ماضٍ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522338" y="2813369"/>
            <a:ext cx="4963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1- افعلَنَّ الخيرَ على الدّوام .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912263" y="5152083"/>
            <a:ext cx="45862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3- اسقيا الزّرع كما ترويان أنفسكم .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5617029" y="3981037"/>
            <a:ext cx="3868704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2-زارَنا ضيفٌ لطيف .</a:t>
            </a:r>
            <a:endParaRPr lang="en-US" sz="36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533">
            <a:off x="1679680" y="3084845"/>
            <a:ext cx="2620424" cy="25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بطاقة الخروج: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813" y="1783563"/>
            <a:ext cx="753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rgbClr val="0070C0"/>
                </a:solidFill>
              </a:rPr>
              <a:t>اكتب على بطاقة الخروج ما تعلّمته في الحصّة.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3" y="2515694"/>
            <a:ext cx="3966496" cy="396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8" y="27489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1577" y="1120983"/>
            <a:ext cx="6413863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u="sng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</a:t>
            </a:r>
            <a:r>
              <a:rPr lang="ar-SA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المتوقعة </a:t>
            </a:r>
            <a:r>
              <a:rPr lang="ar-SA" sz="3200" b="1" u="sng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endParaRPr lang="ar-SA" sz="3200" b="1" u="sng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r>
              <a:rPr lang="ar-JO" sz="3200" b="1" dirty="0" smtClean="0"/>
              <a:t>1- يحدّد الطّالب الجملة الفعليّة.</a:t>
            </a:r>
            <a:endParaRPr lang="ar-JO" sz="3200" b="1" dirty="0"/>
          </a:p>
          <a:p>
            <a:pPr algn="r" rtl="1"/>
            <a:r>
              <a:rPr lang="ar-JO" sz="3200" b="1" dirty="0"/>
              <a:t>2- </a:t>
            </a:r>
            <a:r>
              <a:rPr lang="ar-JO" sz="3200" b="1" dirty="0" smtClean="0"/>
              <a:t>يميّز الطّالب أزمنة الأفعال .</a:t>
            </a:r>
          </a:p>
          <a:p>
            <a:pPr algn="r" rtl="1"/>
            <a:r>
              <a:rPr lang="ar-JO" sz="3200" b="1" dirty="0" smtClean="0"/>
              <a:t>3- تنمو لديه قيمة حسن الأخلاق .</a:t>
            </a:r>
            <a:endParaRPr lang="en-US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3996013"/>
            <a:ext cx="8773205" cy="27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29684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95074" y="1890426"/>
            <a:ext cx="68775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 </a:t>
            </a:r>
          </a:p>
          <a:p>
            <a:pPr algn="r" rtl="1"/>
            <a:r>
              <a:rPr lang="ar-SA" sz="2800" b="1" dirty="0"/>
              <a:t> </a:t>
            </a:r>
            <a:r>
              <a:rPr lang="ar-JO" sz="2800" b="1" dirty="0" smtClean="0"/>
              <a:t>عبّر عن الصّورة الآتية بجملة فعليّة مفيدة من إنشائك:</a:t>
            </a:r>
          </a:p>
          <a:p>
            <a:pPr algn="r" rtl="1"/>
            <a:endParaRPr lang="ar-SA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1524" y="1249038"/>
            <a:ext cx="462762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</a:t>
            </a:r>
            <a:r>
              <a:rPr lang="ar-JO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+ الرّبط بالواقع: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27" y="2838665"/>
            <a:ext cx="4006720" cy="259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2787920"/>
            <a:ext cx="4140926" cy="27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3989" y="1174543"/>
            <a:ext cx="6421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</a:t>
            </a:r>
            <a:r>
              <a:rPr lang="ar-SA" sz="2800" b="1" dirty="0" smtClean="0"/>
              <a:t>:</a:t>
            </a:r>
            <a:endParaRPr lang="ar-JO" sz="2800" b="1" dirty="0" smtClean="0"/>
          </a:p>
          <a:p>
            <a:pPr algn="r" rtl="1"/>
            <a:r>
              <a:rPr lang="ar-SA" sz="2800" b="1" dirty="0" smtClean="0"/>
              <a:t> </a:t>
            </a:r>
            <a:r>
              <a:rPr lang="ar-JO" sz="2800" b="1" dirty="0" smtClean="0"/>
              <a:t> واحدة من الجمل الآتية جملة فعليّة :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4970" y="1952890"/>
            <a:ext cx="697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2500388"/>
            <a:ext cx="60273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1. </a:t>
            </a:r>
            <a:r>
              <a:rPr lang="ar-JO" sz="2800" b="1" dirty="0" smtClean="0"/>
              <a:t>الكذب من صفات المنافق .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3669169"/>
            <a:ext cx="60136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</a:t>
            </a:r>
            <a:r>
              <a:rPr lang="ar-JO" sz="5400" b="1" dirty="0" smtClean="0"/>
              <a:t>2.</a:t>
            </a:r>
            <a:r>
              <a:rPr lang="ar-JO" sz="2800" b="1" dirty="0" smtClean="0"/>
              <a:t> الكذّاب مذمومٌ عند الله .</a:t>
            </a:r>
            <a:endParaRPr lang="en-US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357154" y="4785278"/>
            <a:ext cx="601365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5400" b="1" dirty="0"/>
              <a:t> </a:t>
            </a:r>
            <a:r>
              <a:rPr lang="ar-JO" sz="5400" b="1" dirty="0" smtClean="0"/>
              <a:t>3.</a:t>
            </a:r>
            <a:r>
              <a:rPr lang="ar-JO" sz="2800" b="1" dirty="0"/>
              <a:t> </a:t>
            </a:r>
            <a:r>
              <a:rPr lang="ar-JO" sz="2800" b="1" dirty="0" smtClean="0"/>
              <a:t>كذَّب الرّجل كثيرًا حتى كُتبَ عند الله كذّابا </a:t>
            </a:r>
            <a:endParaRPr lang="en-US" sz="28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83" y="4777532"/>
            <a:ext cx="1159771" cy="9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 smtClean="0"/>
              <a:t>- صفحة 103</a:t>
            </a:r>
          </a:p>
          <a:p>
            <a:pPr algn="r" rtl="1"/>
            <a:r>
              <a:rPr lang="ar-SA" sz="2800" b="1" dirty="0" smtClean="0"/>
              <a:t> 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6295738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4871" t="28310" r="25615" b="21116"/>
          <a:stretch/>
        </p:blipFill>
        <p:spPr>
          <a:xfrm>
            <a:off x="1209040" y="1666398"/>
            <a:ext cx="8275844" cy="46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 smtClean="0"/>
              <a:t> – تغذية راجعة </a:t>
            </a:r>
            <a:r>
              <a:rPr lang="ar-SA" sz="2800" b="1" dirty="0" smtClean="0"/>
              <a:t> 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24871" t="28310" r="25615" b="21116"/>
          <a:stretch/>
        </p:blipFill>
        <p:spPr>
          <a:xfrm>
            <a:off x="4378036" y="1666398"/>
            <a:ext cx="5106848" cy="4642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286" y="2557757"/>
            <a:ext cx="355406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1- صُنِ النّفسَ .</a:t>
            </a:r>
          </a:p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تعشْ سالمًا . </a:t>
            </a:r>
          </a:p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ضاقَ رزقُ اليومِ .</a:t>
            </a:r>
          </a:p>
          <a:p>
            <a:pPr algn="r"/>
            <a:endParaRPr lang="ar-JO" sz="3200" dirty="0" smtClean="0">
              <a:solidFill>
                <a:srgbClr val="FF0000"/>
              </a:solidFill>
            </a:endParaRPr>
          </a:p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2 – صُن : فعل أمر</a:t>
            </a:r>
          </a:p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تعش: فعل مضارع .</a:t>
            </a:r>
          </a:p>
          <a:p>
            <a:pPr algn="r"/>
            <a:r>
              <a:rPr lang="ar-JO" sz="3200" dirty="0" smtClean="0">
                <a:solidFill>
                  <a:srgbClr val="FF0000"/>
                </a:solidFill>
              </a:rPr>
              <a:t>ضاق : فعل ماضٍ</a:t>
            </a:r>
          </a:p>
          <a:p>
            <a:pPr algn="r"/>
            <a:endParaRPr lang="ar-J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1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JO" sz="2800" b="1" dirty="0" smtClean="0"/>
              <a:t> + ربط بالحياة </a:t>
            </a:r>
            <a:r>
              <a:rPr lang="ar-SA" sz="2800" b="1" dirty="0" smtClean="0"/>
              <a:t>:</a:t>
            </a:r>
            <a:r>
              <a:rPr lang="ar-JO" sz="2800" b="1" dirty="0" smtClean="0"/>
              <a:t> مهمّة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69939"/>
            <a:ext cx="816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عبّر عن الصّور الآتية باستخدام جمل فعليّة تبدأ ب :</a:t>
            </a:r>
          </a:p>
          <a:p>
            <a:pPr algn="r" rtl="1"/>
            <a:r>
              <a:rPr lang="ar-JO" sz="2400" b="1" dirty="0" smtClean="0">
                <a:solidFill>
                  <a:schemeClr val="accent1">
                    <a:lumMod val="50000"/>
                  </a:schemeClr>
                </a:solidFill>
              </a:rPr>
              <a:t>أ –فعلٍ ماضٍ                     ب – فعل أمرٍ                   ج فعل مضارع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608618" y="2285437"/>
            <a:ext cx="27709" cy="441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4331" y="2265526"/>
            <a:ext cx="0" cy="443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3"/>
          <a:stretch/>
        </p:blipFill>
        <p:spPr>
          <a:xfrm>
            <a:off x="6772368" y="2743768"/>
            <a:ext cx="2761832" cy="3589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3" y="2709807"/>
            <a:ext cx="2718074" cy="3989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b="10269"/>
          <a:stretch/>
        </p:blipFill>
        <p:spPr>
          <a:xfrm>
            <a:off x="64802" y="2709807"/>
            <a:ext cx="3116385" cy="39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6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97857" y="91915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مهمّة (تغذية راجعة 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08618" y="2285437"/>
            <a:ext cx="27709" cy="441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4331" y="2265526"/>
            <a:ext cx="0" cy="443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3"/>
          <a:stretch/>
        </p:blipFill>
        <p:spPr>
          <a:xfrm>
            <a:off x="6772368" y="2743768"/>
            <a:ext cx="2761832" cy="3589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03" y="2709807"/>
            <a:ext cx="2718074" cy="39896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b="10269"/>
          <a:stretch/>
        </p:blipFill>
        <p:spPr>
          <a:xfrm>
            <a:off x="64802" y="2709807"/>
            <a:ext cx="3116385" cy="3989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0443" y="1954658"/>
            <a:ext cx="243924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dirty="0" smtClean="0"/>
              <a:t>أماطَ الولدُ الأذى عن الطّريق .</a:t>
            </a:r>
            <a:endParaRPr lang="ar-J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46714" y="1859832"/>
            <a:ext cx="3039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800" dirty="0" smtClean="0"/>
              <a:t>يُحسِنُ الولدُ البارُّ إلى أمّه .</a:t>
            </a:r>
            <a:endParaRPr lang="ar-JO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6764" y="1912771"/>
            <a:ext cx="30824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400" dirty="0" smtClean="0"/>
              <a:t>ساعدْ من يحتاج المساعدة تنلْ رضا الله 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50229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المادة:اللغة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العربية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الأفعال المبنية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التمايز</a:t>
            </a:r>
            <a:r>
              <a:rPr lang="ar-JO" sz="2800" b="1" dirty="0" smtClean="0"/>
              <a:t>+ التفكير الناقد: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42716" y="2033612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" y="6241838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7500" y="2145965"/>
            <a:ext cx="34567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هات </a:t>
            </a:r>
            <a:r>
              <a:rPr lang="ar-JO" sz="2400" b="1" dirty="0" smtClean="0"/>
              <a:t>آية كريمة تبدأ بفعل أمر .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300606" y="1139784"/>
            <a:ext cx="3456724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صنّف الأفعال الملوّنة باللون الأحمر إلى أفعال ماضية وأفعال أمر .</a:t>
            </a:r>
          </a:p>
          <a:p>
            <a:pPr algn="r" rtl="1"/>
            <a:r>
              <a:rPr lang="ar-JO" sz="2400" b="1" dirty="0" smtClean="0"/>
              <a:t>أ – </a:t>
            </a:r>
            <a:r>
              <a:rPr lang="ar-JO" sz="2400" b="1" dirty="0" smtClean="0">
                <a:solidFill>
                  <a:srgbClr val="FF0000"/>
                </a:solidFill>
              </a:rPr>
              <a:t>فرحْنا</a:t>
            </a:r>
            <a:r>
              <a:rPr lang="ar-JO" sz="2400" b="1" dirty="0" smtClean="0"/>
              <a:t> بزيارتكم .</a:t>
            </a:r>
          </a:p>
          <a:p>
            <a:pPr algn="r" rtl="1"/>
            <a:r>
              <a:rPr lang="ar-JO" sz="2400" b="1" dirty="0" smtClean="0"/>
              <a:t>ب – يا فتيات ، </a:t>
            </a:r>
            <a:r>
              <a:rPr lang="ar-JO" sz="2400" b="1" dirty="0" smtClean="0">
                <a:solidFill>
                  <a:srgbClr val="FF0000"/>
                </a:solidFill>
              </a:rPr>
              <a:t>احرصْنَ</a:t>
            </a:r>
            <a:r>
              <a:rPr lang="ar-JO" sz="2400" b="1" dirty="0" smtClean="0"/>
              <a:t> على طاعة الوالدين .</a:t>
            </a:r>
          </a:p>
          <a:p>
            <a:pPr algn="r" rtl="1"/>
            <a:r>
              <a:rPr lang="ar-JO" sz="2400" b="1" dirty="0" smtClean="0"/>
              <a:t>ج- </a:t>
            </a:r>
            <a:r>
              <a:rPr lang="ar-JO" sz="2400" b="1" dirty="0" smtClean="0">
                <a:solidFill>
                  <a:srgbClr val="FF0000"/>
                </a:solidFill>
              </a:rPr>
              <a:t>ساهِمُوا</a:t>
            </a:r>
            <a:r>
              <a:rPr lang="ar-JO" sz="2400" b="1" dirty="0" smtClean="0"/>
              <a:t> في رفع مستوى التّعليم في الأردنّ .</a:t>
            </a:r>
          </a:p>
          <a:p>
            <a:pPr algn="r" rtl="1"/>
            <a:r>
              <a:rPr lang="ar-JO" sz="2400" b="1" dirty="0" smtClean="0"/>
              <a:t>د- العلماء </a:t>
            </a:r>
            <a:r>
              <a:rPr lang="ar-JO" sz="2400" b="1" dirty="0" smtClean="0">
                <a:solidFill>
                  <a:srgbClr val="FF0000"/>
                </a:solidFill>
              </a:rPr>
              <a:t>فتحُوا</a:t>
            </a:r>
            <a:r>
              <a:rPr lang="ar-JO" sz="2400" b="1" dirty="0" smtClean="0"/>
              <a:t> لنا آفاقًا واسعة .</a:t>
            </a:r>
          </a:p>
          <a:p>
            <a:pPr algn="r" rtl="1"/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64804" y="4418071"/>
            <a:ext cx="345672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هات </a:t>
            </a:r>
            <a:r>
              <a:rPr lang="ar-JO" sz="2400" b="1" dirty="0" smtClean="0"/>
              <a:t>آية كريمة تبدأ بفعل ماضٍ .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209040" y="5498433"/>
            <a:ext cx="3283860" cy="1201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/>
              <a:t>حوّل الجملة الاسميّة إلى جملة فعليّة فعلها ماضٍ ثم أمر  :</a:t>
            </a:r>
          </a:p>
          <a:p>
            <a:pPr algn="r" rtl="1"/>
            <a:r>
              <a:rPr lang="ar-JO" sz="2400" b="1" dirty="0" smtClean="0"/>
              <a:t>غيداء تجمع التبرّعات للفقراء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752</Words>
  <Application>Microsoft Office PowerPoint</Application>
  <PresentationFormat>Widescreen</PresentationFormat>
  <Paragraphs>239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210</cp:revision>
  <dcterms:created xsi:type="dcterms:W3CDTF">2019-06-13T08:00:41Z</dcterms:created>
  <dcterms:modified xsi:type="dcterms:W3CDTF">2024-11-23T15:50:11Z</dcterms:modified>
</cp:coreProperties>
</file>