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66" r:id="rId4"/>
    <p:sldId id="298" r:id="rId5"/>
    <p:sldId id="275" r:id="rId6"/>
    <p:sldId id="303" r:id="rId7"/>
    <p:sldId id="304" r:id="rId8"/>
    <p:sldId id="305" r:id="rId9"/>
    <p:sldId id="306" r:id="rId10"/>
    <p:sldId id="307" r:id="rId11"/>
    <p:sldId id="316" r:id="rId12"/>
    <p:sldId id="315" r:id="rId13"/>
    <p:sldId id="308" r:id="rId14"/>
    <p:sldId id="309" r:id="rId15"/>
    <p:sldId id="317" r:id="rId16"/>
    <p:sldId id="318" r:id="rId17"/>
    <p:sldId id="292" r:id="rId18"/>
    <p:sldId id="310" r:id="rId19"/>
    <p:sldId id="311" r:id="rId20"/>
    <p:sldId id="313" r:id="rId21"/>
    <p:sldId id="312" r:id="rId22"/>
    <p:sldId id="314" r:id="rId23"/>
    <p:sldId id="299" r:id="rId24"/>
    <p:sldId id="286" r:id="rId25"/>
    <p:sldId id="301" r:id="rId26"/>
    <p:sldId id="282" r:id="rId27"/>
    <p:sldId id="30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5126" autoAdjust="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D294960-09A1-41ED-9A98-83FD0015563E}" type="datetimeFigureOut">
              <a:rPr lang="ar-JO" smtClean="0"/>
              <a:t>25/05/1447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FC43251-A34D-4DE4-B0DE-6F1322AA5DA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0034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0198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18669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335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72996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1283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 smtClean="0"/>
          </a:p>
          <a:p>
            <a:r>
              <a:rPr lang="ar-JO" dirty="0" smtClean="0"/>
              <a:t>+7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9020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5356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07157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7905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601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723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357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99959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3251-A34D-4DE4-B0DE-6F1322AA5DA4}" type="slidenum">
              <a:rPr lang="ar-JO" smtClean="0"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0076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fi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fi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f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242" y="2092034"/>
            <a:ext cx="955226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: </a:t>
            </a:r>
            <a:r>
              <a:rPr lang="ar-JO" sz="4400" dirty="0" smtClean="0">
                <a:cs typeface="AGA Battouta Regular" pitchFamily="2" charset="-78"/>
              </a:rPr>
              <a:t>الرّابعة ( روائع من الأدب العالميّ)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 </a:t>
            </a:r>
            <a:r>
              <a:rPr lang="ar-JO" sz="4400" dirty="0" smtClean="0">
                <a:cs typeface="AGA Battouta Regular" pitchFamily="2" charset="-78"/>
              </a:rPr>
              <a:t>أبني لغتي – الأفعال المبنيّة ( الفعل الماضي وفعل الأمر )</a:t>
            </a:r>
            <a:endParaRPr lang="ar-JO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 smtClean="0">
                <a:cs typeface="AGA Battouta Regular" pitchFamily="2" charset="-78"/>
              </a:rPr>
              <a:t>اللغة العربية.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 smtClean="0">
                <a:cs typeface="AGA Battouta Regular" pitchFamily="2" charset="-78"/>
              </a:rPr>
              <a:t>الثامن.</a:t>
            </a:r>
            <a:endParaRPr lang="ar-JO" sz="4400" dirty="0"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التغذية الراجعة : </a:t>
            </a:r>
            <a:r>
              <a:rPr lang="ar-JO" sz="2800" b="1" dirty="0" smtClean="0">
                <a:solidFill>
                  <a:srgbClr val="FF0000"/>
                </a:solidFill>
              </a:rPr>
              <a:t>ص 103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860765" y="1715493"/>
            <a:ext cx="66121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قال تعالى: "قالوا </a:t>
            </a:r>
            <a:r>
              <a:rPr lang="ar-JO" sz="2800" b="1" dirty="0" smtClean="0">
                <a:solidFill>
                  <a:srgbClr val="FF0000"/>
                </a:solidFill>
              </a:rPr>
              <a:t>ادعُ </a:t>
            </a:r>
            <a:r>
              <a:rPr lang="ar-JO" sz="2800" b="1" dirty="0" smtClean="0"/>
              <a:t>لنا ربّكَ".</a:t>
            </a:r>
          </a:p>
          <a:p>
            <a:pPr algn="r"/>
            <a:r>
              <a:rPr lang="ar-JO" sz="2800" b="1" dirty="0" smtClean="0"/>
              <a:t>ادعُ : فعلٌ أمر مبنيٌّ على حذف حرف العلة.</a:t>
            </a:r>
          </a:p>
          <a:p>
            <a:pPr algn="r"/>
            <a:r>
              <a:rPr lang="ar-JO" sz="2800" b="1" dirty="0" smtClean="0"/>
              <a:t>الفاعل ضمير مستتر تقديرهُ أنتَ.</a:t>
            </a:r>
          </a:p>
          <a:p>
            <a:pPr algn="r"/>
            <a:endParaRPr lang="ar-JO" sz="2800" b="1" dirty="0" smtClean="0"/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اسعَ </a:t>
            </a:r>
            <a:r>
              <a:rPr lang="ar-JO" sz="2800" b="1" dirty="0" smtClean="0"/>
              <a:t>إلى فعلِ الخيرِ.</a:t>
            </a:r>
          </a:p>
          <a:p>
            <a:pPr algn="r"/>
            <a:r>
              <a:rPr lang="ar-JO" sz="2800" b="1" dirty="0" smtClean="0"/>
              <a:t>اسعَ : </a:t>
            </a:r>
            <a:r>
              <a:rPr lang="ar-JO" sz="2800" b="1" dirty="0"/>
              <a:t>فعلٌ </a:t>
            </a:r>
            <a:r>
              <a:rPr lang="ar-JO" sz="2800" b="1" dirty="0" smtClean="0"/>
              <a:t>أمر </a:t>
            </a:r>
            <a:r>
              <a:rPr lang="ar-JO" sz="2800" b="1" dirty="0"/>
              <a:t>مبنيٌّ على </a:t>
            </a:r>
            <a:r>
              <a:rPr lang="ar-JO" sz="2800" b="1" dirty="0" smtClean="0"/>
              <a:t>حذف حرف العلة.</a:t>
            </a:r>
          </a:p>
          <a:p>
            <a:pPr algn="r"/>
            <a:r>
              <a:rPr lang="ar-JO" sz="2800" b="1" dirty="0"/>
              <a:t>الفاعل ضمير مستتر تقديرهُ أنتَ</a:t>
            </a:r>
            <a:r>
              <a:rPr lang="ar-JO" sz="2800" b="1" dirty="0" smtClean="0"/>
              <a:t>.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اجنِ</a:t>
            </a:r>
            <a:r>
              <a:rPr lang="ar-JO" sz="2800" b="1" dirty="0" smtClean="0"/>
              <a:t> ثمارَ النجاحِ.</a:t>
            </a:r>
          </a:p>
          <a:p>
            <a:pPr algn="r"/>
            <a:r>
              <a:rPr lang="ar-JO" sz="2800" b="1" dirty="0" smtClean="0"/>
              <a:t>اجنِ </a:t>
            </a:r>
            <a:r>
              <a:rPr lang="ar-JO" sz="2800" b="1" dirty="0"/>
              <a:t>: فعلٌ أمر مبنيٌّ على حذف حرف العلة.</a:t>
            </a:r>
          </a:p>
          <a:p>
            <a:pPr algn="r"/>
            <a:r>
              <a:rPr lang="ar-JO" sz="2800" b="1" dirty="0" smtClean="0"/>
              <a:t> </a:t>
            </a:r>
            <a:r>
              <a:rPr lang="ar-JO" sz="2800" b="1" dirty="0"/>
              <a:t>الفاعل ضمير مستتر تقديرهُ أنتَ.</a:t>
            </a:r>
          </a:p>
          <a:p>
            <a:pPr algn="r"/>
            <a:endParaRPr lang="ar-JO" sz="28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83115" y="2961987"/>
            <a:ext cx="3059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يُبنى فعل الأمر على حذف حرف العلة من آخره إذا كان مُعتلّ الآخر.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56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143178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مهمّة : عيّن فعل الأمر وأعربهُ إعرابًا تامًا.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863919" y="1794253"/>
            <a:ext cx="75068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00B050"/>
                </a:solidFill>
              </a:rPr>
              <a:t>1- اسمُ بأخلاقكَ.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>
                <a:solidFill>
                  <a:srgbClr val="00B050"/>
                </a:solidFill>
              </a:rPr>
              <a:t>2- حافظَنْ على هدوئكَ.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>
                <a:solidFill>
                  <a:srgbClr val="00B050"/>
                </a:solidFill>
              </a:rPr>
              <a:t>3- ارسُمْنَ حدودَ المملكةِ بدقةٍ.</a:t>
            </a:r>
          </a:p>
        </p:txBody>
      </p:sp>
    </p:spTree>
    <p:extLst>
      <p:ext uri="{BB962C8B-B14F-4D97-AF65-F5344CB8AC3E}">
        <p14:creationId xmlns:p14="http://schemas.microsoft.com/office/powerpoint/2010/main" val="129981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41148" y="62954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التغذية الراجعة : عيّن فعل الأمر وأعربهُ إعرابًا تامًا.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988201" y="1204358"/>
            <a:ext cx="75068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00B050"/>
                </a:solidFill>
              </a:rPr>
              <a:t>1- اسمُ بأخلاقكَ.</a:t>
            </a:r>
          </a:p>
          <a:p>
            <a:pPr algn="r"/>
            <a:r>
              <a:rPr lang="ar-JO" sz="2800" b="1" dirty="0"/>
              <a:t>اسمُ : فعلٌ أمر مبنيٌّ على حذف حرف العلة.</a:t>
            </a:r>
          </a:p>
          <a:p>
            <a:pPr algn="r"/>
            <a:r>
              <a:rPr lang="ar-JO" sz="2800" b="1" dirty="0"/>
              <a:t>الفاعل ضمير مستتر تقديرهُ أنتَ.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>
                <a:solidFill>
                  <a:srgbClr val="00B050"/>
                </a:solidFill>
              </a:rPr>
              <a:t>2- حافظَنْ على هدوئكَ.</a:t>
            </a:r>
          </a:p>
          <a:p>
            <a:pPr algn="r"/>
            <a:r>
              <a:rPr lang="ar-JO" sz="2800" b="1" dirty="0" smtClean="0"/>
              <a:t>حافظَ </a:t>
            </a:r>
            <a:r>
              <a:rPr lang="ar-JO" sz="2800" b="1" dirty="0"/>
              <a:t>: فعلٌ أمر مبنيٌّ على الفتح؛ لاتصالهِ بنون التوكيد.</a:t>
            </a:r>
          </a:p>
          <a:p>
            <a:pPr algn="r"/>
            <a:r>
              <a:rPr lang="ar-JO" sz="2800" b="1" dirty="0"/>
              <a:t>نْ : نون التوكيد لا محل لها من الإعراب.</a:t>
            </a:r>
          </a:p>
          <a:p>
            <a:pPr algn="r"/>
            <a:r>
              <a:rPr lang="ar-JO" sz="2800" b="1" dirty="0"/>
              <a:t>والفاعل ضمير مُستتر تقديرهُ أنتَ. 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>
                <a:solidFill>
                  <a:srgbClr val="00B050"/>
                </a:solidFill>
              </a:rPr>
              <a:t>3- ارسُمْنَ حدودَ المملكةِ بدقةٍ.</a:t>
            </a:r>
          </a:p>
          <a:p>
            <a:pPr algn="r"/>
            <a:r>
              <a:rPr lang="ar-JO" sz="2800" b="1" dirty="0" smtClean="0"/>
              <a:t>ارسمْ </a:t>
            </a:r>
            <a:r>
              <a:rPr lang="ar-JO" sz="2800" b="1" dirty="0"/>
              <a:t>: فعلٌ أمر مبنيٌّ على السّكون.</a:t>
            </a:r>
          </a:p>
          <a:p>
            <a:pPr algn="r"/>
            <a:r>
              <a:rPr lang="ar-JO" sz="2800" b="1" dirty="0"/>
              <a:t>نَ : ضمير متصل مبني في محل رفع فاعل</a:t>
            </a:r>
            <a:r>
              <a:rPr lang="ar-JO" sz="2800" b="1" dirty="0" smtClean="0"/>
              <a:t>.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2215609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التقديم</a:t>
            </a:r>
            <a:r>
              <a:rPr lang="ar-JO" sz="2800" b="1" dirty="0"/>
              <a:t> </a:t>
            </a:r>
            <a:r>
              <a:rPr lang="ar-JO" sz="2800" b="1" dirty="0" smtClean="0"/>
              <a:t>: </a:t>
            </a:r>
            <a:r>
              <a:rPr lang="ar-JO" sz="2800" b="1" dirty="0" smtClean="0">
                <a:solidFill>
                  <a:srgbClr val="FF0000"/>
                </a:solidFill>
              </a:rPr>
              <a:t>ص 103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7849" y="2743768"/>
            <a:ext cx="27503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لاحظ فعل الأمر.</a:t>
            </a:r>
          </a:p>
          <a:p>
            <a:pPr algn="r"/>
            <a:r>
              <a:rPr lang="ar-JO" sz="2800" b="1" dirty="0" smtClean="0"/>
              <a:t>1- ما الحروف التي اتصلت بهِ؟</a:t>
            </a:r>
          </a:p>
          <a:p>
            <a:pPr algn="r"/>
            <a:endParaRPr lang="ar-JO" sz="2800" b="1" dirty="0" smtClean="0"/>
          </a:p>
          <a:p>
            <a:pPr algn="r"/>
            <a:r>
              <a:rPr lang="ar-JO" sz="2800" b="1" dirty="0" smtClean="0"/>
              <a:t>2- علامَ بُنيَ فعل الأمر في كل من الجمل السابقة؟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92" y="2667973"/>
            <a:ext cx="6396566" cy="215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35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التغذية الراجعة : </a:t>
            </a:r>
            <a:r>
              <a:rPr lang="ar-JO" sz="2800" b="1" dirty="0" smtClean="0">
                <a:solidFill>
                  <a:srgbClr val="FF0000"/>
                </a:solidFill>
              </a:rPr>
              <a:t>ص 103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72195" y="1750427"/>
            <a:ext cx="78582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اسقيا </a:t>
            </a:r>
            <a:r>
              <a:rPr lang="ar-JO" sz="2800" b="1" dirty="0" smtClean="0"/>
              <a:t>الزّرع.</a:t>
            </a:r>
          </a:p>
          <a:p>
            <a:pPr algn="r"/>
            <a:r>
              <a:rPr lang="ar-JO" sz="2800" b="1" dirty="0" smtClean="0"/>
              <a:t>اسقيا : فعلٌ أمر مبنيٌّ على حذف النون؛ لاتصالهِ بألف الاثنين.</a:t>
            </a:r>
          </a:p>
          <a:p>
            <a:pPr algn="r"/>
            <a:r>
              <a:rPr lang="ar-JO" sz="2800" b="1" dirty="0" smtClean="0"/>
              <a:t>ا : ضمير متصل مبني في محل رفع فاعل.</a:t>
            </a:r>
          </a:p>
          <a:p>
            <a:pPr algn="r"/>
            <a:endParaRPr lang="ar-JO" sz="2800" b="1" dirty="0" smtClean="0"/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ساهموا </a:t>
            </a:r>
            <a:r>
              <a:rPr lang="ar-JO" sz="2800" b="1" dirty="0" smtClean="0"/>
              <a:t>في رفعِ مستوى التعليم.</a:t>
            </a:r>
          </a:p>
          <a:p>
            <a:pPr algn="r"/>
            <a:r>
              <a:rPr lang="ar-JO" sz="2800" b="1" dirty="0" smtClean="0"/>
              <a:t>ساهم : </a:t>
            </a:r>
            <a:r>
              <a:rPr lang="ar-JO" sz="2800" b="1" dirty="0"/>
              <a:t>فعلٌ </a:t>
            </a:r>
            <a:r>
              <a:rPr lang="ar-JO" sz="2800" b="1" dirty="0" smtClean="0"/>
              <a:t>أمر </a:t>
            </a:r>
            <a:r>
              <a:rPr lang="ar-JO" sz="2800" b="1" dirty="0"/>
              <a:t>مبنيٌّ على </a:t>
            </a:r>
            <a:r>
              <a:rPr lang="ar-JO" sz="2800" b="1" dirty="0" smtClean="0"/>
              <a:t>حذف النون؛ لاتصاله بواو الجماعة.</a:t>
            </a:r>
          </a:p>
          <a:p>
            <a:pPr algn="r"/>
            <a:r>
              <a:rPr lang="ar-JO" sz="2800" b="1" dirty="0" smtClean="0"/>
              <a:t>و </a:t>
            </a:r>
            <a:r>
              <a:rPr lang="ar-JO" sz="2800" b="1" dirty="0"/>
              <a:t>: ضمير متصل مبني في محل رفع فاعل.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حافظي</a:t>
            </a:r>
            <a:r>
              <a:rPr lang="ar-JO" sz="2800" b="1" dirty="0" smtClean="0"/>
              <a:t> على ترشيدِ استهلاك الماء.</a:t>
            </a:r>
          </a:p>
          <a:p>
            <a:pPr algn="r"/>
            <a:r>
              <a:rPr lang="ar-JO" sz="2800" b="1" dirty="0" smtClean="0"/>
              <a:t>حافظ </a:t>
            </a:r>
            <a:r>
              <a:rPr lang="ar-JO" sz="2800" b="1" dirty="0"/>
              <a:t>: فعلٌ أمر مبنيٌّ على حذف </a:t>
            </a:r>
            <a:r>
              <a:rPr lang="ar-JO" sz="2800" b="1" dirty="0" smtClean="0"/>
              <a:t>النون؛ لاتصالهِ بياء المخاطبة.</a:t>
            </a:r>
          </a:p>
          <a:p>
            <a:pPr algn="r"/>
            <a:r>
              <a:rPr lang="ar-JO" sz="2800" b="1" dirty="0" smtClean="0"/>
              <a:t>ي: </a:t>
            </a:r>
            <a:r>
              <a:rPr lang="ar-JO" sz="2800" b="1" dirty="0"/>
              <a:t>ضمير متصل مبني في محل رفع فاعل</a:t>
            </a:r>
            <a:r>
              <a:rPr lang="ar-JO" sz="2800" b="1" dirty="0" smtClean="0"/>
              <a:t>.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4183982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8518" y="1541426"/>
            <a:ext cx="9292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مهمة: </a:t>
            </a:r>
          </a:p>
          <a:p>
            <a:pPr algn="r" rtl="1"/>
            <a:r>
              <a:rPr lang="ar-JO" sz="2800" b="1" dirty="0" smtClean="0"/>
              <a:t>حوّل الأفعال الماضية إلى أفعال أمر وأدخل عليها الضمائر المطلوبة إزاء كل فعل.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614658" y="3173645"/>
            <a:ext cx="78833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1- درسَ (ي المخاطبة)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/>
              <a:t>2- سجدَ (ألف الاثنين)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/>
              <a:t>3- استمعَ (نون النسوة)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/>
              <a:t>4- كتبَ (نون التوكيد)</a:t>
            </a:r>
          </a:p>
        </p:txBody>
      </p:sp>
    </p:spTree>
    <p:extLst>
      <p:ext uri="{BB962C8B-B14F-4D97-AF65-F5344CB8AC3E}">
        <p14:creationId xmlns:p14="http://schemas.microsoft.com/office/powerpoint/2010/main" val="1463624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8518" y="1541426"/>
            <a:ext cx="9292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مهمة: </a:t>
            </a:r>
          </a:p>
          <a:p>
            <a:pPr algn="r" rtl="1"/>
            <a:r>
              <a:rPr lang="ar-JO" sz="2800" b="1" dirty="0" smtClean="0"/>
              <a:t>حوّل الأفعال الماضية إلى أفعال أمر وأدخل عليها الضمائر المطلوبة إزاء كل فعل.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614658" y="3173645"/>
            <a:ext cx="78833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1- درسَ (ي المخاطبة)   </a:t>
            </a:r>
            <a:r>
              <a:rPr lang="ar-JO" sz="2800" b="1" dirty="0" smtClean="0">
                <a:solidFill>
                  <a:srgbClr val="FF0000"/>
                </a:solidFill>
              </a:rPr>
              <a:t>ادرسِي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/>
              <a:t>2- سجدَ (ألف الاثنين)    </a:t>
            </a:r>
            <a:r>
              <a:rPr lang="ar-JO" sz="2800" b="1" dirty="0" smtClean="0">
                <a:solidFill>
                  <a:srgbClr val="FF0000"/>
                </a:solidFill>
              </a:rPr>
              <a:t>اسجُدَا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/>
              <a:t>3- استمعَ (نون النسوة)    </a:t>
            </a:r>
            <a:r>
              <a:rPr lang="ar-JO" sz="2800" b="1" dirty="0" smtClean="0">
                <a:solidFill>
                  <a:srgbClr val="FF0000"/>
                </a:solidFill>
              </a:rPr>
              <a:t>استمعْنَ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/>
              <a:t>4- كتبَ (نون التوكيد)     </a:t>
            </a:r>
            <a:r>
              <a:rPr lang="ar-JO" sz="2800" b="1" dirty="0" smtClean="0">
                <a:solidFill>
                  <a:srgbClr val="FF0000"/>
                </a:solidFill>
              </a:rPr>
              <a:t>اكتبَنَّ /  اكتبَنْ</a:t>
            </a:r>
          </a:p>
        </p:txBody>
      </p:sp>
    </p:spTree>
    <p:extLst>
      <p:ext uri="{BB962C8B-B14F-4D97-AF65-F5344CB8AC3E}">
        <p14:creationId xmlns:p14="http://schemas.microsoft.com/office/powerpoint/2010/main" val="163625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284379" y="773977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التقديم</a:t>
            </a:r>
            <a:r>
              <a:rPr lang="ar-JO" sz="2800" b="1" dirty="0" smtClean="0"/>
              <a:t> – تغذية راجعة </a:t>
            </a:r>
            <a:r>
              <a:rPr lang="ar-SA" sz="2800" b="1" dirty="0" smtClean="0"/>
              <a:t> :</a:t>
            </a:r>
            <a:r>
              <a:rPr lang="ar-JO" sz="2800" b="1" dirty="0" smtClean="0"/>
              <a:t> </a:t>
            </a:r>
          </a:p>
          <a:p>
            <a:pPr algn="r" rtl="1"/>
            <a:endParaRPr lang="ar-JO" sz="2800" b="1" dirty="0" smtClean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8566" t="18986" r="24816" b="30156"/>
          <a:stretch/>
        </p:blipFill>
        <p:spPr>
          <a:xfrm>
            <a:off x="674285" y="1666398"/>
            <a:ext cx="8843122" cy="50330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5593" y="2780751"/>
            <a:ext cx="92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البناء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010" y="3837589"/>
            <a:ext cx="92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ـعلّة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14442" y="4654486"/>
            <a:ext cx="92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الفتح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7741" y="5613748"/>
            <a:ext cx="199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واو الجماعة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16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التقديم</a:t>
            </a:r>
            <a:r>
              <a:rPr lang="ar-JO" sz="2800" b="1" dirty="0"/>
              <a:t> </a:t>
            </a:r>
            <a:r>
              <a:rPr lang="ar-JO" sz="2800" b="1" dirty="0" smtClean="0"/>
              <a:t>: </a:t>
            </a:r>
            <a:r>
              <a:rPr lang="ar-JO" sz="2800" b="1" dirty="0" smtClean="0">
                <a:solidFill>
                  <a:srgbClr val="FF0000"/>
                </a:solidFill>
              </a:rPr>
              <a:t>ص 105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605461" y="4130834"/>
            <a:ext cx="7297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الماضي: ألّفَ مبني على الفتح.</a:t>
            </a:r>
          </a:p>
          <a:p>
            <a:pPr algn="r"/>
            <a:endParaRPr lang="ar-JO" sz="2800" b="1" dirty="0" smtClean="0"/>
          </a:p>
          <a:p>
            <a:pPr algn="r"/>
            <a:r>
              <a:rPr lang="ar-JO" sz="2800" b="1" dirty="0" smtClean="0"/>
              <a:t>الأمر: اعتصموا مبني على حذف النون</a:t>
            </a:r>
          </a:p>
          <a:p>
            <a:pPr algn="r"/>
            <a:r>
              <a:rPr lang="ar-JO" sz="2800" b="1" dirty="0"/>
              <a:t> </a:t>
            </a:r>
            <a:r>
              <a:rPr lang="ar-JO" sz="2800" b="1" dirty="0" smtClean="0"/>
              <a:t>           اذكروا مبني على حذف النون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7" y="1915269"/>
            <a:ext cx="8897592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27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التقديم</a:t>
            </a:r>
            <a:r>
              <a:rPr lang="ar-JO" sz="2800" b="1" dirty="0"/>
              <a:t> </a:t>
            </a:r>
            <a:r>
              <a:rPr lang="ar-JO" sz="2800" b="1" dirty="0" smtClean="0"/>
              <a:t>: </a:t>
            </a:r>
            <a:r>
              <a:rPr lang="ar-JO" sz="2800" b="1" dirty="0" smtClean="0">
                <a:solidFill>
                  <a:srgbClr val="FF0000"/>
                </a:solidFill>
              </a:rPr>
              <a:t>ص 105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237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3" y="1945626"/>
            <a:ext cx="8935001" cy="4223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482" y="2857952"/>
            <a:ext cx="162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00B050"/>
                </a:solidFill>
              </a:rPr>
              <a:t>سكون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64932" y="3424854"/>
            <a:ext cx="162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00B050"/>
                </a:solidFill>
              </a:rPr>
              <a:t>فتحة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220" y="3950814"/>
            <a:ext cx="162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00B050"/>
                </a:solidFill>
              </a:rPr>
              <a:t>ضمة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638" y="4525097"/>
            <a:ext cx="162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00B050"/>
                </a:solidFill>
              </a:rPr>
              <a:t>سكون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395" y="5032599"/>
            <a:ext cx="162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00B050"/>
                </a:solidFill>
              </a:rPr>
              <a:t>حذف النون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69578" y="5562935"/>
            <a:ext cx="162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00B050"/>
                </a:solidFill>
              </a:rPr>
              <a:t>حذف النون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0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4" grpId="0"/>
      <p:bldP spid="35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الرابعة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66062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فعل الأمر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8579" y="1120983"/>
            <a:ext cx="819686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3200" b="1" u="sng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</a:t>
            </a:r>
            <a:r>
              <a:rPr lang="ar-SA" sz="3200" b="1" u="sng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المتوقعة </a:t>
            </a:r>
            <a:r>
              <a:rPr lang="ar-SA" sz="3200" b="1" u="sng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:</a:t>
            </a:r>
            <a:r>
              <a:rPr lang="ar-JO" sz="3200" b="1" u="sng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/>
            </a:r>
            <a:br>
              <a:rPr lang="ar-JO" sz="3200" b="1" u="sng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</a:br>
            <a:r>
              <a:rPr lang="ar-JO" sz="3200" b="1" dirty="0" smtClean="0"/>
              <a:t>1- يميّز الطّالب فعل الأمر.</a:t>
            </a:r>
            <a:endParaRPr lang="ar-JO" sz="3200" b="1" dirty="0"/>
          </a:p>
          <a:p>
            <a:pPr algn="r" rtl="1"/>
            <a:r>
              <a:rPr lang="ar-JO" sz="3200" b="1" dirty="0"/>
              <a:t>2- </a:t>
            </a:r>
            <a:r>
              <a:rPr lang="ar-JO" sz="3200" b="1" dirty="0" smtClean="0"/>
              <a:t>يحدّد الطّالب علامة بناء فعل الأمر.</a:t>
            </a:r>
          </a:p>
          <a:p>
            <a:pPr algn="r" rtl="1"/>
            <a:r>
              <a:rPr lang="ar-JO" sz="3200" b="1" dirty="0" smtClean="0"/>
              <a:t>3- يعرب الطّالب فعل الأمر.</a:t>
            </a:r>
            <a:endParaRPr lang="en-US" sz="32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العربية 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411860" y="603566"/>
            <a:ext cx="2562434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الرابعة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6" y="603565"/>
            <a:ext cx="2904938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فعل الأمر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3559" y="1080919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98515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81" y="1163056"/>
            <a:ext cx="902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2800" b="1" dirty="0" smtClean="0"/>
              <a:t>تق</a:t>
            </a:r>
            <a:r>
              <a:rPr lang="ar-JO" sz="2800" b="1" dirty="0" smtClean="0"/>
              <a:t>ديم : سؤال 3 ص 106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628" t="24399" r="24466" b="48542"/>
          <a:stretch/>
        </p:blipFill>
        <p:spPr>
          <a:xfrm>
            <a:off x="260672" y="1777203"/>
            <a:ext cx="9447970" cy="4106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71755" y="3595567"/>
            <a:ext cx="2956560" cy="758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400" b="1" dirty="0" smtClean="0"/>
              <a:t>الطّلّاب </a:t>
            </a:r>
            <a:r>
              <a:rPr lang="ar-JO" sz="2400" b="1" dirty="0" smtClean="0">
                <a:solidFill>
                  <a:srgbClr val="FF0000"/>
                </a:solidFill>
              </a:rPr>
              <a:t>اقتنعُوا</a:t>
            </a:r>
            <a:r>
              <a:rPr lang="ar-JO" sz="2400" b="1" dirty="0" smtClean="0"/>
              <a:t> بحلّ معادلة الرّياضيّات.</a:t>
            </a:r>
            <a:endParaRPr lang="ar-JO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93559" y="3595567"/>
            <a:ext cx="3235130" cy="758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400" b="1" dirty="0" smtClean="0">
                <a:solidFill>
                  <a:srgbClr val="FF0000"/>
                </a:solidFill>
              </a:rPr>
              <a:t>اقتنعْتُ </a:t>
            </a:r>
            <a:r>
              <a:rPr lang="ar-JO" sz="2400" b="1" dirty="0" smtClean="0"/>
              <a:t>بأفكارٍ كنْتُ أرفضُها سابقًا .</a:t>
            </a:r>
            <a:endParaRPr lang="ar-JO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000612" y="4699015"/>
            <a:ext cx="2860021" cy="813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400" b="1" dirty="0" smtClean="0"/>
              <a:t>أيتها المعلّمات، </a:t>
            </a:r>
            <a:r>
              <a:rPr lang="ar-JO" sz="2400" b="1" dirty="0" smtClean="0">
                <a:solidFill>
                  <a:srgbClr val="FF0000"/>
                </a:solidFill>
              </a:rPr>
              <a:t>احترمْنَ </a:t>
            </a:r>
            <a:r>
              <a:rPr lang="ar-JO" sz="2400" b="1" dirty="0" smtClean="0"/>
              <a:t>قراراتِ المديرِ الجديدة .</a:t>
            </a:r>
            <a:endParaRPr lang="ar-JO" sz="2400" b="1" dirty="0"/>
          </a:p>
        </p:txBody>
      </p:sp>
    </p:spTree>
    <p:extLst>
      <p:ext uri="{BB962C8B-B14F-4D97-AF65-F5344CB8AC3E}">
        <p14:creationId xmlns:p14="http://schemas.microsoft.com/office/powerpoint/2010/main" val="2242273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77631" y="423245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التقديم</a:t>
            </a:r>
            <a:r>
              <a:rPr lang="ar-JO" sz="2800" b="1" dirty="0"/>
              <a:t> </a:t>
            </a:r>
            <a:r>
              <a:rPr lang="ar-JO" sz="2800" b="1" dirty="0" smtClean="0"/>
              <a:t>: </a:t>
            </a:r>
            <a:r>
              <a:rPr lang="ar-JO" sz="2800" b="1" dirty="0" smtClean="0">
                <a:solidFill>
                  <a:srgbClr val="FF0000"/>
                </a:solidFill>
              </a:rPr>
              <a:t>ص 106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38" y="1994760"/>
            <a:ext cx="5620534" cy="40677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5" y="1317394"/>
            <a:ext cx="2876622" cy="4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85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التغذية الراجعة : </a:t>
            </a:r>
            <a:r>
              <a:rPr lang="ar-JO" sz="2800" b="1" dirty="0" smtClean="0">
                <a:solidFill>
                  <a:srgbClr val="FF0000"/>
                </a:solidFill>
              </a:rPr>
              <a:t>سؤال 5 ص 106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25137" y="2581452"/>
            <a:ext cx="88226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/>
              <a:t> </a:t>
            </a:r>
            <a:r>
              <a:rPr lang="ar-JO" sz="2800" b="1" dirty="0" smtClean="0"/>
              <a:t>- </a:t>
            </a:r>
            <a:r>
              <a:rPr lang="ar-JO" sz="3200" b="1" dirty="0" smtClean="0"/>
              <a:t>أسعفْ : فعل أمر مبني على السّكون.</a:t>
            </a:r>
          </a:p>
          <a:p>
            <a:pPr algn="r"/>
            <a:endParaRPr lang="ar-JO" sz="3200" b="1" dirty="0">
              <a:solidFill>
                <a:srgbClr val="FF0000"/>
              </a:solidFill>
            </a:endParaRPr>
          </a:p>
          <a:p>
            <a:pPr marL="457200" indent="-457200" algn="r" rtl="1">
              <a:buFontTx/>
              <a:buChar char="-"/>
            </a:pPr>
            <a:r>
              <a:rPr lang="ar-JO" sz="3200" b="1" dirty="0" smtClean="0"/>
              <a:t>قدّمْنَ : فعل ماضٍ مبني على السكون؛ لاتصالهِ بنون النسوة.</a:t>
            </a:r>
            <a:endParaRPr lang="ar-JO" sz="3200" b="1" dirty="0"/>
          </a:p>
          <a:p>
            <a:pPr algn="r"/>
            <a:r>
              <a:rPr lang="ar-JO" sz="3200" b="1" dirty="0" smtClean="0"/>
              <a:t>نَ : ضمير متصل مبني في محل رفع فاعل.</a:t>
            </a:r>
          </a:p>
        </p:txBody>
      </p:sp>
    </p:spTree>
    <p:extLst>
      <p:ext uri="{BB962C8B-B14F-4D97-AF65-F5344CB8AC3E}">
        <p14:creationId xmlns:p14="http://schemas.microsoft.com/office/powerpoint/2010/main" val="694525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5447" y="721691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3914" y="1080969"/>
            <a:ext cx="7475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تقويم ذاتي صفحة 105</a:t>
            </a:r>
          </a:p>
          <a:p>
            <a:pPr algn="r" rtl="1"/>
            <a:r>
              <a:rPr lang="ar-SA" sz="2800" b="1" dirty="0" smtClean="0"/>
              <a:t> </a:t>
            </a:r>
            <a:endParaRPr lang="ar-JO" sz="2800" b="1" dirty="0" smtClean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7277" t="29586" r="25637" b="29793"/>
          <a:stretch/>
        </p:blipFill>
        <p:spPr>
          <a:xfrm>
            <a:off x="278518" y="1554480"/>
            <a:ext cx="9092297" cy="488572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51737" y="2253031"/>
            <a:ext cx="92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الفتح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4980" y="2310359"/>
            <a:ext cx="111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السكون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35799" y="3366924"/>
            <a:ext cx="92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الضّم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3974" y="4576470"/>
            <a:ext cx="92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الفتح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8721" y="5136742"/>
            <a:ext cx="160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ألف الاثنين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47193" y="5707683"/>
            <a:ext cx="177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ياء المخاطبة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82591" y="5676905"/>
            <a:ext cx="160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واو الجماعة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17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4" grpId="0"/>
      <p:bldP spid="55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446246" y="277495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12073" y="1230630"/>
            <a:ext cx="785384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التّفكير النّاقد</a:t>
            </a:r>
            <a:r>
              <a:rPr lang="ar-SA" sz="2800" b="1" dirty="0" smtClean="0">
                <a:solidFill>
                  <a:srgbClr val="FF0000"/>
                </a:solidFill>
              </a:rPr>
              <a:t>:</a:t>
            </a:r>
            <a:endParaRPr lang="ar-JO" sz="2800" b="1" dirty="0" smtClean="0">
              <a:solidFill>
                <a:srgbClr val="FF0000"/>
              </a:solidFill>
            </a:endParaRP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ما دلالة فعل الأمر في الآية الكريمة ؟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2706471"/>
            <a:ext cx="8056879" cy="30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76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الرابعة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ّ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مايز: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2971" y="1566961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Bevel 1"/>
          <p:cNvSpPr/>
          <p:nvPr/>
        </p:nvSpPr>
        <p:spPr>
          <a:xfrm>
            <a:off x="5821474" y="1674039"/>
            <a:ext cx="3661449" cy="2033916"/>
          </a:xfrm>
          <a:prstGeom prst="bevel">
            <a:avLst/>
          </a:prstGeom>
          <a:solidFill>
            <a:srgbClr val="A90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TextBox 2"/>
          <p:cNvSpPr txBox="1"/>
          <p:nvPr/>
        </p:nvSpPr>
        <p:spPr>
          <a:xfrm>
            <a:off x="5789512" y="1869938"/>
            <a:ext cx="3676258" cy="1612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400" b="1" dirty="0" smtClean="0">
                <a:solidFill>
                  <a:schemeClr val="bg1"/>
                </a:solidFill>
              </a:rPr>
              <a:t>وظّف فعل الأمر (اشكر ) بجملتين مفيدتين من إنشائك بحيث يتّصل بنون النّسوة مرّة وبنون التّوكيد مرّة أخرى .</a:t>
            </a:r>
            <a:endParaRPr lang="ar-JO" sz="2400" b="1" dirty="0">
              <a:solidFill>
                <a:schemeClr val="bg1"/>
              </a:solidFill>
            </a:endParaRPr>
          </a:p>
        </p:txBody>
      </p:sp>
      <p:sp>
        <p:nvSpPr>
          <p:cNvPr id="60" name="Bevel 59"/>
          <p:cNvSpPr/>
          <p:nvPr/>
        </p:nvSpPr>
        <p:spPr>
          <a:xfrm>
            <a:off x="696054" y="1857731"/>
            <a:ext cx="3661449" cy="2033916"/>
          </a:xfrm>
          <a:prstGeom prst="beve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>
                <a:solidFill>
                  <a:srgbClr val="FF0066"/>
                </a:solidFill>
              </a:rPr>
              <a:t> أ</a:t>
            </a:r>
            <a:endParaRPr lang="ar-JO" dirty="0">
              <a:solidFill>
                <a:srgbClr val="FF0066"/>
              </a:solidFill>
            </a:endParaRPr>
          </a:p>
        </p:txBody>
      </p:sp>
      <p:sp>
        <p:nvSpPr>
          <p:cNvPr id="63" name="Bevel 62"/>
          <p:cNvSpPr/>
          <p:nvPr/>
        </p:nvSpPr>
        <p:spPr>
          <a:xfrm>
            <a:off x="775356" y="4675746"/>
            <a:ext cx="3477740" cy="1701587"/>
          </a:xfrm>
          <a:prstGeom prst="bevel">
            <a:avLst/>
          </a:prstGeom>
          <a:solidFill>
            <a:srgbClr val="FF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2400" b="1" dirty="0" smtClean="0">
                <a:solidFill>
                  <a:srgbClr val="A9077F"/>
                </a:solidFill>
              </a:rPr>
              <a:t>شارك الرقم اثنان</a:t>
            </a:r>
            <a:endParaRPr lang="ar-JO" sz="2400" b="1" dirty="0">
              <a:solidFill>
                <a:srgbClr val="A907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8767" y="2158813"/>
            <a:ext cx="31562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b="1" dirty="0" smtClean="0">
                <a:solidFill>
                  <a:srgbClr val="FFF3FC"/>
                </a:solidFill>
              </a:rPr>
              <a:t>أعود إلى نصّ القراءة ( الاستثناء والقاعدة) وأستخرج ثلاث جمل فعليّة وأحدّد في كلّ منها الفعل الماضي وفعل الأمر وعلامة بناء كل فعل .</a:t>
            </a:r>
            <a:endParaRPr lang="ar-JO" sz="2000" b="1" dirty="0">
              <a:solidFill>
                <a:srgbClr val="FFF3FC"/>
              </a:solidFill>
            </a:endParaRPr>
          </a:p>
        </p:txBody>
      </p:sp>
      <p:sp>
        <p:nvSpPr>
          <p:cNvPr id="61" name="Bevel 60"/>
          <p:cNvSpPr/>
          <p:nvPr/>
        </p:nvSpPr>
        <p:spPr>
          <a:xfrm>
            <a:off x="5918482" y="4042627"/>
            <a:ext cx="3477740" cy="1701587"/>
          </a:xfrm>
          <a:prstGeom prst="bevel">
            <a:avLst/>
          </a:prstGeom>
          <a:solidFill>
            <a:srgbClr val="FF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2400" b="1" dirty="0" smtClean="0">
                <a:solidFill>
                  <a:srgbClr val="A9077F"/>
                </a:solidFill>
              </a:rPr>
              <a:t>شارك الرقم واحد</a:t>
            </a:r>
            <a:endParaRPr lang="ar-JO" sz="2400" b="1" dirty="0">
              <a:solidFill>
                <a:srgbClr val="A90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05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فعل الأمر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التّقويم الختامي :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فعل الأمر المبني على حذف حرف العلّة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535986" y="4058975"/>
            <a:ext cx="49633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2- اتّقِ الله يجعل لكَ مخرجا.</a:t>
            </a:r>
            <a:endParaRPr lang="en-U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3140360" y="5147437"/>
            <a:ext cx="645051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3- يا فاطمة اتّقي الله ولا تغشّي بالبيع .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489088" y="2886314"/>
            <a:ext cx="496339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1- اتّقوا اللهَ سرًّا وعلانية.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2" y="2359055"/>
            <a:ext cx="2910414" cy="30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19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فعل الأمر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التّقويم الختامي :</a:t>
            </a:r>
          </a:p>
          <a:p>
            <a:pPr algn="r" rtl="1"/>
            <a:endParaRPr lang="ar-JO" sz="2800" b="1" dirty="0" smtClean="0"/>
          </a:p>
          <a:p>
            <a:pPr algn="r" rtl="1"/>
            <a:r>
              <a:rPr lang="ar-JO" sz="2800" b="1" dirty="0" smtClean="0"/>
              <a:t>فعل الأمر المبني على حذف حرف العلّة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535986" y="4058975"/>
            <a:ext cx="49633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>
                <a:solidFill>
                  <a:srgbClr val="FF0000"/>
                </a:solidFill>
              </a:rPr>
              <a:t>2- اتّقِ الله يجعل لكَ مخرجا.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3140360" y="5147437"/>
            <a:ext cx="645051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3- يا فاطمة اتّقي الله ولا تغشّي بالبيع .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C1031E-1D34-B32D-AF7E-6B9895EB178B}"/>
              </a:ext>
            </a:extLst>
          </p:cNvPr>
          <p:cNvSpPr txBox="1"/>
          <p:nvPr/>
        </p:nvSpPr>
        <p:spPr>
          <a:xfrm>
            <a:off x="4489088" y="2886314"/>
            <a:ext cx="496339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3600" b="1" dirty="0" smtClean="0"/>
              <a:t>1- اتّقوا اللهَ سرًّا وعلانية.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16499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اللغة العربية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الرّابعة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فعل الأمر</a:t>
            </a:r>
            <a:endParaRPr lang="ar-SA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4600" y="1174543"/>
            <a:ext cx="695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بطاقة الخروج: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7813" y="1783563"/>
            <a:ext cx="7539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 smtClean="0">
                <a:solidFill>
                  <a:srgbClr val="0070C0"/>
                </a:solidFill>
              </a:rPr>
              <a:t>اكتب على بطاقة الخروج ما تعلّمته في الحصّة.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93" y="2515694"/>
            <a:ext cx="3966496" cy="396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8" y="27489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02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</a:t>
            </a: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29684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الرابعة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80638" y="98571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83800" y="2078059"/>
            <a:ext cx="820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 </a:t>
            </a:r>
          </a:p>
          <a:p>
            <a:pPr algn="r" rtl="1"/>
            <a:r>
              <a:rPr lang="ar-SA" sz="2800" b="1" dirty="0"/>
              <a:t> </a:t>
            </a:r>
            <a:r>
              <a:rPr lang="ar-JO" sz="2800" b="1" dirty="0" smtClean="0"/>
              <a:t>ما النّصيحة التي تقدّمها لك والدتك قبل الذّهاب إلى المدرسة؟</a:t>
            </a:r>
            <a:endParaRPr lang="ar-SA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076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1524" y="1249038"/>
            <a:ext cx="4627622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الت</a:t>
            </a:r>
            <a:r>
              <a:rPr lang="ar-JO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ّ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مهيد</a:t>
            </a:r>
            <a:r>
              <a:rPr lang="ar-JO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dobe Arabic" pitchFamily="18" charset="-78"/>
                <a:cs typeface="AF_Najed" pitchFamily="2" charset="-78"/>
              </a:rPr>
              <a:t>+ الرّبط بالواقع: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33" y="2968637"/>
            <a:ext cx="5677666" cy="36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5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48567" y="590709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الرابعة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التقويم القبلي :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604520" y="6086859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55498" y="5447035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77813" y="1782250"/>
            <a:ext cx="7204515" cy="3223561"/>
            <a:chOff x="1306784" y="1864079"/>
            <a:chExt cx="8179300" cy="4367434"/>
          </a:xfrm>
        </p:grpSpPr>
        <p:sp>
          <p:nvSpPr>
            <p:cNvPr id="13" name="Freeform 12"/>
            <p:cNvSpPr/>
            <p:nvPr/>
          </p:nvSpPr>
          <p:spPr>
            <a:xfrm rot="10800000" flipH="1" flipV="1">
              <a:off x="1306784" y="1864079"/>
              <a:ext cx="8128000" cy="1354666"/>
            </a:xfrm>
            <a:custGeom>
              <a:avLst/>
              <a:gdLst>
                <a:gd name="connsiteX0" fmla="*/ 0 w 8128000"/>
                <a:gd name="connsiteY0" fmla="*/ 135467 h 1354666"/>
                <a:gd name="connsiteX1" fmla="*/ 135467 w 8128000"/>
                <a:gd name="connsiteY1" fmla="*/ 0 h 1354666"/>
                <a:gd name="connsiteX2" fmla="*/ 7992533 w 8128000"/>
                <a:gd name="connsiteY2" fmla="*/ 0 h 1354666"/>
                <a:gd name="connsiteX3" fmla="*/ 8128000 w 8128000"/>
                <a:gd name="connsiteY3" fmla="*/ 135467 h 1354666"/>
                <a:gd name="connsiteX4" fmla="*/ 8128000 w 8128000"/>
                <a:gd name="connsiteY4" fmla="*/ 1219199 h 1354666"/>
                <a:gd name="connsiteX5" fmla="*/ 7992533 w 8128000"/>
                <a:gd name="connsiteY5" fmla="*/ 1354666 h 1354666"/>
                <a:gd name="connsiteX6" fmla="*/ 135467 w 8128000"/>
                <a:gd name="connsiteY6" fmla="*/ 1354666 h 1354666"/>
                <a:gd name="connsiteX7" fmla="*/ 0 w 8128000"/>
                <a:gd name="connsiteY7" fmla="*/ 1219199 h 1354666"/>
                <a:gd name="connsiteX8" fmla="*/ 0 w 8128000"/>
                <a:gd name="connsiteY8" fmla="*/ 135467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354666">
                  <a:moveTo>
                    <a:pt x="0" y="135467"/>
                  </a:moveTo>
                  <a:cubicBezTo>
                    <a:pt x="0" y="60651"/>
                    <a:pt x="60651" y="0"/>
                    <a:pt x="135467" y="0"/>
                  </a:cubicBezTo>
                  <a:lnTo>
                    <a:pt x="7992533" y="0"/>
                  </a:lnTo>
                  <a:cubicBezTo>
                    <a:pt x="8067349" y="0"/>
                    <a:pt x="8128000" y="60651"/>
                    <a:pt x="8128000" y="135467"/>
                  </a:cubicBezTo>
                  <a:lnTo>
                    <a:pt x="8128000" y="1219199"/>
                  </a:lnTo>
                  <a:cubicBezTo>
                    <a:pt x="8128000" y="1294015"/>
                    <a:pt x="8067349" y="1354666"/>
                    <a:pt x="7992533" y="1354666"/>
                  </a:cubicBezTo>
                  <a:lnTo>
                    <a:pt x="135467" y="1354666"/>
                  </a:lnTo>
                  <a:cubicBezTo>
                    <a:pt x="60651" y="1354666"/>
                    <a:pt x="0" y="1294015"/>
                    <a:pt x="0" y="1219199"/>
                  </a:cubicBezTo>
                  <a:lnTo>
                    <a:pt x="0" y="13546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02" tIns="122227" rIns="163502" bIns="122227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dirty="0" smtClean="0">
                  <a:solidFill>
                    <a:schemeClr val="tx1"/>
                  </a:solidFill>
                </a:rPr>
                <a:t>الجملة التي تحتوي على فعل أمر :</a:t>
              </a:r>
              <a:endParaRPr lang="en-US" sz="2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58084" y="4876847"/>
              <a:ext cx="8128000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3600" kern="1200" dirty="0" smtClean="0"/>
                <a:t>2-حافظْ على صلاتِك في وقتها . </a:t>
              </a:r>
              <a:endParaRPr lang="en-US" sz="36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445457" y="3324617"/>
              <a:ext cx="8040627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4300" kern="1200" dirty="0" smtClean="0"/>
                <a:t>1- لا تصاحبْ رفيقَ السّوءِ .</a:t>
              </a:r>
              <a:endParaRPr lang="en-US" sz="4300" kern="1200" dirty="0"/>
            </a:p>
          </p:txBody>
        </p:sp>
      </p:grpSp>
      <p:sp>
        <p:nvSpPr>
          <p:cNvPr id="55" name="Freeform 54"/>
          <p:cNvSpPr/>
          <p:nvPr/>
        </p:nvSpPr>
        <p:spPr>
          <a:xfrm>
            <a:off x="2154773" y="5129423"/>
            <a:ext cx="7097535" cy="1032960"/>
          </a:xfrm>
          <a:custGeom>
            <a:avLst/>
            <a:gdLst>
              <a:gd name="connsiteX0" fmla="*/ 0 w 6692053"/>
              <a:gd name="connsiteY0" fmla="*/ 225823 h 1354666"/>
              <a:gd name="connsiteX1" fmla="*/ 225823 w 6692053"/>
              <a:gd name="connsiteY1" fmla="*/ 0 h 1354666"/>
              <a:gd name="connsiteX2" fmla="*/ 6466230 w 6692053"/>
              <a:gd name="connsiteY2" fmla="*/ 0 h 1354666"/>
              <a:gd name="connsiteX3" fmla="*/ 6692053 w 6692053"/>
              <a:gd name="connsiteY3" fmla="*/ 225823 h 1354666"/>
              <a:gd name="connsiteX4" fmla="*/ 6692053 w 6692053"/>
              <a:gd name="connsiteY4" fmla="*/ 1128843 h 1354666"/>
              <a:gd name="connsiteX5" fmla="*/ 6466230 w 6692053"/>
              <a:gd name="connsiteY5" fmla="*/ 1354666 h 1354666"/>
              <a:gd name="connsiteX6" fmla="*/ 225823 w 6692053"/>
              <a:gd name="connsiteY6" fmla="*/ 1354666 h 1354666"/>
              <a:gd name="connsiteX7" fmla="*/ 0 w 6692053"/>
              <a:gd name="connsiteY7" fmla="*/ 1128843 h 1354666"/>
              <a:gd name="connsiteX8" fmla="*/ 0 w 6692053"/>
              <a:gd name="connsiteY8" fmla="*/ 225823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2053" h="1354666">
                <a:moveTo>
                  <a:pt x="0" y="225823"/>
                </a:moveTo>
                <a:cubicBezTo>
                  <a:pt x="0" y="101104"/>
                  <a:pt x="101104" y="0"/>
                  <a:pt x="225823" y="0"/>
                </a:cubicBezTo>
                <a:lnTo>
                  <a:pt x="6466230" y="0"/>
                </a:lnTo>
                <a:cubicBezTo>
                  <a:pt x="6590949" y="0"/>
                  <a:pt x="6692053" y="101104"/>
                  <a:pt x="6692053" y="225823"/>
                </a:cubicBezTo>
                <a:lnTo>
                  <a:pt x="6692053" y="1128843"/>
                </a:lnTo>
                <a:cubicBezTo>
                  <a:pt x="6692053" y="1253562"/>
                  <a:pt x="6590949" y="1354666"/>
                  <a:pt x="6466230" y="1354666"/>
                </a:cubicBezTo>
                <a:lnTo>
                  <a:pt x="225823" y="1354666"/>
                </a:lnTo>
                <a:cubicBezTo>
                  <a:pt x="101104" y="1354666"/>
                  <a:pt x="0" y="1253562"/>
                  <a:pt x="0" y="1128843"/>
                </a:cubicBezTo>
                <a:lnTo>
                  <a:pt x="0" y="22582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71957" tIns="371957" rIns="371957" bIns="371957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4300" dirty="0" smtClean="0"/>
              <a:t>3-لا يخرجُ الفتى إلّا بإذن والديْه .</a:t>
            </a:r>
            <a:endParaRPr lang="en-US" sz="4300" kern="1200" dirty="0"/>
          </a:p>
        </p:txBody>
      </p:sp>
      <p:pic>
        <p:nvPicPr>
          <p:cNvPr id="57" name="Picture 2" descr="C:\Users\Alaa_Alghazzawi\Desktop\مصباح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" y="2383728"/>
            <a:ext cx="1868049" cy="20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46" y="4052795"/>
            <a:ext cx="857477" cy="85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90441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التقديم</a:t>
            </a:r>
            <a:r>
              <a:rPr lang="ar-JO" sz="2800" b="1" dirty="0"/>
              <a:t> </a:t>
            </a:r>
            <a:r>
              <a:rPr lang="ar-JO" sz="2800" b="1" dirty="0" smtClean="0"/>
              <a:t>: </a:t>
            </a:r>
            <a:r>
              <a:rPr lang="ar-JO" sz="2800" b="1" dirty="0" smtClean="0">
                <a:solidFill>
                  <a:srgbClr val="FF0000"/>
                </a:solidFill>
              </a:rPr>
              <a:t>ص 103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0" y="2072399"/>
            <a:ext cx="6174725" cy="32037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7849" y="2743768"/>
            <a:ext cx="2750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1- لاحظ علامة بناء </a:t>
            </a:r>
            <a:r>
              <a:rPr lang="ar-JO" sz="2800" b="1" dirty="0"/>
              <a:t>أ</a:t>
            </a:r>
            <a:r>
              <a:rPr lang="ar-JO" sz="2800" b="1" dirty="0" smtClean="0"/>
              <a:t>فعال الأمر.</a:t>
            </a:r>
          </a:p>
          <a:p>
            <a:pPr algn="r"/>
            <a:endParaRPr lang="ar-JO" sz="2800" b="1" dirty="0" smtClean="0"/>
          </a:p>
          <a:p>
            <a:pPr algn="r"/>
            <a:r>
              <a:rPr lang="ar-JO" sz="2800" b="1" dirty="0" smtClean="0"/>
              <a:t>2- بمَ اتصلت أفعال اللأمر في كل جملة؟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التغذية الراجعة : </a:t>
            </a:r>
            <a:r>
              <a:rPr lang="ar-JO" sz="2800" b="1" dirty="0" smtClean="0">
                <a:solidFill>
                  <a:srgbClr val="FF0000"/>
                </a:solidFill>
              </a:rPr>
              <a:t>ص 103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860765" y="2206934"/>
            <a:ext cx="66121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قُمْ </a:t>
            </a:r>
            <a:r>
              <a:rPr lang="ar-JO" sz="2800" b="1" dirty="0" smtClean="0"/>
              <a:t>للمعلّمِ وفّهِ التبجيلا</a:t>
            </a:r>
          </a:p>
          <a:p>
            <a:pPr algn="r"/>
            <a:r>
              <a:rPr lang="ar-JO" sz="2800" b="1" dirty="0" smtClean="0"/>
              <a:t>قمْ : فعلٌ أمر مبنيٌّ على السّكون.</a:t>
            </a:r>
          </a:p>
          <a:p>
            <a:pPr algn="r"/>
            <a:r>
              <a:rPr lang="ar-JO" sz="2800" b="1" dirty="0" smtClean="0"/>
              <a:t>والفاعل ضمير مٌستتر تقديرهُ أنتَ.</a:t>
            </a:r>
          </a:p>
          <a:p>
            <a:pPr algn="r"/>
            <a:endParaRPr lang="ar-JO" sz="2800" b="1" dirty="0" smtClean="0"/>
          </a:p>
          <a:p>
            <a:pPr algn="r"/>
            <a:r>
              <a:rPr lang="ar-JO" sz="2800" b="1" dirty="0" smtClean="0"/>
              <a:t>يا فتيات، </a:t>
            </a:r>
            <a:r>
              <a:rPr lang="ar-JO" sz="2800" b="1" dirty="0" smtClean="0">
                <a:solidFill>
                  <a:srgbClr val="FF0000"/>
                </a:solidFill>
              </a:rPr>
              <a:t>احرصْـنَ </a:t>
            </a:r>
            <a:r>
              <a:rPr lang="ar-JO" sz="2800" b="1" dirty="0" smtClean="0"/>
              <a:t>على أداء واجباتكنّ.</a:t>
            </a:r>
          </a:p>
          <a:p>
            <a:pPr algn="r"/>
            <a:r>
              <a:rPr lang="ar-JO" sz="2800" b="1" dirty="0" smtClean="0"/>
              <a:t>احرص : </a:t>
            </a:r>
            <a:r>
              <a:rPr lang="ar-JO" sz="2800" b="1" dirty="0"/>
              <a:t>فعلٌ </a:t>
            </a:r>
            <a:r>
              <a:rPr lang="ar-JO" sz="2800" b="1" dirty="0" smtClean="0"/>
              <a:t>أمر </a:t>
            </a:r>
            <a:r>
              <a:rPr lang="ar-JO" sz="2800" b="1" dirty="0"/>
              <a:t>مبنيٌّ على </a:t>
            </a:r>
            <a:r>
              <a:rPr lang="ar-JO" sz="2800" b="1" dirty="0" smtClean="0"/>
              <a:t>السّكون.</a:t>
            </a:r>
            <a:endParaRPr lang="ar-JO" sz="2800" b="1" dirty="0"/>
          </a:p>
          <a:p>
            <a:pPr algn="r"/>
            <a:r>
              <a:rPr lang="ar-JO" sz="2800" b="1" dirty="0" smtClean="0"/>
              <a:t>نَ : ضمير متصل مبني في محل رفع فاعل.</a:t>
            </a:r>
          </a:p>
        </p:txBody>
      </p:sp>
    </p:spTree>
    <p:extLst>
      <p:ext uri="{BB962C8B-B14F-4D97-AF65-F5344CB8AC3E}">
        <p14:creationId xmlns:p14="http://schemas.microsoft.com/office/powerpoint/2010/main" val="3589982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التقديم</a:t>
            </a:r>
            <a:r>
              <a:rPr lang="ar-JO" sz="2800" b="1" dirty="0"/>
              <a:t> </a:t>
            </a:r>
            <a:r>
              <a:rPr lang="ar-JO" sz="2800" b="1" dirty="0" smtClean="0"/>
              <a:t>: </a:t>
            </a:r>
            <a:r>
              <a:rPr lang="ar-JO" sz="2800" b="1" dirty="0" smtClean="0">
                <a:solidFill>
                  <a:srgbClr val="FF0000"/>
                </a:solidFill>
              </a:rPr>
              <a:t>ص 103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84390" y="2652202"/>
            <a:ext cx="2750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1- لاحظ علامة بناء </a:t>
            </a:r>
            <a:r>
              <a:rPr lang="ar-JO" sz="2800" b="1" dirty="0"/>
              <a:t>أ</a:t>
            </a:r>
            <a:r>
              <a:rPr lang="ar-JO" sz="2800" b="1" dirty="0" smtClean="0"/>
              <a:t>فعال الأمر.</a:t>
            </a:r>
          </a:p>
          <a:p>
            <a:pPr algn="r"/>
            <a:endParaRPr lang="ar-JO" sz="2800" b="1" dirty="0" smtClean="0"/>
          </a:p>
          <a:p>
            <a:pPr algn="r"/>
            <a:r>
              <a:rPr lang="ar-JO" sz="2800" b="1" dirty="0" smtClean="0"/>
              <a:t>2- بمَ اتصلت أفعال اللأمر في كل جملة؟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18" y="2797912"/>
            <a:ext cx="5225981" cy="9417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60437" y="4250087"/>
            <a:ext cx="2961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JO" sz="3600" b="1" dirty="0" smtClean="0">
                <a:solidFill>
                  <a:srgbClr val="00B0F0"/>
                </a:solidFill>
              </a:rPr>
              <a:t>سامحَنْ</a:t>
            </a:r>
            <a:r>
              <a:rPr lang="ar-JO" sz="3600" b="1" dirty="0" smtClean="0"/>
              <a:t> كُلَّ مُخطِئٍ.</a:t>
            </a:r>
            <a:endParaRPr lang="ar-JO" sz="3600" b="1" dirty="0"/>
          </a:p>
        </p:txBody>
      </p:sp>
    </p:spTree>
    <p:extLst>
      <p:ext uri="{BB962C8B-B14F-4D97-AF65-F5344CB8AC3E}">
        <p14:creationId xmlns:p14="http://schemas.microsoft.com/office/powerpoint/2010/main" val="73775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التغذية الراجعة : </a:t>
            </a:r>
            <a:r>
              <a:rPr lang="ar-JO" sz="2800" b="1" dirty="0" smtClean="0">
                <a:solidFill>
                  <a:srgbClr val="FF0000"/>
                </a:solidFill>
              </a:rPr>
              <a:t>ص 103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27463" y="1991787"/>
            <a:ext cx="85454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b="1" dirty="0" smtClean="0">
                <a:solidFill>
                  <a:srgbClr val="FF0000"/>
                </a:solidFill>
              </a:rPr>
              <a:t>افعلَنَّ </a:t>
            </a:r>
            <a:r>
              <a:rPr lang="ar-JO" sz="3200" b="1" dirty="0" smtClean="0"/>
              <a:t>الخيرَ على الدّوام.</a:t>
            </a:r>
          </a:p>
          <a:p>
            <a:pPr algn="r"/>
            <a:r>
              <a:rPr lang="ar-JO" sz="3200" b="1" dirty="0" smtClean="0"/>
              <a:t>افعلَ : فعلٌ أمر مبنيٌّ على الفتح؛ لاتصالهِ بنون التوكيد.</a:t>
            </a:r>
          </a:p>
          <a:p>
            <a:pPr algn="r"/>
            <a:r>
              <a:rPr lang="ar-JO" sz="3200" b="1" dirty="0" smtClean="0"/>
              <a:t>نَّ : نون التوكيد لا محل لها من الإعراب.</a:t>
            </a:r>
          </a:p>
          <a:p>
            <a:pPr algn="r"/>
            <a:r>
              <a:rPr lang="ar-JO" sz="3200" b="1" dirty="0" smtClean="0"/>
              <a:t>والفاعل ضمير مُستتر تقديرهُ أنتَ. </a:t>
            </a:r>
          </a:p>
          <a:p>
            <a:pPr algn="r"/>
            <a:endParaRPr lang="ar-JO" sz="3200" b="1" dirty="0" smtClean="0"/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سامحَنْ </a:t>
            </a:r>
            <a:r>
              <a:rPr lang="ar-JO" sz="2800" b="1" dirty="0" smtClean="0"/>
              <a:t>كلَّ مُخطئٍ.</a:t>
            </a:r>
            <a:endParaRPr lang="ar-JO" sz="2800" b="1" dirty="0"/>
          </a:p>
          <a:p>
            <a:pPr algn="r"/>
            <a:r>
              <a:rPr lang="ar-JO" sz="2800" b="1" dirty="0" smtClean="0"/>
              <a:t>سامحَ </a:t>
            </a:r>
            <a:r>
              <a:rPr lang="ar-JO" sz="2800" b="1" dirty="0"/>
              <a:t>: فعلٌ أمر مبنيٌّ على الفتح؛ لاتصالهِ بنون التوكيد.</a:t>
            </a:r>
          </a:p>
          <a:p>
            <a:pPr algn="r"/>
            <a:r>
              <a:rPr lang="ar-JO" sz="2800" b="1" dirty="0" smtClean="0"/>
              <a:t>نْ </a:t>
            </a:r>
            <a:r>
              <a:rPr lang="ar-JO" sz="2800" b="1" dirty="0"/>
              <a:t>: نون التوكيد لا محل لها من الإعراب.</a:t>
            </a:r>
          </a:p>
          <a:p>
            <a:pPr algn="r"/>
            <a:r>
              <a:rPr lang="ar-JO" sz="2800" b="1" dirty="0"/>
              <a:t>والفاعل ضمير مُستتر تقديرهُ أنتَ.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40114" y="3147447"/>
            <a:ext cx="30592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يُبنى فعل الأمر على الفتح إذا اتصلت بهِ نون التوكيد الخفيفة أو الثقيلة</a:t>
            </a:r>
            <a:r>
              <a:rPr lang="ar-J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73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12082" y="60356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الرّابعة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فعل الأمر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05461" y="1223157"/>
            <a:ext cx="785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/>
              <a:t>التقديم</a:t>
            </a:r>
            <a:r>
              <a:rPr lang="ar-JO" sz="2800" b="1" dirty="0"/>
              <a:t> </a:t>
            </a:r>
            <a:r>
              <a:rPr lang="ar-JO" sz="2800" b="1" dirty="0" smtClean="0"/>
              <a:t>: </a:t>
            </a:r>
            <a:r>
              <a:rPr lang="ar-JO" sz="2800" b="1" dirty="0" smtClean="0">
                <a:solidFill>
                  <a:srgbClr val="FF0000"/>
                </a:solidFill>
              </a:rPr>
              <a:t>ص 103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9920" y="2121123"/>
            <a:ext cx="2750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/>
              <a:t>1- لاحظ طريقة كتابة الأفعال الملونة.</a:t>
            </a:r>
          </a:p>
          <a:p>
            <a:pPr algn="r"/>
            <a:endParaRPr lang="ar-JO" sz="2800" b="1" dirty="0" smtClean="0"/>
          </a:p>
          <a:p>
            <a:pPr algn="r"/>
            <a:r>
              <a:rPr lang="ar-JO" sz="2800" b="1" dirty="0" smtClean="0"/>
              <a:t>2- هل اتصلت أفعال الأمر بضمير أو حرف في كل جملة؟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/>
              <a:t>3- ما علامة بناء هذه الأفعال؟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09" y="2282760"/>
            <a:ext cx="6072053" cy="806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1260" y="3415547"/>
            <a:ext cx="4084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JO" sz="2800" b="1" dirty="0" smtClean="0">
                <a:solidFill>
                  <a:srgbClr val="00B050"/>
                </a:solidFill>
              </a:rPr>
              <a:t>اسعَ</a:t>
            </a:r>
            <a:r>
              <a:rPr lang="ar-JO" sz="2800" b="1" dirty="0" smtClean="0"/>
              <a:t> إلى فعل الخير.</a:t>
            </a:r>
          </a:p>
          <a:p>
            <a:pPr marL="285750" indent="-285750" algn="r" rtl="1">
              <a:buFontTx/>
              <a:buChar char="-"/>
            </a:pPr>
            <a:endParaRPr lang="ar-JO" sz="2800" b="1" dirty="0" smtClean="0"/>
          </a:p>
          <a:p>
            <a:pPr algn="r" rtl="1"/>
            <a:endParaRPr lang="ar-JO" sz="2800" b="1" dirty="0"/>
          </a:p>
          <a:p>
            <a:pPr marL="285750" indent="-285750" algn="r" rtl="1">
              <a:buFontTx/>
              <a:buChar char="-"/>
            </a:pPr>
            <a:r>
              <a:rPr lang="ar-JO" sz="2800" b="1" dirty="0"/>
              <a:t> </a:t>
            </a:r>
            <a:r>
              <a:rPr lang="ar-JO" sz="2800" b="1" dirty="0" smtClean="0">
                <a:solidFill>
                  <a:srgbClr val="00B050"/>
                </a:solidFill>
              </a:rPr>
              <a:t>اجنِ</a:t>
            </a:r>
            <a:r>
              <a:rPr lang="ar-JO" sz="2800" b="1" dirty="0" smtClean="0"/>
              <a:t> ثمارَ النجاحِ يا عمرُ.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63467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1967</Words>
  <Application>Microsoft Office PowerPoint</Application>
  <PresentationFormat>Widescreen</PresentationFormat>
  <Paragraphs>631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Adobe Arabic</vt:lpstr>
      <vt:lpstr>adonis-web</vt:lpstr>
      <vt:lpstr>AF_Najed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252</cp:revision>
  <dcterms:created xsi:type="dcterms:W3CDTF">2019-06-13T08:00:41Z</dcterms:created>
  <dcterms:modified xsi:type="dcterms:W3CDTF">2025-11-15T17:57:41Z</dcterms:modified>
</cp:coreProperties>
</file>