
<file path=[Content_Types].xml><?xml version="1.0" encoding="utf-8"?>
<Types xmlns="http://schemas.openxmlformats.org/package/2006/content-types">
  <Default Extension="png" ContentType="image/png"/>
  <Default Extension="jfif" ContentType="image/j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274" r:id="rId3"/>
    <p:sldId id="268" r:id="rId4"/>
    <p:sldId id="335" r:id="rId5"/>
    <p:sldId id="322" r:id="rId6"/>
    <p:sldId id="289" r:id="rId7"/>
    <p:sldId id="336" r:id="rId8"/>
    <p:sldId id="331" r:id="rId9"/>
    <p:sldId id="337" r:id="rId10"/>
    <p:sldId id="313" r:id="rId11"/>
    <p:sldId id="338" r:id="rId12"/>
    <p:sldId id="324" r:id="rId13"/>
    <p:sldId id="325" r:id="rId14"/>
    <p:sldId id="326" r:id="rId15"/>
    <p:sldId id="339" r:id="rId16"/>
    <p:sldId id="328" r:id="rId17"/>
    <p:sldId id="329" r:id="rId18"/>
    <p:sldId id="340" r:id="rId19"/>
    <p:sldId id="341" r:id="rId20"/>
    <p:sldId id="330" r:id="rId21"/>
    <p:sldId id="292" r:id="rId22"/>
    <p:sldId id="342" r:id="rId23"/>
    <p:sldId id="343" r:id="rId24"/>
    <p:sldId id="344" r:id="rId25"/>
    <p:sldId id="350" r:id="rId26"/>
    <p:sldId id="346" r:id="rId27"/>
    <p:sldId id="347" r:id="rId28"/>
    <p:sldId id="351" r:id="rId29"/>
    <p:sldId id="348" r:id="rId30"/>
    <p:sldId id="352" r:id="rId31"/>
    <p:sldId id="332" r:id="rId32"/>
    <p:sldId id="354" r:id="rId33"/>
    <p:sldId id="278" r:id="rId34"/>
    <p:sldId id="299" r:id="rId35"/>
    <p:sldId id="281" r:id="rId36"/>
    <p:sldId id="353" r:id="rId37"/>
    <p:sldId id="288" r:id="rId38"/>
  </p:sldIdLst>
  <p:sldSz cx="12192000" cy="6858000"/>
  <p:notesSz cx="6761163" cy="99425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D85024-D9D9-46F4-9609-6AE0CD16B22C}" v="2" dt="2025-09-15T18:10:24.03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88455" autoAdjust="0"/>
  </p:normalViewPr>
  <p:slideViewPr>
    <p:cSldViewPr snapToGrid="0">
      <p:cViewPr varScale="1">
        <p:scale>
          <a:sx n="85" d="100"/>
          <a:sy n="85" d="100"/>
        </p:scale>
        <p:origin x="138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haled Qrara'ah" userId="3af4ee847b29e30d" providerId="LiveId" clId="{66BFBFF2-B3EA-4AA8-B9B4-C7BB84DDC77D}"/>
    <pc:docChg chg="custSel addSld delSld modSld">
      <pc:chgData name="Khaled Qrara'ah" userId="3af4ee847b29e30d" providerId="LiveId" clId="{66BFBFF2-B3EA-4AA8-B9B4-C7BB84DDC77D}" dt="2025-09-15T18:16:11.485" v="279" actId="20577"/>
      <pc:docMkLst>
        <pc:docMk/>
      </pc:docMkLst>
      <pc:sldChg chg="modSp mod">
        <pc:chgData name="Khaled Qrara'ah" userId="3af4ee847b29e30d" providerId="LiveId" clId="{66BFBFF2-B3EA-4AA8-B9B4-C7BB84DDC77D}" dt="2025-09-13T10:06:48.986" v="1" actId="20577"/>
        <pc:sldMkLst>
          <pc:docMk/>
          <pc:sldMk cId="3885820709" sldId="281"/>
        </pc:sldMkLst>
        <pc:spChg chg="mod">
          <ac:chgData name="Khaled Qrara'ah" userId="3af4ee847b29e30d" providerId="LiveId" clId="{66BFBFF2-B3EA-4AA8-B9B4-C7BB84DDC77D}" dt="2025-09-13T10:06:48.986" v="1" actId="20577"/>
          <ac:spMkLst>
            <pc:docMk/>
            <pc:sldMk cId="3885820709" sldId="281"/>
            <ac:spMk id="2" creationId="{90BFFAD2-1420-596A-264C-A39F747353CD}"/>
          </ac:spMkLst>
        </pc:spChg>
      </pc:sldChg>
      <pc:sldChg chg="addSp delSp modSp mod">
        <pc:chgData name="Khaled Qrara'ah" userId="3af4ee847b29e30d" providerId="LiveId" clId="{66BFBFF2-B3EA-4AA8-B9B4-C7BB84DDC77D}" dt="2025-09-13T15:53:32.217" v="88"/>
        <pc:sldMkLst>
          <pc:docMk/>
          <pc:sldMk cId="2356620322" sldId="288"/>
        </pc:sldMkLst>
        <pc:picChg chg="add mod">
          <ac:chgData name="Khaled Qrara'ah" userId="3af4ee847b29e30d" providerId="LiveId" clId="{66BFBFF2-B3EA-4AA8-B9B4-C7BB84DDC77D}" dt="2025-09-13T15:53:32.217" v="88"/>
          <ac:picMkLst>
            <pc:docMk/>
            <pc:sldMk cId="2356620322" sldId="288"/>
            <ac:picMk id="3" creationId="{2FEF9AD0-32F9-A572-F06F-853267FE372C}"/>
          </ac:picMkLst>
        </pc:picChg>
      </pc:sldChg>
      <pc:sldChg chg="delSp modSp mod">
        <pc:chgData name="Khaled Qrara'ah" userId="3af4ee847b29e30d" providerId="LiveId" clId="{66BFBFF2-B3EA-4AA8-B9B4-C7BB84DDC77D}" dt="2025-09-13T15:45:40.955" v="5"/>
        <pc:sldMkLst>
          <pc:docMk/>
          <pc:sldMk cId="51497630" sldId="294"/>
        </pc:sldMkLst>
      </pc:sldChg>
      <pc:sldChg chg="add del">
        <pc:chgData name="Khaled Qrara'ah" userId="3af4ee847b29e30d" providerId="LiveId" clId="{66BFBFF2-B3EA-4AA8-B9B4-C7BB84DDC77D}" dt="2025-09-13T15:45:55.749" v="6" actId="2696"/>
        <pc:sldMkLst>
          <pc:docMk/>
          <pc:sldMk cId="1109614801" sldId="299"/>
        </pc:sldMkLst>
      </pc:sldChg>
      <pc:sldChg chg="addSp delSp modSp add mod">
        <pc:chgData name="Khaled Qrara'ah" userId="3af4ee847b29e30d" providerId="LiveId" clId="{66BFBFF2-B3EA-4AA8-B9B4-C7BB84DDC77D}" dt="2025-09-15T18:16:11.485" v="279" actId="20577"/>
        <pc:sldMkLst>
          <pc:docMk/>
          <pc:sldMk cId="1415620961" sldId="299"/>
        </pc:sldMkLst>
        <pc:spChg chg="add mod">
          <ac:chgData name="Khaled Qrara'ah" userId="3af4ee847b29e30d" providerId="LiveId" clId="{66BFBFF2-B3EA-4AA8-B9B4-C7BB84DDC77D}" dt="2025-09-15T18:16:11.485" v="279" actId="20577"/>
          <ac:spMkLst>
            <pc:docMk/>
            <pc:sldMk cId="1415620961" sldId="299"/>
            <ac:spMk id="2" creationId="{740E6CE9-3156-AE95-0689-737B6F94E106}"/>
          </ac:spMkLst>
        </pc:spChg>
        <pc:spChg chg="mod">
          <ac:chgData name="Khaled Qrara'ah" userId="3af4ee847b29e30d" providerId="LiveId" clId="{66BFBFF2-B3EA-4AA8-B9B4-C7BB84DDC77D}" dt="2025-09-13T15:48:47.140" v="85" actId="20577"/>
          <ac:spMkLst>
            <pc:docMk/>
            <pc:sldMk cId="1415620961" sldId="299"/>
            <ac:spMk id="4" creationId="{CB2D7DF2-B1BB-A7FA-A9BE-F97ED4DD08A2}"/>
          </ac:spMkLst>
        </pc:spChg>
      </pc:sldChg>
    </pc:docChg>
  </pc:docChgLst>
  <pc:docChgLst>
    <pc:chgData name="Khaled Qrara'ah" userId="3af4ee847b29e30d" providerId="LiveId" clId="{7D70F83A-B26C-4D0F-AF35-DF7C6A94A669}"/>
    <pc:docChg chg="custSel modSld">
      <pc:chgData name="Khaled Qrara'ah" userId="3af4ee847b29e30d" providerId="LiveId" clId="{7D70F83A-B26C-4D0F-AF35-DF7C6A94A669}" dt="2025-09-05T16:22:07.655" v="39" actId="20577"/>
      <pc:docMkLst>
        <pc:docMk/>
      </pc:docMkLst>
      <pc:sldChg chg="modSp mod">
        <pc:chgData name="Khaled Qrara'ah" userId="3af4ee847b29e30d" providerId="LiveId" clId="{7D70F83A-B26C-4D0F-AF35-DF7C6A94A669}" dt="2025-09-05T16:20:52.461" v="29" actId="20577"/>
        <pc:sldMkLst>
          <pc:docMk/>
          <pc:sldMk cId="4271810504" sldId="256"/>
        </pc:sldMkLst>
        <pc:spChg chg="mod">
          <ac:chgData name="Khaled Qrara'ah" userId="3af4ee847b29e30d" providerId="LiveId" clId="{7D70F83A-B26C-4D0F-AF35-DF7C6A94A669}" dt="2025-09-05T16:20:52.461" v="29" actId="20577"/>
          <ac:spMkLst>
            <pc:docMk/>
            <pc:sldMk cId="4271810504" sldId="256"/>
            <ac:spMk id="3" creationId="{00000000-0000-0000-0000-000000000000}"/>
          </ac:spMkLst>
        </pc:spChg>
      </pc:sldChg>
      <pc:sldChg chg="delSp modSp mod">
        <pc:chgData name="Khaled Qrara'ah" userId="3af4ee847b29e30d" providerId="LiveId" clId="{7D70F83A-B26C-4D0F-AF35-DF7C6A94A669}" dt="2025-09-05T16:22:07.655" v="39" actId="20577"/>
        <pc:sldMkLst>
          <pc:docMk/>
          <pc:sldMk cId="2373381581" sldId="289"/>
        </pc:sldMkLst>
        <pc:spChg chg="mod">
          <ac:chgData name="Khaled Qrara'ah" userId="3af4ee847b29e30d" providerId="LiveId" clId="{7D70F83A-B26C-4D0F-AF35-DF7C6A94A669}" dt="2025-09-05T16:22:07.655" v="39" actId="20577"/>
          <ac:spMkLst>
            <pc:docMk/>
            <pc:sldMk cId="2373381581" sldId="289"/>
            <ac:spMk id="9" creationId="{2CD8355F-3B43-4BAE-9E97-F13249DF8A06}"/>
          </ac:spMkLst>
        </pc:spChg>
      </pc:sldChg>
    </pc:docChg>
  </pc:docChgLst>
  <pc:docChgLst>
    <pc:chgData name="Khaled Qrara'ah" userId="3af4ee847b29e30d" providerId="LiveId" clId="{1AD85024-D9D9-46F4-9609-6AE0CD16B22C}"/>
    <pc:docChg chg="undo redo custSel addSld delSld modSld">
      <pc:chgData name="Khaled Qrara'ah" userId="3af4ee847b29e30d" providerId="LiveId" clId="{1AD85024-D9D9-46F4-9609-6AE0CD16B22C}" dt="2025-09-06T03:10:00.380" v="849" actId="2696"/>
      <pc:docMkLst>
        <pc:docMk/>
      </pc:docMkLst>
      <pc:sldChg chg="modSp mod">
        <pc:chgData name="Khaled Qrara'ah" userId="3af4ee847b29e30d" providerId="LiveId" clId="{1AD85024-D9D9-46F4-9609-6AE0CD16B22C}" dt="2025-09-05T18:54:10.549" v="596" actId="20577"/>
        <pc:sldMkLst>
          <pc:docMk/>
          <pc:sldMk cId="2150607956" sldId="278"/>
        </pc:sldMkLst>
        <pc:spChg chg="mod">
          <ac:chgData name="Khaled Qrara'ah" userId="3af4ee847b29e30d" providerId="LiveId" clId="{1AD85024-D9D9-46F4-9609-6AE0CD16B22C}" dt="2025-09-05T18:41:39.199" v="219" actId="20577"/>
          <ac:spMkLst>
            <pc:docMk/>
            <pc:sldMk cId="2150607956" sldId="278"/>
            <ac:spMk id="7" creationId="{2480FEFC-EFBB-6848-AA0C-8DBD4372EF83}"/>
          </ac:spMkLst>
        </pc:spChg>
        <pc:spChg chg="mod">
          <ac:chgData name="Khaled Qrara'ah" userId="3af4ee847b29e30d" providerId="LiveId" clId="{1AD85024-D9D9-46F4-9609-6AE0CD16B22C}" dt="2025-09-05T18:43:32.438" v="273" actId="20577"/>
          <ac:spMkLst>
            <pc:docMk/>
            <pc:sldMk cId="2150607956" sldId="278"/>
            <ac:spMk id="60" creationId="{042AC94C-7E38-4142-B2BC-EA7B19C0FCC7}"/>
          </ac:spMkLst>
        </pc:spChg>
        <pc:spChg chg="mod">
          <ac:chgData name="Khaled Qrara'ah" userId="3af4ee847b29e30d" providerId="LiveId" clId="{1AD85024-D9D9-46F4-9609-6AE0CD16B22C}" dt="2025-09-05T18:54:10.549" v="596" actId="20577"/>
          <ac:spMkLst>
            <pc:docMk/>
            <pc:sldMk cId="2150607956" sldId="278"/>
            <ac:spMk id="61" creationId="{48AA5185-20EB-4279-BD99-69D9E6313273}"/>
          </ac:spMkLst>
        </pc:spChg>
        <pc:spChg chg="mod">
          <ac:chgData name="Khaled Qrara'ah" userId="3af4ee847b29e30d" providerId="LiveId" clId="{1AD85024-D9D9-46F4-9609-6AE0CD16B22C}" dt="2025-09-05T18:44:56.378" v="360" actId="20577"/>
          <ac:spMkLst>
            <pc:docMk/>
            <pc:sldMk cId="2150607956" sldId="278"/>
            <ac:spMk id="62" creationId="{F0C173F7-3010-44B8-8C3F-A82D54EAD5EE}"/>
          </ac:spMkLst>
        </pc:spChg>
      </pc:sldChg>
      <pc:sldChg chg="modSp mod">
        <pc:chgData name="Khaled Qrara'ah" userId="3af4ee847b29e30d" providerId="LiveId" clId="{1AD85024-D9D9-46F4-9609-6AE0CD16B22C}" dt="2025-09-05T18:47:53.221" v="432" actId="20577"/>
        <pc:sldMkLst>
          <pc:docMk/>
          <pc:sldMk cId="1161048061" sldId="280"/>
        </pc:sldMkLst>
        <pc:spChg chg="mod">
          <ac:chgData name="Khaled Qrara'ah" userId="3af4ee847b29e30d" providerId="LiveId" clId="{1AD85024-D9D9-46F4-9609-6AE0CD16B22C}" dt="2025-09-05T18:47:53.221" v="432" actId="20577"/>
          <ac:spMkLst>
            <pc:docMk/>
            <pc:sldMk cId="1161048061" sldId="280"/>
            <ac:spMk id="4" creationId="{00000000-0000-0000-0000-000000000000}"/>
          </ac:spMkLst>
        </pc:spChg>
      </pc:sldChg>
      <pc:sldChg chg="modSp mod">
        <pc:chgData name="Khaled Qrara'ah" userId="3af4ee847b29e30d" providerId="LiveId" clId="{1AD85024-D9D9-46F4-9609-6AE0CD16B22C}" dt="2025-09-05T18:53:10.141" v="574" actId="20577"/>
        <pc:sldMkLst>
          <pc:docMk/>
          <pc:sldMk cId="3885820709" sldId="281"/>
        </pc:sldMkLst>
        <pc:spChg chg="mod">
          <ac:chgData name="Khaled Qrara'ah" userId="3af4ee847b29e30d" providerId="LiveId" clId="{1AD85024-D9D9-46F4-9609-6AE0CD16B22C}" dt="2025-09-05T18:53:10.141" v="574" actId="20577"/>
          <ac:spMkLst>
            <pc:docMk/>
            <pc:sldMk cId="3885820709" sldId="281"/>
            <ac:spMk id="2" creationId="{90BFFAD2-1420-596A-264C-A39F747353CD}"/>
          </ac:spMkLst>
        </pc:spChg>
      </pc:sldChg>
      <pc:sldChg chg="addSp modSp mod">
        <pc:chgData name="Khaled Qrara'ah" userId="3af4ee847b29e30d" providerId="LiveId" clId="{1AD85024-D9D9-46F4-9609-6AE0CD16B22C}" dt="2025-09-05T16:33:45.899" v="12" actId="14100"/>
        <pc:sldMkLst>
          <pc:docMk/>
          <pc:sldMk cId="2373381581" sldId="289"/>
        </pc:sldMkLst>
        <pc:picChg chg="add mod">
          <ac:chgData name="Khaled Qrara'ah" userId="3af4ee847b29e30d" providerId="LiveId" clId="{1AD85024-D9D9-46F4-9609-6AE0CD16B22C}" dt="2025-09-05T16:33:45.899" v="12" actId="14100"/>
          <ac:picMkLst>
            <pc:docMk/>
            <pc:sldMk cId="2373381581" sldId="289"/>
            <ac:picMk id="8" creationId="{3C29CD51-56BD-F7C4-5C98-BFF23AEDD278}"/>
          </ac:picMkLst>
        </pc:picChg>
      </pc:sldChg>
      <pc:sldChg chg="modSp mod">
        <pc:chgData name="Khaled Qrara'ah" userId="3af4ee847b29e30d" providerId="LiveId" clId="{1AD85024-D9D9-46F4-9609-6AE0CD16B22C}" dt="2025-09-05T18:37:14.601" v="156" actId="20577"/>
        <pc:sldMkLst>
          <pc:docMk/>
          <pc:sldMk cId="2559249454" sldId="292"/>
        </pc:sldMkLst>
        <pc:spChg chg="mod">
          <ac:chgData name="Khaled Qrara'ah" userId="3af4ee847b29e30d" providerId="LiveId" clId="{1AD85024-D9D9-46F4-9609-6AE0CD16B22C}" dt="2025-09-05T18:37:14.601" v="156" actId="20577"/>
          <ac:spMkLst>
            <pc:docMk/>
            <pc:sldMk cId="2559249454" sldId="292"/>
            <ac:spMk id="4" creationId="{00000000-0000-0000-0000-000000000000}"/>
          </ac:spMkLst>
        </pc:spChg>
      </pc:sldChg>
      <pc:sldChg chg="addSp delSp modSp mod">
        <pc:chgData name="Khaled Qrara'ah" userId="3af4ee847b29e30d" providerId="LiveId" clId="{1AD85024-D9D9-46F4-9609-6AE0CD16B22C}" dt="2025-09-06T03:09:20.603" v="848"/>
        <pc:sldMkLst>
          <pc:docMk/>
          <pc:sldMk cId="51497630" sldId="294"/>
        </pc:sldMkLst>
        <pc:picChg chg="add mod">
          <ac:chgData name="Khaled Qrara'ah" userId="3af4ee847b29e30d" providerId="LiveId" clId="{1AD85024-D9D9-46F4-9609-6AE0CD16B22C}" dt="2025-09-06T02:57:26.411" v="657" actId="14100"/>
          <ac:picMkLst>
            <pc:docMk/>
            <pc:sldMk cId="51497630" sldId="294"/>
            <ac:picMk id="4" creationId="{F4B0EBFC-939A-9C26-5051-46019B03B3D0}"/>
          </ac:picMkLst>
        </pc:picChg>
        <pc:picChg chg="add mod">
          <ac:chgData name="Khaled Qrara'ah" userId="3af4ee847b29e30d" providerId="LiveId" clId="{1AD85024-D9D9-46F4-9609-6AE0CD16B22C}" dt="2025-09-05T18:27:30.196" v="29" actId="14100"/>
          <ac:picMkLst>
            <pc:docMk/>
            <pc:sldMk cId="51497630" sldId="294"/>
            <ac:picMk id="8" creationId="{CF968E60-5C7D-31F4-BB9D-01869DAD4712}"/>
          </ac:picMkLst>
        </pc:picChg>
      </pc:sldChg>
      <pc:sldChg chg="del">
        <pc:chgData name="Khaled Qrara'ah" userId="3af4ee847b29e30d" providerId="LiveId" clId="{1AD85024-D9D9-46F4-9609-6AE0CD16B22C}" dt="2025-09-05T18:28:42.579" v="30" actId="2696"/>
        <pc:sldMkLst>
          <pc:docMk/>
          <pc:sldMk cId="3698887135" sldId="295"/>
        </pc:sldMkLst>
      </pc:sldChg>
      <pc:sldChg chg="del">
        <pc:chgData name="Khaled Qrara'ah" userId="3af4ee847b29e30d" providerId="LiveId" clId="{1AD85024-D9D9-46F4-9609-6AE0CD16B22C}" dt="2025-09-05T18:28:53.814" v="31" actId="2696"/>
        <pc:sldMkLst>
          <pc:docMk/>
          <pc:sldMk cId="1911033365" sldId="296"/>
        </pc:sldMkLst>
      </pc:sldChg>
      <pc:sldChg chg="delSp add del mod">
        <pc:chgData name="Khaled Qrara'ah" userId="3af4ee847b29e30d" providerId="LiveId" clId="{1AD85024-D9D9-46F4-9609-6AE0CD16B22C}" dt="2025-09-06T03:10:00.380" v="849" actId="2696"/>
        <pc:sldMkLst>
          <pc:docMk/>
          <pc:sldMk cId="227608505" sldId="297"/>
        </pc:sldMkLst>
      </pc:sldChg>
      <pc:sldChg chg="del">
        <pc:chgData name="Khaled Qrara'ah" userId="3af4ee847b29e30d" providerId="LiveId" clId="{1AD85024-D9D9-46F4-9609-6AE0CD16B22C}" dt="2025-09-05T18:29:05.248" v="32" actId="2696"/>
        <pc:sldMkLst>
          <pc:docMk/>
          <pc:sldMk cId="2447937874" sldId="297"/>
        </pc:sldMkLst>
      </pc:sldChg>
      <pc:sldChg chg="add del">
        <pc:chgData name="Khaled Qrara'ah" userId="3af4ee847b29e30d" providerId="LiveId" clId="{1AD85024-D9D9-46F4-9609-6AE0CD16B22C}" dt="2025-09-06T03:05:30.651" v="770" actId="2890"/>
        <pc:sldMkLst>
          <pc:docMk/>
          <pc:sldMk cId="1850355067" sldId="298"/>
        </pc:sldMkLst>
      </pc:sldChg>
      <pc:sldChg chg="delSp del mod">
        <pc:chgData name="Khaled Qrara'ah" userId="3af4ee847b29e30d" providerId="LiveId" clId="{1AD85024-D9D9-46F4-9609-6AE0CD16B22C}" dt="2025-09-05T18:45:20.167" v="361" actId="2696"/>
        <pc:sldMkLst>
          <pc:docMk/>
          <pc:sldMk cId="2226681965" sldId="298"/>
        </pc:sldMkLst>
      </pc:sldChg>
      <pc:sldChg chg="add">
        <pc:chgData name="Khaled Qrara'ah" userId="3af4ee847b29e30d" providerId="LiveId" clId="{1AD85024-D9D9-46F4-9609-6AE0CD16B22C}" dt="2025-09-06T03:06:42.923" v="776" actId="2890"/>
        <pc:sldMkLst>
          <pc:docMk/>
          <pc:sldMk cId="3385304964" sldId="298"/>
        </pc:sldMkLst>
      </pc:sldChg>
    </pc:docChg>
  </pc:docChgLst>
  <pc:docChgLst>
    <pc:chgData name="Khaled Qrara'ah" userId="3af4ee847b29e30d" providerId="LiveId" clId="{DA737161-2B70-4CA6-AE2B-5A44D38D6902}"/>
    <pc:docChg chg="custSel addSld delSld modSld">
      <pc:chgData name="Khaled Qrara'ah" userId="3af4ee847b29e30d" providerId="LiveId" clId="{DA737161-2B70-4CA6-AE2B-5A44D38D6902}" dt="2025-09-06T01:25:40.722" v="225" actId="14100"/>
      <pc:docMkLst>
        <pc:docMk/>
      </pc:docMkLst>
      <pc:sldChg chg="modSp mod">
        <pc:chgData name="Khaled Qrara'ah" userId="3af4ee847b29e30d" providerId="LiveId" clId="{DA737161-2B70-4CA6-AE2B-5A44D38D6902}" dt="2025-09-05T18:06:46.367" v="75" actId="1076"/>
        <pc:sldMkLst>
          <pc:docMk/>
          <pc:sldMk cId="743101172" sldId="268"/>
        </pc:sldMkLst>
        <pc:spChg chg="mod">
          <ac:chgData name="Khaled Qrara'ah" userId="3af4ee847b29e30d" providerId="LiveId" clId="{DA737161-2B70-4CA6-AE2B-5A44D38D6902}" dt="2025-09-05T18:06:46.367" v="75" actId="1076"/>
          <ac:spMkLst>
            <pc:docMk/>
            <pc:sldMk cId="743101172" sldId="268"/>
            <ac:spMk id="4" creationId="{00000000-0000-0000-0000-000000000000}"/>
          </ac:spMkLst>
        </pc:spChg>
      </pc:sldChg>
      <pc:sldChg chg="del">
        <pc:chgData name="Khaled Qrara'ah" userId="3af4ee847b29e30d" providerId="LiveId" clId="{DA737161-2B70-4CA6-AE2B-5A44D38D6902}" dt="2025-09-05T18:05:15.157" v="45" actId="2696"/>
        <pc:sldMkLst>
          <pc:docMk/>
          <pc:sldMk cId="4021341969" sldId="287"/>
        </pc:sldMkLst>
      </pc:sldChg>
      <pc:sldChg chg="modSp mod">
        <pc:chgData name="Khaled Qrara'ah" userId="3af4ee847b29e30d" providerId="LiveId" clId="{DA737161-2B70-4CA6-AE2B-5A44D38D6902}" dt="2025-09-05T18:13:11.070" v="183" actId="20577"/>
        <pc:sldMkLst>
          <pc:docMk/>
          <pc:sldMk cId="2559249454" sldId="292"/>
        </pc:sldMkLst>
        <pc:spChg chg="mod">
          <ac:chgData name="Khaled Qrara'ah" userId="3af4ee847b29e30d" providerId="LiveId" clId="{DA737161-2B70-4CA6-AE2B-5A44D38D6902}" dt="2025-09-05T18:13:11.070" v="183" actId="20577"/>
          <ac:spMkLst>
            <pc:docMk/>
            <pc:sldMk cId="2559249454" sldId="292"/>
            <ac:spMk id="4" creationId="{00000000-0000-0000-0000-000000000000}"/>
          </ac:spMkLst>
        </pc:spChg>
      </pc:sldChg>
      <pc:sldChg chg="addSp delSp modSp mod modAnim">
        <pc:chgData name="Khaled Qrara'ah" userId="3af4ee847b29e30d" providerId="LiveId" clId="{DA737161-2B70-4CA6-AE2B-5A44D38D6902}" dt="2025-09-05T17:01:15.828" v="13" actId="1076"/>
        <pc:sldMkLst>
          <pc:docMk/>
          <pc:sldMk cId="3134076851" sldId="293"/>
        </pc:sldMkLst>
        <pc:picChg chg="add mod">
          <ac:chgData name="Khaled Qrara'ah" userId="3af4ee847b29e30d" providerId="LiveId" clId="{DA737161-2B70-4CA6-AE2B-5A44D38D6902}" dt="2025-09-05T17:01:15.828" v="13" actId="1076"/>
          <ac:picMkLst>
            <pc:docMk/>
            <pc:sldMk cId="3134076851" sldId="293"/>
            <ac:picMk id="2" creationId="{55FB763E-85C2-C621-4D3D-37FA7893A6E9}"/>
          </ac:picMkLst>
        </pc:picChg>
      </pc:sldChg>
      <pc:sldChg chg="addSp delSp modSp mod">
        <pc:chgData name="Khaled Qrara'ah" userId="3af4ee847b29e30d" providerId="LiveId" clId="{DA737161-2B70-4CA6-AE2B-5A44D38D6902}" dt="2025-09-05T18:18:48.543" v="200"/>
        <pc:sldMkLst>
          <pc:docMk/>
          <pc:sldMk cId="51497630" sldId="294"/>
        </pc:sldMkLst>
      </pc:sldChg>
      <pc:sldChg chg="addSp delSp modSp add mod">
        <pc:chgData name="Khaled Qrara'ah" userId="3af4ee847b29e30d" providerId="LiveId" clId="{DA737161-2B70-4CA6-AE2B-5A44D38D6902}" dt="2025-09-06T01:24:30.778" v="214" actId="14100"/>
        <pc:sldMkLst>
          <pc:docMk/>
          <pc:sldMk cId="3398222828" sldId="295"/>
        </pc:sldMkLst>
        <pc:picChg chg="add mod">
          <ac:chgData name="Khaled Qrara'ah" userId="3af4ee847b29e30d" providerId="LiveId" clId="{DA737161-2B70-4CA6-AE2B-5A44D38D6902}" dt="2025-09-06T01:24:30.778" v="214" actId="14100"/>
          <ac:picMkLst>
            <pc:docMk/>
            <pc:sldMk cId="3398222828" sldId="295"/>
            <ac:picMk id="5" creationId="{DA25F0D6-6483-3721-F266-63FCC0D68EF4}"/>
          </ac:picMkLst>
        </pc:picChg>
      </pc:sldChg>
      <pc:sldChg chg="addSp delSp modSp add mod">
        <pc:chgData name="Khaled Qrara'ah" userId="3af4ee847b29e30d" providerId="LiveId" clId="{DA737161-2B70-4CA6-AE2B-5A44D38D6902}" dt="2025-09-06T01:25:40.722" v="225" actId="14100"/>
        <pc:sldMkLst>
          <pc:docMk/>
          <pc:sldMk cId="1176480798" sldId="296"/>
        </pc:sldMkLst>
        <pc:picChg chg="add mod">
          <ac:chgData name="Khaled Qrara'ah" userId="3af4ee847b29e30d" providerId="LiveId" clId="{DA737161-2B70-4CA6-AE2B-5A44D38D6902}" dt="2025-09-06T01:25:40.722" v="225" actId="14100"/>
          <ac:picMkLst>
            <pc:docMk/>
            <pc:sldMk cId="1176480798" sldId="296"/>
            <ac:picMk id="5" creationId="{13EEB190-5281-2B7F-F586-E5BE66B866C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30638" y="0"/>
            <a:ext cx="2930525" cy="4968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JO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30525" cy="4968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1080C3D0-FF5E-41D5-9E49-DC4E69A392A8}" type="datetimeFigureOut">
              <a:rPr lang="ar-JO" smtClean="0"/>
              <a:t>25/05/1447</a:t>
            </a:fld>
            <a:endParaRPr lang="ar-JO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46125"/>
            <a:ext cx="662463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JO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76275" y="4722813"/>
            <a:ext cx="5408613" cy="4473575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JO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30638" y="9444038"/>
            <a:ext cx="2930525" cy="4968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JO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9444038"/>
            <a:ext cx="2930525" cy="4968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D248EA6A-D5F9-420D-8D1A-1A8098A52E97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229190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JO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8EA6A-D5F9-420D-8D1A-1A8098A52E97}" type="slidenum">
              <a:rPr lang="ar-JO" smtClean="0"/>
              <a:t>21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6664907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JO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8EA6A-D5F9-420D-8D1A-1A8098A52E97}" type="slidenum">
              <a:rPr lang="ar-JO" smtClean="0"/>
              <a:t>22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7500919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1573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756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296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092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051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114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924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137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221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714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52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C6F202-E086-43E8-BC5F-C161767B9809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978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1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fif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1652776" y="643466"/>
            <a:ext cx="1778570" cy="1580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51726" y="2429920"/>
            <a:ext cx="7014643" cy="224984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defTabSz="777240" rtl="1">
              <a:lnSpc>
                <a:spcPct val="150000"/>
              </a:lnSpc>
              <a:spcAft>
                <a:spcPts val="600"/>
              </a:spcAft>
            </a:pPr>
            <a:endParaRPr lang="ar-JO" sz="3740" kern="1200" dirty="0" smtClean="0">
              <a:solidFill>
                <a:schemeClr val="tx1"/>
              </a:solidFill>
              <a:latin typeface="+mn-lt"/>
              <a:ea typeface="+mn-ea"/>
              <a:cs typeface="AGA Battouta Regular" pitchFamily="2" charset="-78"/>
            </a:endParaRPr>
          </a:p>
          <a:p>
            <a:pPr algn="r" defTabSz="777240" rtl="1">
              <a:lnSpc>
                <a:spcPct val="150000"/>
              </a:lnSpc>
              <a:spcAft>
                <a:spcPts val="600"/>
              </a:spcAft>
            </a:pPr>
            <a:endParaRPr lang="ar-JO" sz="3740" kern="1200" dirty="0" smtClean="0">
              <a:solidFill>
                <a:schemeClr val="tx1"/>
              </a:solidFill>
              <a:latin typeface="+mn-lt"/>
              <a:ea typeface="+mn-ea"/>
              <a:cs typeface="AGA Battouta Regular" pitchFamily="2" charset="-78"/>
            </a:endParaRPr>
          </a:p>
          <a:p>
            <a:pPr>
              <a:spcAft>
                <a:spcPts val="600"/>
              </a:spcAft>
            </a:pPr>
            <a:endParaRPr lang="ar-JO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8990" y="923997"/>
            <a:ext cx="5046911" cy="1585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2811C6-55F4-19DD-3D1A-4266006A53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555" y="2110155"/>
            <a:ext cx="2074983" cy="1746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783" y="5322277"/>
            <a:ext cx="4431323" cy="879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175" y="2429920"/>
            <a:ext cx="7792537" cy="2753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81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>
              <a:solidFill>
                <a:prstClr val="white"/>
              </a:solidFill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</a:t>
            </a:r>
            <a:r>
              <a:rPr lang="ar-JO" sz="1600" b="1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اللُّغة العربيَّة</a:t>
            </a:r>
            <a:r>
              <a:rPr lang="ar-SA" sz="1600" b="1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</a:t>
            </a:r>
            <a:r>
              <a:rPr lang="ar-JO" sz="2400" b="1" dirty="0">
                <a:solidFill>
                  <a:srgbClr val="00B050"/>
                </a:solidFill>
              </a:rPr>
              <a:t> </a:t>
            </a:r>
            <a:r>
              <a:rPr lang="ar-JO" sz="2400" b="1" dirty="0" smtClean="0">
                <a:solidFill>
                  <a:srgbClr val="FF0000"/>
                </a:solidFill>
              </a:rPr>
              <a:t>التقويم الختامي</a:t>
            </a:r>
            <a:r>
              <a:rPr lang="en-US" sz="2400" b="1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</a:t>
            </a:r>
            <a:endParaRPr lang="ar-JO" sz="2400" b="1" dirty="0">
              <a:ln/>
              <a:pattFill prst="dkUpDiag">
                <a:fgClr>
                  <a:prstClr val="white">
                    <a:lumMod val="50000"/>
                  </a:prstClr>
                </a:fgClr>
                <a:bgClr>
                  <a:prstClr val="black">
                    <a:lumMod val="75000"/>
                    <a:lumOff val="25000"/>
                  </a:prstClr>
                </a:bgClr>
              </a:patt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836790" y="617411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200" b="1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</a:t>
            </a:r>
            <a:r>
              <a:rPr lang="ar-JO" sz="1200" b="1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َّ</a:t>
            </a:r>
            <a:r>
              <a:rPr lang="ar-SA" sz="1200" b="1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ف :</a:t>
            </a:r>
            <a:r>
              <a:rPr lang="ar-JO" sz="1200" b="1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االتاسع </a:t>
            </a:r>
            <a:r>
              <a:rPr lang="en-US" sz="1200" b="1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200" b="1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41638" y="1139785"/>
            <a:ext cx="1074350" cy="752288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JO" sz="1600" b="1" dirty="0">
                  <a:solidFill>
                    <a:prstClr val="white"/>
                  </a:solidFill>
                  <a:cs typeface="Calibri" panose="020F0502020204030204" pitchFamily="34" charset="0"/>
                </a:rPr>
                <a:t>01:00</a:t>
              </a:r>
              <a:r>
                <a:rPr lang="en-US" sz="1600" b="1" dirty="0">
                  <a:solidFill>
                    <a:prstClr val="white"/>
                  </a:solidFill>
                  <a:cs typeface="Calibri" panose="020F0502020204030204" pitchFamily="34" charset="0"/>
                </a:rPr>
                <a:t> minutes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322329" y="1174875"/>
            <a:ext cx="814344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endParaRPr lang="ar-JO" sz="2800" b="1" dirty="0" smtClean="0">
              <a:solidFill>
                <a:srgbClr val="00B050"/>
              </a:solidFill>
            </a:endParaRPr>
          </a:p>
          <a:p>
            <a:pPr algn="r" rtl="1"/>
            <a:r>
              <a:rPr lang="ar-JO" sz="2800" b="1" dirty="0" smtClean="0">
                <a:solidFill>
                  <a:srgbClr val="00B050"/>
                </a:solidFill>
              </a:rPr>
              <a:t>الجملة التي وُظِّفَ فيها السّجْع: </a:t>
            </a:r>
            <a:endParaRPr lang="ar-JO" sz="2800" b="1" dirty="0">
              <a:solidFill>
                <a:srgbClr val="00B050"/>
              </a:solidFill>
            </a:endParaRPr>
          </a:p>
          <a:p>
            <a:pPr algn="r" rtl="1"/>
            <a:endParaRPr lang="ar-JO" sz="4000" b="1" dirty="0">
              <a:solidFill>
                <a:srgbClr val="FF0000"/>
              </a:solidFill>
            </a:endParaRPr>
          </a:p>
          <a:p>
            <a:pPr algn="r" rtl="1"/>
            <a:r>
              <a:rPr lang="ar-JO" sz="2800" b="1" dirty="0">
                <a:solidFill>
                  <a:prstClr val="black"/>
                </a:solidFill>
              </a:rPr>
              <a:t>أ ) </a:t>
            </a:r>
            <a:r>
              <a:rPr lang="ar-JO" sz="2800" b="1" dirty="0" smtClean="0">
                <a:solidFill>
                  <a:prstClr val="black"/>
                </a:solidFill>
              </a:rPr>
              <a:t>استخدمت الهاتف للضرورة.</a:t>
            </a:r>
            <a:endParaRPr lang="ar-JO" sz="2800" b="1" dirty="0">
              <a:solidFill>
                <a:prstClr val="black"/>
              </a:solidFill>
            </a:endParaRPr>
          </a:p>
          <a:p>
            <a:pPr algn="r" rtl="1"/>
            <a:endParaRPr lang="ar-JO" sz="2800" b="1" dirty="0">
              <a:solidFill>
                <a:prstClr val="black"/>
              </a:solidFill>
            </a:endParaRPr>
          </a:p>
          <a:p>
            <a:pPr algn="r" rtl="1"/>
            <a:r>
              <a:rPr lang="ar-JO" sz="2800" b="1" dirty="0">
                <a:solidFill>
                  <a:prstClr val="black"/>
                </a:solidFill>
              </a:rPr>
              <a:t>ب ) </a:t>
            </a:r>
            <a:r>
              <a:rPr lang="ar-JO" sz="2800" b="1" dirty="0" smtClean="0">
                <a:solidFill>
                  <a:prstClr val="black"/>
                </a:solidFill>
              </a:rPr>
              <a:t>عدت إلى المدرسة عودة سريعة.</a:t>
            </a:r>
            <a:endParaRPr lang="ar-JO" sz="2800" b="1" dirty="0">
              <a:solidFill>
                <a:prstClr val="black"/>
              </a:solidFill>
            </a:endParaRPr>
          </a:p>
          <a:p>
            <a:pPr algn="r" rtl="1"/>
            <a:endParaRPr lang="ar-JO" sz="2800" b="1" dirty="0">
              <a:solidFill>
                <a:prstClr val="black"/>
              </a:solidFill>
            </a:endParaRPr>
          </a:p>
          <a:p>
            <a:pPr algn="r" rtl="1"/>
            <a:r>
              <a:rPr lang="ar-JO" sz="2800" b="1" dirty="0">
                <a:solidFill>
                  <a:prstClr val="black"/>
                </a:solidFill>
              </a:rPr>
              <a:t>ج ) </a:t>
            </a:r>
            <a:r>
              <a:rPr lang="ar-JO" sz="2800" b="1" dirty="0" smtClean="0">
                <a:solidFill>
                  <a:prstClr val="black"/>
                </a:solidFill>
              </a:rPr>
              <a:t>واصلْتُ صمتي في خُلوتي.</a:t>
            </a:r>
            <a:endParaRPr lang="ar-JO" sz="2800" b="1" dirty="0">
              <a:solidFill>
                <a:srgbClr val="FF0000"/>
              </a:solidFill>
            </a:endParaRPr>
          </a:p>
          <a:p>
            <a:pPr algn="r" rtl="1"/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44" name="Flowchart: Alternate Process 43"/>
          <p:cNvSpPr/>
          <p:nvPr/>
        </p:nvSpPr>
        <p:spPr>
          <a:xfrm>
            <a:off x="0" y="6511267"/>
            <a:ext cx="1322329" cy="346733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prstClr val="white"/>
                </a:solidFill>
              </a:rPr>
              <a:t>ألواح صغيرة 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D8344B-2A44-6730-6205-166C2C35A9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2640" y="2395760"/>
            <a:ext cx="1390008" cy="1396105"/>
          </a:xfrm>
          <a:prstGeom prst="rect">
            <a:avLst/>
          </a:prstGeom>
        </p:spPr>
      </p:pic>
      <p:sp>
        <p:nvSpPr>
          <p:cNvPr id="27" name="Flowchart: Alternate Process 26"/>
          <p:cNvSpPr/>
          <p:nvPr/>
        </p:nvSpPr>
        <p:spPr>
          <a:xfrm>
            <a:off x="41638" y="6080813"/>
            <a:ext cx="1024287" cy="346733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IRS</a:t>
            </a:r>
          </a:p>
        </p:txBody>
      </p:sp>
      <p:sp>
        <p:nvSpPr>
          <p:cNvPr id="29" name="Double Wave 28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الرابعة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0" name="Double Wave 29"/>
          <p:cNvSpPr/>
          <p:nvPr/>
        </p:nvSpPr>
        <p:spPr>
          <a:xfrm>
            <a:off x="843280" y="603566"/>
            <a:ext cx="3134118" cy="352122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السّجْع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159482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>
              <a:solidFill>
                <a:prstClr val="white"/>
              </a:solidFill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</a:t>
            </a:r>
            <a:r>
              <a:rPr lang="ar-JO" sz="1600" b="1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اللُّغة العربيَّة</a:t>
            </a:r>
            <a:r>
              <a:rPr lang="ar-SA" sz="1600" b="1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</a:t>
            </a:r>
            <a:r>
              <a:rPr lang="ar-JO" sz="2400" b="1" dirty="0">
                <a:solidFill>
                  <a:srgbClr val="00B050"/>
                </a:solidFill>
              </a:rPr>
              <a:t> </a:t>
            </a:r>
            <a:r>
              <a:rPr lang="ar-JO" sz="2400" b="1" dirty="0" smtClean="0">
                <a:solidFill>
                  <a:srgbClr val="FF0000"/>
                </a:solidFill>
              </a:rPr>
              <a:t>التقويم الختامي</a:t>
            </a:r>
            <a:r>
              <a:rPr lang="en-US" sz="2400" b="1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</a:t>
            </a:r>
            <a:endParaRPr lang="ar-JO" sz="2400" b="1" dirty="0">
              <a:ln/>
              <a:pattFill prst="dkUpDiag">
                <a:fgClr>
                  <a:prstClr val="white">
                    <a:lumMod val="50000"/>
                  </a:prstClr>
                </a:fgClr>
                <a:bgClr>
                  <a:prstClr val="black">
                    <a:lumMod val="75000"/>
                    <a:lumOff val="25000"/>
                  </a:prstClr>
                </a:bgClr>
              </a:patt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836790" y="617411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200" b="1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</a:t>
            </a:r>
            <a:r>
              <a:rPr lang="ar-JO" sz="1200" b="1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َّ</a:t>
            </a:r>
            <a:r>
              <a:rPr lang="ar-SA" sz="1200" b="1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ف :</a:t>
            </a:r>
            <a:r>
              <a:rPr lang="ar-JO" sz="1200" b="1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االتاسع </a:t>
            </a:r>
            <a:r>
              <a:rPr lang="en-US" sz="1200" b="1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200" b="1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41638" y="1139785"/>
            <a:ext cx="1074350" cy="752288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JO" sz="1600" b="1" dirty="0">
                  <a:solidFill>
                    <a:prstClr val="white"/>
                  </a:solidFill>
                  <a:cs typeface="Calibri" panose="020F0502020204030204" pitchFamily="34" charset="0"/>
                </a:rPr>
                <a:t>01:00</a:t>
              </a:r>
              <a:r>
                <a:rPr lang="en-US" sz="1600" b="1" dirty="0">
                  <a:solidFill>
                    <a:prstClr val="white"/>
                  </a:solidFill>
                  <a:cs typeface="Calibri" panose="020F0502020204030204" pitchFamily="34" charset="0"/>
                </a:rPr>
                <a:t> minutes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322329" y="1174875"/>
            <a:ext cx="814344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endParaRPr lang="ar-JO" sz="2800" b="1" dirty="0" smtClean="0">
              <a:solidFill>
                <a:srgbClr val="00B050"/>
              </a:solidFill>
            </a:endParaRPr>
          </a:p>
          <a:p>
            <a:pPr algn="r" rtl="1"/>
            <a:r>
              <a:rPr lang="ar-JO" sz="2800" b="1" dirty="0" smtClean="0">
                <a:solidFill>
                  <a:srgbClr val="00B050"/>
                </a:solidFill>
              </a:rPr>
              <a:t>الجملة التي وُظِّفَ فيها السّجْع: </a:t>
            </a:r>
            <a:endParaRPr lang="ar-JO" sz="2800" b="1" dirty="0">
              <a:solidFill>
                <a:srgbClr val="00B050"/>
              </a:solidFill>
            </a:endParaRPr>
          </a:p>
          <a:p>
            <a:pPr algn="r" rtl="1"/>
            <a:endParaRPr lang="ar-JO" sz="4000" b="1" dirty="0">
              <a:solidFill>
                <a:srgbClr val="FF0000"/>
              </a:solidFill>
            </a:endParaRPr>
          </a:p>
          <a:p>
            <a:pPr algn="r" rtl="1"/>
            <a:r>
              <a:rPr lang="ar-JO" sz="2800" b="1" dirty="0">
                <a:solidFill>
                  <a:prstClr val="black"/>
                </a:solidFill>
              </a:rPr>
              <a:t>أ ) </a:t>
            </a:r>
            <a:r>
              <a:rPr lang="ar-JO" sz="2800" b="1" dirty="0" smtClean="0">
                <a:solidFill>
                  <a:prstClr val="black"/>
                </a:solidFill>
              </a:rPr>
              <a:t>استخدمت الهاتف للضرورة.</a:t>
            </a:r>
            <a:endParaRPr lang="ar-JO" sz="2800" b="1" dirty="0">
              <a:solidFill>
                <a:prstClr val="black"/>
              </a:solidFill>
            </a:endParaRPr>
          </a:p>
          <a:p>
            <a:pPr algn="r" rtl="1"/>
            <a:endParaRPr lang="ar-JO" sz="2800" b="1" dirty="0">
              <a:solidFill>
                <a:prstClr val="black"/>
              </a:solidFill>
            </a:endParaRPr>
          </a:p>
          <a:p>
            <a:pPr algn="r" rtl="1"/>
            <a:r>
              <a:rPr lang="ar-JO" sz="2800" b="1" dirty="0">
                <a:solidFill>
                  <a:prstClr val="black"/>
                </a:solidFill>
              </a:rPr>
              <a:t>ب ) </a:t>
            </a:r>
            <a:r>
              <a:rPr lang="ar-JO" sz="2800" b="1" dirty="0" smtClean="0">
                <a:solidFill>
                  <a:prstClr val="black"/>
                </a:solidFill>
              </a:rPr>
              <a:t>عدت إلى المدرسة عودة سريعة.</a:t>
            </a:r>
            <a:endParaRPr lang="ar-JO" sz="2800" b="1" dirty="0">
              <a:solidFill>
                <a:prstClr val="black"/>
              </a:solidFill>
            </a:endParaRPr>
          </a:p>
          <a:p>
            <a:pPr algn="r" rtl="1"/>
            <a:endParaRPr lang="ar-JO" sz="2800" b="1" dirty="0">
              <a:solidFill>
                <a:prstClr val="black"/>
              </a:solidFill>
            </a:endParaRPr>
          </a:p>
          <a:p>
            <a:pPr algn="r" rtl="1"/>
            <a:r>
              <a:rPr lang="ar-JO" sz="2800" b="1" dirty="0">
                <a:solidFill>
                  <a:srgbClr val="FF0000"/>
                </a:solidFill>
              </a:rPr>
              <a:t>ج ) </a:t>
            </a:r>
            <a:r>
              <a:rPr lang="ar-JO" sz="2800" b="1" dirty="0" smtClean="0">
                <a:solidFill>
                  <a:srgbClr val="FF0000"/>
                </a:solidFill>
              </a:rPr>
              <a:t>واصلْتُ صمتي في خُلوتي.</a:t>
            </a:r>
            <a:endParaRPr lang="ar-JO" sz="2800" b="1" dirty="0">
              <a:solidFill>
                <a:srgbClr val="FF0000"/>
              </a:solidFill>
            </a:endParaRPr>
          </a:p>
          <a:p>
            <a:pPr algn="r" rtl="1"/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44" name="Flowchart: Alternate Process 43"/>
          <p:cNvSpPr/>
          <p:nvPr/>
        </p:nvSpPr>
        <p:spPr>
          <a:xfrm>
            <a:off x="0" y="6511267"/>
            <a:ext cx="1322329" cy="346733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prstClr val="white"/>
                </a:solidFill>
              </a:rPr>
              <a:t>ألواح صغيرة 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D8344B-2A44-6730-6205-166C2C35A9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2640" y="2395760"/>
            <a:ext cx="1390008" cy="1396105"/>
          </a:xfrm>
          <a:prstGeom prst="rect">
            <a:avLst/>
          </a:prstGeom>
        </p:spPr>
      </p:pic>
      <p:sp>
        <p:nvSpPr>
          <p:cNvPr id="27" name="Flowchart: Alternate Process 26"/>
          <p:cNvSpPr/>
          <p:nvPr/>
        </p:nvSpPr>
        <p:spPr>
          <a:xfrm>
            <a:off x="41638" y="6080813"/>
            <a:ext cx="1024287" cy="346733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IRS</a:t>
            </a:r>
          </a:p>
        </p:txBody>
      </p:sp>
      <p:sp>
        <p:nvSpPr>
          <p:cNvPr id="29" name="Double Wave 28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الرابعة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0" name="Double Wave 29"/>
          <p:cNvSpPr/>
          <p:nvPr/>
        </p:nvSpPr>
        <p:spPr>
          <a:xfrm>
            <a:off x="843280" y="603566"/>
            <a:ext cx="3134118" cy="352122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السّجْع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782237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1652776" y="643466"/>
            <a:ext cx="1778570" cy="1580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51726" y="2429920"/>
            <a:ext cx="7014643" cy="224984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defTabSz="777240" rtl="1">
              <a:lnSpc>
                <a:spcPct val="150000"/>
              </a:lnSpc>
              <a:spcAft>
                <a:spcPts val="600"/>
              </a:spcAft>
            </a:pPr>
            <a:endParaRPr lang="ar-JO" sz="3740" kern="1200" dirty="0" smtClean="0">
              <a:solidFill>
                <a:schemeClr val="tx1"/>
              </a:solidFill>
              <a:latin typeface="+mn-lt"/>
              <a:ea typeface="+mn-ea"/>
              <a:cs typeface="AGA Battouta Regular" pitchFamily="2" charset="-78"/>
            </a:endParaRPr>
          </a:p>
          <a:p>
            <a:pPr algn="r" defTabSz="777240" rtl="1">
              <a:lnSpc>
                <a:spcPct val="150000"/>
              </a:lnSpc>
              <a:spcAft>
                <a:spcPts val="600"/>
              </a:spcAft>
            </a:pPr>
            <a:endParaRPr lang="ar-JO" sz="3740" kern="1200" dirty="0" smtClean="0">
              <a:solidFill>
                <a:schemeClr val="tx1"/>
              </a:solidFill>
              <a:latin typeface="+mn-lt"/>
              <a:ea typeface="+mn-ea"/>
              <a:cs typeface="AGA Battouta Regular" pitchFamily="2" charset="-78"/>
            </a:endParaRPr>
          </a:p>
          <a:p>
            <a:pPr>
              <a:spcAft>
                <a:spcPts val="600"/>
              </a:spcAft>
            </a:pPr>
            <a:endParaRPr lang="ar-JO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8990" y="923997"/>
            <a:ext cx="5046911" cy="1585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2811C6-55F4-19DD-3D1A-4266006A53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555" y="2110155"/>
            <a:ext cx="2074983" cy="1746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783" y="5322277"/>
            <a:ext cx="4431323" cy="879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175" y="2429920"/>
            <a:ext cx="7792537" cy="2753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16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اللُّغة العربية 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685486" y="586823"/>
            <a:ext cx="2432560" cy="390106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4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</a:t>
            </a:r>
            <a:r>
              <a:rPr lang="ar-JO" sz="14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َّ</a:t>
            </a:r>
            <a:r>
              <a:rPr lang="ar-SA" sz="14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ف :</a:t>
            </a:r>
            <a:r>
              <a:rPr lang="ar-JO" sz="14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التاسع </a:t>
            </a:r>
            <a:r>
              <a:rPr lang="en-US" sz="14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4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206116" y="1120984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296160" y="1120985"/>
            <a:ext cx="7276441" cy="446891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>
              <a:lnSpc>
                <a:spcPct val="250000"/>
              </a:lnSpc>
            </a:pPr>
            <a:r>
              <a:rPr lang="ar-SA" sz="4000" b="1" dirty="0">
                <a:solidFill>
                  <a:srgbClr val="FF0000"/>
                </a:solidFill>
                <a:latin typeface="GE SS Text Bold" pitchFamily="18" charset="-78"/>
                <a:ea typeface="GE SS Text Bold" pitchFamily="18" charset="-78"/>
                <a:cs typeface="GE SS Text Bold" pitchFamily="18" charset="-78"/>
              </a:rPr>
              <a:t>النتاجات المتوقعة :</a:t>
            </a:r>
            <a:r>
              <a:rPr lang="ar-JO" sz="4000" b="1" dirty="0">
                <a:solidFill>
                  <a:srgbClr val="FF0000"/>
                </a:solidFill>
                <a:latin typeface="GE SS Text Bold" pitchFamily="18" charset="-78"/>
                <a:ea typeface="GE SS Text Bold" pitchFamily="18" charset="-78"/>
                <a:cs typeface="GE SS Text Bold" pitchFamily="18" charset="-78"/>
              </a:rPr>
              <a:t> </a:t>
            </a:r>
          </a:p>
          <a:p>
            <a:pPr algn="r" rtl="1">
              <a:lnSpc>
                <a:spcPct val="250000"/>
              </a:lnSpc>
            </a:pPr>
            <a:endParaRPr lang="en-US" sz="2000" b="1" dirty="0"/>
          </a:p>
          <a:p>
            <a:pPr marL="514350" lvl="0" indent="-514350" algn="r" rtl="1">
              <a:spcBef>
                <a:spcPct val="20000"/>
              </a:spcBef>
              <a:buFont typeface="+mj-lt"/>
              <a:buAutoNum type="arabicPeriod"/>
              <a:defRPr/>
            </a:pPr>
            <a:r>
              <a:rPr lang="ar-JO" sz="2800" b="1" dirty="0" smtClean="0">
                <a:solidFill>
                  <a:prstClr val="black"/>
                </a:solidFill>
              </a:rPr>
              <a:t>يتعرّف الجناس.</a:t>
            </a:r>
            <a:endParaRPr lang="ar-JO" sz="2800" b="1" dirty="0">
              <a:solidFill>
                <a:prstClr val="black"/>
              </a:solidFill>
            </a:endParaRPr>
          </a:p>
          <a:p>
            <a:pPr marL="514350" lvl="0" indent="-514350" algn="r" rtl="1">
              <a:spcBef>
                <a:spcPct val="20000"/>
              </a:spcBef>
              <a:buFont typeface="+mj-lt"/>
              <a:buAutoNum type="arabicPeriod"/>
              <a:defRPr/>
            </a:pPr>
            <a:endParaRPr lang="ar-JO" sz="2800" b="1" dirty="0">
              <a:solidFill>
                <a:prstClr val="black"/>
              </a:solidFill>
            </a:endParaRPr>
          </a:p>
          <a:p>
            <a:pPr marL="514350" lvl="0" indent="-514350" algn="r" rtl="1">
              <a:spcBef>
                <a:spcPct val="20000"/>
              </a:spcBef>
              <a:buFont typeface="+mj-lt"/>
              <a:buAutoNum type="arabicPeriod"/>
              <a:defRPr/>
            </a:pPr>
            <a:r>
              <a:rPr lang="ar-JO" sz="2800" b="1" dirty="0" smtClean="0">
                <a:solidFill>
                  <a:prstClr val="black"/>
                </a:solidFill>
              </a:rPr>
              <a:t>يتعرّف الجناس التام.</a:t>
            </a:r>
            <a:endParaRPr lang="ar-JO" sz="2800" b="1" dirty="0">
              <a:solidFill>
                <a:prstClr val="black"/>
              </a:solidFill>
            </a:endParaRPr>
          </a:p>
          <a:p>
            <a:pPr lvl="0" algn="r" rtl="1">
              <a:spcBef>
                <a:spcPct val="20000"/>
              </a:spcBef>
              <a:defRPr/>
            </a:pPr>
            <a:endParaRPr lang="ar-JO" sz="2800" b="1" dirty="0">
              <a:solidFill>
                <a:prstClr val="black"/>
              </a:solidFill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D0B4E7-E65A-7A03-6B1F-F0C9457357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5746" y="1638417"/>
            <a:ext cx="2417321" cy="2427924"/>
          </a:xfrm>
          <a:prstGeom prst="rect">
            <a:avLst/>
          </a:prstGeom>
        </p:spPr>
      </p:pic>
      <p:sp>
        <p:nvSpPr>
          <p:cNvPr id="28" name="Double Wave 2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الرابعة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5" name="Double Wave 44"/>
          <p:cNvSpPr/>
          <p:nvPr/>
        </p:nvSpPr>
        <p:spPr>
          <a:xfrm>
            <a:off x="843280" y="603566"/>
            <a:ext cx="3134118" cy="352122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smtClean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الجناس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462747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اللُّغة العربيَّة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836790" y="617411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</a:t>
            </a:r>
            <a:r>
              <a:rPr lang="ar-JO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َّ</a:t>
            </a:r>
            <a:r>
              <a:rPr lang="ar-SA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ف :</a:t>
            </a:r>
            <a:r>
              <a:rPr lang="ar-JO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االتاسع </a:t>
            </a:r>
            <a:r>
              <a:rPr lang="en-US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2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41638" y="1139785"/>
            <a:ext cx="1074350" cy="752288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JO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 minutes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322329" y="1174875"/>
            <a:ext cx="814344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3200" b="1" dirty="0">
                <a:solidFill>
                  <a:srgbClr val="00B0F0"/>
                </a:solidFill>
              </a:rPr>
              <a:t>الت</a:t>
            </a:r>
            <a:r>
              <a:rPr lang="ar-JO" sz="3200" b="1" dirty="0">
                <a:solidFill>
                  <a:srgbClr val="00B0F0"/>
                </a:solidFill>
              </a:rPr>
              <a:t>َّ</a:t>
            </a:r>
            <a:r>
              <a:rPr lang="ar-SA" sz="3200" b="1" dirty="0">
                <a:solidFill>
                  <a:srgbClr val="00B0F0"/>
                </a:solidFill>
              </a:rPr>
              <a:t>قويم القبلي </a:t>
            </a:r>
            <a:r>
              <a:rPr lang="ar-SA" sz="4000" b="1" dirty="0">
                <a:solidFill>
                  <a:srgbClr val="00B0F0"/>
                </a:solidFill>
              </a:rPr>
              <a:t>:</a:t>
            </a:r>
            <a:endParaRPr lang="ar-JO" sz="4000" b="1" dirty="0">
              <a:solidFill>
                <a:srgbClr val="00B0F0"/>
              </a:solidFill>
            </a:endParaRPr>
          </a:p>
          <a:p>
            <a:pPr algn="r" rtl="1"/>
            <a:r>
              <a:rPr lang="ar-JO" sz="2800" b="1" dirty="0" smtClean="0">
                <a:solidFill>
                  <a:srgbClr val="00B050"/>
                </a:solidFill>
              </a:rPr>
              <a:t>الجملة التي </a:t>
            </a:r>
            <a:r>
              <a:rPr lang="ar-JO" sz="2800" b="1" dirty="0" smtClean="0">
                <a:solidFill>
                  <a:srgbClr val="00B050"/>
                </a:solidFill>
              </a:rPr>
              <a:t>جاءت فيها كلمة (عين) بمعنى نبع الماء هي</a:t>
            </a:r>
            <a:r>
              <a:rPr lang="ar-JO" sz="2800" b="1" dirty="0" smtClean="0">
                <a:solidFill>
                  <a:srgbClr val="00B050"/>
                </a:solidFill>
              </a:rPr>
              <a:t>: </a:t>
            </a:r>
            <a:endParaRPr lang="ar-JO" sz="2800" b="1" dirty="0">
              <a:solidFill>
                <a:srgbClr val="00B050"/>
              </a:solidFill>
            </a:endParaRPr>
          </a:p>
          <a:p>
            <a:pPr algn="r" rtl="1"/>
            <a:endParaRPr lang="ar-JO" sz="4000" b="1" dirty="0">
              <a:solidFill>
                <a:srgbClr val="FF0000"/>
              </a:solidFill>
            </a:endParaRPr>
          </a:p>
          <a:p>
            <a:pPr algn="r" rtl="1"/>
            <a:r>
              <a:rPr lang="ar-JO" sz="2800" b="1" dirty="0"/>
              <a:t>أ ) </a:t>
            </a:r>
            <a:r>
              <a:rPr lang="ar-JO" sz="2800" b="1" dirty="0" smtClean="0"/>
              <a:t>عيني تؤلمني منذ الصباح.</a:t>
            </a:r>
            <a:endParaRPr lang="ar-JO" sz="2800" b="1" dirty="0"/>
          </a:p>
          <a:p>
            <a:pPr algn="r" rtl="1"/>
            <a:endParaRPr lang="ar-JO" sz="2800" b="1" dirty="0"/>
          </a:p>
          <a:p>
            <a:pPr algn="r" rtl="1"/>
            <a:r>
              <a:rPr lang="ar-JO" sz="2800" b="1" dirty="0"/>
              <a:t>ب ) </a:t>
            </a:r>
            <a:r>
              <a:rPr lang="ar-JO" sz="2800" b="1" dirty="0" smtClean="0"/>
              <a:t>جاء الطالبُ عينُهُ</a:t>
            </a:r>
            <a:r>
              <a:rPr lang="ar-JO" sz="2800" b="1" dirty="0" smtClean="0"/>
              <a:t>.</a:t>
            </a:r>
            <a:endParaRPr lang="ar-JO" sz="2800" b="1" dirty="0"/>
          </a:p>
          <a:p>
            <a:pPr algn="r" rtl="1"/>
            <a:endParaRPr lang="ar-JO" sz="2800" b="1" dirty="0"/>
          </a:p>
          <a:p>
            <a:pPr algn="r" rtl="1"/>
            <a:r>
              <a:rPr lang="ar-JO" sz="2800" b="1" dirty="0"/>
              <a:t>ج </a:t>
            </a:r>
            <a:r>
              <a:rPr lang="ar-JO" sz="2800" b="1" dirty="0" smtClean="0"/>
              <a:t>) شربتُ من عين القرية. </a:t>
            </a:r>
            <a:endParaRPr lang="ar-JO" sz="2800" b="1" dirty="0" smtClean="0"/>
          </a:p>
          <a:p>
            <a:pPr algn="r" rtl="1"/>
            <a:endParaRPr lang="ar-JO" sz="2800" b="1" dirty="0"/>
          </a:p>
          <a:p>
            <a:pPr algn="r" rtl="1"/>
            <a:r>
              <a:rPr lang="ar-JO" sz="2800" b="1" dirty="0" smtClean="0"/>
              <a:t>د) </a:t>
            </a:r>
            <a:r>
              <a:rPr lang="ar-JO" sz="2800" b="1" dirty="0" smtClean="0"/>
              <a:t>ألقى العينُ خطابهُ في ملس الأعيان.</a:t>
            </a:r>
            <a:endParaRPr lang="ar-JO" sz="2800" b="1" dirty="0"/>
          </a:p>
          <a:p>
            <a:pPr algn="r" rtl="1"/>
            <a:endParaRPr lang="ar-JO" sz="2800" b="1" dirty="0">
              <a:solidFill>
                <a:srgbClr val="FF0000"/>
              </a:solidFill>
            </a:endParaRPr>
          </a:p>
          <a:p>
            <a:pPr algn="r" rtl="1"/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44" name="Flowchart: Alternate Process 43"/>
          <p:cNvSpPr/>
          <p:nvPr/>
        </p:nvSpPr>
        <p:spPr>
          <a:xfrm>
            <a:off x="0" y="6511267"/>
            <a:ext cx="1322329" cy="346733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/>
              <a:t>ألواح صغيرة </a:t>
            </a:r>
            <a:endParaRPr lang="en-US" b="1" dirty="0"/>
          </a:p>
        </p:txBody>
      </p: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D8344B-2A44-6730-6205-166C2C35A9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2640" y="2395760"/>
            <a:ext cx="1390008" cy="1396105"/>
          </a:xfrm>
          <a:prstGeom prst="rect">
            <a:avLst/>
          </a:prstGeom>
        </p:spPr>
      </p:pic>
      <p:sp>
        <p:nvSpPr>
          <p:cNvPr id="27" name="Flowchart: Alternate Process 26"/>
          <p:cNvSpPr/>
          <p:nvPr/>
        </p:nvSpPr>
        <p:spPr>
          <a:xfrm>
            <a:off x="41638" y="6080813"/>
            <a:ext cx="1024287" cy="346733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IRS</a:t>
            </a:r>
          </a:p>
        </p:txBody>
      </p:sp>
      <p:sp>
        <p:nvSpPr>
          <p:cNvPr id="29" name="Double Wave 28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الرابعة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0" name="Double Wave 29"/>
          <p:cNvSpPr/>
          <p:nvPr/>
        </p:nvSpPr>
        <p:spPr>
          <a:xfrm>
            <a:off x="843280" y="603566"/>
            <a:ext cx="3134118" cy="352122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الجناس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393274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اللُّغة العربيَّة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836790" y="617411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</a:t>
            </a:r>
            <a:r>
              <a:rPr lang="ar-JO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َّ</a:t>
            </a:r>
            <a:r>
              <a:rPr lang="ar-SA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ف :</a:t>
            </a:r>
            <a:r>
              <a:rPr lang="ar-JO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االتاسع </a:t>
            </a:r>
            <a:r>
              <a:rPr lang="en-US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2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41638" y="1139785"/>
            <a:ext cx="1074350" cy="752288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JO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 minutes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322329" y="1174875"/>
            <a:ext cx="814344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3200" b="1" dirty="0">
                <a:solidFill>
                  <a:srgbClr val="00B0F0"/>
                </a:solidFill>
              </a:rPr>
              <a:t>الت</a:t>
            </a:r>
            <a:r>
              <a:rPr lang="ar-JO" sz="3200" b="1" dirty="0">
                <a:solidFill>
                  <a:srgbClr val="00B0F0"/>
                </a:solidFill>
              </a:rPr>
              <a:t>َّ</a:t>
            </a:r>
            <a:r>
              <a:rPr lang="ar-SA" sz="3200" b="1" dirty="0">
                <a:solidFill>
                  <a:srgbClr val="00B0F0"/>
                </a:solidFill>
              </a:rPr>
              <a:t>قويم القبلي </a:t>
            </a:r>
            <a:r>
              <a:rPr lang="ar-SA" sz="4000" b="1" dirty="0">
                <a:solidFill>
                  <a:srgbClr val="00B0F0"/>
                </a:solidFill>
              </a:rPr>
              <a:t>:</a:t>
            </a:r>
            <a:endParaRPr lang="ar-JO" sz="4000" b="1" dirty="0">
              <a:solidFill>
                <a:srgbClr val="00B0F0"/>
              </a:solidFill>
            </a:endParaRPr>
          </a:p>
          <a:p>
            <a:pPr algn="r" rtl="1"/>
            <a:r>
              <a:rPr lang="ar-JO" sz="2800" b="1" dirty="0" smtClean="0">
                <a:solidFill>
                  <a:srgbClr val="00B050"/>
                </a:solidFill>
              </a:rPr>
              <a:t>الجملة التي </a:t>
            </a:r>
            <a:r>
              <a:rPr lang="ar-JO" sz="2800" b="1" dirty="0" smtClean="0">
                <a:solidFill>
                  <a:srgbClr val="00B050"/>
                </a:solidFill>
              </a:rPr>
              <a:t>جاءت فيها كلمة (عين) بمعنى نبع الماء هي</a:t>
            </a:r>
            <a:r>
              <a:rPr lang="ar-JO" sz="2800" b="1" dirty="0" smtClean="0">
                <a:solidFill>
                  <a:srgbClr val="00B050"/>
                </a:solidFill>
              </a:rPr>
              <a:t>: </a:t>
            </a:r>
            <a:endParaRPr lang="ar-JO" sz="2800" b="1" dirty="0">
              <a:solidFill>
                <a:srgbClr val="00B050"/>
              </a:solidFill>
            </a:endParaRPr>
          </a:p>
          <a:p>
            <a:pPr algn="r" rtl="1"/>
            <a:endParaRPr lang="ar-JO" sz="4000" b="1" dirty="0">
              <a:solidFill>
                <a:srgbClr val="FF0000"/>
              </a:solidFill>
            </a:endParaRPr>
          </a:p>
          <a:p>
            <a:pPr algn="r" rtl="1"/>
            <a:r>
              <a:rPr lang="ar-JO" sz="2800" b="1" dirty="0"/>
              <a:t>أ ) </a:t>
            </a:r>
            <a:r>
              <a:rPr lang="ar-JO" sz="2800" b="1" dirty="0" smtClean="0"/>
              <a:t>عيني تؤلمني منذ الصباح.</a:t>
            </a:r>
            <a:endParaRPr lang="ar-JO" sz="2800" b="1" dirty="0"/>
          </a:p>
          <a:p>
            <a:pPr algn="r" rtl="1"/>
            <a:endParaRPr lang="ar-JO" sz="2800" b="1" dirty="0"/>
          </a:p>
          <a:p>
            <a:pPr algn="r" rtl="1"/>
            <a:r>
              <a:rPr lang="ar-JO" sz="2800" b="1" dirty="0"/>
              <a:t>ب ) </a:t>
            </a:r>
            <a:r>
              <a:rPr lang="ar-JO" sz="2800" b="1" dirty="0" smtClean="0"/>
              <a:t>جاء الطالبُ عينُهُ</a:t>
            </a:r>
            <a:r>
              <a:rPr lang="ar-JO" sz="2800" b="1" dirty="0" smtClean="0"/>
              <a:t>.</a:t>
            </a:r>
            <a:endParaRPr lang="ar-JO" sz="2800" b="1" dirty="0"/>
          </a:p>
          <a:p>
            <a:pPr algn="r" rtl="1"/>
            <a:endParaRPr lang="ar-JO" sz="2800" b="1" dirty="0"/>
          </a:p>
          <a:p>
            <a:pPr algn="r" rtl="1"/>
            <a:r>
              <a:rPr lang="ar-JO" sz="2800" b="1" dirty="0">
                <a:solidFill>
                  <a:srgbClr val="FF0000"/>
                </a:solidFill>
              </a:rPr>
              <a:t>ج </a:t>
            </a:r>
            <a:r>
              <a:rPr lang="ar-JO" sz="2800" b="1" dirty="0" smtClean="0">
                <a:solidFill>
                  <a:srgbClr val="FF0000"/>
                </a:solidFill>
              </a:rPr>
              <a:t>) شربتُ من عين القرية. </a:t>
            </a:r>
            <a:endParaRPr lang="ar-JO" sz="2800" b="1" dirty="0" smtClean="0">
              <a:solidFill>
                <a:srgbClr val="FF0000"/>
              </a:solidFill>
            </a:endParaRPr>
          </a:p>
          <a:p>
            <a:pPr algn="r" rtl="1"/>
            <a:endParaRPr lang="ar-JO" sz="2800" b="1" dirty="0"/>
          </a:p>
          <a:p>
            <a:pPr algn="r" rtl="1"/>
            <a:r>
              <a:rPr lang="ar-JO" sz="2800" b="1" dirty="0" smtClean="0"/>
              <a:t>د) </a:t>
            </a:r>
            <a:r>
              <a:rPr lang="ar-JO" sz="2800" b="1" dirty="0" smtClean="0"/>
              <a:t>ألقى العينُ خطابهُ في ملس الأعيان.</a:t>
            </a:r>
            <a:endParaRPr lang="ar-JO" sz="2800" b="1" dirty="0"/>
          </a:p>
          <a:p>
            <a:pPr algn="r" rtl="1"/>
            <a:endParaRPr lang="ar-JO" sz="2800" b="1" dirty="0">
              <a:solidFill>
                <a:srgbClr val="FF0000"/>
              </a:solidFill>
            </a:endParaRPr>
          </a:p>
          <a:p>
            <a:pPr algn="r" rtl="1"/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44" name="Flowchart: Alternate Process 43"/>
          <p:cNvSpPr/>
          <p:nvPr/>
        </p:nvSpPr>
        <p:spPr>
          <a:xfrm>
            <a:off x="0" y="6511267"/>
            <a:ext cx="1322329" cy="346733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/>
              <a:t>ألواح صغيرة </a:t>
            </a:r>
            <a:endParaRPr lang="en-US" b="1" dirty="0"/>
          </a:p>
        </p:txBody>
      </p: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D8344B-2A44-6730-6205-166C2C35A9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2640" y="2395760"/>
            <a:ext cx="1390008" cy="1396105"/>
          </a:xfrm>
          <a:prstGeom prst="rect">
            <a:avLst/>
          </a:prstGeom>
        </p:spPr>
      </p:pic>
      <p:sp>
        <p:nvSpPr>
          <p:cNvPr id="27" name="Flowchart: Alternate Process 26"/>
          <p:cNvSpPr/>
          <p:nvPr/>
        </p:nvSpPr>
        <p:spPr>
          <a:xfrm>
            <a:off x="41638" y="6080813"/>
            <a:ext cx="1024287" cy="346733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IRS</a:t>
            </a:r>
          </a:p>
        </p:txBody>
      </p:sp>
      <p:sp>
        <p:nvSpPr>
          <p:cNvPr id="29" name="Double Wave 28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الرابعة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0" name="Double Wave 29"/>
          <p:cNvSpPr/>
          <p:nvPr/>
        </p:nvSpPr>
        <p:spPr>
          <a:xfrm>
            <a:off x="843280" y="603566"/>
            <a:ext cx="3134118" cy="352122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الجناس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564406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اللُّغة العربيَّة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836790" y="617411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</a:t>
            </a:r>
            <a:r>
              <a:rPr lang="ar-JO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َّ</a:t>
            </a:r>
            <a:r>
              <a:rPr lang="ar-SA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ف :</a:t>
            </a:r>
            <a:r>
              <a:rPr lang="ar-JO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االتاسع </a:t>
            </a:r>
            <a:r>
              <a:rPr lang="en-US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2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7469" y="543006"/>
            <a:ext cx="1280691" cy="752288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JO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 minutes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322329" y="1032205"/>
            <a:ext cx="81434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3200" b="1" dirty="0">
                <a:solidFill>
                  <a:srgbClr val="00B0F0"/>
                </a:solidFill>
              </a:rPr>
              <a:t>الت</a:t>
            </a:r>
            <a:r>
              <a:rPr lang="ar-JO" sz="3200" b="1" dirty="0" smtClean="0">
                <a:solidFill>
                  <a:srgbClr val="00B0F0"/>
                </a:solidFill>
              </a:rPr>
              <a:t>َّمهيد</a:t>
            </a:r>
            <a:r>
              <a:rPr lang="ar-SA" sz="4000" b="1" dirty="0" smtClean="0">
                <a:solidFill>
                  <a:srgbClr val="00B0F0"/>
                </a:solidFill>
              </a:rPr>
              <a:t>:</a:t>
            </a:r>
            <a:r>
              <a:rPr lang="ar-JO" sz="4000" b="1" dirty="0" smtClean="0">
                <a:solidFill>
                  <a:srgbClr val="00B0F0"/>
                </a:solidFill>
              </a:rPr>
              <a:t> </a:t>
            </a:r>
            <a:r>
              <a:rPr lang="ar-JO" sz="2800" b="1" dirty="0" smtClean="0">
                <a:solidFill>
                  <a:srgbClr val="00B0F0"/>
                </a:solidFill>
              </a:rPr>
              <a:t>هاتِ تعريفك الخاص عن السجع من خلال ما شاهدت</a:t>
            </a:r>
            <a:r>
              <a:rPr lang="ar-JO" sz="2400" b="1" dirty="0" smtClean="0">
                <a:solidFill>
                  <a:srgbClr val="00B0F0"/>
                </a:solidFill>
              </a:rPr>
              <a:t>.</a:t>
            </a:r>
            <a:endParaRPr lang="ar-JO" sz="2400" b="1" dirty="0">
              <a:solidFill>
                <a:srgbClr val="00B0F0"/>
              </a:solidFill>
            </a:endParaRPr>
          </a:p>
          <a:p>
            <a:pPr algn="r" rtl="1"/>
            <a:endParaRPr lang="ar-JO" sz="2800" b="1" dirty="0">
              <a:solidFill>
                <a:srgbClr val="FF0000"/>
              </a:solidFill>
            </a:endParaRPr>
          </a:p>
          <a:p>
            <a:pPr algn="r" rtl="1"/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44" name="Flowchart: Alternate Process 43"/>
          <p:cNvSpPr/>
          <p:nvPr/>
        </p:nvSpPr>
        <p:spPr>
          <a:xfrm>
            <a:off x="0" y="6511267"/>
            <a:ext cx="1322329" cy="346733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/>
              <a:t>ألواح صغيرة </a:t>
            </a:r>
            <a:endParaRPr lang="en-US" b="1" dirty="0"/>
          </a:p>
        </p:txBody>
      </p: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D8344B-2A44-6730-6205-166C2C35A9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920" y="1323366"/>
            <a:ext cx="952488" cy="956666"/>
          </a:xfrm>
          <a:prstGeom prst="rect">
            <a:avLst/>
          </a:prstGeom>
        </p:spPr>
      </p:pic>
      <p:sp>
        <p:nvSpPr>
          <p:cNvPr id="27" name="Flowchart: Alternate Process 26"/>
          <p:cNvSpPr/>
          <p:nvPr/>
        </p:nvSpPr>
        <p:spPr>
          <a:xfrm>
            <a:off x="41638" y="6080813"/>
            <a:ext cx="1024287" cy="346733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IRS</a:t>
            </a:r>
          </a:p>
        </p:txBody>
      </p:sp>
      <p:sp>
        <p:nvSpPr>
          <p:cNvPr id="30" name="Double Wave 29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الرابعة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1" name="Double Wave 30"/>
          <p:cNvSpPr/>
          <p:nvPr/>
        </p:nvSpPr>
        <p:spPr>
          <a:xfrm>
            <a:off x="843280" y="603566"/>
            <a:ext cx="3134118" cy="352122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الجناس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pic>
        <p:nvPicPr>
          <p:cNvPr id="8" name="SSYouTube.online_الجناس وأنواعه_72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10302" y="1824845"/>
            <a:ext cx="7783785" cy="4378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8113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اللُّغة العربيَّة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974293" y="611164"/>
            <a:ext cx="1859392" cy="39952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</a:t>
            </a:r>
            <a:r>
              <a:rPr lang="ar-JO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َّ</a:t>
            </a:r>
            <a:r>
              <a:rPr lang="ar-SA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ف :</a:t>
            </a:r>
            <a:r>
              <a:rPr lang="ar-JO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التاسع </a:t>
            </a:r>
            <a:r>
              <a:rPr lang="en-US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2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22592" y="5922"/>
            <a:ext cx="5086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3200" b="1" dirty="0">
                <a:solidFill>
                  <a:srgbClr val="C00000"/>
                </a:solidFill>
              </a:rPr>
              <a:t>الت</a:t>
            </a:r>
            <a:r>
              <a:rPr lang="ar-JO" sz="3200" b="1" dirty="0">
                <a:solidFill>
                  <a:srgbClr val="C00000"/>
                </a:solidFill>
              </a:rPr>
              <a:t>َّ</a:t>
            </a:r>
            <a:r>
              <a:rPr lang="ar-SA" sz="3200" b="1" dirty="0">
                <a:solidFill>
                  <a:srgbClr val="C00000"/>
                </a:solidFill>
              </a:rPr>
              <a:t>قديم </a:t>
            </a:r>
            <a:r>
              <a:rPr lang="ar-SA" sz="3200" b="1" dirty="0" smtClean="0">
                <a:solidFill>
                  <a:srgbClr val="C00000"/>
                </a:solidFill>
              </a:rPr>
              <a:t>:</a:t>
            </a:r>
            <a:r>
              <a:rPr lang="ar-JO" sz="3200" b="1" dirty="0" smtClean="0">
                <a:solidFill>
                  <a:srgbClr val="C00000"/>
                </a:solidFill>
              </a:rPr>
              <a:t> </a:t>
            </a:r>
            <a:r>
              <a:rPr lang="ar-JO" sz="2000" b="1" dirty="0" smtClean="0">
                <a:solidFill>
                  <a:srgbClr val="C00000"/>
                </a:solidFill>
              </a:rPr>
              <a:t>ص109-110</a:t>
            </a:r>
            <a:endParaRPr lang="ar-SA" sz="2000" b="1" dirty="0">
              <a:solidFill>
                <a:srgbClr val="C00000"/>
              </a:solidFill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2FC3215C-D3B7-6906-CC1F-48C6B2166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6" y="6221940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24CE09-5DF4-93BE-7FF4-D6162CE7A6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589" y="809496"/>
            <a:ext cx="1038418" cy="1103724"/>
          </a:xfrm>
          <a:prstGeom prst="rect">
            <a:avLst/>
          </a:prstGeom>
        </p:spPr>
      </p:pic>
      <p:sp>
        <p:nvSpPr>
          <p:cNvPr id="57" name="Double Wave 56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الرابعة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58" name="Double Wave 57"/>
          <p:cNvSpPr/>
          <p:nvPr/>
        </p:nvSpPr>
        <p:spPr>
          <a:xfrm>
            <a:off x="843280" y="603566"/>
            <a:ext cx="3134118" cy="352122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الجناس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498" y="1208816"/>
            <a:ext cx="7800648" cy="10869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24" y="2459642"/>
            <a:ext cx="8679011" cy="365869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618467" y="3037972"/>
            <a:ext cx="27542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JO" sz="2400" b="1" dirty="0" smtClean="0">
                <a:solidFill>
                  <a:srgbClr val="FF0000"/>
                </a:solidFill>
              </a:rPr>
              <a:t>نعم تشابهتا وتجانستا لفظًا</a:t>
            </a:r>
            <a:endParaRPr lang="en-US" sz="2400" dirty="0"/>
          </a:p>
        </p:txBody>
      </p:sp>
      <p:sp>
        <p:nvSpPr>
          <p:cNvPr id="32" name="Rectangle 31"/>
          <p:cNvSpPr/>
          <p:nvPr/>
        </p:nvSpPr>
        <p:spPr>
          <a:xfrm>
            <a:off x="3825782" y="4066243"/>
            <a:ext cx="10743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JO" sz="2000" b="1" dirty="0" smtClean="0">
                <a:solidFill>
                  <a:srgbClr val="FF0000"/>
                </a:solidFill>
              </a:rPr>
              <a:t>يوم القيامة</a:t>
            </a:r>
            <a:endParaRPr lang="en-US" sz="2000" dirty="0"/>
          </a:p>
        </p:txBody>
      </p:sp>
      <p:sp>
        <p:nvSpPr>
          <p:cNvPr id="34" name="Rectangle 33"/>
          <p:cNvSpPr/>
          <p:nvPr/>
        </p:nvSpPr>
        <p:spPr>
          <a:xfrm>
            <a:off x="2147068" y="3950814"/>
            <a:ext cx="14045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JO" sz="2000" b="1" dirty="0" smtClean="0">
                <a:solidFill>
                  <a:srgbClr val="FF0000"/>
                </a:solidFill>
              </a:rPr>
              <a:t>وقت من الزمن</a:t>
            </a:r>
            <a:endParaRPr lang="en-US" sz="2000" dirty="0"/>
          </a:p>
        </p:txBody>
      </p:sp>
      <p:sp>
        <p:nvSpPr>
          <p:cNvPr id="35" name="Rectangle 34"/>
          <p:cNvSpPr/>
          <p:nvPr/>
        </p:nvSpPr>
        <p:spPr>
          <a:xfrm>
            <a:off x="5158044" y="5486537"/>
            <a:ext cx="8162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JO" sz="2400" b="1" dirty="0" smtClean="0">
                <a:solidFill>
                  <a:srgbClr val="FF0000"/>
                </a:solidFill>
              </a:rPr>
              <a:t>المعنى</a:t>
            </a:r>
            <a:endParaRPr lang="en-US" sz="2400" dirty="0"/>
          </a:p>
        </p:txBody>
      </p:sp>
      <p:sp>
        <p:nvSpPr>
          <p:cNvPr id="38" name="Rectangle 37"/>
          <p:cNvSpPr/>
          <p:nvPr/>
        </p:nvSpPr>
        <p:spPr>
          <a:xfrm>
            <a:off x="3530448" y="5496488"/>
            <a:ext cx="9188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JO" sz="2400" b="1" dirty="0" smtClean="0">
                <a:solidFill>
                  <a:srgbClr val="FF0000"/>
                </a:solidFill>
              </a:rPr>
              <a:t>الجناس</a:t>
            </a:r>
            <a:endParaRPr lang="en-US" sz="2400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45447" y="76415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JO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02:00</a:t>
              </a:r>
              <a:r>
                <a:rPr lang="en-US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minutes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608128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2" grpId="0"/>
      <p:bldP spid="34" grpId="0"/>
      <p:bldP spid="35" grpId="0"/>
      <p:bldP spid="3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اللُّغة العربيَّة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974293" y="611164"/>
            <a:ext cx="1859392" cy="39952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</a:t>
            </a:r>
            <a:r>
              <a:rPr lang="ar-JO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َّ</a:t>
            </a:r>
            <a:r>
              <a:rPr lang="ar-SA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ف :</a:t>
            </a:r>
            <a:r>
              <a:rPr lang="ar-JO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التاسع </a:t>
            </a:r>
            <a:r>
              <a:rPr lang="en-US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2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2FC3215C-D3B7-6906-CC1F-48C6B2166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6" y="6221940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24CE09-5DF4-93BE-7FF4-D6162CE7A6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589" y="809496"/>
            <a:ext cx="1038418" cy="1103724"/>
          </a:xfrm>
          <a:prstGeom prst="rect">
            <a:avLst/>
          </a:prstGeom>
        </p:spPr>
      </p:pic>
      <p:sp>
        <p:nvSpPr>
          <p:cNvPr id="57" name="Double Wave 56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الرابعة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58" name="Double Wave 57"/>
          <p:cNvSpPr/>
          <p:nvPr/>
        </p:nvSpPr>
        <p:spPr>
          <a:xfrm>
            <a:off x="843280" y="603566"/>
            <a:ext cx="3134118" cy="352122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الجناس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45447" y="76415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JO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02:00</a:t>
              </a:r>
              <a:r>
                <a:rPr lang="en-US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minutes</a:t>
              </a: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787468" y="1257917"/>
            <a:ext cx="8143441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3200" b="1" dirty="0">
                <a:solidFill>
                  <a:srgbClr val="00B0F0"/>
                </a:solidFill>
              </a:rPr>
              <a:t>الت</a:t>
            </a:r>
            <a:r>
              <a:rPr lang="ar-JO" sz="3200" b="1" dirty="0">
                <a:solidFill>
                  <a:srgbClr val="00B0F0"/>
                </a:solidFill>
              </a:rPr>
              <a:t>َّ</a:t>
            </a:r>
            <a:r>
              <a:rPr lang="ar-SA" sz="3200" b="1" dirty="0">
                <a:solidFill>
                  <a:srgbClr val="00B0F0"/>
                </a:solidFill>
              </a:rPr>
              <a:t>قويم </a:t>
            </a:r>
            <a:r>
              <a:rPr lang="ar-JO" sz="3200" b="1" dirty="0" smtClean="0">
                <a:solidFill>
                  <a:srgbClr val="00B0F0"/>
                </a:solidFill>
              </a:rPr>
              <a:t>التكويني</a:t>
            </a:r>
            <a:r>
              <a:rPr lang="ar-SA" sz="3200" b="1" dirty="0" smtClean="0">
                <a:solidFill>
                  <a:srgbClr val="00B0F0"/>
                </a:solidFill>
              </a:rPr>
              <a:t> </a:t>
            </a:r>
            <a:r>
              <a:rPr lang="ar-SA" sz="4000" b="1" dirty="0">
                <a:solidFill>
                  <a:srgbClr val="00B0F0"/>
                </a:solidFill>
              </a:rPr>
              <a:t>:</a:t>
            </a:r>
            <a:endParaRPr lang="ar-JO" sz="4000" b="1" dirty="0">
              <a:solidFill>
                <a:srgbClr val="00B0F0"/>
              </a:solidFill>
            </a:endParaRPr>
          </a:p>
          <a:p>
            <a:pPr algn="r" rtl="1"/>
            <a:r>
              <a:rPr lang="ar-JO" sz="2800" b="1" dirty="0" smtClean="0">
                <a:solidFill>
                  <a:srgbClr val="00B050"/>
                </a:solidFill>
              </a:rPr>
              <a:t>وردَ الجِناس في الجملة :</a:t>
            </a:r>
            <a:endParaRPr lang="ar-JO" sz="2800" b="1" dirty="0">
              <a:solidFill>
                <a:srgbClr val="00B050"/>
              </a:solidFill>
            </a:endParaRPr>
          </a:p>
          <a:p>
            <a:pPr algn="r" rtl="1"/>
            <a:endParaRPr lang="ar-JO" sz="4000" b="1" dirty="0">
              <a:solidFill>
                <a:srgbClr val="FF0000"/>
              </a:solidFill>
            </a:endParaRPr>
          </a:p>
          <a:p>
            <a:pPr algn="r" rtl="1"/>
            <a:r>
              <a:rPr lang="ar-JO" sz="2800" b="1" dirty="0"/>
              <a:t>أ ) </a:t>
            </a:r>
            <a:r>
              <a:rPr lang="ar-JO" sz="2800" b="1" dirty="0" smtClean="0"/>
              <a:t>حتى لا أرتاب أحضرتُ معي الكتاب</a:t>
            </a:r>
            <a:r>
              <a:rPr lang="ar-JO" sz="2800" b="1" dirty="0" smtClean="0"/>
              <a:t>.</a:t>
            </a:r>
            <a:endParaRPr lang="ar-JO" sz="2800" b="1" dirty="0"/>
          </a:p>
          <a:p>
            <a:pPr algn="r" rtl="1"/>
            <a:endParaRPr lang="ar-JO" sz="2800" b="1" dirty="0"/>
          </a:p>
          <a:p>
            <a:pPr algn="r" rtl="1"/>
            <a:r>
              <a:rPr lang="ar-JO" sz="2800" b="1" dirty="0"/>
              <a:t>ب ) </a:t>
            </a:r>
            <a:r>
              <a:rPr lang="ar-JO" sz="2800" b="1" dirty="0" smtClean="0"/>
              <a:t>الوقتُ من ذهب وقد ذهب.</a:t>
            </a:r>
            <a:endParaRPr lang="ar-JO" sz="2800" b="1" dirty="0"/>
          </a:p>
          <a:p>
            <a:pPr algn="r" rtl="1"/>
            <a:endParaRPr lang="ar-JO" sz="2800" b="1" dirty="0"/>
          </a:p>
          <a:p>
            <a:pPr algn="r" rtl="1"/>
            <a:r>
              <a:rPr lang="ar-JO" sz="2800" b="1" dirty="0"/>
              <a:t>ج </a:t>
            </a:r>
            <a:r>
              <a:rPr lang="ar-JO" sz="2800" b="1" dirty="0" smtClean="0"/>
              <a:t>) شربتُ من الكأسِ فلا بأس. </a:t>
            </a:r>
            <a:endParaRPr lang="ar-JO" sz="2800" b="1" dirty="0" smtClean="0"/>
          </a:p>
          <a:p>
            <a:pPr algn="r" rtl="1"/>
            <a:endParaRPr lang="ar-JO" sz="2800" b="1" dirty="0"/>
          </a:p>
          <a:p>
            <a:pPr algn="r" rtl="1"/>
            <a:endParaRPr lang="ar-JO" sz="2800" b="1" dirty="0">
              <a:solidFill>
                <a:srgbClr val="FF0000"/>
              </a:solidFill>
            </a:endParaRPr>
          </a:p>
          <a:p>
            <a:pPr algn="r" rtl="1"/>
            <a:endParaRPr lang="ar-SA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5825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اللُّغة العربيَّة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974293" y="611164"/>
            <a:ext cx="1859392" cy="39952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</a:t>
            </a:r>
            <a:r>
              <a:rPr lang="ar-JO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َّ</a:t>
            </a:r>
            <a:r>
              <a:rPr lang="ar-SA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ف :</a:t>
            </a:r>
            <a:r>
              <a:rPr lang="ar-JO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التاسع </a:t>
            </a:r>
            <a:r>
              <a:rPr lang="en-US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2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2FC3215C-D3B7-6906-CC1F-48C6B2166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6" y="6221940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24CE09-5DF4-93BE-7FF4-D6162CE7A6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589" y="809496"/>
            <a:ext cx="1038418" cy="1103724"/>
          </a:xfrm>
          <a:prstGeom prst="rect">
            <a:avLst/>
          </a:prstGeom>
        </p:spPr>
      </p:pic>
      <p:sp>
        <p:nvSpPr>
          <p:cNvPr id="57" name="Double Wave 56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الرابعة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58" name="Double Wave 57"/>
          <p:cNvSpPr/>
          <p:nvPr/>
        </p:nvSpPr>
        <p:spPr>
          <a:xfrm>
            <a:off x="843280" y="603566"/>
            <a:ext cx="3134118" cy="352122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الجناس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45447" y="76415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JO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02:00</a:t>
              </a:r>
              <a:r>
                <a:rPr lang="en-US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minutes</a:t>
              </a: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787468" y="1257917"/>
            <a:ext cx="8143441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3200" b="1" dirty="0">
                <a:solidFill>
                  <a:srgbClr val="00B0F0"/>
                </a:solidFill>
              </a:rPr>
              <a:t>الت</a:t>
            </a:r>
            <a:r>
              <a:rPr lang="ar-JO" sz="3200" b="1" dirty="0">
                <a:solidFill>
                  <a:srgbClr val="00B0F0"/>
                </a:solidFill>
              </a:rPr>
              <a:t>َّ</a:t>
            </a:r>
            <a:r>
              <a:rPr lang="ar-SA" sz="3200" b="1" dirty="0">
                <a:solidFill>
                  <a:srgbClr val="00B0F0"/>
                </a:solidFill>
              </a:rPr>
              <a:t>قويم </a:t>
            </a:r>
            <a:r>
              <a:rPr lang="ar-JO" sz="3200" b="1" dirty="0" smtClean="0">
                <a:solidFill>
                  <a:srgbClr val="00B0F0"/>
                </a:solidFill>
              </a:rPr>
              <a:t>التكويني</a:t>
            </a:r>
            <a:r>
              <a:rPr lang="ar-SA" sz="3200" b="1" dirty="0" smtClean="0">
                <a:solidFill>
                  <a:srgbClr val="00B0F0"/>
                </a:solidFill>
              </a:rPr>
              <a:t> </a:t>
            </a:r>
            <a:r>
              <a:rPr lang="ar-SA" sz="4000" b="1" dirty="0">
                <a:solidFill>
                  <a:srgbClr val="00B0F0"/>
                </a:solidFill>
              </a:rPr>
              <a:t>:</a:t>
            </a:r>
            <a:endParaRPr lang="ar-JO" sz="4000" b="1" dirty="0">
              <a:solidFill>
                <a:srgbClr val="00B0F0"/>
              </a:solidFill>
            </a:endParaRPr>
          </a:p>
          <a:p>
            <a:pPr algn="r" rtl="1"/>
            <a:r>
              <a:rPr lang="ar-JO" sz="2800" b="1" dirty="0" smtClean="0">
                <a:solidFill>
                  <a:srgbClr val="00B050"/>
                </a:solidFill>
              </a:rPr>
              <a:t>وردَ الجِناس في الجملة :</a:t>
            </a:r>
            <a:endParaRPr lang="ar-JO" sz="2800" b="1" dirty="0">
              <a:solidFill>
                <a:srgbClr val="00B050"/>
              </a:solidFill>
            </a:endParaRPr>
          </a:p>
          <a:p>
            <a:pPr algn="r" rtl="1"/>
            <a:endParaRPr lang="ar-JO" sz="4000" b="1" dirty="0">
              <a:solidFill>
                <a:srgbClr val="FF0000"/>
              </a:solidFill>
            </a:endParaRPr>
          </a:p>
          <a:p>
            <a:pPr algn="r" rtl="1"/>
            <a:r>
              <a:rPr lang="ar-JO" sz="2800" b="1" dirty="0"/>
              <a:t>أ ) </a:t>
            </a:r>
            <a:r>
              <a:rPr lang="ar-JO" sz="2800" b="1" dirty="0" smtClean="0"/>
              <a:t>حتى لا أرتاب أحضرتُ معي الكتاب</a:t>
            </a:r>
            <a:r>
              <a:rPr lang="ar-JO" sz="2800" b="1" dirty="0" smtClean="0"/>
              <a:t>.</a:t>
            </a:r>
            <a:endParaRPr lang="ar-JO" sz="2800" b="1" dirty="0"/>
          </a:p>
          <a:p>
            <a:pPr algn="r" rtl="1"/>
            <a:endParaRPr lang="ar-JO" sz="2800" b="1" dirty="0"/>
          </a:p>
          <a:p>
            <a:pPr algn="r" rtl="1"/>
            <a:r>
              <a:rPr lang="ar-JO" sz="2800" b="1" dirty="0">
                <a:solidFill>
                  <a:srgbClr val="FF0000"/>
                </a:solidFill>
              </a:rPr>
              <a:t>ب ) </a:t>
            </a:r>
            <a:r>
              <a:rPr lang="ar-JO" sz="2800" b="1" dirty="0" smtClean="0">
                <a:solidFill>
                  <a:srgbClr val="FF0000"/>
                </a:solidFill>
              </a:rPr>
              <a:t>الوقتُ من ذهب وقد ذهب.</a:t>
            </a:r>
            <a:endParaRPr lang="ar-JO" sz="2800" b="1" dirty="0">
              <a:solidFill>
                <a:srgbClr val="FF0000"/>
              </a:solidFill>
            </a:endParaRPr>
          </a:p>
          <a:p>
            <a:pPr algn="r" rtl="1"/>
            <a:endParaRPr lang="ar-JO" sz="2800" b="1" dirty="0"/>
          </a:p>
          <a:p>
            <a:pPr algn="r" rtl="1"/>
            <a:r>
              <a:rPr lang="ar-JO" sz="2800" b="1" dirty="0"/>
              <a:t>ج </a:t>
            </a:r>
            <a:r>
              <a:rPr lang="ar-JO" sz="2800" b="1" dirty="0" smtClean="0"/>
              <a:t>) شربتُ من الكأسِ فلا بأس. </a:t>
            </a:r>
            <a:endParaRPr lang="ar-JO" sz="2800" b="1" dirty="0" smtClean="0"/>
          </a:p>
          <a:p>
            <a:pPr algn="r" rtl="1"/>
            <a:endParaRPr lang="ar-JO" sz="2800" b="1" dirty="0"/>
          </a:p>
          <a:p>
            <a:pPr algn="r" rtl="1"/>
            <a:endParaRPr lang="ar-JO" sz="2800" b="1" dirty="0">
              <a:solidFill>
                <a:srgbClr val="FF0000"/>
              </a:solidFill>
            </a:endParaRPr>
          </a:p>
          <a:p>
            <a:pPr algn="r" rtl="1"/>
            <a:endParaRPr lang="ar-SA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5216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اللُّغة العربية 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685486" y="586823"/>
            <a:ext cx="2432560" cy="390106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4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</a:t>
            </a:r>
            <a:r>
              <a:rPr lang="ar-JO" sz="14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َّ</a:t>
            </a:r>
            <a:r>
              <a:rPr lang="ar-SA" sz="14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ف :</a:t>
            </a:r>
            <a:r>
              <a:rPr lang="ar-JO" sz="14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التاسع </a:t>
            </a:r>
            <a:r>
              <a:rPr lang="en-US" sz="14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4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الرابعة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843280" y="603566"/>
            <a:ext cx="3134118" cy="352122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السّجْع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206116" y="1120984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296160" y="1120985"/>
            <a:ext cx="7276441" cy="550304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>
              <a:lnSpc>
                <a:spcPct val="250000"/>
              </a:lnSpc>
            </a:pPr>
            <a:r>
              <a:rPr lang="ar-SA" sz="4000" b="1" dirty="0">
                <a:solidFill>
                  <a:srgbClr val="FF0000"/>
                </a:solidFill>
                <a:latin typeface="GE SS Text Bold" pitchFamily="18" charset="-78"/>
                <a:ea typeface="GE SS Text Bold" pitchFamily="18" charset="-78"/>
                <a:cs typeface="GE SS Text Bold" pitchFamily="18" charset="-78"/>
              </a:rPr>
              <a:t>النتاجات المتوقعة :</a:t>
            </a:r>
            <a:r>
              <a:rPr lang="ar-JO" sz="4000" b="1" dirty="0">
                <a:solidFill>
                  <a:srgbClr val="FF0000"/>
                </a:solidFill>
                <a:latin typeface="GE SS Text Bold" pitchFamily="18" charset="-78"/>
                <a:ea typeface="GE SS Text Bold" pitchFamily="18" charset="-78"/>
                <a:cs typeface="GE SS Text Bold" pitchFamily="18" charset="-78"/>
              </a:rPr>
              <a:t> </a:t>
            </a:r>
          </a:p>
          <a:p>
            <a:pPr algn="r" rtl="1">
              <a:lnSpc>
                <a:spcPct val="250000"/>
              </a:lnSpc>
            </a:pPr>
            <a:endParaRPr lang="en-US" sz="2000" b="1" dirty="0"/>
          </a:p>
          <a:p>
            <a:pPr marL="514350" lvl="0" indent="-514350" algn="r" rtl="1">
              <a:spcBef>
                <a:spcPct val="20000"/>
              </a:spcBef>
              <a:buFont typeface="+mj-lt"/>
              <a:buAutoNum type="arabicPeriod"/>
              <a:defRPr/>
            </a:pPr>
            <a:r>
              <a:rPr lang="ar-JO" sz="2800" b="1" dirty="0" smtClean="0">
                <a:solidFill>
                  <a:prstClr val="black"/>
                </a:solidFill>
              </a:rPr>
              <a:t>يتعرف الطالب السّجْع.</a:t>
            </a:r>
            <a:endParaRPr lang="ar-JO" sz="2800" b="1" dirty="0">
              <a:solidFill>
                <a:prstClr val="black"/>
              </a:solidFill>
            </a:endParaRPr>
          </a:p>
          <a:p>
            <a:pPr marL="514350" lvl="0" indent="-514350" algn="r" rtl="1">
              <a:spcBef>
                <a:spcPct val="20000"/>
              </a:spcBef>
              <a:buFont typeface="+mj-lt"/>
              <a:buAutoNum type="arabicPeriod"/>
              <a:defRPr/>
            </a:pPr>
            <a:endParaRPr lang="ar-JO" sz="2800" b="1" dirty="0">
              <a:solidFill>
                <a:prstClr val="black"/>
              </a:solidFill>
            </a:endParaRPr>
          </a:p>
          <a:p>
            <a:pPr marL="514350" lvl="0" indent="-514350" algn="r" rtl="1">
              <a:spcBef>
                <a:spcPct val="20000"/>
              </a:spcBef>
              <a:buFont typeface="+mj-lt"/>
              <a:buAutoNum type="arabicPeriod"/>
              <a:defRPr/>
            </a:pPr>
            <a:r>
              <a:rPr lang="ar-JO" sz="2800" b="1" dirty="0" smtClean="0">
                <a:solidFill>
                  <a:prstClr val="black"/>
                </a:solidFill>
              </a:rPr>
              <a:t>يُميّز السّجْع فيما يقرأ.</a:t>
            </a:r>
          </a:p>
          <a:p>
            <a:pPr marL="514350" lvl="0" indent="-514350" algn="r" rtl="1">
              <a:spcBef>
                <a:spcPct val="20000"/>
              </a:spcBef>
              <a:buFont typeface="+mj-lt"/>
              <a:buAutoNum type="arabicPeriod"/>
              <a:defRPr/>
            </a:pPr>
            <a:endParaRPr lang="ar-JO" sz="2800" b="1" dirty="0">
              <a:solidFill>
                <a:prstClr val="black"/>
              </a:solidFill>
            </a:endParaRPr>
          </a:p>
          <a:p>
            <a:pPr marL="514350" lvl="0" indent="-514350" algn="r" rtl="1">
              <a:spcBef>
                <a:spcPct val="20000"/>
              </a:spcBef>
              <a:buFont typeface="+mj-lt"/>
              <a:buAutoNum type="arabicPeriod"/>
              <a:defRPr/>
            </a:pPr>
            <a:r>
              <a:rPr lang="ar-JO" sz="2800" b="1" dirty="0" smtClean="0">
                <a:solidFill>
                  <a:prstClr val="black"/>
                </a:solidFill>
              </a:rPr>
              <a:t>يتعرف الفائدة من استخدام السّجْع.</a:t>
            </a:r>
            <a:endParaRPr lang="ar-JO" sz="2800" b="1" dirty="0">
              <a:solidFill>
                <a:prstClr val="black"/>
              </a:solidFill>
            </a:endParaRPr>
          </a:p>
          <a:p>
            <a:pPr lvl="0" algn="r" rtl="1">
              <a:spcBef>
                <a:spcPct val="20000"/>
              </a:spcBef>
              <a:defRPr/>
            </a:pPr>
            <a:endParaRPr lang="ar-JO" sz="2800" b="1" dirty="0">
              <a:solidFill>
                <a:prstClr val="black"/>
              </a:solidFill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D0B4E7-E65A-7A03-6B1F-F0C9457357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5746" y="1638417"/>
            <a:ext cx="2417321" cy="2427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6589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اللُّغة العربيَّة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974293" y="611164"/>
            <a:ext cx="1859392" cy="39952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</a:t>
            </a:r>
            <a:r>
              <a:rPr lang="ar-JO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َّ</a:t>
            </a:r>
            <a:r>
              <a:rPr lang="ar-SA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ف :</a:t>
            </a:r>
            <a:r>
              <a:rPr lang="ar-JO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التاسع </a:t>
            </a:r>
            <a:r>
              <a:rPr lang="en-US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2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45447" y="76415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JO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02:00</a:t>
              </a:r>
              <a:r>
                <a:rPr lang="en-US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minutes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446048" y="1100499"/>
            <a:ext cx="814416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3200" b="1" dirty="0">
                <a:solidFill>
                  <a:srgbClr val="C00000"/>
                </a:solidFill>
              </a:rPr>
              <a:t>الت</a:t>
            </a:r>
            <a:r>
              <a:rPr lang="ar-JO" sz="3200" b="1" dirty="0" smtClean="0">
                <a:solidFill>
                  <a:srgbClr val="C00000"/>
                </a:solidFill>
              </a:rPr>
              <a:t>َّفكير الناقد</a:t>
            </a:r>
            <a:r>
              <a:rPr lang="ar-SA" sz="3200" b="1" dirty="0" smtClean="0">
                <a:solidFill>
                  <a:srgbClr val="C00000"/>
                </a:solidFill>
              </a:rPr>
              <a:t> :</a:t>
            </a:r>
            <a:endParaRPr lang="ar-JO" sz="3200" b="1" dirty="0" smtClean="0">
              <a:solidFill>
                <a:srgbClr val="C00000"/>
              </a:solidFill>
            </a:endParaRPr>
          </a:p>
          <a:p>
            <a:pPr algn="r" rtl="1"/>
            <a:endParaRPr lang="ar-JO" sz="3200" b="1" dirty="0">
              <a:solidFill>
                <a:srgbClr val="C00000"/>
              </a:solidFill>
            </a:endParaRPr>
          </a:p>
          <a:p>
            <a:pPr algn="r" rtl="1"/>
            <a:r>
              <a:rPr lang="ar-JO" sz="3200" b="1" dirty="0" smtClean="0">
                <a:solidFill>
                  <a:srgbClr val="FF0000"/>
                </a:solidFill>
              </a:rPr>
              <a:t>برأيكَ ماذا نُسمّي الجناس عندما تتطابق حروف الكلمتين تطابقًا تامًا.</a:t>
            </a:r>
            <a:endParaRPr lang="ar-SA" sz="3200" b="1" dirty="0">
              <a:solidFill>
                <a:srgbClr val="FF0000"/>
              </a:solidFill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2FC3215C-D3B7-6906-CC1F-48C6B2166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49" y="6009635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24CE09-5DF4-93BE-7FF4-D6162CE7A6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589" y="809496"/>
            <a:ext cx="1038418" cy="1103724"/>
          </a:xfrm>
          <a:prstGeom prst="rect">
            <a:avLst/>
          </a:prstGeom>
        </p:spPr>
      </p:pic>
      <p:sp>
        <p:nvSpPr>
          <p:cNvPr id="31" name="Double Wave 30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الرابعة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2" name="Double Wave 31"/>
          <p:cNvSpPr/>
          <p:nvPr/>
        </p:nvSpPr>
        <p:spPr>
          <a:xfrm>
            <a:off x="843280" y="603566"/>
            <a:ext cx="3134118" cy="352122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الجناس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72356" y="3484662"/>
            <a:ext cx="760726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JO" sz="2400" b="1" dirty="0">
                <a:solidFill>
                  <a:srgbClr val="333333"/>
                </a:solidFill>
                <a:latin typeface="DroidArabicKufi-Regular"/>
              </a:rPr>
              <a:t>الجناس </a:t>
            </a:r>
            <a:r>
              <a:rPr lang="ar-JO" sz="2400" b="1" dirty="0" smtClean="0">
                <a:solidFill>
                  <a:srgbClr val="333333"/>
                </a:solidFill>
                <a:latin typeface="DroidArabicKufi-Regular"/>
              </a:rPr>
              <a:t>التام: </a:t>
            </a:r>
            <a:r>
              <a:rPr lang="ar-JO" sz="2400" b="1" dirty="0">
                <a:solidFill>
                  <a:srgbClr val="333333"/>
                </a:solidFill>
                <a:latin typeface="DroidArabicKufi-Regular"/>
              </a:rPr>
              <a:t>ويقوم هذا النوع من الجناس على أن يتفق اللفظان المتجانسان في أربعة </a:t>
            </a:r>
            <a:r>
              <a:rPr lang="ar-JO" sz="2400" b="1" dirty="0" smtClean="0">
                <a:solidFill>
                  <a:srgbClr val="333333"/>
                </a:solidFill>
                <a:latin typeface="DroidArabicKufi-Regular"/>
              </a:rPr>
              <a:t>أشياء: </a:t>
            </a:r>
          </a:p>
          <a:p>
            <a:pPr algn="r"/>
            <a:endParaRPr lang="ar-JO" sz="2400" b="1" dirty="0" smtClean="0">
              <a:solidFill>
                <a:srgbClr val="333333"/>
              </a:solidFill>
              <a:latin typeface="DroidArabicKufi-Regular"/>
            </a:endParaRPr>
          </a:p>
          <a:p>
            <a:pPr algn="r"/>
            <a:r>
              <a:rPr lang="ar-JO" sz="2400" b="1" dirty="0" smtClean="0">
                <a:solidFill>
                  <a:srgbClr val="333333"/>
                </a:solidFill>
                <a:latin typeface="DroidArabicKufi-Regular"/>
              </a:rPr>
              <a:t>1- نوع </a:t>
            </a:r>
            <a:r>
              <a:rPr lang="ar-JO" sz="2400" b="1" dirty="0">
                <a:solidFill>
                  <a:srgbClr val="333333"/>
                </a:solidFill>
                <a:latin typeface="DroidArabicKufi-Regular"/>
              </a:rPr>
              <a:t>الحروف. </a:t>
            </a:r>
            <a:endParaRPr lang="ar-JO" sz="2400" b="1" dirty="0" smtClean="0">
              <a:solidFill>
                <a:srgbClr val="333333"/>
              </a:solidFill>
              <a:latin typeface="DroidArabicKufi-Regular"/>
            </a:endParaRPr>
          </a:p>
          <a:p>
            <a:pPr algn="r"/>
            <a:r>
              <a:rPr lang="ar-JO" sz="2400" b="1" dirty="0" smtClean="0">
                <a:solidFill>
                  <a:srgbClr val="333333"/>
                </a:solidFill>
                <a:latin typeface="DroidArabicKufi-Regular"/>
              </a:rPr>
              <a:t>2-عدد </a:t>
            </a:r>
            <a:r>
              <a:rPr lang="ar-JO" sz="2400" b="1" dirty="0">
                <a:solidFill>
                  <a:srgbClr val="333333"/>
                </a:solidFill>
                <a:latin typeface="DroidArabicKufi-Regular"/>
              </a:rPr>
              <a:t>الحروف. </a:t>
            </a:r>
            <a:endParaRPr lang="ar-JO" sz="2400" b="1" dirty="0" smtClean="0">
              <a:solidFill>
                <a:srgbClr val="333333"/>
              </a:solidFill>
              <a:latin typeface="DroidArabicKufi-Regular"/>
            </a:endParaRPr>
          </a:p>
          <a:p>
            <a:pPr algn="r"/>
            <a:r>
              <a:rPr lang="ar-JO" sz="2400" b="1" dirty="0" smtClean="0">
                <a:solidFill>
                  <a:srgbClr val="333333"/>
                </a:solidFill>
                <a:latin typeface="DroidArabicKufi-Regular"/>
              </a:rPr>
              <a:t>3-هيئتها </a:t>
            </a:r>
            <a:r>
              <a:rPr lang="ar-JO" sz="2400" b="1" dirty="0">
                <a:solidFill>
                  <a:srgbClr val="333333"/>
                </a:solidFill>
                <a:latin typeface="DroidArabicKufi-Regular"/>
              </a:rPr>
              <a:t>الحاصلة من الحركات والسكنات. </a:t>
            </a:r>
            <a:endParaRPr lang="ar-JO" sz="2400" b="1" dirty="0" smtClean="0">
              <a:solidFill>
                <a:srgbClr val="333333"/>
              </a:solidFill>
              <a:latin typeface="DroidArabicKufi-Regular"/>
            </a:endParaRPr>
          </a:p>
          <a:p>
            <a:pPr algn="r"/>
            <a:r>
              <a:rPr lang="ar-JO" sz="2400" b="1" dirty="0" smtClean="0">
                <a:solidFill>
                  <a:srgbClr val="333333"/>
                </a:solidFill>
                <a:latin typeface="DroidArabicKufi-Regular"/>
              </a:rPr>
              <a:t>4-ترتيب </a:t>
            </a:r>
            <a:r>
              <a:rPr lang="ar-JO" sz="2400" b="1" dirty="0">
                <a:solidFill>
                  <a:srgbClr val="333333"/>
                </a:solidFill>
                <a:latin typeface="DroidArabicKufi-Regular"/>
              </a:rPr>
              <a:t>الحروف في الكلمة.</a:t>
            </a:r>
            <a:r>
              <a:rPr lang="ar-JO" sz="2400" b="1" dirty="0"/>
              <a:t/>
            </a:r>
            <a:br>
              <a:rPr lang="ar-JO" sz="2400" b="1" dirty="0"/>
            </a:b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9905843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اللُّغة العربيَّة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974293" y="611164"/>
            <a:ext cx="1859392" cy="39952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</a:t>
            </a:r>
            <a:r>
              <a:rPr lang="ar-JO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َّ</a:t>
            </a:r>
            <a:r>
              <a:rPr lang="ar-SA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ف :</a:t>
            </a:r>
            <a:r>
              <a:rPr lang="ar-JO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التاسع </a:t>
            </a:r>
            <a:r>
              <a:rPr lang="en-US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2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41638" y="1139784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JO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02:00</a:t>
              </a:r>
              <a:r>
                <a:rPr lang="en-US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minutes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859593" y="1253532"/>
            <a:ext cx="7555141" cy="8217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4000" b="1" dirty="0">
                <a:solidFill>
                  <a:srgbClr val="002060"/>
                </a:solidFill>
              </a:rPr>
              <a:t>التقويم </a:t>
            </a:r>
            <a:r>
              <a:rPr lang="ar-JO" sz="4000" b="1" dirty="0" smtClean="0">
                <a:solidFill>
                  <a:srgbClr val="002060"/>
                </a:solidFill>
              </a:rPr>
              <a:t>الختامي </a:t>
            </a:r>
            <a:r>
              <a:rPr lang="ar-JO" sz="4000" b="1" dirty="0">
                <a:solidFill>
                  <a:srgbClr val="002060"/>
                </a:solidFill>
              </a:rPr>
              <a:t>:</a:t>
            </a:r>
          </a:p>
          <a:p>
            <a:pPr algn="r" rtl="1"/>
            <a:r>
              <a:rPr lang="ar-JO" sz="2400" b="1" dirty="0" smtClean="0"/>
              <a:t>الكلمة </a:t>
            </a:r>
            <a:r>
              <a:rPr lang="ar-JO" sz="2400" b="1" dirty="0" smtClean="0"/>
              <a:t>الصحيحة التي تتم معنى جملة (جئنا إلى يَحيى حتى ........ بعلمهِ) لتكوين الجناس هي:</a:t>
            </a:r>
            <a:endParaRPr lang="ar-JO" sz="2400" b="1" dirty="0"/>
          </a:p>
          <a:p>
            <a:pPr algn="r" rtl="1"/>
            <a:endParaRPr lang="ar-JO" sz="2400" b="1" dirty="0"/>
          </a:p>
          <a:p>
            <a:pPr algn="r" rtl="1"/>
            <a:r>
              <a:rPr lang="ar-JO" sz="2400" b="1" dirty="0"/>
              <a:t>أ ) </a:t>
            </a:r>
            <a:r>
              <a:rPr lang="ar-JO" sz="2400" b="1" dirty="0" smtClean="0"/>
              <a:t>نتعلم </a:t>
            </a:r>
            <a:endParaRPr lang="ar-JO" sz="2400" b="1" dirty="0" smtClean="0"/>
          </a:p>
          <a:p>
            <a:pPr algn="r" rtl="1"/>
            <a:endParaRPr lang="ar-JO" sz="2400" b="1" dirty="0" smtClean="0"/>
          </a:p>
          <a:p>
            <a:pPr algn="r" rtl="1"/>
            <a:r>
              <a:rPr lang="ar-JO" sz="2400" b="1" dirty="0" smtClean="0"/>
              <a:t>ب) </a:t>
            </a:r>
            <a:r>
              <a:rPr lang="ar-JO" sz="2400" b="1" dirty="0" smtClean="0"/>
              <a:t>نُقرّ </a:t>
            </a:r>
            <a:endParaRPr lang="ar-JO" sz="2400" b="1" dirty="0" smtClean="0"/>
          </a:p>
          <a:p>
            <a:pPr algn="r" rtl="1"/>
            <a:endParaRPr lang="ar-JO" sz="2400" b="1" dirty="0" smtClean="0"/>
          </a:p>
          <a:p>
            <a:pPr algn="r" rtl="1"/>
            <a:r>
              <a:rPr lang="ar-JO" sz="2400" b="1" dirty="0" smtClean="0"/>
              <a:t>ج) </a:t>
            </a:r>
            <a:r>
              <a:rPr lang="ar-JO" sz="2400" b="1" dirty="0" smtClean="0"/>
              <a:t>نبحر </a:t>
            </a:r>
            <a:endParaRPr lang="ar-JO" sz="2400" b="1" dirty="0" smtClean="0"/>
          </a:p>
          <a:p>
            <a:pPr algn="r" rtl="1"/>
            <a:endParaRPr lang="ar-JO" sz="2400" b="1" dirty="0"/>
          </a:p>
          <a:p>
            <a:pPr algn="r" rtl="1"/>
            <a:r>
              <a:rPr lang="ar-JO" sz="2400" b="1" dirty="0" smtClean="0"/>
              <a:t>د) </a:t>
            </a:r>
            <a:r>
              <a:rPr lang="ar-JO" sz="2400" b="1" dirty="0" smtClean="0"/>
              <a:t>نحيا</a:t>
            </a:r>
            <a:endParaRPr lang="ar-JO" sz="2400" b="1" dirty="0"/>
          </a:p>
          <a:p>
            <a:pPr algn="r" rtl="1"/>
            <a:endParaRPr lang="ar-JO" sz="2400" b="1" dirty="0">
              <a:solidFill>
                <a:srgbClr val="C00000"/>
              </a:solidFill>
            </a:endParaRPr>
          </a:p>
          <a:p>
            <a:pPr algn="r" rtl="1"/>
            <a:endParaRPr lang="ar-JO" sz="2400" b="1" dirty="0">
              <a:solidFill>
                <a:srgbClr val="C00000"/>
              </a:solidFill>
            </a:endParaRPr>
          </a:p>
          <a:p>
            <a:pPr algn="r" rtl="1"/>
            <a:endParaRPr lang="ar-JO" sz="2400" b="1" dirty="0">
              <a:solidFill>
                <a:srgbClr val="C00000"/>
              </a:solidFill>
            </a:endParaRPr>
          </a:p>
          <a:p>
            <a:pPr algn="r" rtl="1"/>
            <a:endParaRPr lang="ar-JO" sz="2400" b="1" dirty="0">
              <a:solidFill>
                <a:srgbClr val="C00000"/>
              </a:solidFill>
            </a:endParaRPr>
          </a:p>
          <a:p>
            <a:pPr algn="r" rtl="1"/>
            <a:endParaRPr lang="ar-JO" sz="2400" b="1" dirty="0">
              <a:solidFill>
                <a:srgbClr val="C00000"/>
              </a:solidFill>
            </a:endParaRPr>
          </a:p>
          <a:p>
            <a:pPr algn="r" rtl="1"/>
            <a:endParaRPr lang="ar-JO" sz="2400" b="1" dirty="0">
              <a:solidFill>
                <a:srgbClr val="C00000"/>
              </a:solidFill>
            </a:endParaRPr>
          </a:p>
          <a:p>
            <a:pPr algn="r" rtl="1"/>
            <a:endParaRPr lang="ar-JO" sz="2400" b="1" dirty="0">
              <a:solidFill>
                <a:srgbClr val="C00000"/>
              </a:solidFill>
            </a:endParaRPr>
          </a:p>
          <a:p>
            <a:pPr algn="r" rtl="1"/>
            <a:endParaRPr lang="ar-JO" sz="2400" b="1" dirty="0">
              <a:solidFill>
                <a:srgbClr val="C00000"/>
              </a:solidFill>
            </a:endParaRPr>
          </a:p>
          <a:p>
            <a:pPr algn="r" rtl="1"/>
            <a:endParaRPr lang="ar-JO" sz="2400" b="1" dirty="0">
              <a:solidFill>
                <a:srgbClr val="C00000"/>
              </a:solidFill>
            </a:endParaRPr>
          </a:p>
          <a:p>
            <a:pPr algn="r" rtl="1"/>
            <a:endParaRPr lang="ar-SA" sz="3200" b="1" dirty="0">
              <a:solidFill>
                <a:srgbClr val="C00000"/>
              </a:solidFill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2FC3215C-D3B7-6906-CC1F-48C6B2166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49" y="6009635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24CE09-5DF4-93BE-7FF4-D6162CE7A6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158" y="1928485"/>
            <a:ext cx="1673435" cy="1778677"/>
          </a:xfrm>
          <a:prstGeom prst="rect">
            <a:avLst/>
          </a:prstGeom>
        </p:spPr>
      </p:pic>
      <p:sp>
        <p:nvSpPr>
          <p:cNvPr id="27" name="Double Wave 26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الرابعة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Double Wave 28"/>
          <p:cNvSpPr/>
          <p:nvPr/>
        </p:nvSpPr>
        <p:spPr>
          <a:xfrm>
            <a:off x="843280" y="603566"/>
            <a:ext cx="3134118" cy="352122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الجناس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592494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اللُّغة العربيَّة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974293" y="611164"/>
            <a:ext cx="1859392" cy="39952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</a:t>
            </a:r>
            <a:r>
              <a:rPr lang="ar-JO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َّ</a:t>
            </a:r>
            <a:r>
              <a:rPr lang="ar-SA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ف :</a:t>
            </a:r>
            <a:r>
              <a:rPr lang="ar-JO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التاسع </a:t>
            </a:r>
            <a:r>
              <a:rPr lang="en-US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2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41638" y="1139784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JO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02:00</a:t>
              </a:r>
              <a:r>
                <a:rPr lang="en-US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minutes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859593" y="1253532"/>
            <a:ext cx="7555141" cy="8217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4000" b="1" dirty="0">
                <a:solidFill>
                  <a:srgbClr val="002060"/>
                </a:solidFill>
              </a:rPr>
              <a:t>التقويم </a:t>
            </a:r>
            <a:r>
              <a:rPr lang="ar-JO" sz="4000" b="1" dirty="0" smtClean="0">
                <a:solidFill>
                  <a:srgbClr val="002060"/>
                </a:solidFill>
              </a:rPr>
              <a:t>الختامي </a:t>
            </a:r>
            <a:r>
              <a:rPr lang="ar-JO" sz="4000" b="1" dirty="0">
                <a:solidFill>
                  <a:srgbClr val="002060"/>
                </a:solidFill>
              </a:rPr>
              <a:t>:</a:t>
            </a:r>
          </a:p>
          <a:p>
            <a:pPr algn="r" rtl="1"/>
            <a:r>
              <a:rPr lang="ar-JO" sz="2400" b="1" dirty="0" smtClean="0"/>
              <a:t>الكلمة </a:t>
            </a:r>
            <a:r>
              <a:rPr lang="ar-JO" sz="2400" b="1" dirty="0" smtClean="0"/>
              <a:t>الصحيحة التي تتم معنى جملة (جئنا إلى يَحيى حتى ........ بعلمهِ) لتكوين الجناس هي:</a:t>
            </a:r>
            <a:endParaRPr lang="ar-JO" sz="2400" b="1" dirty="0"/>
          </a:p>
          <a:p>
            <a:pPr algn="r" rtl="1"/>
            <a:endParaRPr lang="ar-JO" sz="2400" b="1" dirty="0"/>
          </a:p>
          <a:p>
            <a:pPr algn="r" rtl="1"/>
            <a:r>
              <a:rPr lang="ar-JO" sz="2400" b="1" dirty="0"/>
              <a:t>أ ) </a:t>
            </a:r>
            <a:r>
              <a:rPr lang="ar-JO" sz="2400" b="1" dirty="0" smtClean="0"/>
              <a:t>نتعلم </a:t>
            </a:r>
            <a:endParaRPr lang="ar-JO" sz="2400" b="1" dirty="0" smtClean="0"/>
          </a:p>
          <a:p>
            <a:pPr algn="r" rtl="1"/>
            <a:endParaRPr lang="ar-JO" sz="2400" b="1" dirty="0" smtClean="0"/>
          </a:p>
          <a:p>
            <a:pPr algn="r" rtl="1"/>
            <a:r>
              <a:rPr lang="ar-JO" sz="2400" b="1" dirty="0" smtClean="0"/>
              <a:t>ب) </a:t>
            </a:r>
            <a:r>
              <a:rPr lang="ar-JO" sz="2400" b="1" dirty="0" smtClean="0"/>
              <a:t>نُقرّ </a:t>
            </a:r>
            <a:endParaRPr lang="ar-JO" sz="2400" b="1" dirty="0" smtClean="0"/>
          </a:p>
          <a:p>
            <a:pPr algn="r" rtl="1"/>
            <a:endParaRPr lang="ar-JO" sz="2400" b="1" dirty="0" smtClean="0"/>
          </a:p>
          <a:p>
            <a:pPr algn="r" rtl="1"/>
            <a:r>
              <a:rPr lang="ar-JO" sz="2400" b="1" dirty="0" smtClean="0"/>
              <a:t>ج) </a:t>
            </a:r>
            <a:r>
              <a:rPr lang="ar-JO" sz="2400" b="1" dirty="0" smtClean="0"/>
              <a:t>نبحر </a:t>
            </a:r>
            <a:endParaRPr lang="ar-JO" sz="2400" b="1" dirty="0" smtClean="0"/>
          </a:p>
          <a:p>
            <a:pPr algn="r" rtl="1"/>
            <a:endParaRPr lang="ar-JO" sz="2400" b="1" dirty="0"/>
          </a:p>
          <a:p>
            <a:pPr algn="r" rtl="1"/>
            <a:r>
              <a:rPr lang="ar-JO" sz="2400" b="1" dirty="0" smtClean="0">
                <a:solidFill>
                  <a:srgbClr val="FF0000"/>
                </a:solidFill>
              </a:rPr>
              <a:t>د) </a:t>
            </a:r>
            <a:r>
              <a:rPr lang="ar-JO" sz="2400" b="1" dirty="0" smtClean="0">
                <a:solidFill>
                  <a:srgbClr val="FF0000"/>
                </a:solidFill>
              </a:rPr>
              <a:t>نحيا</a:t>
            </a:r>
            <a:endParaRPr lang="ar-JO" sz="2400" b="1" dirty="0">
              <a:solidFill>
                <a:srgbClr val="FF0000"/>
              </a:solidFill>
            </a:endParaRPr>
          </a:p>
          <a:p>
            <a:pPr algn="r" rtl="1"/>
            <a:endParaRPr lang="ar-JO" sz="2400" b="1" dirty="0">
              <a:solidFill>
                <a:srgbClr val="C00000"/>
              </a:solidFill>
            </a:endParaRPr>
          </a:p>
          <a:p>
            <a:pPr algn="r" rtl="1"/>
            <a:endParaRPr lang="ar-JO" sz="2400" b="1" dirty="0">
              <a:solidFill>
                <a:srgbClr val="C00000"/>
              </a:solidFill>
            </a:endParaRPr>
          </a:p>
          <a:p>
            <a:pPr algn="r" rtl="1"/>
            <a:endParaRPr lang="ar-JO" sz="2400" b="1" dirty="0">
              <a:solidFill>
                <a:srgbClr val="C00000"/>
              </a:solidFill>
            </a:endParaRPr>
          </a:p>
          <a:p>
            <a:pPr algn="r" rtl="1"/>
            <a:endParaRPr lang="ar-JO" sz="2400" b="1" dirty="0">
              <a:solidFill>
                <a:srgbClr val="C00000"/>
              </a:solidFill>
            </a:endParaRPr>
          </a:p>
          <a:p>
            <a:pPr algn="r" rtl="1"/>
            <a:endParaRPr lang="ar-JO" sz="2400" b="1" dirty="0">
              <a:solidFill>
                <a:srgbClr val="C00000"/>
              </a:solidFill>
            </a:endParaRPr>
          </a:p>
          <a:p>
            <a:pPr algn="r" rtl="1"/>
            <a:endParaRPr lang="ar-JO" sz="2400" b="1" dirty="0">
              <a:solidFill>
                <a:srgbClr val="C00000"/>
              </a:solidFill>
            </a:endParaRPr>
          </a:p>
          <a:p>
            <a:pPr algn="r" rtl="1"/>
            <a:endParaRPr lang="ar-JO" sz="2400" b="1" dirty="0">
              <a:solidFill>
                <a:srgbClr val="C00000"/>
              </a:solidFill>
            </a:endParaRPr>
          </a:p>
          <a:p>
            <a:pPr algn="r" rtl="1"/>
            <a:endParaRPr lang="ar-JO" sz="2400" b="1" dirty="0">
              <a:solidFill>
                <a:srgbClr val="C00000"/>
              </a:solidFill>
            </a:endParaRPr>
          </a:p>
          <a:p>
            <a:pPr algn="r" rtl="1"/>
            <a:endParaRPr lang="ar-JO" sz="2400" b="1" dirty="0">
              <a:solidFill>
                <a:srgbClr val="C00000"/>
              </a:solidFill>
            </a:endParaRPr>
          </a:p>
          <a:p>
            <a:pPr algn="r" rtl="1"/>
            <a:endParaRPr lang="ar-SA" sz="3200" b="1" dirty="0">
              <a:solidFill>
                <a:srgbClr val="C00000"/>
              </a:solidFill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2FC3215C-D3B7-6906-CC1F-48C6B2166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49" y="6009635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24CE09-5DF4-93BE-7FF4-D6162CE7A6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158" y="1928485"/>
            <a:ext cx="1673435" cy="1778677"/>
          </a:xfrm>
          <a:prstGeom prst="rect">
            <a:avLst/>
          </a:prstGeom>
        </p:spPr>
      </p:pic>
      <p:sp>
        <p:nvSpPr>
          <p:cNvPr id="27" name="Double Wave 26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الرابعة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Double Wave 28"/>
          <p:cNvSpPr/>
          <p:nvPr/>
        </p:nvSpPr>
        <p:spPr>
          <a:xfrm>
            <a:off x="843280" y="603566"/>
            <a:ext cx="3134118" cy="352122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الجناس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713612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اللُّغة العربية 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685486" y="586823"/>
            <a:ext cx="2432560" cy="390106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4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</a:t>
            </a:r>
            <a:r>
              <a:rPr lang="ar-JO" sz="14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َّ</a:t>
            </a:r>
            <a:r>
              <a:rPr lang="ar-SA" sz="14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ف :</a:t>
            </a:r>
            <a:r>
              <a:rPr lang="ar-JO" sz="14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التاسع </a:t>
            </a:r>
            <a:r>
              <a:rPr lang="en-US" sz="14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4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206116" y="1120984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296160" y="1120985"/>
            <a:ext cx="7276441" cy="446891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>
              <a:lnSpc>
                <a:spcPct val="250000"/>
              </a:lnSpc>
            </a:pPr>
            <a:r>
              <a:rPr lang="ar-SA" sz="4000" b="1" dirty="0">
                <a:solidFill>
                  <a:srgbClr val="FF0000"/>
                </a:solidFill>
                <a:latin typeface="GE SS Text Bold" pitchFamily="18" charset="-78"/>
                <a:ea typeface="GE SS Text Bold" pitchFamily="18" charset="-78"/>
                <a:cs typeface="GE SS Text Bold" pitchFamily="18" charset="-78"/>
              </a:rPr>
              <a:t>النتاجات المتوقعة :</a:t>
            </a:r>
            <a:r>
              <a:rPr lang="ar-JO" sz="4000" b="1" dirty="0">
                <a:solidFill>
                  <a:srgbClr val="FF0000"/>
                </a:solidFill>
                <a:latin typeface="GE SS Text Bold" pitchFamily="18" charset="-78"/>
                <a:ea typeface="GE SS Text Bold" pitchFamily="18" charset="-78"/>
                <a:cs typeface="GE SS Text Bold" pitchFamily="18" charset="-78"/>
              </a:rPr>
              <a:t> </a:t>
            </a:r>
          </a:p>
          <a:p>
            <a:pPr algn="r" rtl="1">
              <a:lnSpc>
                <a:spcPct val="250000"/>
              </a:lnSpc>
            </a:pPr>
            <a:endParaRPr lang="en-US" sz="2000" b="1" dirty="0"/>
          </a:p>
          <a:p>
            <a:pPr marL="514350" lvl="0" indent="-514350" algn="r" rtl="1">
              <a:spcBef>
                <a:spcPct val="20000"/>
              </a:spcBef>
              <a:buFont typeface="+mj-lt"/>
              <a:buAutoNum type="arabicPeriod"/>
              <a:defRPr/>
            </a:pPr>
            <a:r>
              <a:rPr lang="ar-JO" sz="2800" b="1" dirty="0" smtClean="0">
                <a:solidFill>
                  <a:prstClr val="black"/>
                </a:solidFill>
              </a:rPr>
              <a:t>يتعرّف الجناس غير التام.</a:t>
            </a:r>
            <a:endParaRPr lang="ar-JO" sz="2800" b="1" dirty="0">
              <a:solidFill>
                <a:prstClr val="black"/>
              </a:solidFill>
            </a:endParaRPr>
          </a:p>
          <a:p>
            <a:pPr marL="514350" lvl="0" indent="-514350" algn="r" rtl="1">
              <a:spcBef>
                <a:spcPct val="20000"/>
              </a:spcBef>
              <a:buFont typeface="+mj-lt"/>
              <a:buAutoNum type="arabicPeriod"/>
              <a:defRPr/>
            </a:pPr>
            <a:endParaRPr lang="ar-JO" sz="2800" b="1" dirty="0">
              <a:solidFill>
                <a:prstClr val="black"/>
              </a:solidFill>
            </a:endParaRPr>
          </a:p>
          <a:p>
            <a:pPr marL="514350" lvl="0" indent="-514350" algn="r" rtl="1">
              <a:spcBef>
                <a:spcPct val="20000"/>
              </a:spcBef>
              <a:buFont typeface="+mj-lt"/>
              <a:buAutoNum type="arabicPeriod"/>
              <a:defRPr/>
            </a:pPr>
            <a:r>
              <a:rPr lang="ar-JO" sz="2800" b="1" dirty="0" smtClean="0">
                <a:solidFill>
                  <a:prstClr val="black"/>
                </a:solidFill>
              </a:rPr>
              <a:t>يميز بين الجناس التام وغير التام.</a:t>
            </a:r>
            <a:endParaRPr lang="ar-JO" sz="2800" b="1" dirty="0">
              <a:solidFill>
                <a:prstClr val="black"/>
              </a:solidFill>
            </a:endParaRPr>
          </a:p>
          <a:p>
            <a:pPr lvl="0" algn="r" rtl="1">
              <a:spcBef>
                <a:spcPct val="20000"/>
              </a:spcBef>
              <a:defRPr/>
            </a:pPr>
            <a:endParaRPr lang="ar-JO" sz="2800" b="1" dirty="0">
              <a:solidFill>
                <a:prstClr val="black"/>
              </a:solidFill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D0B4E7-E65A-7A03-6B1F-F0C9457357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5746" y="1638417"/>
            <a:ext cx="2417321" cy="2427924"/>
          </a:xfrm>
          <a:prstGeom prst="rect">
            <a:avLst/>
          </a:prstGeom>
        </p:spPr>
      </p:pic>
      <p:sp>
        <p:nvSpPr>
          <p:cNvPr id="28" name="Double Wave 2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الرابعة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5" name="Double Wave 44"/>
          <p:cNvSpPr/>
          <p:nvPr/>
        </p:nvSpPr>
        <p:spPr>
          <a:xfrm>
            <a:off x="843280" y="603566"/>
            <a:ext cx="3134118" cy="352122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smtClean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الجناس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868457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اللُّغة العربيَّة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836790" y="617411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</a:t>
            </a:r>
            <a:r>
              <a:rPr lang="ar-JO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َّ</a:t>
            </a:r>
            <a:r>
              <a:rPr lang="ar-SA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ف :</a:t>
            </a:r>
            <a:r>
              <a:rPr lang="ar-JO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االتاسع </a:t>
            </a:r>
            <a:r>
              <a:rPr lang="en-US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2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41638" y="1139785"/>
            <a:ext cx="1074350" cy="752288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JO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 minutes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322329" y="1174875"/>
            <a:ext cx="8143441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3200" b="1" dirty="0">
                <a:solidFill>
                  <a:srgbClr val="00B0F0"/>
                </a:solidFill>
              </a:rPr>
              <a:t>الت</a:t>
            </a:r>
            <a:r>
              <a:rPr lang="ar-JO" sz="3200" b="1" dirty="0">
                <a:solidFill>
                  <a:srgbClr val="00B0F0"/>
                </a:solidFill>
              </a:rPr>
              <a:t>َّ</a:t>
            </a:r>
            <a:r>
              <a:rPr lang="ar-SA" sz="3200" b="1" dirty="0">
                <a:solidFill>
                  <a:srgbClr val="00B0F0"/>
                </a:solidFill>
              </a:rPr>
              <a:t>قويم القبلي </a:t>
            </a:r>
            <a:r>
              <a:rPr lang="ar-SA" sz="4000" b="1" dirty="0">
                <a:solidFill>
                  <a:srgbClr val="00B0F0"/>
                </a:solidFill>
              </a:rPr>
              <a:t>:</a:t>
            </a:r>
            <a:endParaRPr lang="ar-JO" sz="4000" b="1" dirty="0">
              <a:solidFill>
                <a:srgbClr val="00B0F0"/>
              </a:solidFill>
            </a:endParaRPr>
          </a:p>
          <a:p>
            <a:pPr algn="r" rtl="1"/>
            <a:r>
              <a:rPr lang="ar-JO" sz="2800" b="1" dirty="0" smtClean="0">
                <a:solidFill>
                  <a:srgbClr val="00B050"/>
                </a:solidFill>
              </a:rPr>
              <a:t>الجملة التي </a:t>
            </a:r>
            <a:r>
              <a:rPr lang="ar-JO" sz="2800" b="1" dirty="0" smtClean="0">
                <a:solidFill>
                  <a:srgbClr val="00B050"/>
                </a:solidFill>
              </a:rPr>
              <a:t>جاءت فيها الجناسُ تامّا هي</a:t>
            </a:r>
            <a:r>
              <a:rPr lang="ar-JO" sz="2800" b="1" dirty="0" smtClean="0">
                <a:solidFill>
                  <a:srgbClr val="00B050"/>
                </a:solidFill>
              </a:rPr>
              <a:t>: </a:t>
            </a:r>
            <a:endParaRPr lang="ar-JO" sz="2800" b="1" dirty="0">
              <a:solidFill>
                <a:srgbClr val="00B050"/>
              </a:solidFill>
            </a:endParaRPr>
          </a:p>
          <a:p>
            <a:pPr algn="r" rtl="1"/>
            <a:endParaRPr lang="ar-JO" sz="4000" b="1" dirty="0">
              <a:solidFill>
                <a:srgbClr val="FF0000"/>
              </a:solidFill>
            </a:endParaRPr>
          </a:p>
          <a:p>
            <a:pPr algn="r" rtl="1"/>
            <a:r>
              <a:rPr lang="ar-JO" sz="2800" b="1" dirty="0"/>
              <a:t>أ ) </a:t>
            </a:r>
            <a:r>
              <a:rPr lang="ar-JO" sz="2800" b="1" dirty="0" smtClean="0"/>
              <a:t>صلّيتُ المغربَ في بلاد المغرب.</a:t>
            </a:r>
            <a:endParaRPr lang="ar-JO" sz="2800" b="1" dirty="0"/>
          </a:p>
          <a:p>
            <a:pPr algn="r" rtl="1"/>
            <a:endParaRPr lang="ar-JO" sz="2800" b="1" dirty="0"/>
          </a:p>
          <a:p>
            <a:pPr algn="r" rtl="1"/>
            <a:r>
              <a:rPr lang="ar-JO" sz="2800" b="1" dirty="0"/>
              <a:t>ب ) </a:t>
            </a:r>
            <a:r>
              <a:rPr lang="ar-JO" sz="2800" b="1" dirty="0" smtClean="0"/>
              <a:t>قال تعالى: "فأما اليتيمَ فلا تقهر * وأمّا السائل فلا تنهر"</a:t>
            </a:r>
            <a:r>
              <a:rPr lang="ar-JO" sz="2800" b="1" dirty="0" smtClean="0"/>
              <a:t>.</a:t>
            </a:r>
            <a:endParaRPr lang="ar-JO" sz="2800" b="1" dirty="0"/>
          </a:p>
          <a:p>
            <a:pPr algn="r" rtl="1"/>
            <a:endParaRPr lang="ar-JO" sz="2800" b="1" dirty="0"/>
          </a:p>
          <a:p>
            <a:pPr algn="r" rtl="1"/>
            <a:r>
              <a:rPr lang="ar-JO" sz="2800" b="1" dirty="0"/>
              <a:t>ج </a:t>
            </a:r>
            <a:r>
              <a:rPr lang="ar-JO" sz="2800" b="1" dirty="0" smtClean="0"/>
              <a:t>) قال تعالى: "والتفت الساقُ بالسّاق إلى ربّك يومئذ المساق". </a:t>
            </a:r>
            <a:endParaRPr lang="ar-JO" sz="2800" b="1" dirty="0" smtClean="0"/>
          </a:p>
          <a:p>
            <a:pPr algn="r" rtl="1"/>
            <a:endParaRPr lang="ar-JO" sz="2800" b="1" dirty="0"/>
          </a:p>
          <a:p>
            <a:pPr algn="r" rtl="1"/>
            <a:endParaRPr lang="ar-JO" sz="2800" b="1" dirty="0">
              <a:solidFill>
                <a:srgbClr val="FF0000"/>
              </a:solidFill>
            </a:endParaRPr>
          </a:p>
          <a:p>
            <a:pPr algn="r" rtl="1"/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44" name="Flowchart: Alternate Process 43"/>
          <p:cNvSpPr/>
          <p:nvPr/>
        </p:nvSpPr>
        <p:spPr>
          <a:xfrm>
            <a:off x="0" y="6511267"/>
            <a:ext cx="1322329" cy="346733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/>
              <a:t>ألواح صغيرة </a:t>
            </a:r>
            <a:endParaRPr lang="en-US" b="1" dirty="0"/>
          </a:p>
        </p:txBody>
      </p: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D8344B-2A44-6730-6205-166C2C35A9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2640" y="2395760"/>
            <a:ext cx="1390008" cy="1396105"/>
          </a:xfrm>
          <a:prstGeom prst="rect">
            <a:avLst/>
          </a:prstGeom>
        </p:spPr>
      </p:pic>
      <p:sp>
        <p:nvSpPr>
          <p:cNvPr id="27" name="Flowchart: Alternate Process 26"/>
          <p:cNvSpPr/>
          <p:nvPr/>
        </p:nvSpPr>
        <p:spPr>
          <a:xfrm>
            <a:off x="41638" y="6080813"/>
            <a:ext cx="1024287" cy="346733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IRS</a:t>
            </a:r>
          </a:p>
        </p:txBody>
      </p:sp>
      <p:sp>
        <p:nvSpPr>
          <p:cNvPr id="29" name="Double Wave 28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الرابعة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0" name="Double Wave 29"/>
          <p:cNvSpPr/>
          <p:nvPr/>
        </p:nvSpPr>
        <p:spPr>
          <a:xfrm>
            <a:off x="843280" y="603566"/>
            <a:ext cx="3134118" cy="352122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الجناس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967262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اللُّغة العربيَّة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836790" y="617411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</a:t>
            </a:r>
            <a:r>
              <a:rPr lang="ar-JO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َّ</a:t>
            </a:r>
            <a:r>
              <a:rPr lang="ar-SA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ف :</a:t>
            </a:r>
            <a:r>
              <a:rPr lang="ar-JO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االتاسع </a:t>
            </a:r>
            <a:r>
              <a:rPr lang="en-US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2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41638" y="1139785"/>
            <a:ext cx="1074350" cy="752288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JO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 minutes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322329" y="1174875"/>
            <a:ext cx="8143441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3200" b="1" dirty="0">
                <a:solidFill>
                  <a:srgbClr val="00B0F0"/>
                </a:solidFill>
              </a:rPr>
              <a:t>الت</a:t>
            </a:r>
            <a:r>
              <a:rPr lang="ar-JO" sz="3200" b="1" dirty="0">
                <a:solidFill>
                  <a:srgbClr val="00B0F0"/>
                </a:solidFill>
              </a:rPr>
              <a:t>َّ</a:t>
            </a:r>
            <a:r>
              <a:rPr lang="ar-SA" sz="3200" b="1" dirty="0">
                <a:solidFill>
                  <a:srgbClr val="00B0F0"/>
                </a:solidFill>
              </a:rPr>
              <a:t>قويم القبلي </a:t>
            </a:r>
            <a:r>
              <a:rPr lang="ar-SA" sz="4000" b="1" dirty="0">
                <a:solidFill>
                  <a:srgbClr val="00B0F0"/>
                </a:solidFill>
              </a:rPr>
              <a:t>:</a:t>
            </a:r>
            <a:endParaRPr lang="ar-JO" sz="4000" b="1" dirty="0">
              <a:solidFill>
                <a:srgbClr val="00B0F0"/>
              </a:solidFill>
            </a:endParaRPr>
          </a:p>
          <a:p>
            <a:pPr algn="r" rtl="1"/>
            <a:r>
              <a:rPr lang="ar-JO" sz="2800" b="1" dirty="0" smtClean="0">
                <a:solidFill>
                  <a:srgbClr val="00B050"/>
                </a:solidFill>
              </a:rPr>
              <a:t>الجملة التي </a:t>
            </a:r>
            <a:r>
              <a:rPr lang="ar-JO" sz="2800" b="1" dirty="0" smtClean="0">
                <a:solidFill>
                  <a:srgbClr val="00B050"/>
                </a:solidFill>
              </a:rPr>
              <a:t>جاءت فيها الجناسُ تامّا هي</a:t>
            </a:r>
            <a:r>
              <a:rPr lang="ar-JO" sz="2800" b="1" dirty="0" smtClean="0">
                <a:solidFill>
                  <a:srgbClr val="00B050"/>
                </a:solidFill>
              </a:rPr>
              <a:t>: </a:t>
            </a:r>
            <a:endParaRPr lang="ar-JO" sz="2800" b="1" dirty="0">
              <a:solidFill>
                <a:srgbClr val="00B050"/>
              </a:solidFill>
            </a:endParaRPr>
          </a:p>
          <a:p>
            <a:pPr algn="r" rtl="1"/>
            <a:endParaRPr lang="ar-JO" sz="4000" b="1" dirty="0">
              <a:solidFill>
                <a:srgbClr val="FF0000"/>
              </a:solidFill>
            </a:endParaRPr>
          </a:p>
          <a:p>
            <a:pPr algn="r" rtl="1"/>
            <a:r>
              <a:rPr lang="ar-JO" sz="2800" b="1" dirty="0">
                <a:solidFill>
                  <a:srgbClr val="FF0000"/>
                </a:solidFill>
              </a:rPr>
              <a:t>أ ) </a:t>
            </a:r>
            <a:r>
              <a:rPr lang="ar-JO" sz="2800" b="1" dirty="0" smtClean="0">
                <a:solidFill>
                  <a:srgbClr val="FF0000"/>
                </a:solidFill>
              </a:rPr>
              <a:t>صلّيتُ المغربَ في بلاد المغرب.</a:t>
            </a:r>
            <a:endParaRPr lang="ar-JO" sz="2800" b="1" dirty="0">
              <a:solidFill>
                <a:srgbClr val="FF0000"/>
              </a:solidFill>
            </a:endParaRPr>
          </a:p>
          <a:p>
            <a:pPr algn="r" rtl="1"/>
            <a:endParaRPr lang="ar-JO" sz="2800" b="1" dirty="0"/>
          </a:p>
          <a:p>
            <a:pPr algn="r" rtl="1"/>
            <a:r>
              <a:rPr lang="ar-JO" sz="2800" b="1" dirty="0"/>
              <a:t>ب ) </a:t>
            </a:r>
            <a:r>
              <a:rPr lang="ar-JO" sz="2800" b="1" dirty="0" smtClean="0"/>
              <a:t>قال تعالى: "فأما اليتيمَ فلا تقهر * وأمّا السائل فلا تنهر"</a:t>
            </a:r>
            <a:r>
              <a:rPr lang="ar-JO" sz="2800" b="1" dirty="0" smtClean="0"/>
              <a:t>.</a:t>
            </a:r>
            <a:endParaRPr lang="ar-JO" sz="2800" b="1" dirty="0"/>
          </a:p>
          <a:p>
            <a:pPr algn="r" rtl="1"/>
            <a:endParaRPr lang="ar-JO" sz="2800" b="1" dirty="0"/>
          </a:p>
          <a:p>
            <a:pPr algn="r" rtl="1"/>
            <a:r>
              <a:rPr lang="ar-JO" sz="2800" b="1" dirty="0"/>
              <a:t>ج </a:t>
            </a:r>
            <a:r>
              <a:rPr lang="ar-JO" sz="2800" b="1" dirty="0" smtClean="0"/>
              <a:t>) قال تعالى: "والتفت الساقُ بالسّاق إلى ربّك يومئذ المساق". </a:t>
            </a:r>
            <a:endParaRPr lang="ar-JO" sz="2800" b="1" dirty="0" smtClean="0"/>
          </a:p>
          <a:p>
            <a:pPr algn="r" rtl="1"/>
            <a:endParaRPr lang="ar-JO" sz="2800" b="1" dirty="0"/>
          </a:p>
          <a:p>
            <a:pPr algn="r" rtl="1"/>
            <a:endParaRPr lang="ar-JO" sz="2800" b="1" dirty="0">
              <a:solidFill>
                <a:srgbClr val="FF0000"/>
              </a:solidFill>
            </a:endParaRPr>
          </a:p>
          <a:p>
            <a:pPr algn="r" rtl="1"/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44" name="Flowchart: Alternate Process 43"/>
          <p:cNvSpPr/>
          <p:nvPr/>
        </p:nvSpPr>
        <p:spPr>
          <a:xfrm>
            <a:off x="0" y="6511267"/>
            <a:ext cx="1322329" cy="346733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/>
              <a:t>ألواح صغيرة </a:t>
            </a:r>
            <a:endParaRPr lang="en-US" b="1" dirty="0"/>
          </a:p>
        </p:txBody>
      </p: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D8344B-2A44-6730-6205-166C2C35A9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2640" y="2395760"/>
            <a:ext cx="1390008" cy="1396105"/>
          </a:xfrm>
          <a:prstGeom prst="rect">
            <a:avLst/>
          </a:prstGeom>
        </p:spPr>
      </p:pic>
      <p:sp>
        <p:nvSpPr>
          <p:cNvPr id="27" name="Flowchart: Alternate Process 26"/>
          <p:cNvSpPr/>
          <p:nvPr/>
        </p:nvSpPr>
        <p:spPr>
          <a:xfrm>
            <a:off x="41638" y="6080813"/>
            <a:ext cx="1024287" cy="346733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IRS</a:t>
            </a:r>
          </a:p>
        </p:txBody>
      </p:sp>
      <p:sp>
        <p:nvSpPr>
          <p:cNvPr id="29" name="Double Wave 28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الرابعة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0" name="Double Wave 29"/>
          <p:cNvSpPr/>
          <p:nvPr/>
        </p:nvSpPr>
        <p:spPr>
          <a:xfrm>
            <a:off x="843280" y="603566"/>
            <a:ext cx="3134118" cy="352122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الجناس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367263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اللُّغة العربيَّة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836790" y="617411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</a:t>
            </a:r>
            <a:r>
              <a:rPr lang="ar-JO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َّ</a:t>
            </a:r>
            <a:r>
              <a:rPr lang="ar-SA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ف :</a:t>
            </a:r>
            <a:r>
              <a:rPr lang="ar-JO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االتاسع </a:t>
            </a:r>
            <a:r>
              <a:rPr lang="en-US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2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79120" y="12375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22329" y="1032205"/>
            <a:ext cx="8143441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3200" b="1" dirty="0">
                <a:solidFill>
                  <a:srgbClr val="00B0F0"/>
                </a:solidFill>
              </a:rPr>
              <a:t>الت</a:t>
            </a:r>
            <a:r>
              <a:rPr lang="ar-JO" sz="3200" b="1" dirty="0" smtClean="0">
                <a:solidFill>
                  <a:srgbClr val="00B0F0"/>
                </a:solidFill>
              </a:rPr>
              <a:t>َّمهيد</a:t>
            </a:r>
            <a:r>
              <a:rPr lang="ar-SA" sz="4000" b="1" dirty="0" smtClean="0">
                <a:solidFill>
                  <a:srgbClr val="00B0F0"/>
                </a:solidFill>
              </a:rPr>
              <a:t>:</a:t>
            </a:r>
            <a:r>
              <a:rPr lang="ar-JO" sz="4000" b="1" dirty="0" smtClean="0">
                <a:solidFill>
                  <a:srgbClr val="00B0F0"/>
                </a:solidFill>
              </a:rPr>
              <a:t> </a:t>
            </a:r>
            <a:r>
              <a:rPr lang="ar-JO" sz="2800" b="1" dirty="0" smtClean="0">
                <a:solidFill>
                  <a:srgbClr val="00B0F0"/>
                </a:solidFill>
              </a:rPr>
              <a:t>تشاهد فُاد وإيمان يقرآن في المصف الكريم، صِفهما مُستخدمًا الجناس التام في ذلك</a:t>
            </a:r>
            <a:r>
              <a:rPr lang="ar-JO" sz="2400" b="1" dirty="0" smtClean="0">
                <a:solidFill>
                  <a:srgbClr val="00B0F0"/>
                </a:solidFill>
              </a:rPr>
              <a:t>.</a:t>
            </a:r>
            <a:endParaRPr lang="ar-JO" sz="2400" b="1" dirty="0">
              <a:solidFill>
                <a:srgbClr val="00B0F0"/>
              </a:solidFill>
            </a:endParaRPr>
          </a:p>
          <a:p>
            <a:pPr algn="r" rtl="1"/>
            <a:endParaRPr lang="ar-JO" sz="2800" b="1" dirty="0">
              <a:solidFill>
                <a:srgbClr val="FF0000"/>
              </a:solidFill>
            </a:endParaRPr>
          </a:p>
          <a:p>
            <a:pPr algn="r" rtl="1"/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44" name="Flowchart: Alternate Process 43"/>
          <p:cNvSpPr/>
          <p:nvPr/>
        </p:nvSpPr>
        <p:spPr>
          <a:xfrm>
            <a:off x="0" y="6511267"/>
            <a:ext cx="1322329" cy="346733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/>
              <a:t>ألواح صغيرة </a:t>
            </a:r>
            <a:endParaRPr lang="en-US" b="1" dirty="0"/>
          </a:p>
        </p:txBody>
      </p: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D8344B-2A44-6730-6205-166C2C35A9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920" y="1323366"/>
            <a:ext cx="952488" cy="956666"/>
          </a:xfrm>
          <a:prstGeom prst="rect">
            <a:avLst/>
          </a:prstGeom>
        </p:spPr>
      </p:pic>
      <p:sp>
        <p:nvSpPr>
          <p:cNvPr id="27" name="Flowchart: Alternate Process 26"/>
          <p:cNvSpPr/>
          <p:nvPr/>
        </p:nvSpPr>
        <p:spPr>
          <a:xfrm>
            <a:off x="41638" y="6080813"/>
            <a:ext cx="1024287" cy="346733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IRS</a:t>
            </a:r>
          </a:p>
        </p:txBody>
      </p:sp>
      <p:sp>
        <p:nvSpPr>
          <p:cNvPr id="30" name="Double Wave 29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الرابعة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1" name="Double Wave 30"/>
          <p:cNvSpPr/>
          <p:nvPr/>
        </p:nvSpPr>
        <p:spPr>
          <a:xfrm>
            <a:off x="843280" y="603566"/>
            <a:ext cx="3134118" cy="352122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الجناس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pic>
        <p:nvPicPr>
          <p:cNvPr id="1026" name="Picture 2" descr="بنت مسلمة تقرأ القرآن كرتون المتجه, فتاة مسلمة كرتون, قراءة القرآن, رمضان  PNG والمتجهات للتحميل مجانا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329" y="2626482"/>
            <a:ext cx="3429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طفل يقرأ قران PNG الصور | ناقل و PSD الملفات | تحميل مجاني على Pngtre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999" y="2288712"/>
            <a:ext cx="4044284" cy="4044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96415" y="509341"/>
            <a:ext cx="1280691" cy="752288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JO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 minutes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69843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اللُّغة العربيَّة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974293" y="611164"/>
            <a:ext cx="1859392" cy="39952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</a:t>
            </a:r>
            <a:r>
              <a:rPr lang="ar-JO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َّ</a:t>
            </a:r>
            <a:r>
              <a:rPr lang="ar-SA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ف :</a:t>
            </a:r>
            <a:r>
              <a:rPr lang="ar-JO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التاسع </a:t>
            </a:r>
            <a:r>
              <a:rPr lang="en-US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2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22592" y="5922"/>
            <a:ext cx="5086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3200" b="1" dirty="0">
                <a:solidFill>
                  <a:srgbClr val="C00000"/>
                </a:solidFill>
              </a:rPr>
              <a:t>الت</a:t>
            </a:r>
            <a:r>
              <a:rPr lang="ar-JO" sz="3200" b="1" dirty="0">
                <a:solidFill>
                  <a:srgbClr val="C00000"/>
                </a:solidFill>
              </a:rPr>
              <a:t>َّ</a:t>
            </a:r>
            <a:r>
              <a:rPr lang="ar-SA" sz="3200" b="1" dirty="0">
                <a:solidFill>
                  <a:srgbClr val="C00000"/>
                </a:solidFill>
              </a:rPr>
              <a:t>قديم </a:t>
            </a:r>
            <a:r>
              <a:rPr lang="ar-SA" sz="3200" b="1" dirty="0" smtClean="0">
                <a:solidFill>
                  <a:srgbClr val="C00000"/>
                </a:solidFill>
              </a:rPr>
              <a:t>:</a:t>
            </a:r>
            <a:r>
              <a:rPr lang="ar-JO" sz="3200" b="1" dirty="0" smtClean="0">
                <a:solidFill>
                  <a:srgbClr val="C00000"/>
                </a:solidFill>
              </a:rPr>
              <a:t> </a:t>
            </a:r>
            <a:r>
              <a:rPr lang="ar-JO" sz="2000" b="1" dirty="0" smtClean="0">
                <a:solidFill>
                  <a:srgbClr val="C00000"/>
                </a:solidFill>
              </a:rPr>
              <a:t>ص109-110-111</a:t>
            </a:r>
            <a:endParaRPr lang="ar-SA" sz="2000" b="1" dirty="0">
              <a:solidFill>
                <a:srgbClr val="C00000"/>
              </a:solidFill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2FC3215C-D3B7-6906-CC1F-48C6B2166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6" y="6221940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24CE09-5DF4-93BE-7FF4-D6162CE7A6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589" y="809496"/>
            <a:ext cx="1038418" cy="1103724"/>
          </a:xfrm>
          <a:prstGeom prst="rect">
            <a:avLst/>
          </a:prstGeom>
        </p:spPr>
      </p:pic>
      <p:sp>
        <p:nvSpPr>
          <p:cNvPr id="57" name="Double Wave 56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الرابعة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58" name="Double Wave 57"/>
          <p:cNvSpPr/>
          <p:nvPr/>
        </p:nvSpPr>
        <p:spPr>
          <a:xfrm>
            <a:off x="843280" y="603566"/>
            <a:ext cx="3134118" cy="352122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الجناس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45447" y="76415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JO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02:00</a:t>
              </a:r>
              <a:r>
                <a:rPr lang="en-US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minutes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095" y="1076386"/>
            <a:ext cx="7459196" cy="20427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665" y="3043444"/>
            <a:ext cx="7536248" cy="363621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75861" y="3649445"/>
            <a:ext cx="27526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JO" sz="2400" b="1" dirty="0" smtClean="0">
                <a:solidFill>
                  <a:srgbClr val="FF0000"/>
                </a:solidFill>
              </a:rPr>
              <a:t>لا، لم تتشابهتا تشابهًا تامًا</a:t>
            </a:r>
            <a:endParaRPr lang="en-US" sz="2400" dirty="0"/>
          </a:p>
        </p:txBody>
      </p:sp>
      <p:sp>
        <p:nvSpPr>
          <p:cNvPr id="39" name="Rectangle 38"/>
          <p:cNvSpPr/>
          <p:nvPr/>
        </p:nvSpPr>
        <p:spPr>
          <a:xfrm>
            <a:off x="6241437" y="4758220"/>
            <a:ext cx="20185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JO" sz="2400" b="1" dirty="0" smtClean="0">
                <a:solidFill>
                  <a:srgbClr val="FF0000"/>
                </a:solidFill>
              </a:rPr>
              <a:t>الاختلاف في حرف</a:t>
            </a:r>
            <a:endParaRPr lang="en-US" sz="2400" dirty="0"/>
          </a:p>
        </p:txBody>
      </p:sp>
      <p:sp>
        <p:nvSpPr>
          <p:cNvPr id="44" name="Rectangle 43"/>
          <p:cNvSpPr/>
          <p:nvPr/>
        </p:nvSpPr>
        <p:spPr>
          <a:xfrm>
            <a:off x="1570245" y="4801538"/>
            <a:ext cx="29658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JO" sz="2400" b="1" dirty="0" smtClean="0">
                <a:solidFill>
                  <a:srgbClr val="FF0000"/>
                </a:solidFill>
              </a:rPr>
              <a:t>الاختلاف في ترتيب الحروف</a:t>
            </a:r>
            <a:endParaRPr lang="en-US" sz="2400" dirty="0"/>
          </a:p>
        </p:txBody>
      </p:sp>
      <p:sp>
        <p:nvSpPr>
          <p:cNvPr id="55" name="Rectangle 54"/>
          <p:cNvSpPr/>
          <p:nvPr/>
        </p:nvSpPr>
        <p:spPr>
          <a:xfrm>
            <a:off x="5303445" y="5263203"/>
            <a:ext cx="30604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JO" sz="2400" b="1" dirty="0" smtClean="0">
                <a:solidFill>
                  <a:srgbClr val="FF0000"/>
                </a:solidFill>
              </a:rPr>
              <a:t>الاختلاف في حركات الحروف</a:t>
            </a:r>
            <a:endParaRPr lang="en-US" sz="2400" dirty="0"/>
          </a:p>
        </p:txBody>
      </p:sp>
      <p:sp>
        <p:nvSpPr>
          <p:cNvPr id="56" name="Rectangle 55"/>
          <p:cNvSpPr/>
          <p:nvPr/>
        </p:nvSpPr>
        <p:spPr>
          <a:xfrm>
            <a:off x="3977398" y="6129076"/>
            <a:ext cx="4892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JO" sz="2400" b="1" dirty="0" smtClean="0">
                <a:solidFill>
                  <a:srgbClr val="FF0000"/>
                </a:solidFill>
              </a:rPr>
              <a:t>نعم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108289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9" grpId="0"/>
      <p:bldP spid="44" grpId="0"/>
      <p:bldP spid="55" grpId="0"/>
      <p:bldP spid="5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اللُّغة العربيَّة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974293" y="611164"/>
            <a:ext cx="1859392" cy="39952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</a:t>
            </a:r>
            <a:r>
              <a:rPr lang="ar-JO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َّ</a:t>
            </a:r>
            <a:r>
              <a:rPr lang="ar-SA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ف :</a:t>
            </a:r>
            <a:r>
              <a:rPr lang="ar-JO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التاسع </a:t>
            </a:r>
            <a:r>
              <a:rPr lang="en-US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2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22592" y="5922"/>
            <a:ext cx="5086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3200" b="1" dirty="0" smtClean="0">
                <a:solidFill>
                  <a:srgbClr val="C00000"/>
                </a:solidFill>
              </a:rPr>
              <a:t>مهمّة</a:t>
            </a:r>
            <a:r>
              <a:rPr lang="ar-SA" sz="3200" b="1" dirty="0" smtClean="0">
                <a:solidFill>
                  <a:srgbClr val="C00000"/>
                </a:solidFill>
              </a:rPr>
              <a:t> :</a:t>
            </a:r>
            <a:r>
              <a:rPr lang="ar-JO" sz="3200" b="1" dirty="0" smtClean="0">
                <a:solidFill>
                  <a:srgbClr val="C00000"/>
                </a:solidFill>
              </a:rPr>
              <a:t> </a:t>
            </a:r>
            <a:r>
              <a:rPr lang="ar-JO" sz="2000" b="1" dirty="0" smtClean="0">
                <a:solidFill>
                  <a:srgbClr val="C00000"/>
                </a:solidFill>
              </a:rPr>
              <a:t>ص109-110-111</a:t>
            </a:r>
            <a:endParaRPr lang="ar-SA" sz="2000" b="1" dirty="0">
              <a:solidFill>
                <a:srgbClr val="C00000"/>
              </a:solidFill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2FC3215C-D3B7-6906-CC1F-48C6B2166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6" y="6221940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24CE09-5DF4-93BE-7FF4-D6162CE7A6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589" y="809496"/>
            <a:ext cx="1038418" cy="1103724"/>
          </a:xfrm>
          <a:prstGeom prst="rect">
            <a:avLst/>
          </a:prstGeom>
        </p:spPr>
      </p:pic>
      <p:sp>
        <p:nvSpPr>
          <p:cNvPr id="57" name="Double Wave 56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الرابعة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58" name="Double Wave 57"/>
          <p:cNvSpPr/>
          <p:nvPr/>
        </p:nvSpPr>
        <p:spPr>
          <a:xfrm>
            <a:off x="843280" y="603566"/>
            <a:ext cx="3134118" cy="352122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الجناس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45447" y="76415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JO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02:00</a:t>
              </a:r>
              <a:r>
                <a:rPr lang="en-US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minutes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095" y="1076386"/>
            <a:ext cx="7459196" cy="20427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7" y="3635274"/>
            <a:ext cx="9741318" cy="178550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488699" y="4181805"/>
            <a:ext cx="14606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JO" sz="2400" b="1" dirty="0" smtClean="0">
                <a:solidFill>
                  <a:srgbClr val="FF0000"/>
                </a:solidFill>
              </a:rPr>
              <a:t>حسّنه وجمّله</a:t>
            </a:r>
            <a:endParaRPr lang="en-US" sz="2400" dirty="0"/>
          </a:p>
        </p:txBody>
      </p:sp>
      <p:sp>
        <p:nvSpPr>
          <p:cNvPr id="35" name="Rectangle 34"/>
          <p:cNvSpPr/>
          <p:nvPr/>
        </p:nvSpPr>
        <p:spPr>
          <a:xfrm>
            <a:off x="5974293" y="4181804"/>
            <a:ext cx="6351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JO" sz="2400" b="1" dirty="0" smtClean="0">
                <a:solidFill>
                  <a:srgbClr val="FF0000"/>
                </a:solidFill>
              </a:rPr>
              <a:t>عابَهُ</a:t>
            </a:r>
            <a:endParaRPr lang="en-US" sz="2400" dirty="0"/>
          </a:p>
        </p:txBody>
      </p:sp>
      <p:sp>
        <p:nvSpPr>
          <p:cNvPr id="38" name="Rectangle 37"/>
          <p:cNvSpPr/>
          <p:nvPr/>
        </p:nvSpPr>
        <p:spPr>
          <a:xfrm>
            <a:off x="2468385" y="3812472"/>
            <a:ext cx="166744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JO" sz="2400" b="1" dirty="0" smtClean="0">
                <a:solidFill>
                  <a:srgbClr val="FF0000"/>
                </a:solidFill>
              </a:rPr>
              <a:t>كل ما يستحيي </a:t>
            </a:r>
          </a:p>
          <a:p>
            <a:r>
              <a:rPr lang="ar-JO" sz="2400" b="1" dirty="0" smtClean="0">
                <a:solidFill>
                  <a:srgbClr val="FF0000"/>
                </a:solidFill>
              </a:rPr>
              <a:t>منه الإنسان</a:t>
            </a:r>
            <a:endParaRPr lang="en-US" sz="2400" dirty="0"/>
          </a:p>
        </p:txBody>
      </p:sp>
      <p:sp>
        <p:nvSpPr>
          <p:cNvPr id="59" name="Rectangle 58"/>
          <p:cNvSpPr/>
          <p:nvPr/>
        </p:nvSpPr>
        <p:spPr>
          <a:xfrm>
            <a:off x="197466" y="4227970"/>
            <a:ext cx="16225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JO" sz="2400" b="1" dirty="0" smtClean="0">
                <a:solidFill>
                  <a:srgbClr val="FF0000"/>
                </a:solidFill>
              </a:rPr>
              <a:t>الخوف والفزع</a:t>
            </a:r>
            <a:endParaRPr lang="en-US" sz="2400" dirty="0"/>
          </a:p>
        </p:txBody>
      </p:sp>
      <p:sp>
        <p:nvSpPr>
          <p:cNvPr id="60" name="Rectangle 59"/>
          <p:cNvSpPr/>
          <p:nvPr/>
        </p:nvSpPr>
        <p:spPr>
          <a:xfrm>
            <a:off x="7255082" y="4682741"/>
            <a:ext cx="6735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JO" sz="2400" b="1" dirty="0" smtClean="0">
                <a:solidFill>
                  <a:srgbClr val="FF0000"/>
                </a:solidFill>
              </a:rPr>
              <a:t>منعك</a:t>
            </a:r>
            <a:endParaRPr lang="en-US" sz="2400" dirty="0"/>
          </a:p>
        </p:txBody>
      </p:sp>
      <p:sp>
        <p:nvSpPr>
          <p:cNvPr id="61" name="Rectangle 60"/>
          <p:cNvSpPr/>
          <p:nvPr/>
        </p:nvSpPr>
        <p:spPr>
          <a:xfrm>
            <a:off x="5178241" y="5087962"/>
            <a:ext cx="15921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JO" sz="2400" b="1" dirty="0" smtClean="0">
                <a:solidFill>
                  <a:srgbClr val="FF0000"/>
                </a:solidFill>
              </a:rPr>
              <a:t>الضيق والتعب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31339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5" grpId="0"/>
      <p:bldP spid="38" grpId="0"/>
      <p:bldP spid="59" grpId="0"/>
      <p:bldP spid="60" grpId="0"/>
      <p:bldP spid="6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اللُّغة العربيَّة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974293" y="611164"/>
            <a:ext cx="1859392" cy="39952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</a:t>
            </a:r>
            <a:r>
              <a:rPr lang="ar-JO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َّ</a:t>
            </a:r>
            <a:r>
              <a:rPr lang="ar-SA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ف :</a:t>
            </a:r>
            <a:r>
              <a:rPr lang="ar-JO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التاسع </a:t>
            </a:r>
            <a:r>
              <a:rPr lang="en-US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2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2FC3215C-D3B7-6906-CC1F-48C6B2166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6" y="6221940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24CE09-5DF4-93BE-7FF4-D6162CE7A6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589" y="809496"/>
            <a:ext cx="1038418" cy="1103724"/>
          </a:xfrm>
          <a:prstGeom prst="rect">
            <a:avLst/>
          </a:prstGeom>
        </p:spPr>
      </p:pic>
      <p:sp>
        <p:nvSpPr>
          <p:cNvPr id="57" name="Double Wave 56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الرابعة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58" name="Double Wave 57"/>
          <p:cNvSpPr/>
          <p:nvPr/>
        </p:nvSpPr>
        <p:spPr>
          <a:xfrm>
            <a:off x="843280" y="603566"/>
            <a:ext cx="3134118" cy="352122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الجناس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45447" y="76415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JO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02:00</a:t>
              </a:r>
              <a:r>
                <a:rPr lang="en-US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minutes</a:t>
              </a: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1029539" y="1109837"/>
            <a:ext cx="8143441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3200" b="1" dirty="0">
                <a:solidFill>
                  <a:srgbClr val="00B0F0"/>
                </a:solidFill>
              </a:rPr>
              <a:t>الت</a:t>
            </a:r>
            <a:r>
              <a:rPr lang="ar-JO" sz="3200" b="1" dirty="0">
                <a:solidFill>
                  <a:srgbClr val="00B0F0"/>
                </a:solidFill>
              </a:rPr>
              <a:t>َّ</a:t>
            </a:r>
            <a:r>
              <a:rPr lang="ar-SA" sz="3200" b="1" dirty="0">
                <a:solidFill>
                  <a:srgbClr val="00B0F0"/>
                </a:solidFill>
              </a:rPr>
              <a:t>قويم </a:t>
            </a:r>
            <a:r>
              <a:rPr lang="ar-JO" sz="3200" b="1" dirty="0" smtClean="0">
                <a:solidFill>
                  <a:srgbClr val="00B0F0"/>
                </a:solidFill>
              </a:rPr>
              <a:t>التكويني</a:t>
            </a:r>
            <a:r>
              <a:rPr lang="ar-SA" sz="3200" b="1" dirty="0" smtClean="0">
                <a:solidFill>
                  <a:srgbClr val="00B0F0"/>
                </a:solidFill>
              </a:rPr>
              <a:t> </a:t>
            </a:r>
            <a:r>
              <a:rPr lang="ar-SA" sz="4000" b="1" dirty="0" smtClean="0">
                <a:solidFill>
                  <a:srgbClr val="00B0F0"/>
                </a:solidFill>
              </a:rPr>
              <a:t>:</a:t>
            </a:r>
            <a:r>
              <a:rPr lang="ar-JO" sz="4000" b="1" dirty="0" smtClean="0">
                <a:solidFill>
                  <a:srgbClr val="00B0F0"/>
                </a:solidFill>
              </a:rPr>
              <a:t> ص111</a:t>
            </a:r>
            <a:endParaRPr lang="ar-JO" sz="4000" b="1" dirty="0">
              <a:solidFill>
                <a:srgbClr val="00B0F0"/>
              </a:solidFill>
            </a:endParaRPr>
          </a:p>
          <a:p>
            <a:pPr algn="r" rtl="1"/>
            <a:endParaRPr lang="ar-JO" sz="4000" b="1" dirty="0" smtClean="0">
              <a:solidFill>
                <a:srgbClr val="FF0000"/>
              </a:solidFill>
            </a:endParaRPr>
          </a:p>
          <a:p>
            <a:pPr algn="r" rtl="1"/>
            <a:endParaRPr lang="ar-JO" sz="4000" b="1" dirty="0">
              <a:solidFill>
                <a:srgbClr val="FF0000"/>
              </a:solidFill>
            </a:endParaRPr>
          </a:p>
          <a:p>
            <a:pPr algn="r" rtl="1"/>
            <a:r>
              <a:rPr lang="ar-JO" sz="2800" b="1" dirty="0" smtClean="0"/>
              <a:t/>
            </a:r>
            <a:br>
              <a:rPr lang="ar-JO" sz="2800" b="1" dirty="0" smtClean="0"/>
            </a:br>
            <a:r>
              <a:rPr lang="ar-JO" sz="2800" b="1" dirty="0" smtClean="0"/>
              <a:t>أ </a:t>
            </a:r>
            <a:r>
              <a:rPr lang="ar-JO" sz="2800" b="1" dirty="0"/>
              <a:t>) </a:t>
            </a:r>
            <a:r>
              <a:rPr lang="ar-JO" sz="2800" b="1" dirty="0" smtClean="0"/>
              <a:t>المعنى / الجناس</a:t>
            </a:r>
            <a:r>
              <a:rPr lang="ar-JO" sz="2800" b="1" dirty="0" smtClean="0"/>
              <a:t>.</a:t>
            </a:r>
            <a:endParaRPr lang="ar-JO" sz="2800" b="1" dirty="0"/>
          </a:p>
          <a:p>
            <a:pPr algn="r" rtl="1"/>
            <a:endParaRPr lang="ar-JO" sz="2800" b="1" dirty="0"/>
          </a:p>
          <a:p>
            <a:pPr algn="r" rtl="1"/>
            <a:r>
              <a:rPr lang="ar-JO" sz="2800" b="1" dirty="0"/>
              <a:t>ب ) </a:t>
            </a:r>
            <a:r>
              <a:rPr lang="ar-JO" sz="2800" b="1" dirty="0" smtClean="0"/>
              <a:t>اللفظ / الجناس.</a:t>
            </a:r>
            <a:endParaRPr lang="ar-JO" sz="2800" b="1" dirty="0"/>
          </a:p>
          <a:p>
            <a:pPr algn="r" rtl="1"/>
            <a:endParaRPr lang="ar-JO" sz="2800" b="1" dirty="0"/>
          </a:p>
          <a:p>
            <a:pPr algn="r" rtl="1"/>
            <a:r>
              <a:rPr lang="ar-JO" sz="2800" b="1" dirty="0"/>
              <a:t>ج </a:t>
            </a:r>
            <a:r>
              <a:rPr lang="ar-JO" sz="2800" b="1" dirty="0" smtClean="0"/>
              <a:t>) اللفظ / الجناس غير التام. </a:t>
            </a:r>
          </a:p>
          <a:p>
            <a:pPr algn="r" rtl="1"/>
            <a:endParaRPr lang="ar-JO" sz="2800" b="1" dirty="0"/>
          </a:p>
          <a:p>
            <a:pPr algn="r" rtl="1"/>
            <a:r>
              <a:rPr lang="ar-JO" sz="2800" b="1" dirty="0" smtClean="0"/>
              <a:t>د ) المعنى / الجناس غير التام.</a:t>
            </a:r>
            <a:endParaRPr lang="ar-JO" sz="2800" b="1" dirty="0" smtClean="0"/>
          </a:p>
          <a:p>
            <a:pPr algn="r" rtl="1"/>
            <a:endParaRPr lang="ar-JO" sz="2800" b="1" dirty="0"/>
          </a:p>
          <a:p>
            <a:pPr algn="r" rtl="1"/>
            <a:endParaRPr lang="ar-JO" sz="2800" b="1" dirty="0">
              <a:solidFill>
                <a:srgbClr val="FF0000"/>
              </a:solidFill>
            </a:endParaRPr>
          </a:p>
          <a:p>
            <a:pPr algn="r" rtl="1"/>
            <a:endParaRPr lang="ar-SA" sz="2800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60" y="1850389"/>
            <a:ext cx="9524830" cy="1221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3162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اللُّغة العربيَّة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836790" y="617411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</a:t>
            </a:r>
            <a:r>
              <a:rPr lang="ar-JO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َّ</a:t>
            </a:r>
            <a:r>
              <a:rPr lang="ar-SA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ف :</a:t>
            </a:r>
            <a:r>
              <a:rPr lang="ar-JO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االتاسع </a:t>
            </a:r>
            <a:r>
              <a:rPr lang="en-US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2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41638" y="1139785"/>
            <a:ext cx="1074350" cy="752288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JO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 minutes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322329" y="1174875"/>
            <a:ext cx="8143441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3200" b="1" dirty="0">
                <a:solidFill>
                  <a:srgbClr val="00B0F0"/>
                </a:solidFill>
              </a:rPr>
              <a:t>الت</a:t>
            </a:r>
            <a:r>
              <a:rPr lang="ar-JO" sz="3200" b="1" dirty="0">
                <a:solidFill>
                  <a:srgbClr val="00B0F0"/>
                </a:solidFill>
              </a:rPr>
              <a:t>َّ</a:t>
            </a:r>
            <a:r>
              <a:rPr lang="ar-SA" sz="3200" b="1" dirty="0">
                <a:solidFill>
                  <a:srgbClr val="00B0F0"/>
                </a:solidFill>
              </a:rPr>
              <a:t>قويم القبلي </a:t>
            </a:r>
            <a:r>
              <a:rPr lang="ar-SA" sz="4000" b="1" dirty="0">
                <a:solidFill>
                  <a:srgbClr val="00B0F0"/>
                </a:solidFill>
              </a:rPr>
              <a:t>:</a:t>
            </a:r>
            <a:endParaRPr lang="ar-JO" sz="4000" b="1" dirty="0">
              <a:solidFill>
                <a:srgbClr val="00B0F0"/>
              </a:solidFill>
            </a:endParaRPr>
          </a:p>
          <a:p>
            <a:pPr algn="r" rtl="1"/>
            <a:r>
              <a:rPr lang="ar-JO" sz="2800" b="1" dirty="0" smtClean="0">
                <a:solidFill>
                  <a:srgbClr val="00B050"/>
                </a:solidFill>
              </a:rPr>
              <a:t>(الحرُّ إذا وعدَ وفى وإذا مَلكَ ..........) </a:t>
            </a:r>
          </a:p>
          <a:p>
            <a:pPr algn="r" rtl="1"/>
            <a:r>
              <a:rPr lang="ar-JO" sz="2800" b="1" dirty="0" smtClean="0">
                <a:solidFill>
                  <a:srgbClr val="00B050"/>
                </a:solidFill>
              </a:rPr>
              <a:t>الكلمة التي تعطي الجملة موسيقى لفظية هي: </a:t>
            </a:r>
            <a:endParaRPr lang="ar-JO" sz="2800" b="1" dirty="0">
              <a:solidFill>
                <a:srgbClr val="00B050"/>
              </a:solidFill>
            </a:endParaRPr>
          </a:p>
          <a:p>
            <a:pPr algn="r" rtl="1"/>
            <a:endParaRPr lang="ar-JO" sz="4000" b="1" dirty="0">
              <a:solidFill>
                <a:srgbClr val="FF0000"/>
              </a:solidFill>
            </a:endParaRPr>
          </a:p>
          <a:p>
            <a:pPr algn="r" rtl="1"/>
            <a:r>
              <a:rPr lang="ar-JO" sz="2800" b="1" dirty="0"/>
              <a:t>أ ) </a:t>
            </a:r>
            <a:r>
              <a:rPr lang="ar-JO" sz="2800" b="1" dirty="0" smtClean="0"/>
              <a:t>باع</a:t>
            </a:r>
            <a:endParaRPr lang="ar-JO" sz="2800" b="1" dirty="0"/>
          </a:p>
          <a:p>
            <a:pPr algn="r" rtl="1"/>
            <a:endParaRPr lang="ar-JO" sz="2800" b="1" dirty="0"/>
          </a:p>
          <a:p>
            <a:pPr algn="r" rtl="1"/>
            <a:r>
              <a:rPr lang="ar-JO" sz="2800" b="1" dirty="0"/>
              <a:t>ب ) </a:t>
            </a:r>
            <a:r>
              <a:rPr lang="ar-JO" sz="2800" b="1" dirty="0" smtClean="0"/>
              <a:t>خبّأَهُ</a:t>
            </a:r>
            <a:endParaRPr lang="ar-JO" sz="2800" b="1" dirty="0"/>
          </a:p>
          <a:p>
            <a:pPr algn="r" rtl="1"/>
            <a:endParaRPr lang="ar-JO" sz="2800" b="1" dirty="0"/>
          </a:p>
          <a:p>
            <a:pPr algn="r" rtl="1"/>
            <a:r>
              <a:rPr lang="ar-JO" sz="2800" b="1" dirty="0"/>
              <a:t>ج ) </a:t>
            </a:r>
            <a:r>
              <a:rPr lang="ar-JO" sz="2800" b="1" dirty="0" smtClean="0"/>
              <a:t>عَفا</a:t>
            </a:r>
          </a:p>
          <a:p>
            <a:pPr algn="r" rtl="1"/>
            <a:endParaRPr lang="ar-JO" sz="2800" b="1" dirty="0"/>
          </a:p>
          <a:p>
            <a:pPr algn="r" rtl="1"/>
            <a:r>
              <a:rPr lang="ar-JO" sz="2800" b="1" dirty="0" smtClean="0"/>
              <a:t>د) انتبهَ</a:t>
            </a:r>
            <a:endParaRPr lang="ar-JO" sz="2800" b="1" dirty="0"/>
          </a:p>
          <a:p>
            <a:pPr algn="r" rtl="1"/>
            <a:endParaRPr lang="ar-JO" sz="2800" b="1" dirty="0">
              <a:solidFill>
                <a:srgbClr val="FF0000"/>
              </a:solidFill>
            </a:endParaRPr>
          </a:p>
          <a:p>
            <a:pPr algn="r" rtl="1"/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44" name="Flowchart: Alternate Process 43"/>
          <p:cNvSpPr/>
          <p:nvPr/>
        </p:nvSpPr>
        <p:spPr>
          <a:xfrm>
            <a:off x="0" y="6511267"/>
            <a:ext cx="1322329" cy="346733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/>
              <a:t>ألواح صغيرة </a:t>
            </a:r>
            <a:endParaRPr lang="en-US" b="1" dirty="0"/>
          </a:p>
        </p:txBody>
      </p: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D8344B-2A44-6730-6205-166C2C35A9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2640" y="2395760"/>
            <a:ext cx="1390008" cy="1396105"/>
          </a:xfrm>
          <a:prstGeom prst="rect">
            <a:avLst/>
          </a:prstGeom>
        </p:spPr>
      </p:pic>
      <p:sp>
        <p:nvSpPr>
          <p:cNvPr id="27" name="Flowchart: Alternate Process 26"/>
          <p:cNvSpPr/>
          <p:nvPr/>
        </p:nvSpPr>
        <p:spPr>
          <a:xfrm>
            <a:off x="41638" y="6080813"/>
            <a:ext cx="1024287" cy="346733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IRS</a:t>
            </a:r>
          </a:p>
        </p:txBody>
      </p:sp>
      <p:sp>
        <p:nvSpPr>
          <p:cNvPr id="29" name="Double Wave 28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الرابعة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0" name="Double Wave 29"/>
          <p:cNvSpPr/>
          <p:nvPr/>
        </p:nvSpPr>
        <p:spPr>
          <a:xfrm>
            <a:off x="843280" y="603566"/>
            <a:ext cx="3134118" cy="352122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السّجع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431011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اللُّغة العربيَّة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974293" y="611164"/>
            <a:ext cx="1859392" cy="39952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</a:t>
            </a:r>
            <a:r>
              <a:rPr lang="ar-JO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َّ</a:t>
            </a:r>
            <a:r>
              <a:rPr lang="ar-SA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ف :</a:t>
            </a:r>
            <a:r>
              <a:rPr lang="ar-JO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التاسع </a:t>
            </a:r>
            <a:r>
              <a:rPr lang="en-US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2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2FC3215C-D3B7-6906-CC1F-48C6B2166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6" y="6221940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24CE09-5DF4-93BE-7FF4-D6162CE7A6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589" y="809496"/>
            <a:ext cx="1038418" cy="1103724"/>
          </a:xfrm>
          <a:prstGeom prst="rect">
            <a:avLst/>
          </a:prstGeom>
        </p:spPr>
      </p:pic>
      <p:sp>
        <p:nvSpPr>
          <p:cNvPr id="57" name="Double Wave 56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الرابعة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58" name="Double Wave 57"/>
          <p:cNvSpPr/>
          <p:nvPr/>
        </p:nvSpPr>
        <p:spPr>
          <a:xfrm>
            <a:off x="843280" y="603566"/>
            <a:ext cx="3134118" cy="352122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الجناس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45447" y="76415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JO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02:00</a:t>
              </a:r>
              <a:r>
                <a:rPr lang="en-US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minutes</a:t>
              </a: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1029539" y="1109837"/>
            <a:ext cx="8143441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3200" b="1" dirty="0">
                <a:solidFill>
                  <a:srgbClr val="00B0F0"/>
                </a:solidFill>
              </a:rPr>
              <a:t>الت</a:t>
            </a:r>
            <a:r>
              <a:rPr lang="ar-JO" sz="3200" b="1" dirty="0">
                <a:solidFill>
                  <a:srgbClr val="00B0F0"/>
                </a:solidFill>
              </a:rPr>
              <a:t>َّ</a:t>
            </a:r>
            <a:r>
              <a:rPr lang="ar-SA" sz="3200" b="1" dirty="0">
                <a:solidFill>
                  <a:srgbClr val="00B0F0"/>
                </a:solidFill>
              </a:rPr>
              <a:t>قويم </a:t>
            </a:r>
            <a:r>
              <a:rPr lang="ar-JO" sz="3200" b="1" dirty="0" smtClean="0">
                <a:solidFill>
                  <a:srgbClr val="00B0F0"/>
                </a:solidFill>
              </a:rPr>
              <a:t>التكويني</a:t>
            </a:r>
            <a:r>
              <a:rPr lang="ar-SA" sz="3200" b="1" dirty="0" smtClean="0">
                <a:solidFill>
                  <a:srgbClr val="00B0F0"/>
                </a:solidFill>
              </a:rPr>
              <a:t> </a:t>
            </a:r>
            <a:r>
              <a:rPr lang="ar-SA" sz="4000" b="1" dirty="0" smtClean="0">
                <a:solidFill>
                  <a:srgbClr val="00B0F0"/>
                </a:solidFill>
              </a:rPr>
              <a:t>:</a:t>
            </a:r>
            <a:r>
              <a:rPr lang="ar-JO" sz="4000" b="1" dirty="0" smtClean="0">
                <a:solidFill>
                  <a:srgbClr val="00B0F0"/>
                </a:solidFill>
              </a:rPr>
              <a:t> ص111</a:t>
            </a:r>
            <a:endParaRPr lang="ar-JO" sz="4000" b="1" dirty="0">
              <a:solidFill>
                <a:srgbClr val="00B0F0"/>
              </a:solidFill>
            </a:endParaRPr>
          </a:p>
          <a:p>
            <a:pPr algn="r" rtl="1"/>
            <a:endParaRPr lang="ar-JO" sz="4000" b="1" dirty="0" smtClean="0">
              <a:solidFill>
                <a:srgbClr val="FF0000"/>
              </a:solidFill>
            </a:endParaRPr>
          </a:p>
          <a:p>
            <a:pPr algn="r" rtl="1"/>
            <a:endParaRPr lang="ar-JO" sz="4000" b="1" dirty="0">
              <a:solidFill>
                <a:srgbClr val="FF0000"/>
              </a:solidFill>
            </a:endParaRPr>
          </a:p>
          <a:p>
            <a:pPr algn="r" rtl="1"/>
            <a:r>
              <a:rPr lang="ar-JO" sz="2800" b="1" dirty="0" smtClean="0"/>
              <a:t/>
            </a:r>
            <a:br>
              <a:rPr lang="ar-JO" sz="2800" b="1" dirty="0" smtClean="0"/>
            </a:br>
            <a:r>
              <a:rPr lang="ar-JO" sz="2800" b="1" dirty="0" smtClean="0"/>
              <a:t>أ </a:t>
            </a:r>
            <a:r>
              <a:rPr lang="ar-JO" sz="2800" b="1" dirty="0"/>
              <a:t>) </a:t>
            </a:r>
            <a:r>
              <a:rPr lang="ar-JO" sz="2800" b="1" dirty="0" smtClean="0"/>
              <a:t>المعنى / الجناس</a:t>
            </a:r>
            <a:r>
              <a:rPr lang="ar-JO" sz="2800" b="1" dirty="0" smtClean="0"/>
              <a:t>.</a:t>
            </a:r>
            <a:endParaRPr lang="ar-JO" sz="2800" b="1" dirty="0"/>
          </a:p>
          <a:p>
            <a:pPr algn="r" rtl="1"/>
            <a:endParaRPr lang="ar-JO" sz="2800" b="1" dirty="0"/>
          </a:p>
          <a:p>
            <a:pPr algn="r" rtl="1"/>
            <a:r>
              <a:rPr lang="ar-JO" sz="2800" b="1" dirty="0"/>
              <a:t>ب ) </a:t>
            </a:r>
            <a:r>
              <a:rPr lang="ar-JO" sz="2800" b="1" dirty="0" smtClean="0"/>
              <a:t>اللفظ / الجناس.</a:t>
            </a:r>
            <a:endParaRPr lang="ar-JO" sz="2800" b="1" dirty="0"/>
          </a:p>
          <a:p>
            <a:pPr algn="r" rtl="1"/>
            <a:endParaRPr lang="ar-JO" sz="2800" b="1" dirty="0"/>
          </a:p>
          <a:p>
            <a:pPr algn="r" rtl="1"/>
            <a:r>
              <a:rPr lang="ar-JO" sz="2800" b="1" dirty="0"/>
              <a:t>ج </a:t>
            </a:r>
            <a:r>
              <a:rPr lang="ar-JO" sz="2800" b="1" dirty="0" smtClean="0"/>
              <a:t>) اللفظ / الجناس غير التام. </a:t>
            </a:r>
          </a:p>
          <a:p>
            <a:pPr algn="r" rtl="1"/>
            <a:endParaRPr lang="ar-JO" sz="2800" b="1" dirty="0"/>
          </a:p>
          <a:p>
            <a:pPr algn="r" rtl="1"/>
            <a:r>
              <a:rPr lang="ar-JO" sz="2800" b="1" dirty="0" smtClean="0">
                <a:solidFill>
                  <a:srgbClr val="FF0000"/>
                </a:solidFill>
              </a:rPr>
              <a:t>د ) المعنى / الجناس غير التام.</a:t>
            </a:r>
            <a:endParaRPr lang="ar-JO" sz="2800" b="1" dirty="0" smtClean="0">
              <a:solidFill>
                <a:srgbClr val="FF0000"/>
              </a:solidFill>
            </a:endParaRPr>
          </a:p>
          <a:p>
            <a:pPr algn="r" rtl="1"/>
            <a:endParaRPr lang="ar-JO" sz="2800" b="1" dirty="0"/>
          </a:p>
          <a:p>
            <a:pPr algn="r" rtl="1"/>
            <a:endParaRPr lang="ar-JO" sz="2800" b="1" dirty="0">
              <a:solidFill>
                <a:srgbClr val="FF0000"/>
              </a:solidFill>
            </a:endParaRPr>
          </a:p>
          <a:p>
            <a:pPr algn="r" rtl="1"/>
            <a:endParaRPr lang="ar-SA" sz="2800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60" y="1850389"/>
            <a:ext cx="9524830" cy="1221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1503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>
              <a:solidFill>
                <a:prstClr val="white"/>
              </a:solidFill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</a:t>
            </a:r>
            <a:r>
              <a:rPr lang="ar-JO" sz="1600" b="1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اللُّغة العربيَّة</a:t>
            </a:r>
            <a:r>
              <a:rPr lang="ar-SA" sz="1600" b="1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prstClr val="white">
                    <a:lumMod val="50000"/>
                  </a:prstClr>
                </a:fgClr>
                <a:bgClr>
                  <a:prstClr val="black">
                    <a:lumMod val="75000"/>
                    <a:lumOff val="25000"/>
                  </a:prstClr>
                </a:bgClr>
              </a:patt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836790" y="617411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200" b="1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</a:t>
            </a:r>
            <a:r>
              <a:rPr lang="ar-JO" sz="1200" b="1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َّ</a:t>
            </a:r>
            <a:r>
              <a:rPr lang="ar-SA" sz="1200" b="1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ف :</a:t>
            </a:r>
            <a:r>
              <a:rPr lang="ar-JO" sz="1200" b="1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االتاسع </a:t>
            </a:r>
            <a:r>
              <a:rPr lang="en-US" sz="1200" b="1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200" b="1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Flowchart: Alternate Process 43"/>
          <p:cNvSpPr/>
          <p:nvPr/>
        </p:nvSpPr>
        <p:spPr>
          <a:xfrm>
            <a:off x="0" y="6511267"/>
            <a:ext cx="1322329" cy="346733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prstClr val="white"/>
                </a:solidFill>
              </a:rPr>
              <a:t>ألواح صغيرة 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7" name="Flowchart: Alternate Process 26"/>
          <p:cNvSpPr/>
          <p:nvPr/>
        </p:nvSpPr>
        <p:spPr>
          <a:xfrm>
            <a:off x="41638" y="6080813"/>
            <a:ext cx="1024287" cy="346733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IRS</a:t>
            </a:r>
          </a:p>
        </p:txBody>
      </p:sp>
      <p:sp>
        <p:nvSpPr>
          <p:cNvPr id="55" name="Double Wave 54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الرابعة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56" name="Double Wave 55"/>
          <p:cNvSpPr/>
          <p:nvPr/>
        </p:nvSpPr>
        <p:spPr>
          <a:xfrm>
            <a:off x="843280" y="603566"/>
            <a:ext cx="3134118" cy="352122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الجناس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8318901" y="1266622"/>
            <a:ext cx="1140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2400" b="1" dirty="0" smtClean="0">
                <a:solidFill>
                  <a:srgbClr val="FF0000"/>
                </a:solidFill>
              </a:rPr>
              <a:t>ص </a:t>
            </a:r>
            <a:r>
              <a:rPr lang="ar-JO" sz="2400" b="1" dirty="0" smtClean="0">
                <a:solidFill>
                  <a:srgbClr val="FF0000"/>
                </a:solidFill>
              </a:rPr>
              <a:t>112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28" y="1849885"/>
            <a:ext cx="8729776" cy="39158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D8344B-2A44-6730-6205-166C2C35A9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24" y="837474"/>
            <a:ext cx="1390008" cy="1396105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20818" y="48992"/>
            <a:ext cx="1280691" cy="752288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JO" sz="1600" b="1" dirty="0">
                  <a:solidFill>
                    <a:prstClr val="white"/>
                  </a:solidFill>
                  <a:cs typeface="Calibri" panose="020F0502020204030204" pitchFamily="34" charset="0"/>
                </a:rPr>
                <a:t>01:00</a:t>
              </a:r>
              <a:r>
                <a:rPr lang="en-US" sz="1600" b="1" dirty="0">
                  <a:solidFill>
                    <a:prstClr val="white"/>
                  </a:solidFill>
                  <a:cs typeface="Calibri" panose="020F0502020204030204" pitchFamily="34" charset="0"/>
                </a:rPr>
                <a:t> minutes</a:t>
              </a: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5857302" y="2563748"/>
            <a:ext cx="81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2400" b="1" dirty="0" smtClean="0">
                <a:solidFill>
                  <a:srgbClr val="FF0000"/>
                </a:solidFill>
              </a:rPr>
              <a:t>___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098065" y="2512935"/>
            <a:ext cx="81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2400" b="1" dirty="0" smtClean="0">
                <a:solidFill>
                  <a:srgbClr val="FF0000"/>
                </a:solidFill>
              </a:rPr>
              <a:t>___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301509" y="2130353"/>
            <a:ext cx="1225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2400" b="1" dirty="0" smtClean="0">
                <a:solidFill>
                  <a:srgbClr val="FF0000"/>
                </a:solidFill>
              </a:rPr>
              <a:t>جناس تام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5161493" y="3082424"/>
            <a:ext cx="81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2400" b="1" dirty="0" smtClean="0">
                <a:solidFill>
                  <a:srgbClr val="FF0000"/>
                </a:solidFill>
              </a:rPr>
              <a:t>___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627333" y="3082423"/>
            <a:ext cx="81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2400" b="1" dirty="0" smtClean="0">
                <a:solidFill>
                  <a:srgbClr val="FF0000"/>
                </a:solidFill>
              </a:rPr>
              <a:t>___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22691" y="3066007"/>
            <a:ext cx="36688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2000" b="1" dirty="0" smtClean="0">
                <a:solidFill>
                  <a:srgbClr val="FF0000"/>
                </a:solidFill>
              </a:rPr>
              <a:t>جناس غير تام اختلاف في ترتيب الحروف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2910865" y="3664401"/>
            <a:ext cx="81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2400" b="1" dirty="0" smtClean="0">
                <a:solidFill>
                  <a:srgbClr val="FF0000"/>
                </a:solidFill>
              </a:rPr>
              <a:t>___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915929" y="3673133"/>
            <a:ext cx="81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2400" b="1" dirty="0" smtClean="0">
                <a:solidFill>
                  <a:srgbClr val="FF0000"/>
                </a:solidFill>
              </a:rPr>
              <a:t>___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585435" y="4080021"/>
            <a:ext cx="81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2400" b="1" dirty="0" smtClean="0">
                <a:solidFill>
                  <a:srgbClr val="FF0000"/>
                </a:solidFill>
              </a:rPr>
              <a:t>___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5092387" y="4080020"/>
            <a:ext cx="81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2400" b="1" dirty="0" smtClean="0">
                <a:solidFill>
                  <a:srgbClr val="FF0000"/>
                </a:solidFill>
              </a:rPr>
              <a:t>___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1209040" y="4341379"/>
            <a:ext cx="32681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2000" b="1" dirty="0" smtClean="0">
                <a:solidFill>
                  <a:srgbClr val="FF0000"/>
                </a:solidFill>
              </a:rPr>
              <a:t>جناس غير تام الاتلاف في حرف واحد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7285346" y="4663284"/>
            <a:ext cx="81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2400" b="1" dirty="0" smtClean="0">
                <a:solidFill>
                  <a:srgbClr val="FF0000"/>
                </a:solidFill>
              </a:rPr>
              <a:t>___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6322857" y="4705536"/>
            <a:ext cx="81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2400" b="1" dirty="0" smtClean="0">
                <a:solidFill>
                  <a:srgbClr val="FF0000"/>
                </a:solidFill>
              </a:rPr>
              <a:t>___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6322857" y="5230786"/>
            <a:ext cx="81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2400" b="1" dirty="0" smtClean="0">
                <a:solidFill>
                  <a:srgbClr val="FF0000"/>
                </a:solidFill>
              </a:rPr>
              <a:t>___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4033733" y="5268436"/>
            <a:ext cx="81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2400" b="1" dirty="0" smtClean="0">
                <a:solidFill>
                  <a:srgbClr val="FF0000"/>
                </a:solidFill>
              </a:rPr>
              <a:t>___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923143" y="4680256"/>
            <a:ext cx="29719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2000" b="1" dirty="0" smtClean="0">
                <a:solidFill>
                  <a:srgbClr val="FF0000"/>
                </a:solidFill>
              </a:rPr>
              <a:t>جناس غير تام اختلاف في الحركة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2221729" y="5711399"/>
            <a:ext cx="35113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2000" b="1" dirty="0" smtClean="0">
                <a:solidFill>
                  <a:srgbClr val="FF0000"/>
                </a:solidFill>
              </a:rPr>
              <a:t>جناس غير تام اختلاف في عدد الحروف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0743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8" grpId="0"/>
      <p:bldP spid="39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اللُّغة العربيَّة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974293" y="611164"/>
            <a:ext cx="1859392" cy="39952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</a:t>
            </a:r>
            <a:r>
              <a:rPr lang="ar-JO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َّ</a:t>
            </a:r>
            <a:r>
              <a:rPr lang="ar-SA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ف :</a:t>
            </a:r>
            <a:r>
              <a:rPr lang="ar-JO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التاسع </a:t>
            </a:r>
            <a:r>
              <a:rPr lang="en-US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2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2FC3215C-D3B7-6906-CC1F-48C6B2166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6" y="6221940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24CE09-5DF4-93BE-7FF4-D6162CE7A6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589" y="809496"/>
            <a:ext cx="1038418" cy="1103724"/>
          </a:xfrm>
          <a:prstGeom prst="rect">
            <a:avLst/>
          </a:prstGeom>
        </p:spPr>
      </p:pic>
      <p:sp>
        <p:nvSpPr>
          <p:cNvPr id="57" name="Double Wave 56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الرابعة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58" name="Double Wave 57"/>
          <p:cNvSpPr/>
          <p:nvPr/>
        </p:nvSpPr>
        <p:spPr>
          <a:xfrm>
            <a:off x="843280" y="603566"/>
            <a:ext cx="3134118" cy="352122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الجناس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45447" y="76415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JO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02:00</a:t>
              </a:r>
              <a:r>
                <a:rPr lang="en-US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minutes</a:t>
              </a: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1129914" y="1132589"/>
            <a:ext cx="814344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3200" b="1" dirty="0" smtClean="0">
                <a:solidFill>
                  <a:srgbClr val="00B0F0"/>
                </a:solidFill>
              </a:rPr>
              <a:t>مهمة ص112</a:t>
            </a:r>
            <a:endParaRPr lang="ar-JO" sz="4000" b="1" dirty="0">
              <a:solidFill>
                <a:srgbClr val="00B0F0"/>
              </a:solidFill>
            </a:endParaRPr>
          </a:p>
          <a:p>
            <a:pPr algn="r" rtl="1"/>
            <a:endParaRPr lang="ar-JO" sz="4000" b="1" dirty="0" smtClean="0">
              <a:solidFill>
                <a:srgbClr val="FF0000"/>
              </a:solidFill>
            </a:endParaRPr>
          </a:p>
          <a:p>
            <a:pPr algn="r" rtl="1"/>
            <a:endParaRPr lang="ar-JO" sz="4000" b="1" dirty="0">
              <a:solidFill>
                <a:srgbClr val="FF0000"/>
              </a:solidFill>
            </a:endParaRPr>
          </a:p>
          <a:p>
            <a:pPr algn="r" rtl="1"/>
            <a:endParaRPr lang="ar-JO" sz="2800" b="1" dirty="0"/>
          </a:p>
          <a:p>
            <a:pPr algn="r" rtl="1"/>
            <a:endParaRPr lang="ar-JO" sz="2800" b="1" dirty="0">
              <a:solidFill>
                <a:srgbClr val="FF0000"/>
              </a:solidFill>
            </a:endParaRPr>
          </a:p>
          <a:p>
            <a:pPr algn="r" rtl="1"/>
            <a:endParaRPr lang="ar-SA" sz="2800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00" y="2380077"/>
            <a:ext cx="9247745" cy="2297856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6331436" y="3088785"/>
            <a:ext cx="81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2400" b="1" dirty="0" smtClean="0">
                <a:solidFill>
                  <a:srgbClr val="FF0000"/>
                </a:solidFill>
              </a:rPr>
              <a:t>___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493715" y="3089955"/>
            <a:ext cx="81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2400" b="1" dirty="0" smtClean="0">
                <a:solidFill>
                  <a:srgbClr val="FF0000"/>
                </a:solidFill>
              </a:rPr>
              <a:t>___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218547" y="3633078"/>
            <a:ext cx="81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2400" b="1" dirty="0" smtClean="0">
                <a:solidFill>
                  <a:srgbClr val="FF0000"/>
                </a:solidFill>
              </a:rPr>
              <a:t>___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724439" y="3636800"/>
            <a:ext cx="81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2400" b="1" dirty="0" smtClean="0">
                <a:solidFill>
                  <a:srgbClr val="FF0000"/>
                </a:solidFill>
              </a:rPr>
              <a:t>___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661288" y="4220518"/>
            <a:ext cx="81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2400" b="1" dirty="0" smtClean="0">
                <a:solidFill>
                  <a:srgbClr val="FF0000"/>
                </a:solidFill>
              </a:rPr>
              <a:t>___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374068" y="4210399"/>
            <a:ext cx="81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2400" b="1" dirty="0" smtClean="0">
                <a:solidFill>
                  <a:srgbClr val="FF0000"/>
                </a:solidFill>
              </a:rPr>
              <a:t>___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910453" y="2708710"/>
            <a:ext cx="38027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2000" b="1" dirty="0" smtClean="0">
                <a:solidFill>
                  <a:srgbClr val="FF0000"/>
                </a:solidFill>
              </a:rPr>
              <a:t>جناس غير تام اختلاف في الحركة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43644" y="3919534"/>
            <a:ext cx="38027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2000" b="1" dirty="0" smtClean="0">
                <a:solidFill>
                  <a:srgbClr val="FF0000"/>
                </a:solidFill>
              </a:rPr>
              <a:t>جناس غير تام اختلاف في عدد الحروف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875320" y="4643470"/>
            <a:ext cx="38027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2000" b="1" dirty="0" smtClean="0">
                <a:solidFill>
                  <a:srgbClr val="FF0000"/>
                </a:solidFill>
              </a:rPr>
              <a:t>جناس تام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5527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4" grpId="0"/>
      <p:bldP spid="35" grpId="0"/>
      <p:bldP spid="38" grpId="0"/>
      <p:bldP spid="44" grpId="0"/>
      <p:bldP spid="5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اللُّغة العربية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</a:t>
            </a:r>
            <a:r>
              <a:rPr lang="ar-JO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َّف </a:t>
            </a:r>
            <a:r>
              <a:rPr lang="ar-SA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التاسع 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41638" y="1139784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  <a:r>
                <a:rPr lang="ar-JO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:00 minutes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4379720" y="1174543"/>
            <a:ext cx="5086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2800" b="1" dirty="0">
                <a:solidFill>
                  <a:srgbClr val="C00000"/>
                </a:solidFill>
              </a:rPr>
              <a:t>أسئلة التَّمايز- تتابع دائري </a:t>
            </a:r>
            <a:endParaRPr lang="ar-SA" sz="2800" b="1" dirty="0">
              <a:solidFill>
                <a:srgbClr val="C00000"/>
              </a:solidFill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grpSp>
        <p:nvGrpSpPr>
          <p:cNvPr id="27" name="Group 26"/>
          <p:cNvGrpSpPr/>
          <p:nvPr/>
        </p:nvGrpSpPr>
        <p:grpSpPr>
          <a:xfrm flipH="1">
            <a:off x="2854226" y="1692239"/>
            <a:ext cx="2287136" cy="4382095"/>
            <a:chOff x="6287512" y="2493050"/>
            <a:chExt cx="2055138" cy="4382095"/>
          </a:xfrm>
        </p:grpSpPr>
        <p:sp>
          <p:nvSpPr>
            <p:cNvPr id="29" name="Shape 2">
              <a:extLst>
                <a:ext uri="{FF2B5EF4-FFF2-40B4-BE49-F238E27FC236}">
                  <a16:creationId xmlns:a16="http://schemas.microsoft.com/office/drawing/2014/main" id="{E7AC2A34-6142-E906-338F-AEC60747B39E}"/>
                </a:ext>
              </a:extLst>
            </p:cNvPr>
            <p:cNvSpPr/>
            <p:nvPr/>
          </p:nvSpPr>
          <p:spPr>
            <a:xfrm>
              <a:off x="7292935" y="2493050"/>
              <a:ext cx="44410" cy="4382095"/>
            </a:xfrm>
            <a:prstGeom prst="rect">
              <a:avLst/>
            </a:prstGeom>
            <a:solidFill>
              <a:srgbClr val="D7A1F7"/>
            </a:solidFill>
            <a:ln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Shape 3">
              <a:extLst>
                <a:ext uri="{FF2B5EF4-FFF2-40B4-BE49-F238E27FC236}">
                  <a16:creationId xmlns:a16="http://schemas.microsoft.com/office/drawing/2014/main" id="{7F6B48C4-E63C-C065-BC44-13176ABDEC50}"/>
                </a:ext>
              </a:extLst>
            </p:cNvPr>
            <p:cNvSpPr/>
            <p:nvPr/>
          </p:nvSpPr>
          <p:spPr>
            <a:xfrm>
              <a:off x="7565053" y="2894350"/>
              <a:ext cx="777597" cy="44410"/>
            </a:xfrm>
            <a:prstGeom prst="rect">
              <a:avLst/>
            </a:prstGeom>
            <a:solidFill>
              <a:srgbClr val="D7A1F7"/>
            </a:solidFill>
            <a:ln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Shape 4">
              <a:extLst>
                <a:ext uri="{FF2B5EF4-FFF2-40B4-BE49-F238E27FC236}">
                  <a16:creationId xmlns:a16="http://schemas.microsoft.com/office/drawing/2014/main" id="{638B7FF1-2629-0300-ECCB-FEBEDB7A220B}"/>
                </a:ext>
              </a:extLst>
            </p:cNvPr>
            <p:cNvSpPr/>
            <p:nvPr/>
          </p:nvSpPr>
          <p:spPr>
            <a:xfrm>
              <a:off x="7076816" y="2655884"/>
              <a:ext cx="499943" cy="499943"/>
            </a:xfrm>
            <a:prstGeom prst="roundRect">
              <a:avLst>
                <a:gd name="adj" fmla="val 20000"/>
              </a:avLst>
            </a:prstGeom>
            <a:solidFill>
              <a:srgbClr val="EBD0FB"/>
            </a:solidFill>
            <a:ln w="13811">
              <a:solidFill>
                <a:srgbClr val="D7A1F7"/>
              </a:solidFill>
              <a:prstDash val="soli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Text 5">
              <a:extLst>
                <a:ext uri="{FF2B5EF4-FFF2-40B4-BE49-F238E27FC236}">
                  <a16:creationId xmlns:a16="http://schemas.microsoft.com/office/drawing/2014/main" id="{26859F2F-3E10-7852-2CE4-C439CF85BD63}"/>
                </a:ext>
              </a:extLst>
            </p:cNvPr>
            <p:cNvSpPr/>
            <p:nvPr/>
          </p:nvSpPr>
          <p:spPr>
            <a:xfrm>
              <a:off x="7223105" y="2708315"/>
              <a:ext cx="183952" cy="416481"/>
            </a:xfrm>
            <a:prstGeom prst="rect">
              <a:avLst/>
            </a:prstGeom>
            <a:noFill/>
            <a:ln/>
          </p:spPr>
          <p:txBody>
            <a:bodyPr wrap="none" rtlCol="0" anchor="t"/>
            <a:lstStyle/>
            <a:p>
              <a:pPr marL="0" marR="0" lvl="0" indent="0" algn="ctr" defTabSz="914400" eaLnBrk="1" fontAlgn="auto" latinLnBrk="0" hangingPunct="1">
                <a:lnSpc>
                  <a:spcPts val="328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24" b="1" i="0" u="none" strike="noStrike" kern="0" cap="none" spc="-52" normalizeH="0" baseline="0" noProof="0" dirty="0">
                  <a:ln>
                    <a:noFill/>
                  </a:ln>
                  <a:solidFill>
                    <a:srgbClr val="272525"/>
                  </a:solidFill>
                  <a:effectLst/>
                  <a:uLnTx/>
                  <a:uFillTx/>
                  <a:latin typeface="adonis-web" pitchFamily="34" charset="0"/>
                  <a:ea typeface="adonis-web" pitchFamily="34" charset="-122"/>
                  <a:cs typeface="adonis-web" pitchFamily="34" charset="-120"/>
                </a:rPr>
                <a:t>1</a:t>
              </a:r>
              <a:endParaRPr kumimoji="0" lang="en-US" sz="2624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Shape 8">
              <a:extLst>
                <a:ext uri="{FF2B5EF4-FFF2-40B4-BE49-F238E27FC236}">
                  <a16:creationId xmlns:a16="http://schemas.microsoft.com/office/drawing/2014/main" id="{87F88120-07C1-DA73-FE01-511617E1C071}"/>
                </a:ext>
              </a:extLst>
            </p:cNvPr>
            <p:cNvSpPr/>
            <p:nvPr/>
          </p:nvSpPr>
          <p:spPr>
            <a:xfrm>
              <a:off x="6287512" y="4005203"/>
              <a:ext cx="777597" cy="44410"/>
            </a:xfrm>
            <a:prstGeom prst="rect">
              <a:avLst/>
            </a:prstGeom>
            <a:solidFill>
              <a:srgbClr val="D7A1F7"/>
            </a:solidFill>
            <a:ln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Shape 9">
              <a:extLst>
                <a:ext uri="{FF2B5EF4-FFF2-40B4-BE49-F238E27FC236}">
                  <a16:creationId xmlns:a16="http://schemas.microsoft.com/office/drawing/2014/main" id="{2BC01055-80C0-77E7-B6B8-79D5B3349246}"/>
                </a:ext>
              </a:extLst>
            </p:cNvPr>
            <p:cNvSpPr/>
            <p:nvPr/>
          </p:nvSpPr>
          <p:spPr>
            <a:xfrm>
              <a:off x="7065109" y="3777496"/>
              <a:ext cx="499943" cy="499943"/>
            </a:xfrm>
            <a:prstGeom prst="roundRect">
              <a:avLst>
                <a:gd name="adj" fmla="val 20000"/>
              </a:avLst>
            </a:prstGeom>
            <a:solidFill>
              <a:srgbClr val="EBD0FB"/>
            </a:solidFill>
            <a:ln w="13811">
              <a:solidFill>
                <a:srgbClr val="D7A1F7"/>
              </a:solidFill>
              <a:prstDash val="soli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Text 10">
              <a:extLst>
                <a:ext uri="{FF2B5EF4-FFF2-40B4-BE49-F238E27FC236}">
                  <a16:creationId xmlns:a16="http://schemas.microsoft.com/office/drawing/2014/main" id="{8EE93098-4EC1-B0BB-5A82-76A76BDDFABD}"/>
                </a:ext>
              </a:extLst>
            </p:cNvPr>
            <p:cNvSpPr/>
            <p:nvPr/>
          </p:nvSpPr>
          <p:spPr>
            <a:xfrm>
              <a:off x="7223105" y="3819168"/>
              <a:ext cx="183952" cy="416481"/>
            </a:xfrm>
            <a:prstGeom prst="rect">
              <a:avLst/>
            </a:prstGeom>
            <a:noFill/>
            <a:ln/>
          </p:spPr>
          <p:txBody>
            <a:bodyPr wrap="none" rtlCol="0" anchor="t"/>
            <a:lstStyle/>
            <a:p>
              <a:pPr marL="0" marR="0" lvl="0" indent="0" algn="ctr" defTabSz="914400" eaLnBrk="1" fontAlgn="auto" latinLnBrk="0" hangingPunct="1">
                <a:lnSpc>
                  <a:spcPts val="328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24" b="1" i="0" u="none" strike="noStrike" kern="0" cap="none" spc="-52" normalizeH="0" baseline="0" noProof="0" dirty="0">
                  <a:ln>
                    <a:noFill/>
                  </a:ln>
                  <a:solidFill>
                    <a:srgbClr val="272525"/>
                  </a:solidFill>
                  <a:effectLst/>
                  <a:uLnTx/>
                  <a:uFillTx/>
                  <a:latin typeface="adonis-web" pitchFamily="34" charset="0"/>
                  <a:ea typeface="adonis-web" pitchFamily="34" charset="-122"/>
                  <a:cs typeface="adonis-web" pitchFamily="34" charset="-120"/>
                </a:rPr>
                <a:t>2</a:t>
              </a:r>
              <a:endParaRPr kumimoji="0" lang="en-US" sz="2624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Shape 13">
              <a:extLst>
                <a:ext uri="{FF2B5EF4-FFF2-40B4-BE49-F238E27FC236}">
                  <a16:creationId xmlns:a16="http://schemas.microsoft.com/office/drawing/2014/main" id="{90D2BED4-4E81-51D4-EEE9-283E9A341BA1}"/>
                </a:ext>
              </a:extLst>
            </p:cNvPr>
            <p:cNvSpPr/>
            <p:nvPr/>
          </p:nvSpPr>
          <p:spPr>
            <a:xfrm>
              <a:off x="7565053" y="5196423"/>
              <a:ext cx="777597" cy="44410"/>
            </a:xfrm>
            <a:prstGeom prst="rect">
              <a:avLst/>
            </a:prstGeom>
            <a:solidFill>
              <a:srgbClr val="D7A1F7"/>
            </a:solidFill>
            <a:ln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Shape 14">
              <a:extLst>
                <a:ext uri="{FF2B5EF4-FFF2-40B4-BE49-F238E27FC236}">
                  <a16:creationId xmlns:a16="http://schemas.microsoft.com/office/drawing/2014/main" id="{F1EEB422-CD7D-C49E-AE4A-0F50444C3C4E}"/>
                </a:ext>
              </a:extLst>
            </p:cNvPr>
            <p:cNvSpPr/>
            <p:nvPr/>
          </p:nvSpPr>
          <p:spPr>
            <a:xfrm>
              <a:off x="7065109" y="4968716"/>
              <a:ext cx="499943" cy="499943"/>
            </a:xfrm>
            <a:prstGeom prst="roundRect">
              <a:avLst>
                <a:gd name="adj" fmla="val 20000"/>
              </a:avLst>
            </a:prstGeom>
            <a:solidFill>
              <a:srgbClr val="EBD0FB"/>
            </a:solidFill>
            <a:ln w="13811">
              <a:solidFill>
                <a:srgbClr val="D7A1F7"/>
              </a:solidFill>
              <a:prstDash val="soli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Text 15">
              <a:extLst>
                <a:ext uri="{FF2B5EF4-FFF2-40B4-BE49-F238E27FC236}">
                  <a16:creationId xmlns:a16="http://schemas.microsoft.com/office/drawing/2014/main" id="{8595E128-06CD-8863-5C3A-72B76A9A0CD9}"/>
                </a:ext>
              </a:extLst>
            </p:cNvPr>
            <p:cNvSpPr/>
            <p:nvPr/>
          </p:nvSpPr>
          <p:spPr>
            <a:xfrm>
              <a:off x="7223105" y="5010388"/>
              <a:ext cx="183952" cy="416481"/>
            </a:xfrm>
            <a:prstGeom prst="rect">
              <a:avLst/>
            </a:prstGeom>
            <a:noFill/>
            <a:ln/>
          </p:spPr>
          <p:txBody>
            <a:bodyPr wrap="none" rtlCol="0" anchor="t"/>
            <a:lstStyle/>
            <a:p>
              <a:pPr marL="0" marR="0" lvl="0" indent="0" algn="ctr" defTabSz="914400" eaLnBrk="1" fontAlgn="auto" latinLnBrk="0" hangingPunct="1">
                <a:lnSpc>
                  <a:spcPts val="328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24" b="1" i="0" u="none" strike="noStrike" kern="0" cap="none" spc="-52" normalizeH="0" baseline="0" noProof="0" dirty="0">
                  <a:ln>
                    <a:noFill/>
                  </a:ln>
                  <a:solidFill>
                    <a:srgbClr val="272525"/>
                  </a:solidFill>
                  <a:effectLst/>
                  <a:uLnTx/>
                  <a:uFillTx/>
                  <a:latin typeface="adonis-web" pitchFamily="34" charset="0"/>
                  <a:ea typeface="adonis-web" pitchFamily="34" charset="-122"/>
                  <a:cs typeface="adonis-web" pitchFamily="34" charset="-120"/>
                </a:rPr>
                <a:t>3</a:t>
              </a:r>
              <a:endParaRPr kumimoji="0" lang="en-US" sz="2624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Shape 4">
              <a:extLst>
                <a:ext uri="{FF2B5EF4-FFF2-40B4-BE49-F238E27FC236}">
                  <a16:creationId xmlns:a16="http://schemas.microsoft.com/office/drawing/2014/main" id="{575EAB91-AA07-F831-947E-C34E8C1F6743}"/>
                </a:ext>
              </a:extLst>
            </p:cNvPr>
            <p:cNvSpPr/>
            <p:nvPr/>
          </p:nvSpPr>
          <p:spPr>
            <a:xfrm>
              <a:off x="7065108" y="6224863"/>
              <a:ext cx="499943" cy="499943"/>
            </a:xfrm>
            <a:prstGeom prst="roundRect">
              <a:avLst>
                <a:gd name="adj" fmla="val 20000"/>
              </a:avLst>
            </a:prstGeom>
            <a:solidFill>
              <a:srgbClr val="EBD0FB"/>
            </a:solidFill>
            <a:ln w="13811">
              <a:solidFill>
                <a:srgbClr val="D7A1F7"/>
              </a:solidFill>
              <a:prstDash val="soli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4</a:t>
              </a:r>
              <a:endPara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Shape 8">
              <a:extLst>
                <a:ext uri="{FF2B5EF4-FFF2-40B4-BE49-F238E27FC236}">
                  <a16:creationId xmlns:a16="http://schemas.microsoft.com/office/drawing/2014/main" id="{0D5A7EAB-D4DB-CEAE-1EEA-5E1D2011FFD3}"/>
                </a:ext>
              </a:extLst>
            </p:cNvPr>
            <p:cNvSpPr/>
            <p:nvPr/>
          </p:nvSpPr>
          <p:spPr>
            <a:xfrm>
              <a:off x="6304181" y="6452629"/>
              <a:ext cx="777597" cy="44410"/>
            </a:xfrm>
            <a:prstGeom prst="rect">
              <a:avLst/>
            </a:prstGeom>
            <a:solidFill>
              <a:srgbClr val="D7A1F7"/>
            </a:solidFill>
            <a:ln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3" name="Picture 3">
            <a:extLst>
              <a:ext uri="{FF2B5EF4-FFF2-40B4-BE49-F238E27FC236}">
                <a16:creationId xmlns:a16="http://schemas.microsoft.com/office/drawing/2014/main" id="{98CF3D2C-7518-1C59-07D2-D99D7D11C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518" y="6009635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2480FEFC-EFBB-6848-AA0C-8DBD4372EF83}"/>
              </a:ext>
            </a:extLst>
          </p:cNvPr>
          <p:cNvSpPr/>
          <p:nvPr/>
        </p:nvSpPr>
        <p:spPr>
          <a:xfrm>
            <a:off x="154799" y="2600805"/>
            <a:ext cx="3195003" cy="1515346"/>
          </a:xfrm>
          <a:prstGeom prst="round2Diag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r" rtl="1">
              <a:buFontTx/>
              <a:buChar char="-"/>
            </a:pPr>
            <a:r>
              <a:rPr lang="ar-JO" sz="2400" b="1" dirty="0">
                <a:solidFill>
                  <a:schemeClr val="tx1"/>
                </a:solidFill>
              </a:rPr>
              <a:t>برأيك ما الذي </a:t>
            </a:r>
            <a:r>
              <a:rPr lang="ar-JO" sz="2400" b="1" dirty="0" smtClean="0">
                <a:solidFill>
                  <a:schemeClr val="tx1"/>
                </a:solidFill>
              </a:rPr>
              <a:t>يستفيده المتكلم من استخدام </a:t>
            </a:r>
            <a:r>
              <a:rPr lang="ar-JO" sz="2400" b="1" dirty="0" smtClean="0">
                <a:solidFill>
                  <a:schemeClr val="tx1"/>
                </a:solidFill>
              </a:rPr>
              <a:t>الجناس؟</a:t>
            </a:r>
            <a:endParaRPr lang="ar-JO" sz="2400" b="1" dirty="0">
              <a:solidFill>
                <a:schemeClr val="tx1"/>
              </a:solidFill>
            </a:endParaRPr>
          </a:p>
        </p:txBody>
      </p:sp>
      <p:sp>
        <p:nvSpPr>
          <p:cNvPr id="63" name="Double Wave 62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الرابعة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64" name="Double Wave 63"/>
          <p:cNvSpPr/>
          <p:nvPr/>
        </p:nvSpPr>
        <p:spPr>
          <a:xfrm>
            <a:off x="843280" y="603566"/>
            <a:ext cx="3134118" cy="352122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الجناس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910" y="4209577"/>
            <a:ext cx="1895740" cy="1686160"/>
          </a:xfrm>
          <a:prstGeom prst="rect">
            <a:avLst/>
          </a:prstGeom>
        </p:spPr>
      </p:pic>
      <p:sp>
        <p:nvSpPr>
          <p:cNvPr id="60" name="Rectangle: Diagonal Corners Rounded 6">
            <a:extLst>
              <a:ext uri="{FF2B5EF4-FFF2-40B4-BE49-F238E27FC236}">
                <a16:creationId xmlns:a16="http://schemas.microsoft.com/office/drawing/2014/main" id="{2480FEFC-EFBB-6848-AA0C-8DBD4372EF83}"/>
              </a:ext>
            </a:extLst>
          </p:cNvPr>
          <p:cNvSpPr/>
          <p:nvPr/>
        </p:nvSpPr>
        <p:spPr>
          <a:xfrm>
            <a:off x="5311378" y="2511132"/>
            <a:ext cx="3195003" cy="1515346"/>
          </a:xfrm>
          <a:prstGeom prst="round2Diag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r" rtl="1">
              <a:buFontTx/>
              <a:buChar char="-"/>
            </a:pPr>
            <a:r>
              <a:rPr lang="ar-JO" sz="2400" b="1" dirty="0" smtClean="0">
                <a:solidFill>
                  <a:schemeClr val="tx1"/>
                </a:solidFill>
              </a:rPr>
              <a:t>ابحث عن حديثٍ شريف يتضمن جناسًا غير تام.</a:t>
            </a:r>
            <a:endParaRPr lang="ar-JO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6079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579373-B118-02DE-D457-085F1F7AD3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82523685-DA5F-D27A-E219-0FA08A4418C6}"/>
              </a:ext>
            </a:extLst>
          </p:cNvPr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4BA84C55-AAA7-2C6C-1B37-1D15D3DA8039}"/>
              </a:ext>
            </a:extLst>
          </p:cNvPr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اللُّغة العربية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>
            <a:extLst>
              <a:ext uri="{FF2B5EF4-FFF2-40B4-BE49-F238E27FC236}">
                <a16:creationId xmlns:a16="http://schemas.microsoft.com/office/drawing/2014/main" id="{076ED547-27B4-C365-23D0-9D1F47F5D6A0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EC84A269-1F73-BC96-F93F-77FB2FF15DC4}"/>
              </a:ext>
            </a:extLst>
          </p:cNvPr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</a:t>
            </a:r>
            <a:r>
              <a:rPr lang="ar-JO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َّف </a:t>
            </a:r>
            <a:r>
              <a:rPr lang="ar-SA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التاسع 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93EA652-389F-607B-143C-18B6DD27669B}"/>
              </a:ext>
            </a:extLst>
          </p:cNvPr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AF64A314-6E29-DB7C-E5AF-CC93C78BB1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692CC011-FE22-F16F-F2E6-55322BEACF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CFC50BC5-9B25-9E33-D410-54D86829C0D3}"/>
              </a:ext>
            </a:extLst>
          </p:cNvPr>
          <p:cNvGrpSpPr/>
          <p:nvPr/>
        </p:nvGrpSpPr>
        <p:grpSpPr>
          <a:xfrm>
            <a:off x="41638" y="1139784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F7010086-549E-87F4-74BA-FF067DDDD338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324DEEF2-AF4C-36E9-935C-7997D03F3C1E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  <a:r>
                <a:rPr lang="ar-JO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:00 minutes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CB2D7DF2-B1BB-A7FA-A9BE-F97ED4DD08A2}"/>
              </a:ext>
            </a:extLst>
          </p:cNvPr>
          <p:cNvSpPr txBox="1"/>
          <p:nvPr/>
        </p:nvSpPr>
        <p:spPr>
          <a:xfrm>
            <a:off x="4379720" y="1174543"/>
            <a:ext cx="5086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2800" b="1" dirty="0">
                <a:solidFill>
                  <a:srgbClr val="C00000"/>
                </a:solidFill>
              </a:rPr>
              <a:t>الربط بالحياة </a:t>
            </a:r>
            <a:endParaRPr lang="ar-SA" sz="2800" b="1" dirty="0">
              <a:solidFill>
                <a:srgbClr val="C00000"/>
              </a:solidFill>
            </a:endParaRP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33EFBA19-74F4-C67E-896F-B65B9F98A792}"/>
              </a:ext>
            </a:extLst>
          </p:cNvPr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98D92E38-A34C-036C-4A03-CA92078FD2BE}"/>
              </a:ext>
            </a:extLst>
          </p:cNvPr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62B0333F-9EE9-ED71-DC16-E6DE035F7468}"/>
              </a:ext>
            </a:extLst>
          </p:cNvPr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1F8EF581-FA7A-8016-DE3A-E429C926F9FB}"/>
              </a:ext>
            </a:extLst>
          </p:cNvPr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83FD67A2-B9BF-5596-2940-CA0512A28D05}"/>
              </a:ext>
            </a:extLst>
          </p:cNvPr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5B1438F3-708B-5B2A-ADB4-97BF0D3101C8}"/>
              </a:ext>
            </a:extLst>
          </p:cNvPr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2F989BF2-73AA-2FDD-77B4-276B273A00CA}"/>
              </a:ext>
            </a:extLst>
          </p:cNvPr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CFD6DBA7-DF51-6D1C-1D3C-74A0C4F9610F}"/>
              </a:ext>
            </a:extLst>
          </p:cNvPr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35F85817-F9C8-A044-78D9-10C3D1A7FE18}"/>
              </a:ext>
            </a:extLst>
          </p:cNvPr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CF891BD1-E6CC-018D-344C-86291607ACAB}"/>
              </a:ext>
            </a:extLst>
          </p:cNvPr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A97D16F3-DBF9-2659-93E6-5771B675E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518" y="6009635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D56DEE-3127-BD5F-0093-2D996B7986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844" y="2128027"/>
            <a:ext cx="1390008" cy="13961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0E6CE9-3156-AE95-0689-737B6F94E106}"/>
              </a:ext>
            </a:extLst>
          </p:cNvPr>
          <p:cNvSpPr txBox="1"/>
          <p:nvPr/>
        </p:nvSpPr>
        <p:spPr>
          <a:xfrm>
            <a:off x="1868254" y="2265526"/>
            <a:ext cx="71085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JO" sz="3200" b="1" dirty="0" smtClean="0"/>
              <a:t>استخدم </a:t>
            </a:r>
            <a:r>
              <a:rPr lang="ar-JO" sz="3200" b="1" dirty="0" smtClean="0"/>
              <a:t>الجناس التام وغير التام في </a:t>
            </a:r>
            <a:r>
              <a:rPr lang="ar-JO" sz="3200" b="1" dirty="0" smtClean="0"/>
              <a:t>جمل مفيدة توضح من </a:t>
            </a:r>
            <a:r>
              <a:rPr lang="ar-JO" sz="3200" b="1" dirty="0" smtClean="0"/>
              <a:t>خلالها </a:t>
            </a:r>
            <a:r>
              <a:rPr lang="ar-JO" sz="3200" b="1" dirty="0" smtClean="0"/>
              <a:t>انتماءك لوطنك.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9" name="Double Wave 28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الرابعة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0" name="Double Wave 29"/>
          <p:cNvSpPr/>
          <p:nvPr/>
        </p:nvSpPr>
        <p:spPr>
          <a:xfrm>
            <a:off x="843280" y="603566"/>
            <a:ext cx="3134118" cy="352122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الجناس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pic>
        <p:nvPicPr>
          <p:cNvPr id="2052" name="Picture 4" descr="الأردنيون يرفعون عَلمهم عاليا في يومه الوطني - رؤيا نيوز royanew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942" y="3524132"/>
            <a:ext cx="3468159" cy="3034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56209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اللغة العربية 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التاسع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41638" y="1139784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  <a:r>
                <a:rPr lang="ar-JO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:00 minutes</a:t>
              </a:r>
            </a:p>
          </p:txBody>
        </p:sp>
      </p:grp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66" y="6300045"/>
            <a:ext cx="1036638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BFFAD2-1420-596A-264C-A39F747353CD}"/>
              </a:ext>
            </a:extLst>
          </p:cNvPr>
          <p:cNvSpPr txBox="1"/>
          <p:nvPr/>
        </p:nvSpPr>
        <p:spPr>
          <a:xfrm>
            <a:off x="1016000" y="1298870"/>
            <a:ext cx="819771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4000" b="1" dirty="0"/>
              <a:t>تقويم ختامي:</a:t>
            </a:r>
          </a:p>
          <a:p>
            <a:pPr algn="r" rtl="1"/>
            <a:endParaRPr lang="ar-JO" sz="3200" b="1" dirty="0"/>
          </a:p>
          <a:p>
            <a:pPr algn="r" rtl="1"/>
            <a:r>
              <a:rPr lang="ar-JO" sz="3200" b="1" dirty="0" smtClean="0">
                <a:solidFill>
                  <a:srgbClr val="FF0000"/>
                </a:solidFill>
              </a:rPr>
              <a:t>الجملة التي تحتوي على </a:t>
            </a:r>
            <a:r>
              <a:rPr lang="ar-JO" sz="3200" b="1" dirty="0" smtClean="0">
                <a:solidFill>
                  <a:srgbClr val="FF0000"/>
                </a:solidFill>
              </a:rPr>
              <a:t>جناس غير تام </a:t>
            </a:r>
            <a:r>
              <a:rPr lang="ar-JO" sz="3200" b="1" dirty="0" smtClean="0">
                <a:solidFill>
                  <a:srgbClr val="FF0000"/>
                </a:solidFill>
              </a:rPr>
              <a:t>:</a:t>
            </a:r>
            <a:endParaRPr lang="ar-JO" sz="3200" b="1" dirty="0" smtClean="0">
              <a:solidFill>
                <a:srgbClr val="FF0000"/>
              </a:solidFill>
            </a:endParaRPr>
          </a:p>
          <a:p>
            <a:pPr algn="r" rtl="1"/>
            <a:endParaRPr lang="ar-JO" sz="3200" b="1" dirty="0">
              <a:solidFill>
                <a:srgbClr val="FF0000"/>
              </a:solidFill>
            </a:endParaRPr>
          </a:p>
          <a:p>
            <a:pPr algn="r" rtl="1"/>
            <a:r>
              <a:rPr lang="ar-JO" sz="2400" b="1" dirty="0">
                <a:solidFill>
                  <a:srgbClr val="7030A0"/>
                </a:solidFill>
              </a:rPr>
              <a:t>أ </a:t>
            </a:r>
            <a:r>
              <a:rPr lang="ar-JO" sz="2400" b="1" dirty="0" smtClean="0">
                <a:solidFill>
                  <a:srgbClr val="7030A0"/>
                </a:solidFill>
              </a:rPr>
              <a:t>) </a:t>
            </a:r>
            <a:r>
              <a:rPr lang="ar-JO" sz="2400" b="1" dirty="0" smtClean="0">
                <a:solidFill>
                  <a:srgbClr val="7030A0"/>
                </a:solidFill>
              </a:rPr>
              <a:t>احترم الجار ولو جار</a:t>
            </a:r>
            <a:endParaRPr lang="ar-JO" sz="2400" b="1" dirty="0" smtClean="0">
              <a:solidFill>
                <a:srgbClr val="7030A0"/>
              </a:solidFill>
            </a:endParaRPr>
          </a:p>
          <a:p>
            <a:pPr algn="r" rtl="1"/>
            <a:endParaRPr lang="ar-JO" sz="2400" b="1" dirty="0">
              <a:solidFill>
                <a:srgbClr val="7030A0"/>
              </a:solidFill>
            </a:endParaRPr>
          </a:p>
          <a:p>
            <a:pPr algn="r" rtl="1"/>
            <a:r>
              <a:rPr lang="ar-JO" sz="2400" b="1" dirty="0">
                <a:solidFill>
                  <a:srgbClr val="7030A0"/>
                </a:solidFill>
              </a:rPr>
              <a:t>ب ) </a:t>
            </a:r>
            <a:r>
              <a:rPr lang="ar-JO" sz="2400" b="1" dirty="0" smtClean="0">
                <a:solidFill>
                  <a:srgbClr val="7030A0"/>
                </a:solidFill>
              </a:rPr>
              <a:t>يقيني بربِّ العالمين يقيني</a:t>
            </a:r>
            <a:endParaRPr lang="ar-JO" sz="2400" b="1" dirty="0">
              <a:solidFill>
                <a:srgbClr val="7030A0"/>
              </a:solidFill>
            </a:endParaRPr>
          </a:p>
          <a:p>
            <a:pPr algn="r" rtl="1"/>
            <a:endParaRPr lang="ar-JO" sz="2400" b="1" dirty="0">
              <a:solidFill>
                <a:srgbClr val="7030A0"/>
              </a:solidFill>
            </a:endParaRPr>
          </a:p>
          <a:p>
            <a:pPr algn="r" rtl="1"/>
            <a:r>
              <a:rPr lang="ar-JO" sz="2400" b="1" dirty="0">
                <a:solidFill>
                  <a:srgbClr val="7030A0"/>
                </a:solidFill>
              </a:rPr>
              <a:t>ج ) </a:t>
            </a:r>
            <a:r>
              <a:rPr lang="ar-JO" sz="2400" b="1" dirty="0" smtClean="0">
                <a:solidFill>
                  <a:srgbClr val="7030A0"/>
                </a:solidFill>
              </a:rPr>
              <a:t>الهوى ذريعة الهوان</a:t>
            </a:r>
            <a:endParaRPr lang="ar-JO" sz="2800" b="1" dirty="0"/>
          </a:p>
        </p:txBody>
      </p:sp>
      <p:sp>
        <p:nvSpPr>
          <p:cNvPr id="27" name="Double Wave 26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الرابعة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0" name="Double Wave 29"/>
          <p:cNvSpPr/>
          <p:nvPr/>
        </p:nvSpPr>
        <p:spPr>
          <a:xfrm>
            <a:off x="843280" y="603566"/>
            <a:ext cx="3134118" cy="352122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الجناس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858207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اللغة العربية 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التاسع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41638" y="1139784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  <a:r>
                <a:rPr lang="ar-JO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:00 minutes</a:t>
              </a:r>
            </a:p>
          </p:txBody>
        </p:sp>
      </p:grp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66" y="6300045"/>
            <a:ext cx="1036638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BFFAD2-1420-596A-264C-A39F747353CD}"/>
              </a:ext>
            </a:extLst>
          </p:cNvPr>
          <p:cNvSpPr txBox="1"/>
          <p:nvPr/>
        </p:nvSpPr>
        <p:spPr>
          <a:xfrm>
            <a:off x="1016000" y="1298870"/>
            <a:ext cx="819771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4000" b="1" dirty="0"/>
              <a:t>تقويم ختامي:</a:t>
            </a:r>
          </a:p>
          <a:p>
            <a:pPr algn="r" rtl="1"/>
            <a:endParaRPr lang="ar-JO" sz="3200" b="1" dirty="0"/>
          </a:p>
          <a:p>
            <a:pPr algn="r" rtl="1"/>
            <a:r>
              <a:rPr lang="ar-JO" sz="3200" b="1" dirty="0" smtClean="0">
                <a:solidFill>
                  <a:srgbClr val="FF0000"/>
                </a:solidFill>
              </a:rPr>
              <a:t>الجملة التي تحتوي على </a:t>
            </a:r>
            <a:r>
              <a:rPr lang="ar-JO" sz="3200" b="1" dirty="0" smtClean="0">
                <a:solidFill>
                  <a:srgbClr val="FF0000"/>
                </a:solidFill>
              </a:rPr>
              <a:t>جناس غير تام </a:t>
            </a:r>
            <a:r>
              <a:rPr lang="ar-JO" sz="3200" b="1" dirty="0" smtClean="0">
                <a:solidFill>
                  <a:srgbClr val="FF0000"/>
                </a:solidFill>
              </a:rPr>
              <a:t>:</a:t>
            </a:r>
            <a:endParaRPr lang="ar-JO" sz="3200" b="1" dirty="0" smtClean="0">
              <a:solidFill>
                <a:srgbClr val="FF0000"/>
              </a:solidFill>
            </a:endParaRPr>
          </a:p>
          <a:p>
            <a:pPr algn="r" rtl="1"/>
            <a:endParaRPr lang="ar-JO" sz="3200" b="1" dirty="0">
              <a:solidFill>
                <a:srgbClr val="FF0000"/>
              </a:solidFill>
            </a:endParaRPr>
          </a:p>
          <a:p>
            <a:pPr algn="r" rtl="1"/>
            <a:r>
              <a:rPr lang="ar-JO" sz="2400" b="1" dirty="0">
                <a:solidFill>
                  <a:srgbClr val="7030A0"/>
                </a:solidFill>
              </a:rPr>
              <a:t>أ </a:t>
            </a:r>
            <a:r>
              <a:rPr lang="ar-JO" sz="2400" b="1" dirty="0" smtClean="0">
                <a:solidFill>
                  <a:srgbClr val="7030A0"/>
                </a:solidFill>
              </a:rPr>
              <a:t>) </a:t>
            </a:r>
            <a:r>
              <a:rPr lang="ar-JO" sz="2400" b="1" dirty="0" smtClean="0">
                <a:solidFill>
                  <a:srgbClr val="7030A0"/>
                </a:solidFill>
              </a:rPr>
              <a:t>احترم الجار ولو جار</a:t>
            </a:r>
            <a:endParaRPr lang="ar-JO" sz="2400" b="1" dirty="0" smtClean="0">
              <a:solidFill>
                <a:srgbClr val="7030A0"/>
              </a:solidFill>
            </a:endParaRPr>
          </a:p>
          <a:p>
            <a:pPr algn="r" rtl="1"/>
            <a:endParaRPr lang="ar-JO" sz="2400" b="1" dirty="0">
              <a:solidFill>
                <a:srgbClr val="7030A0"/>
              </a:solidFill>
            </a:endParaRPr>
          </a:p>
          <a:p>
            <a:pPr algn="r" rtl="1"/>
            <a:r>
              <a:rPr lang="ar-JO" sz="2400" b="1" dirty="0">
                <a:solidFill>
                  <a:srgbClr val="7030A0"/>
                </a:solidFill>
              </a:rPr>
              <a:t>ب ) </a:t>
            </a:r>
            <a:r>
              <a:rPr lang="ar-JO" sz="2400" b="1" dirty="0" smtClean="0">
                <a:solidFill>
                  <a:srgbClr val="7030A0"/>
                </a:solidFill>
              </a:rPr>
              <a:t>يقيني بربِّ العالمين يقيني</a:t>
            </a:r>
            <a:endParaRPr lang="ar-JO" sz="2400" b="1" dirty="0">
              <a:solidFill>
                <a:srgbClr val="7030A0"/>
              </a:solidFill>
            </a:endParaRPr>
          </a:p>
          <a:p>
            <a:pPr algn="r" rtl="1"/>
            <a:endParaRPr lang="ar-JO" sz="2400" b="1" dirty="0">
              <a:solidFill>
                <a:srgbClr val="7030A0"/>
              </a:solidFill>
            </a:endParaRPr>
          </a:p>
          <a:p>
            <a:pPr algn="r" rtl="1"/>
            <a:r>
              <a:rPr lang="ar-JO" sz="2400" b="1" dirty="0">
                <a:solidFill>
                  <a:srgbClr val="FF0000"/>
                </a:solidFill>
              </a:rPr>
              <a:t>ج ) </a:t>
            </a:r>
            <a:r>
              <a:rPr lang="ar-JO" sz="2400" b="1" dirty="0" smtClean="0">
                <a:solidFill>
                  <a:srgbClr val="FF0000"/>
                </a:solidFill>
              </a:rPr>
              <a:t>الهوى ذريعة الهوان</a:t>
            </a:r>
            <a:endParaRPr lang="ar-JO" sz="2800" b="1" dirty="0">
              <a:solidFill>
                <a:srgbClr val="FF0000"/>
              </a:solidFill>
            </a:endParaRPr>
          </a:p>
        </p:txBody>
      </p:sp>
      <p:sp>
        <p:nvSpPr>
          <p:cNvPr id="27" name="Double Wave 26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الرابعة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0" name="Double Wave 29"/>
          <p:cNvSpPr/>
          <p:nvPr/>
        </p:nvSpPr>
        <p:spPr>
          <a:xfrm>
            <a:off x="843280" y="603566"/>
            <a:ext cx="3134118" cy="352122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الجناس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18553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41638" y="1139784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  <a:r>
                <a:rPr lang="ar-JO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:00 minutes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3991621" y="1129573"/>
            <a:ext cx="5086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3200" b="1" dirty="0">
                <a:solidFill>
                  <a:srgbClr val="00B050"/>
                </a:solidFill>
              </a:rPr>
              <a:t> بطاقة خروج : 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66" y="6300045"/>
            <a:ext cx="1036638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BFFAD2-1420-596A-264C-A39F747353CD}"/>
              </a:ext>
            </a:extLst>
          </p:cNvPr>
          <p:cNvSpPr txBox="1"/>
          <p:nvPr/>
        </p:nvSpPr>
        <p:spPr>
          <a:xfrm>
            <a:off x="3040824" y="1160350"/>
            <a:ext cx="37185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endParaRPr lang="ar-JO" sz="2800" b="1" dirty="0">
              <a:solidFill>
                <a:srgbClr val="FF0000"/>
              </a:solidFill>
            </a:endParaRPr>
          </a:p>
          <a:p>
            <a:pPr algn="r" rtl="1"/>
            <a:r>
              <a:rPr lang="ar-JO" sz="2800" b="1" dirty="0">
                <a:solidFill>
                  <a:srgbClr val="FF0000"/>
                </a:solidFill>
              </a:rPr>
              <a:t> </a:t>
            </a:r>
            <a:endParaRPr lang="ar-JO" sz="2800" b="1" dirty="0"/>
          </a:p>
        </p:txBody>
      </p:sp>
      <p:sp>
        <p:nvSpPr>
          <p:cNvPr id="44" name="Double Wave 43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الرابعة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55" name="Double Wave 54"/>
          <p:cNvSpPr/>
          <p:nvPr/>
        </p:nvSpPr>
        <p:spPr>
          <a:xfrm>
            <a:off x="843280" y="603566"/>
            <a:ext cx="3134118" cy="352122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الجناس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5782044" y="1238965"/>
            <a:ext cx="1140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2400" b="1" dirty="0" smtClean="0">
                <a:solidFill>
                  <a:srgbClr val="FF0000"/>
                </a:solidFill>
              </a:rPr>
              <a:t>ص </a:t>
            </a:r>
            <a:r>
              <a:rPr lang="ar-JO" sz="2400" b="1" dirty="0" smtClean="0">
                <a:solidFill>
                  <a:srgbClr val="FF0000"/>
                </a:solidFill>
              </a:rPr>
              <a:t>111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42" y="2256674"/>
            <a:ext cx="9185664" cy="350036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971373" y="3577741"/>
            <a:ext cx="7617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JO" sz="2400" b="1" dirty="0" smtClean="0">
                <a:solidFill>
                  <a:srgbClr val="FF0000"/>
                </a:solidFill>
              </a:rPr>
              <a:t>الشكل</a:t>
            </a:r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3583496" y="3577740"/>
            <a:ext cx="8162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JO" sz="2400" b="1" dirty="0" smtClean="0">
                <a:solidFill>
                  <a:srgbClr val="FF0000"/>
                </a:solidFill>
              </a:rPr>
              <a:t>المعنى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891994" y="4039405"/>
            <a:ext cx="8627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JO" sz="2400" b="1" dirty="0" smtClean="0">
                <a:solidFill>
                  <a:srgbClr val="FF0000"/>
                </a:solidFill>
              </a:rPr>
              <a:t>ترتيبها</a:t>
            </a:r>
            <a:endParaRPr lang="en-US" dirty="0"/>
          </a:p>
        </p:txBody>
      </p:sp>
      <p:sp>
        <p:nvSpPr>
          <p:cNvPr id="39" name="Rectangle 38"/>
          <p:cNvSpPr/>
          <p:nvPr/>
        </p:nvSpPr>
        <p:spPr>
          <a:xfrm>
            <a:off x="843280" y="4001785"/>
            <a:ext cx="9573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JO" sz="2400" b="1" dirty="0" smtClean="0">
                <a:solidFill>
                  <a:srgbClr val="FF0000"/>
                </a:solidFill>
              </a:rPr>
              <a:t>حركاتها</a:t>
            </a:r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4767675" y="4523631"/>
            <a:ext cx="6671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JO" sz="2400" b="1" dirty="0" smtClean="0">
                <a:solidFill>
                  <a:srgbClr val="FF0000"/>
                </a:solidFill>
              </a:rPr>
              <a:t>شرط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6203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6" grpId="0"/>
      <p:bldP spid="35" grpId="0"/>
      <p:bldP spid="38" grpId="0"/>
      <p:bldP spid="39" grpId="0"/>
      <p:bldP spid="5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اللُّغة العربيَّة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836790" y="617411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</a:t>
            </a:r>
            <a:r>
              <a:rPr lang="ar-JO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َّ</a:t>
            </a:r>
            <a:r>
              <a:rPr lang="ar-SA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ف :</a:t>
            </a:r>
            <a:r>
              <a:rPr lang="ar-JO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االتاسع </a:t>
            </a:r>
            <a:r>
              <a:rPr lang="en-US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2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41638" y="1139785"/>
            <a:ext cx="1074350" cy="752288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JO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 minutes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322329" y="1174875"/>
            <a:ext cx="8143441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3200" b="1" dirty="0">
                <a:solidFill>
                  <a:srgbClr val="00B0F0"/>
                </a:solidFill>
              </a:rPr>
              <a:t>الت</a:t>
            </a:r>
            <a:r>
              <a:rPr lang="ar-JO" sz="3200" b="1" dirty="0">
                <a:solidFill>
                  <a:srgbClr val="00B0F0"/>
                </a:solidFill>
              </a:rPr>
              <a:t>َّ</a:t>
            </a:r>
            <a:r>
              <a:rPr lang="ar-SA" sz="3200" b="1" dirty="0">
                <a:solidFill>
                  <a:srgbClr val="00B0F0"/>
                </a:solidFill>
              </a:rPr>
              <a:t>قويم القبلي </a:t>
            </a:r>
            <a:r>
              <a:rPr lang="ar-SA" sz="4000" b="1" dirty="0">
                <a:solidFill>
                  <a:srgbClr val="00B0F0"/>
                </a:solidFill>
              </a:rPr>
              <a:t>:</a:t>
            </a:r>
            <a:endParaRPr lang="ar-JO" sz="4000" b="1" dirty="0">
              <a:solidFill>
                <a:srgbClr val="00B0F0"/>
              </a:solidFill>
            </a:endParaRPr>
          </a:p>
          <a:p>
            <a:pPr algn="r" rtl="1"/>
            <a:r>
              <a:rPr lang="ar-JO" sz="2800" b="1" dirty="0" smtClean="0">
                <a:solidFill>
                  <a:srgbClr val="00B050"/>
                </a:solidFill>
              </a:rPr>
              <a:t>(الحرُّ إذا وعدَ وفى وإذا مَلكَ ..........) </a:t>
            </a:r>
          </a:p>
          <a:p>
            <a:pPr algn="r" rtl="1"/>
            <a:r>
              <a:rPr lang="ar-JO" sz="2800" b="1" dirty="0" smtClean="0">
                <a:solidFill>
                  <a:srgbClr val="00B050"/>
                </a:solidFill>
              </a:rPr>
              <a:t>الكلمة التي تعطي الجملة موسيقى لفظية هي: </a:t>
            </a:r>
            <a:endParaRPr lang="ar-JO" sz="2800" b="1" dirty="0">
              <a:solidFill>
                <a:srgbClr val="00B050"/>
              </a:solidFill>
            </a:endParaRPr>
          </a:p>
          <a:p>
            <a:pPr algn="r" rtl="1"/>
            <a:endParaRPr lang="ar-JO" sz="4000" b="1" dirty="0">
              <a:solidFill>
                <a:srgbClr val="FF0000"/>
              </a:solidFill>
            </a:endParaRPr>
          </a:p>
          <a:p>
            <a:pPr algn="r" rtl="1"/>
            <a:r>
              <a:rPr lang="ar-JO" sz="2800" b="1" dirty="0"/>
              <a:t>أ ) </a:t>
            </a:r>
            <a:r>
              <a:rPr lang="ar-JO" sz="2800" b="1" dirty="0" smtClean="0"/>
              <a:t>باع</a:t>
            </a:r>
            <a:endParaRPr lang="ar-JO" sz="2800" b="1" dirty="0"/>
          </a:p>
          <a:p>
            <a:pPr algn="r" rtl="1"/>
            <a:endParaRPr lang="ar-JO" sz="2800" b="1" dirty="0"/>
          </a:p>
          <a:p>
            <a:pPr algn="r" rtl="1"/>
            <a:r>
              <a:rPr lang="ar-JO" sz="2800" b="1" dirty="0"/>
              <a:t>ب ) </a:t>
            </a:r>
            <a:r>
              <a:rPr lang="ar-JO" sz="2800" b="1" dirty="0" smtClean="0"/>
              <a:t>خبّأَهُ</a:t>
            </a:r>
            <a:endParaRPr lang="ar-JO" sz="2800" b="1" dirty="0"/>
          </a:p>
          <a:p>
            <a:pPr algn="r" rtl="1"/>
            <a:endParaRPr lang="ar-JO" sz="2800" b="1" dirty="0"/>
          </a:p>
          <a:p>
            <a:pPr algn="r" rtl="1"/>
            <a:r>
              <a:rPr lang="ar-JO" sz="2800" b="1" dirty="0">
                <a:solidFill>
                  <a:srgbClr val="FF0000"/>
                </a:solidFill>
              </a:rPr>
              <a:t>ج ) </a:t>
            </a:r>
            <a:r>
              <a:rPr lang="ar-JO" sz="2800" b="1" dirty="0" smtClean="0">
                <a:solidFill>
                  <a:srgbClr val="FF0000"/>
                </a:solidFill>
              </a:rPr>
              <a:t>عَفا</a:t>
            </a:r>
          </a:p>
          <a:p>
            <a:pPr algn="r" rtl="1"/>
            <a:endParaRPr lang="ar-JO" sz="2800" b="1" dirty="0"/>
          </a:p>
          <a:p>
            <a:pPr algn="r" rtl="1"/>
            <a:r>
              <a:rPr lang="ar-JO" sz="2800" b="1" dirty="0" smtClean="0"/>
              <a:t>د) انتبهَ</a:t>
            </a:r>
            <a:endParaRPr lang="ar-JO" sz="2800" b="1" dirty="0"/>
          </a:p>
          <a:p>
            <a:pPr algn="r" rtl="1"/>
            <a:endParaRPr lang="ar-JO" sz="2800" b="1" dirty="0">
              <a:solidFill>
                <a:srgbClr val="FF0000"/>
              </a:solidFill>
            </a:endParaRPr>
          </a:p>
          <a:p>
            <a:pPr algn="r" rtl="1"/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44" name="Flowchart: Alternate Process 43"/>
          <p:cNvSpPr/>
          <p:nvPr/>
        </p:nvSpPr>
        <p:spPr>
          <a:xfrm>
            <a:off x="0" y="6511267"/>
            <a:ext cx="1322329" cy="346733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/>
              <a:t>ألواح صغيرة </a:t>
            </a:r>
            <a:endParaRPr lang="en-US" b="1" dirty="0"/>
          </a:p>
        </p:txBody>
      </p: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D8344B-2A44-6730-6205-166C2C35A9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5677" y="1041394"/>
            <a:ext cx="1390008" cy="1396105"/>
          </a:xfrm>
          <a:prstGeom prst="rect">
            <a:avLst/>
          </a:prstGeom>
        </p:spPr>
      </p:pic>
      <p:sp>
        <p:nvSpPr>
          <p:cNvPr id="27" name="Flowchart: Alternate Process 26"/>
          <p:cNvSpPr/>
          <p:nvPr/>
        </p:nvSpPr>
        <p:spPr>
          <a:xfrm>
            <a:off x="41638" y="6080813"/>
            <a:ext cx="1024287" cy="346733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IRS</a:t>
            </a:r>
          </a:p>
        </p:txBody>
      </p:sp>
      <p:sp>
        <p:nvSpPr>
          <p:cNvPr id="29" name="Double Wave 28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الرابعة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0" name="Double Wave 29"/>
          <p:cNvSpPr/>
          <p:nvPr/>
        </p:nvSpPr>
        <p:spPr>
          <a:xfrm>
            <a:off x="843280" y="603566"/>
            <a:ext cx="3134118" cy="352122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السّجْع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25" y="3230541"/>
            <a:ext cx="2775269" cy="277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3898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اللُّغة العربيَّة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836790" y="617411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</a:t>
            </a:r>
            <a:r>
              <a:rPr lang="ar-JO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َّ</a:t>
            </a:r>
            <a:r>
              <a:rPr lang="ar-SA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ف :</a:t>
            </a:r>
            <a:r>
              <a:rPr lang="ar-JO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االتاسع </a:t>
            </a:r>
            <a:r>
              <a:rPr lang="en-US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2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7469" y="543006"/>
            <a:ext cx="1280691" cy="752288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JO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 minutes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322329" y="1174875"/>
            <a:ext cx="81434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3200" b="1" dirty="0">
                <a:solidFill>
                  <a:srgbClr val="00B0F0"/>
                </a:solidFill>
              </a:rPr>
              <a:t>الت</a:t>
            </a:r>
            <a:r>
              <a:rPr lang="ar-JO" sz="3200" b="1" dirty="0" smtClean="0">
                <a:solidFill>
                  <a:srgbClr val="00B0F0"/>
                </a:solidFill>
              </a:rPr>
              <a:t>َّمهيد</a:t>
            </a:r>
            <a:r>
              <a:rPr lang="ar-SA" sz="4000" b="1" dirty="0" smtClean="0">
                <a:solidFill>
                  <a:srgbClr val="00B0F0"/>
                </a:solidFill>
              </a:rPr>
              <a:t>:</a:t>
            </a:r>
            <a:r>
              <a:rPr lang="en-US" sz="4000" b="1" dirty="0" smtClean="0">
                <a:solidFill>
                  <a:srgbClr val="00B0F0"/>
                </a:solidFill>
              </a:rPr>
              <a:t> </a:t>
            </a:r>
            <a:r>
              <a:rPr lang="ar-JO" sz="4000" b="1" dirty="0" smtClean="0">
                <a:solidFill>
                  <a:srgbClr val="00B0F0"/>
                </a:solidFill>
              </a:rPr>
              <a:t> </a:t>
            </a:r>
            <a:r>
              <a:rPr lang="ar-JO" sz="2400" b="1" dirty="0" smtClean="0">
                <a:solidFill>
                  <a:srgbClr val="00B0F0"/>
                </a:solidFill>
              </a:rPr>
              <a:t>حاكي ما جاء في المقطع بجملةٍ واحدة.</a:t>
            </a:r>
            <a:endParaRPr lang="ar-JO" sz="2400" b="1" dirty="0">
              <a:solidFill>
                <a:srgbClr val="00B0F0"/>
              </a:solidFill>
            </a:endParaRPr>
          </a:p>
        </p:txBody>
      </p:sp>
      <p:sp>
        <p:nvSpPr>
          <p:cNvPr id="44" name="Flowchart: Alternate Process 43"/>
          <p:cNvSpPr/>
          <p:nvPr/>
        </p:nvSpPr>
        <p:spPr>
          <a:xfrm>
            <a:off x="0" y="6511267"/>
            <a:ext cx="1322329" cy="346733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/>
              <a:t>ألواح صغيرة </a:t>
            </a:r>
            <a:endParaRPr lang="en-US" b="1" dirty="0"/>
          </a:p>
        </p:txBody>
      </p: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D8344B-2A44-6730-6205-166C2C35A9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920" y="1323366"/>
            <a:ext cx="952488" cy="956666"/>
          </a:xfrm>
          <a:prstGeom prst="rect">
            <a:avLst/>
          </a:prstGeom>
        </p:spPr>
      </p:pic>
      <p:sp>
        <p:nvSpPr>
          <p:cNvPr id="27" name="Flowchart: Alternate Process 26"/>
          <p:cNvSpPr/>
          <p:nvPr/>
        </p:nvSpPr>
        <p:spPr>
          <a:xfrm>
            <a:off x="41638" y="6080813"/>
            <a:ext cx="1024287" cy="346733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IRS</a:t>
            </a:r>
          </a:p>
        </p:txBody>
      </p:sp>
      <p:sp>
        <p:nvSpPr>
          <p:cNvPr id="30" name="Double Wave 29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الرابعة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1" name="Double Wave 30"/>
          <p:cNvSpPr/>
          <p:nvPr/>
        </p:nvSpPr>
        <p:spPr>
          <a:xfrm>
            <a:off x="843280" y="603566"/>
            <a:ext cx="3134118" cy="352122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السّجْع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pic>
        <p:nvPicPr>
          <p:cNvPr id="3" name="الإيقاع الصوتي (السجع) _ الصف الرابع _ البلاغة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57986" y="1936651"/>
            <a:ext cx="7453200" cy="419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6841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اللُّغة العربيَّة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974293" y="611164"/>
            <a:ext cx="1859392" cy="39952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</a:t>
            </a:r>
            <a:r>
              <a:rPr lang="ar-JO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َّ</a:t>
            </a:r>
            <a:r>
              <a:rPr lang="ar-SA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ف :</a:t>
            </a:r>
            <a:r>
              <a:rPr lang="ar-JO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التاسع </a:t>
            </a:r>
            <a:r>
              <a:rPr lang="en-US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2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-24921" y="9984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JO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02:00</a:t>
              </a:r>
              <a:r>
                <a:rPr lang="en-US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minutes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4504160" y="1100499"/>
            <a:ext cx="5086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3200" b="1" dirty="0">
                <a:solidFill>
                  <a:srgbClr val="C00000"/>
                </a:solidFill>
              </a:rPr>
              <a:t>الت</a:t>
            </a:r>
            <a:r>
              <a:rPr lang="ar-JO" sz="3200" b="1" dirty="0">
                <a:solidFill>
                  <a:srgbClr val="C00000"/>
                </a:solidFill>
              </a:rPr>
              <a:t>َّ</a:t>
            </a:r>
            <a:r>
              <a:rPr lang="ar-SA" sz="3200" b="1" dirty="0">
                <a:solidFill>
                  <a:srgbClr val="C00000"/>
                </a:solidFill>
              </a:rPr>
              <a:t>قديم :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2FC3215C-D3B7-6906-CC1F-48C6B2166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49" y="6009635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CD8355F-3B43-4BAE-9E97-F13249DF8A06}"/>
              </a:ext>
            </a:extLst>
          </p:cNvPr>
          <p:cNvSpPr txBox="1"/>
          <p:nvPr/>
        </p:nvSpPr>
        <p:spPr>
          <a:xfrm>
            <a:off x="2142565" y="1120984"/>
            <a:ext cx="74300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endParaRPr lang="ar-JO" sz="2400" b="1" dirty="0" smtClean="0"/>
          </a:p>
          <a:p>
            <a:pPr algn="ctr" rtl="1"/>
            <a:endParaRPr lang="ar-JO" sz="24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24CE09-5DF4-93BE-7FF4-D6162CE7A6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287" y="848257"/>
            <a:ext cx="1038418" cy="1103724"/>
          </a:xfrm>
          <a:prstGeom prst="rect">
            <a:avLst/>
          </a:prstGeom>
        </p:spPr>
      </p:pic>
      <p:sp>
        <p:nvSpPr>
          <p:cNvPr id="57" name="Double Wave 56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الرابعة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58" name="Double Wave 57"/>
          <p:cNvSpPr/>
          <p:nvPr/>
        </p:nvSpPr>
        <p:spPr>
          <a:xfrm>
            <a:off x="843280" y="603566"/>
            <a:ext cx="3134118" cy="352122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السّجْع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15" y="2170585"/>
            <a:ext cx="8724731" cy="242054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29921" y="4767422"/>
            <a:ext cx="8555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JO" sz="2400" b="1" dirty="0" smtClean="0">
                <a:solidFill>
                  <a:srgbClr val="0070C0"/>
                </a:solidFill>
              </a:rPr>
              <a:t>-تأمّل الكلمات الملوّنة باللون </a:t>
            </a:r>
            <a:r>
              <a:rPr lang="ar-JO" sz="2400" b="1" dirty="0" smtClean="0">
                <a:solidFill>
                  <a:srgbClr val="FF0000"/>
                </a:solidFill>
              </a:rPr>
              <a:t>الأحمر</a:t>
            </a:r>
            <a:r>
              <a:rPr lang="ar-JO" sz="2400" b="1" dirty="0" smtClean="0">
                <a:solidFill>
                  <a:srgbClr val="0070C0"/>
                </a:solidFill>
              </a:rPr>
              <a:t>.</a:t>
            </a:r>
          </a:p>
          <a:p>
            <a:pPr algn="r"/>
            <a:r>
              <a:rPr lang="ar-JO" sz="2400" b="1" dirty="0" smtClean="0">
                <a:solidFill>
                  <a:srgbClr val="0070C0"/>
                </a:solidFill>
              </a:rPr>
              <a:t>-ماذا تلاحظ على كل من الكلمتين (شفائكَ ودوائكَ) (عليكَ وإليكَ) (ذنوبكَ وثوابكَ) </a:t>
            </a:r>
            <a:r>
              <a:rPr lang="ar-JO" dirty="0" smtClean="0"/>
              <a:t>؟</a:t>
            </a:r>
          </a:p>
        </p:txBody>
      </p:sp>
    </p:spTree>
    <p:extLst>
      <p:ext uri="{BB962C8B-B14F-4D97-AF65-F5344CB8AC3E}">
        <p14:creationId xmlns:p14="http://schemas.microsoft.com/office/powerpoint/2010/main" val="23733815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اللُّغة العربيَّة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974293" y="611164"/>
            <a:ext cx="1859392" cy="39952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</a:t>
            </a:r>
            <a:r>
              <a:rPr lang="ar-JO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َّ</a:t>
            </a:r>
            <a:r>
              <a:rPr lang="ar-SA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ف :</a:t>
            </a:r>
            <a:r>
              <a:rPr lang="ar-JO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التاسع </a:t>
            </a:r>
            <a:r>
              <a:rPr lang="en-US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2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-24921" y="9984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JO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02:00</a:t>
              </a:r>
              <a:r>
                <a:rPr lang="en-US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minutes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4536326" y="8259"/>
            <a:ext cx="5086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3200" b="1" dirty="0">
                <a:solidFill>
                  <a:srgbClr val="C00000"/>
                </a:solidFill>
              </a:rPr>
              <a:t>الت</a:t>
            </a:r>
            <a:r>
              <a:rPr lang="ar-JO" sz="3200" b="1" dirty="0">
                <a:solidFill>
                  <a:srgbClr val="C00000"/>
                </a:solidFill>
              </a:rPr>
              <a:t>َّ</a:t>
            </a:r>
            <a:r>
              <a:rPr lang="ar-SA" sz="3200" b="1" dirty="0">
                <a:solidFill>
                  <a:srgbClr val="C00000"/>
                </a:solidFill>
              </a:rPr>
              <a:t>قديم </a:t>
            </a:r>
            <a:r>
              <a:rPr lang="ar-SA" sz="3200" b="1" dirty="0" smtClean="0">
                <a:solidFill>
                  <a:srgbClr val="C00000"/>
                </a:solidFill>
              </a:rPr>
              <a:t>:</a:t>
            </a:r>
            <a:r>
              <a:rPr lang="ar-JO" sz="3200" b="1" dirty="0" smtClean="0">
                <a:solidFill>
                  <a:srgbClr val="C00000"/>
                </a:solidFill>
              </a:rPr>
              <a:t> ص109</a:t>
            </a:r>
            <a:endParaRPr lang="ar-SA" sz="3200" b="1" dirty="0">
              <a:solidFill>
                <a:srgbClr val="C00000"/>
              </a:solidFill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2FC3215C-D3B7-6906-CC1F-48C6B2166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49" y="6009635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24CE09-5DF4-93BE-7FF4-D6162CE7A6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287" y="848257"/>
            <a:ext cx="1038418" cy="1103724"/>
          </a:xfrm>
          <a:prstGeom prst="rect">
            <a:avLst/>
          </a:prstGeom>
        </p:spPr>
      </p:pic>
      <p:sp>
        <p:nvSpPr>
          <p:cNvPr id="57" name="Double Wave 56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الرابعة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58" name="Double Wave 57"/>
          <p:cNvSpPr/>
          <p:nvPr/>
        </p:nvSpPr>
        <p:spPr>
          <a:xfrm>
            <a:off x="843280" y="603566"/>
            <a:ext cx="3134118" cy="352122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السّجْع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495" y="1018291"/>
            <a:ext cx="8311715" cy="21537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494" y="2918870"/>
            <a:ext cx="5409303" cy="38092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29145" y="4012959"/>
            <a:ext cx="1004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2400" b="1" dirty="0" smtClean="0">
                <a:solidFill>
                  <a:srgbClr val="FF0000"/>
                </a:solidFill>
              </a:rPr>
              <a:t>اللفظ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337374" y="5116040"/>
            <a:ext cx="1004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2400" b="1" dirty="0" smtClean="0">
                <a:solidFill>
                  <a:srgbClr val="FF0000"/>
                </a:solidFill>
              </a:rPr>
              <a:t>السّجْع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0143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>
              <a:solidFill>
                <a:prstClr val="white"/>
              </a:solidFill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</a:t>
            </a:r>
            <a:r>
              <a:rPr lang="ar-JO" sz="1600" b="1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اللُّغة العربيَّة</a:t>
            </a:r>
            <a:r>
              <a:rPr lang="ar-SA" sz="1600" b="1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</a:t>
            </a:r>
            <a:r>
              <a:rPr lang="ar-JO" sz="2400" b="1" dirty="0">
                <a:solidFill>
                  <a:srgbClr val="00B050"/>
                </a:solidFill>
              </a:rPr>
              <a:t> </a:t>
            </a:r>
            <a:r>
              <a:rPr lang="ar-JO" sz="2400" b="1" dirty="0" smtClean="0">
                <a:solidFill>
                  <a:srgbClr val="FF0000"/>
                </a:solidFill>
              </a:rPr>
              <a:t>التقويم التكويني ص111</a:t>
            </a:r>
            <a:r>
              <a:rPr lang="en-US" sz="2400" b="1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</a:t>
            </a:r>
            <a:endParaRPr lang="ar-JO" sz="2400" b="1" dirty="0">
              <a:ln/>
              <a:pattFill prst="dkUpDiag">
                <a:fgClr>
                  <a:prstClr val="white">
                    <a:lumMod val="50000"/>
                  </a:prstClr>
                </a:fgClr>
                <a:bgClr>
                  <a:prstClr val="black">
                    <a:lumMod val="75000"/>
                    <a:lumOff val="25000"/>
                  </a:prstClr>
                </a:bgClr>
              </a:patt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836790" y="617411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200" b="1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</a:t>
            </a:r>
            <a:r>
              <a:rPr lang="ar-JO" sz="1200" b="1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َّ</a:t>
            </a:r>
            <a:r>
              <a:rPr lang="ar-SA" sz="1200" b="1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ف :</a:t>
            </a:r>
            <a:r>
              <a:rPr lang="ar-JO" sz="1200" b="1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االتاسع </a:t>
            </a:r>
            <a:r>
              <a:rPr lang="en-US" sz="1200" b="1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200" b="1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20818" y="51909"/>
            <a:ext cx="1280691" cy="752288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JO" sz="1600" b="1" dirty="0">
                  <a:solidFill>
                    <a:prstClr val="white"/>
                  </a:solidFill>
                  <a:cs typeface="Calibri" panose="020F0502020204030204" pitchFamily="34" charset="0"/>
                </a:rPr>
                <a:t>01:00</a:t>
              </a:r>
              <a:r>
                <a:rPr lang="en-US" sz="1600" b="1" dirty="0">
                  <a:solidFill>
                    <a:prstClr val="white"/>
                  </a:solidFill>
                  <a:cs typeface="Calibri" panose="020F0502020204030204" pitchFamily="34" charset="0"/>
                </a:rPr>
                <a:t> minutes</a:t>
              </a:r>
            </a:p>
          </p:txBody>
        </p:sp>
      </p:grpSp>
      <p:sp>
        <p:nvSpPr>
          <p:cNvPr id="44" name="Flowchart: Alternate Process 43"/>
          <p:cNvSpPr/>
          <p:nvPr/>
        </p:nvSpPr>
        <p:spPr>
          <a:xfrm>
            <a:off x="0" y="6511267"/>
            <a:ext cx="1322329" cy="346733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prstClr val="white"/>
                </a:solidFill>
              </a:rPr>
              <a:t>ألواح صغيرة 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D8344B-2A44-6730-6205-166C2C35A9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85" y="873761"/>
            <a:ext cx="1390008" cy="1396105"/>
          </a:xfrm>
          <a:prstGeom prst="rect">
            <a:avLst/>
          </a:prstGeom>
        </p:spPr>
      </p:pic>
      <p:sp>
        <p:nvSpPr>
          <p:cNvPr id="27" name="Flowchart: Alternate Process 26"/>
          <p:cNvSpPr/>
          <p:nvPr/>
        </p:nvSpPr>
        <p:spPr>
          <a:xfrm>
            <a:off x="41638" y="6080813"/>
            <a:ext cx="1024287" cy="346733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IRS</a:t>
            </a:r>
          </a:p>
        </p:txBody>
      </p:sp>
      <p:sp>
        <p:nvSpPr>
          <p:cNvPr id="59" name="Double Wave 58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الرابعة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60" name="Double Wave 59"/>
          <p:cNvSpPr/>
          <p:nvPr/>
        </p:nvSpPr>
        <p:spPr>
          <a:xfrm>
            <a:off x="843280" y="603566"/>
            <a:ext cx="3134118" cy="352122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السّجْع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375" y="1494115"/>
            <a:ext cx="7821116" cy="4115374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6618884" y="2197112"/>
            <a:ext cx="7029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JO" sz="2000" b="1" dirty="0" smtClean="0">
                <a:solidFill>
                  <a:srgbClr val="FF0000"/>
                </a:solidFill>
              </a:rPr>
              <a:t>___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673476" y="2183673"/>
            <a:ext cx="7029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JO" sz="2000" b="1" dirty="0" smtClean="0">
                <a:solidFill>
                  <a:srgbClr val="FF0000"/>
                </a:solidFill>
              </a:rPr>
              <a:t>___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548652" y="2197112"/>
            <a:ext cx="7029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JO" sz="2000" b="1" dirty="0" smtClean="0">
                <a:solidFill>
                  <a:srgbClr val="FF0000"/>
                </a:solidFill>
              </a:rPr>
              <a:t>___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3496414" y="2197112"/>
            <a:ext cx="7029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JO" sz="2000" b="1" dirty="0" smtClean="0">
                <a:solidFill>
                  <a:srgbClr val="FF0000"/>
                </a:solidFill>
              </a:rPr>
              <a:t>___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2267370" y="2183673"/>
            <a:ext cx="7029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JO" sz="2000" b="1" dirty="0" smtClean="0">
                <a:solidFill>
                  <a:srgbClr val="FF0000"/>
                </a:solidFill>
              </a:rPr>
              <a:t>___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7716615" y="2597222"/>
            <a:ext cx="7029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JO" sz="2000" b="1" dirty="0" smtClean="0">
                <a:solidFill>
                  <a:srgbClr val="FF0000"/>
                </a:solidFill>
              </a:rPr>
              <a:t>___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6263702" y="2610917"/>
            <a:ext cx="7029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JO" sz="2000" b="1" dirty="0" smtClean="0">
                <a:solidFill>
                  <a:srgbClr val="FF0000"/>
                </a:solidFill>
              </a:rPr>
              <a:t>___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7482222" y="3088785"/>
            <a:ext cx="7029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JO" sz="2000" b="1" dirty="0" smtClean="0">
                <a:solidFill>
                  <a:srgbClr val="FF0000"/>
                </a:solidFill>
              </a:rPr>
              <a:t>___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5324627" y="3090936"/>
            <a:ext cx="7029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JO" sz="2000" b="1" dirty="0" smtClean="0">
                <a:solidFill>
                  <a:srgbClr val="FF0000"/>
                </a:solidFill>
              </a:rPr>
              <a:t>___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3540591" y="3088785"/>
            <a:ext cx="7029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JO" sz="2000" b="1" dirty="0" smtClean="0">
                <a:solidFill>
                  <a:srgbClr val="FF0000"/>
                </a:solidFill>
              </a:rPr>
              <a:t>___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6910966" y="3440615"/>
            <a:ext cx="7029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JO" sz="2000" b="1" dirty="0" smtClean="0">
                <a:solidFill>
                  <a:srgbClr val="FF0000"/>
                </a:solidFill>
              </a:rPr>
              <a:t>___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5101260" y="3980549"/>
            <a:ext cx="7029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JO" sz="2000" b="1" dirty="0" smtClean="0">
                <a:solidFill>
                  <a:srgbClr val="FF0000"/>
                </a:solidFill>
              </a:rPr>
              <a:t>___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3274473" y="3980161"/>
            <a:ext cx="7029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JO" sz="2000" b="1" dirty="0" smtClean="0">
                <a:solidFill>
                  <a:srgbClr val="FF0000"/>
                </a:solidFill>
              </a:rPr>
              <a:t>___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1743499" y="3999170"/>
            <a:ext cx="7029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JO" sz="2000" b="1" dirty="0" smtClean="0">
                <a:solidFill>
                  <a:srgbClr val="FF0000"/>
                </a:solidFill>
              </a:rPr>
              <a:t>___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6770174" y="4364588"/>
            <a:ext cx="7029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JO" sz="2000" b="1" dirty="0" smtClean="0">
                <a:solidFill>
                  <a:srgbClr val="FF0000"/>
                </a:solidFill>
              </a:rPr>
              <a:t>___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4600108" y="4364588"/>
            <a:ext cx="7029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JO" sz="2000" b="1" dirty="0" smtClean="0">
                <a:solidFill>
                  <a:srgbClr val="FF0000"/>
                </a:solidFill>
              </a:rPr>
              <a:t>___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2616017" y="4348905"/>
            <a:ext cx="7029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JO" sz="2000" b="1" dirty="0" smtClean="0">
                <a:solidFill>
                  <a:srgbClr val="FF0000"/>
                </a:solidFill>
              </a:rPr>
              <a:t>___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7833684" y="4749015"/>
            <a:ext cx="7029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JO" sz="2000" b="1" dirty="0" smtClean="0">
                <a:solidFill>
                  <a:srgbClr val="FF0000"/>
                </a:solidFill>
              </a:rPr>
              <a:t>___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6077843" y="4786983"/>
            <a:ext cx="7029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JO" sz="2000" b="1" dirty="0" smtClean="0">
                <a:solidFill>
                  <a:srgbClr val="FF0000"/>
                </a:solidFill>
              </a:rPr>
              <a:t>___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4098956" y="4764698"/>
            <a:ext cx="7029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JO" sz="2000" b="1" dirty="0" smtClean="0">
                <a:solidFill>
                  <a:srgbClr val="FF0000"/>
                </a:solidFill>
              </a:rPr>
              <a:t>___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2588734" y="4749015"/>
            <a:ext cx="7029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JO" sz="2000" b="1" dirty="0" smtClean="0">
                <a:solidFill>
                  <a:srgbClr val="FF0000"/>
                </a:solidFill>
              </a:rPr>
              <a:t>___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7482222" y="5141878"/>
            <a:ext cx="7029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JO" sz="2000" b="1" dirty="0" smtClean="0">
                <a:solidFill>
                  <a:srgbClr val="FF0000"/>
                </a:solidFill>
              </a:rPr>
              <a:t>___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3158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8" grpId="0"/>
      <p:bldP spid="39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7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>
              <a:solidFill>
                <a:prstClr val="white"/>
              </a:solidFill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</a:t>
            </a:r>
            <a:r>
              <a:rPr lang="ar-JO" sz="1600" b="1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اللُّغة العربيَّة</a:t>
            </a:r>
            <a:r>
              <a:rPr lang="ar-SA" sz="1600" b="1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</a:t>
            </a:r>
            <a:r>
              <a:rPr lang="ar-JO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</a:t>
            </a:r>
            <a:endParaRPr lang="ar-JO" sz="2400" b="1" dirty="0">
              <a:ln/>
              <a:pattFill prst="dkUpDiag">
                <a:fgClr>
                  <a:prstClr val="white">
                    <a:lumMod val="50000"/>
                  </a:prstClr>
                </a:fgClr>
                <a:bgClr>
                  <a:prstClr val="black">
                    <a:lumMod val="75000"/>
                    <a:lumOff val="25000"/>
                  </a:prstClr>
                </a:bgClr>
              </a:patt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836790" y="617411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200" b="1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</a:t>
            </a:r>
            <a:r>
              <a:rPr lang="ar-JO" sz="1200" b="1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َّ</a:t>
            </a:r>
            <a:r>
              <a:rPr lang="ar-SA" sz="1200" b="1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ف :</a:t>
            </a:r>
            <a:r>
              <a:rPr lang="ar-JO" sz="1200" b="1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االتاسع </a:t>
            </a:r>
            <a:r>
              <a:rPr lang="en-US" sz="1200" b="1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200" b="1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153895" y="955687"/>
            <a:ext cx="1280691" cy="752288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JO" sz="1600" b="1" dirty="0">
                  <a:solidFill>
                    <a:prstClr val="white"/>
                  </a:solidFill>
                  <a:cs typeface="Calibri" panose="020F0502020204030204" pitchFamily="34" charset="0"/>
                </a:rPr>
                <a:t>01:00</a:t>
              </a:r>
              <a:r>
                <a:rPr lang="en-US" sz="1600" b="1" dirty="0">
                  <a:solidFill>
                    <a:prstClr val="white"/>
                  </a:solidFill>
                  <a:cs typeface="Calibri" panose="020F0502020204030204" pitchFamily="34" charset="0"/>
                </a:rPr>
                <a:t> minutes</a:t>
              </a:r>
            </a:p>
          </p:txBody>
        </p:sp>
      </p:grpSp>
      <p:sp>
        <p:nvSpPr>
          <p:cNvPr id="44" name="Flowchart: Alternate Process 43"/>
          <p:cNvSpPr/>
          <p:nvPr/>
        </p:nvSpPr>
        <p:spPr>
          <a:xfrm>
            <a:off x="0" y="6511267"/>
            <a:ext cx="1322329" cy="346733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prstClr val="white"/>
                </a:solidFill>
              </a:rPr>
              <a:t>ألواح صغيرة 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D8344B-2A44-6730-6205-166C2C35A9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895" y="1752603"/>
            <a:ext cx="1390008" cy="1396105"/>
          </a:xfrm>
          <a:prstGeom prst="rect">
            <a:avLst/>
          </a:prstGeom>
        </p:spPr>
      </p:pic>
      <p:sp>
        <p:nvSpPr>
          <p:cNvPr id="27" name="Flowchart: Alternate Process 26"/>
          <p:cNvSpPr/>
          <p:nvPr/>
        </p:nvSpPr>
        <p:spPr>
          <a:xfrm>
            <a:off x="41638" y="6080813"/>
            <a:ext cx="1024287" cy="346733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IRS</a:t>
            </a:r>
          </a:p>
        </p:txBody>
      </p:sp>
      <p:sp>
        <p:nvSpPr>
          <p:cNvPr id="29" name="Double Wave 28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الرابعة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0" name="Double Wave 29"/>
          <p:cNvSpPr/>
          <p:nvPr/>
        </p:nvSpPr>
        <p:spPr>
          <a:xfrm>
            <a:off x="843280" y="603566"/>
            <a:ext cx="3134118" cy="352122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السّجْع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pic>
        <p:nvPicPr>
          <p:cNvPr id="1030" name="Picture 6" descr="دورة التفكير الناقد – أكاديمية عين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775" y="3393413"/>
            <a:ext cx="2976873" cy="297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81072" y="1291658"/>
            <a:ext cx="73769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JO" sz="4000" b="1" dirty="0" smtClean="0"/>
              <a:t>التفكير الناقد : </a:t>
            </a:r>
          </a:p>
          <a:p>
            <a:pPr algn="r"/>
            <a:endParaRPr lang="ar-JO" sz="4000" b="1" dirty="0"/>
          </a:p>
          <a:p>
            <a:pPr algn="r"/>
            <a:r>
              <a:rPr lang="ar-JO" sz="4000" b="1" dirty="0" smtClean="0"/>
              <a:t>ما الفائدة من استخدام السّجْع ؟</a:t>
            </a:r>
            <a:endParaRPr lang="en-US" sz="40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043" y="3420619"/>
            <a:ext cx="3324609" cy="2536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8223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3556</TotalTime>
  <Words>2203</Words>
  <Application>Microsoft Office PowerPoint</Application>
  <PresentationFormat>Widescreen</PresentationFormat>
  <Paragraphs>891</Paragraphs>
  <Slides>37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9" baseType="lpstr">
      <vt:lpstr>Adobe Arabic</vt:lpstr>
      <vt:lpstr>adonis-web</vt:lpstr>
      <vt:lpstr>AGA Aladdin Regular</vt:lpstr>
      <vt:lpstr>AGA Battouta Regular</vt:lpstr>
      <vt:lpstr>Arial</vt:lpstr>
      <vt:lpstr>Calibri</vt:lpstr>
      <vt:lpstr>Calibri Light</vt:lpstr>
      <vt:lpstr>DroidArabicKufi-Regular</vt:lpstr>
      <vt:lpstr>GE SS Text Bold</vt:lpstr>
      <vt:lpstr>HelveticaNeueLT Arabic 45 Light</vt:lpstr>
      <vt:lpstr>HelveticaNeueLT Arabic 55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Ghassan Hazza</dc:creator>
  <cp:lastModifiedBy>Maali</cp:lastModifiedBy>
  <cp:revision>400</cp:revision>
  <cp:lastPrinted>2024-02-20T07:15:00Z</cp:lastPrinted>
  <dcterms:created xsi:type="dcterms:W3CDTF">2019-06-13T08:00:41Z</dcterms:created>
  <dcterms:modified xsi:type="dcterms:W3CDTF">2025-11-15T09:34:05Z</dcterms:modified>
</cp:coreProperties>
</file>