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637" r:id="rId2"/>
    <p:sldId id="609" r:id="rId3"/>
    <p:sldId id="619" r:id="rId4"/>
    <p:sldId id="585" r:id="rId5"/>
    <p:sldId id="618" r:id="rId6"/>
    <p:sldId id="587" r:id="rId7"/>
    <p:sldId id="597" r:id="rId8"/>
    <p:sldId id="635" r:id="rId9"/>
    <p:sldId id="622" r:id="rId10"/>
    <p:sldId id="593" r:id="rId11"/>
    <p:sldId id="638" r:id="rId12"/>
    <p:sldId id="639" r:id="rId13"/>
    <p:sldId id="640" r:id="rId14"/>
    <p:sldId id="641" r:id="rId15"/>
    <p:sldId id="623" r:id="rId16"/>
    <p:sldId id="642" r:id="rId17"/>
    <p:sldId id="631" r:id="rId18"/>
    <p:sldId id="633" r:id="rId19"/>
    <p:sldId id="624" r:id="rId20"/>
    <p:sldId id="632" r:id="rId21"/>
    <p:sldId id="596" r:id="rId22"/>
    <p:sldId id="643" r:id="rId23"/>
    <p:sldId id="644" r:id="rId24"/>
    <p:sldId id="414" r:id="rId25"/>
    <p:sldId id="614" r:id="rId26"/>
    <p:sldId id="615" r:id="rId27"/>
    <p:sldId id="575" r:id="rId28"/>
    <p:sldId id="573" r:id="rId29"/>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2"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505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4660"/>
  </p:normalViewPr>
  <p:slideViewPr>
    <p:cSldViewPr snapToGrid="0" showGuides="1">
      <p:cViewPr varScale="1">
        <p:scale>
          <a:sx n="85" d="100"/>
          <a:sy n="85" d="100"/>
        </p:scale>
        <p:origin x="252" y="84"/>
      </p:cViewPr>
      <p:guideLst>
        <p:guide orient="horz" pos="2162"/>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6725"/>
          </a:xfrm>
          <a:prstGeom prst="rect">
            <a:avLst/>
          </a:prstGeom>
        </p:spPr>
        <p:txBody>
          <a:bodyPr vert="horz" lIns="91440" tIns="45720" rIns="91440" bIns="45720" rtlCol="0"/>
          <a:lstStyle>
            <a:lvl1pPr algn="r">
              <a:defRPr sz="1200"/>
            </a:lvl1pPr>
          </a:lstStyle>
          <a:p>
            <a:fld id="{1C237951-9839-42FD-89CF-EA5B6B79B712}" type="datetimeFigureOut">
              <a:rPr lang="en-US" smtClean="0"/>
              <a:t>11/1/2025</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79925"/>
            <a:ext cx="5564188" cy="36655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130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842375"/>
            <a:ext cx="3013075" cy="466725"/>
          </a:xfrm>
          <a:prstGeom prst="rect">
            <a:avLst/>
          </a:prstGeom>
        </p:spPr>
        <p:txBody>
          <a:bodyPr vert="horz" lIns="91440" tIns="45720" rIns="91440" bIns="45720" rtlCol="0" anchor="b"/>
          <a:lstStyle>
            <a:lvl1pPr algn="r">
              <a:defRPr sz="1200"/>
            </a:lvl1pPr>
          </a:lstStyle>
          <a:p>
            <a:fld id="{FF63D118-A043-48AD-AF68-924BB0F39879}" type="slidenum">
              <a:rPr lang="en-US" smtClean="0"/>
              <a:t>‹#›</a:t>
            </a:fld>
            <a:endParaRPr lang="en-US"/>
          </a:p>
        </p:txBody>
      </p:sp>
    </p:spTree>
    <p:extLst>
      <p:ext uri="{BB962C8B-B14F-4D97-AF65-F5344CB8AC3E}">
        <p14:creationId xmlns:p14="http://schemas.microsoft.com/office/powerpoint/2010/main" val="131813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12</a:t>
            </a:fld>
            <a:endParaRPr lang="en-US" dirty="0"/>
          </a:p>
        </p:txBody>
      </p:sp>
    </p:spTree>
    <p:extLst>
      <p:ext uri="{BB962C8B-B14F-4D97-AF65-F5344CB8AC3E}">
        <p14:creationId xmlns:p14="http://schemas.microsoft.com/office/powerpoint/2010/main" val="769113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t>11/1/2025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1272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C5F7-BFE6-95E9-EF30-C822A9E186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F46856-77B8-B127-19AE-5DC14810D8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DDA641-CBAA-F4AB-5D28-6FE6266EEEE8}"/>
              </a:ext>
            </a:extLst>
          </p:cNvPr>
          <p:cNvSpPr>
            <a:spLocks noGrp="1"/>
          </p:cNvSpPr>
          <p:nvPr>
            <p:ph type="dt" sz="half" idx="10"/>
          </p:nvPr>
        </p:nvSpPr>
        <p:spPr/>
        <p:txBody>
          <a:bodyPr/>
          <a:lstStyle/>
          <a:p>
            <a:fld id="{B61BEF0D-F0BB-DE4B-95CE-6DB70DBA9567}" type="datetimeFigureOut">
              <a:rPr lang="en-US" smtClean="0"/>
              <a:pPr/>
              <a:t>11/1/2025</a:t>
            </a:fld>
            <a:endParaRPr lang="en-US" dirty="0"/>
          </a:p>
        </p:txBody>
      </p:sp>
      <p:sp>
        <p:nvSpPr>
          <p:cNvPr id="5" name="Footer Placeholder 4">
            <a:extLst>
              <a:ext uri="{FF2B5EF4-FFF2-40B4-BE49-F238E27FC236}">
                <a16:creationId xmlns:a16="http://schemas.microsoft.com/office/drawing/2014/main" id="{877652CB-FD92-E214-CFA3-DEDCFBDCCD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AAEB77-AE22-8ACC-211E-EA7B9186A86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2818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DC6F202-E086-43E8-BC5F-C161767B9809}"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C6F202-E086-43E8-BC5F-C161767B9809}"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6F202-E086-43E8-BC5F-C161767B9809}"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6F202-E086-43E8-BC5F-C161767B9809}" type="datetimeFigureOut">
              <a:rPr lang="en-US" smtClean="0"/>
              <a:t>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C6F202-E086-43E8-BC5F-C161767B9809}" type="datetimeFigureOut">
              <a:rPr lang="en-US" smtClean="0"/>
              <a:t>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6F202-E086-43E8-BC5F-C161767B9809}" type="datetimeFigureOut">
              <a:rPr lang="en-US" smtClean="0"/>
              <a:t>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6F202-E086-43E8-BC5F-C161767B9809}"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6F202-E086-43E8-BC5F-C161767B9809}"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6F202-E086-43E8-BC5F-C161767B9809}" type="datetimeFigureOut">
              <a:rPr lang="en-US" smtClean="0"/>
              <a:t>11/1/2025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8DE67-49EB-4AE0-88C0-2B97B80F6F8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94"/>
          <a:stretch/>
        </p:blipFill>
        <p:spPr bwMode="auto">
          <a:xfrm>
            <a:off x="0" y="0"/>
            <a:ext cx="2082800" cy="185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91982" y="2092034"/>
            <a:ext cx="8214522" cy="4431983"/>
          </a:xfrm>
          <a:prstGeom prst="rect">
            <a:avLst/>
          </a:prstGeom>
          <a:noFill/>
        </p:spPr>
        <p:txBody>
          <a:bodyPr wrap="square" rtlCol="1">
            <a:spAutoFit/>
          </a:bodyPr>
          <a:lstStyle/>
          <a:p>
            <a:pPr algn="r" rtl="1">
              <a:lnSpc>
                <a:spcPct val="150000"/>
              </a:lnSpc>
            </a:pPr>
            <a:r>
              <a:rPr lang="ar-SA" sz="4400" dirty="0">
                <a:cs typeface="+mj-cs"/>
              </a:rPr>
              <a:t>الوحدة : </a:t>
            </a:r>
            <a:r>
              <a:rPr lang="en-US" sz="4400" dirty="0">
                <a:cs typeface="+mj-cs"/>
              </a:rPr>
              <a:t> </a:t>
            </a:r>
            <a:r>
              <a:rPr lang="ar-JO" sz="4400" dirty="0">
                <a:cs typeface="+mj-cs"/>
              </a:rPr>
              <a:t>الرابعة  </a:t>
            </a:r>
            <a:endParaRPr lang="ar-SA" sz="4400" dirty="0">
              <a:cs typeface="+mj-cs"/>
            </a:endParaRPr>
          </a:p>
          <a:p>
            <a:pPr algn="r" rtl="1">
              <a:lnSpc>
                <a:spcPct val="150000"/>
              </a:lnSpc>
            </a:pPr>
            <a:r>
              <a:rPr lang="ar-SA" sz="4400" dirty="0">
                <a:cs typeface="+mj-cs"/>
              </a:rPr>
              <a:t>الدرس :  </a:t>
            </a:r>
            <a:r>
              <a:rPr lang="en-US" sz="4400" dirty="0">
                <a:cs typeface="+mj-cs"/>
              </a:rPr>
              <a:t>  </a:t>
            </a:r>
            <a:r>
              <a:rPr lang="ar-JO" sz="4400" dirty="0">
                <a:cs typeface="+mj-cs"/>
              </a:rPr>
              <a:t> من أدب المغامرات </a:t>
            </a:r>
          </a:p>
          <a:p>
            <a:pPr algn="r" rtl="1">
              <a:lnSpc>
                <a:spcPct val="150000"/>
              </a:lnSpc>
            </a:pPr>
            <a:r>
              <a:rPr lang="ar-SA" sz="4400" dirty="0">
                <a:cs typeface="+mj-cs"/>
              </a:rPr>
              <a:t>المبحث :  </a:t>
            </a:r>
            <a:r>
              <a:rPr lang="en-US" sz="4400" dirty="0">
                <a:cs typeface="+mj-cs"/>
              </a:rPr>
              <a:t> </a:t>
            </a:r>
            <a:r>
              <a:rPr lang="ar-JO" sz="4400" dirty="0">
                <a:cs typeface="+mj-cs"/>
              </a:rPr>
              <a:t>اللغة العربية </a:t>
            </a:r>
            <a:endParaRPr lang="ar-SA" sz="4400" dirty="0">
              <a:cs typeface="+mj-cs"/>
            </a:endParaRPr>
          </a:p>
          <a:p>
            <a:pPr algn="r" rtl="1">
              <a:lnSpc>
                <a:spcPct val="150000"/>
              </a:lnSpc>
            </a:pPr>
            <a:r>
              <a:rPr lang="ar-SA" sz="4400" dirty="0">
                <a:cs typeface="+mj-cs"/>
              </a:rPr>
              <a:t>الصف :  </a:t>
            </a:r>
            <a:r>
              <a:rPr lang="en-US" sz="4400" dirty="0">
                <a:cs typeface="+mj-cs"/>
              </a:rPr>
              <a:t> </a:t>
            </a:r>
            <a:r>
              <a:rPr lang="ar-JO" sz="4400" dirty="0">
                <a:cs typeface="+mj-cs"/>
              </a:rPr>
              <a:t>الفصل الأول </a:t>
            </a:r>
          </a:p>
          <a:p>
            <a:endParaRPr lang="ar-JO" dirty="0">
              <a:cs typeface="+mj-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05" y="328517"/>
            <a:ext cx="5910202" cy="1857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8A8FBAE8-C9C3-49A9-990F-DE3237BF83A8}"/>
              </a:ext>
            </a:extLst>
          </p:cNvPr>
          <p:cNvPicPr>
            <a:picLocks noChangeAspect="1"/>
          </p:cNvPicPr>
          <p:nvPr/>
        </p:nvPicPr>
        <p:blipFill>
          <a:blip r:embed="rId4"/>
          <a:stretch>
            <a:fillRect/>
          </a:stretch>
        </p:blipFill>
        <p:spPr>
          <a:xfrm>
            <a:off x="1041400" y="1272301"/>
            <a:ext cx="1670449" cy="1780186"/>
          </a:xfrm>
          <a:prstGeom prst="rect">
            <a:avLst/>
          </a:prstGeom>
        </p:spPr>
      </p:pic>
    </p:spTree>
    <p:extLst>
      <p:ext uri="{BB962C8B-B14F-4D97-AF65-F5344CB8AC3E}">
        <p14:creationId xmlns:p14="http://schemas.microsoft.com/office/powerpoint/2010/main" val="19210243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9" name="Rounded Rectangle 28"/>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7833685" y="603566"/>
            <a:ext cx="2703927"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اللّغة العربيّة</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754672" y="133527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النتاجات</a:t>
            </a: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altLang="en-US" sz="2400" b="1" dirty="0">
                <a:solidFill>
                  <a:srgbClr val="C00000"/>
                </a:solidFill>
              </a:rPr>
              <a:t>التقويم  التَّكويني</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التاسع</a:t>
            </a:r>
          </a:p>
        </p:txBody>
      </p:sp>
      <p:sp>
        <p:nvSpPr>
          <p:cNvPr id="38" name="Double Wave 37"/>
          <p:cNvSpPr/>
          <p:nvPr/>
        </p:nvSpPr>
        <p:spPr>
          <a:xfrm>
            <a:off x="3825938"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2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الرابعة </a:t>
            </a:r>
          </a:p>
        </p:txBody>
      </p:sp>
      <p:sp>
        <p:nvSpPr>
          <p:cNvPr id="39" name="Double Wave 38"/>
          <p:cNvSpPr/>
          <p:nvPr/>
        </p:nvSpPr>
        <p:spPr>
          <a:xfrm>
            <a:off x="674285"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مغامرة طواحين الهواء  </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541381" y="1467355"/>
            <a:ext cx="1235302"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altLang="en-US" b="1" dirty="0">
                  <a:latin typeface="Calibri" panose="020F0502020204030204" pitchFamily="34" charset="0"/>
                  <a:cs typeface="Calibri" panose="020F0502020204030204" pitchFamily="34" charset="0"/>
                </a:rPr>
                <a:t>3</a:t>
              </a:r>
              <a:r>
                <a:rPr lang="en-US" b="1" dirty="0">
                  <a:latin typeface="Calibri" panose="020F0502020204030204" pitchFamily="34" charset="0"/>
                  <a:cs typeface="Calibri" panose="020F0502020204030204" pitchFamily="34" charset="0"/>
                </a:rPr>
                <a:t>:00 </a:t>
              </a:r>
              <a:r>
                <a:rPr lang="en-US" b="1" dirty="0" err="1">
                  <a:latin typeface="Calibri" panose="020F0502020204030204" pitchFamily="34" charset="0"/>
                  <a:cs typeface="Calibri" panose="020F0502020204030204" pitchFamily="34" charset="0"/>
                </a:rPr>
                <a:t>mnutes</a:t>
              </a:r>
              <a:endParaRPr lang="en-US" b="1" dirty="0">
                <a:latin typeface="Calibri" panose="020F0502020204030204" pitchFamily="34" charset="0"/>
                <a:cs typeface="Calibri" panose="020F0502020204030204" pitchFamily="34" charset="0"/>
              </a:endParaRPr>
            </a:p>
          </p:txBody>
        </p:sp>
      </p:grpSp>
      <p:sp>
        <p:nvSpPr>
          <p:cNvPr id="24" name="Rounded Rectangle 23"/>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8" name="Rounded Rectangle 34"/>
          <p:cNvSpPr/>
          <p:nvPr/>
        </p:nvSpPr>
        <p:spPr>
          <a:xfrm>
            <a:off x="9682234" y="183228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altLang="ar-SA"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a:t>
            </a:r>
            <a:r>
              <a:rPr lang="ar-SA"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 </a:t>
            </a:r>
            <a:endParaRPr lang="ar-JO"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 name="Rounded Rectangle 2"/>
          <p:cNvSpPr/>
          <p:nvPr/>
        </p:nvSpPr>
        <p:spPr>
          <a:xfrm>
            <a:off x="9722612" y="2880190"/>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altLang="ar-SA" sz="3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a:t>
            </a:r>
          </a:p>
        </p:txBody>
      </p:sp>
      <p:pic>
        <p:nvPicPr>
          <p:cNvPr id="4" name="Picture 3"/>
          <p:cNvPicPr>
            <a:picLocks noChangeAspect="1"/>
          </p:cNvPicPr>
          <p:nvPr/>
        </p:nvPicPr>
        <p:blipFill>
          <a:blip r:embed="rId4"/>
          <a:stretch>
            <a:fillRect/>
          </a:stretch>
        </p:blipFill>
        <p:spPr>
          <a:xfrm>
            <a:off x="541381" y="2426752"/>
            <a:ext cx="2562225" cy="1409700"/>
          </a:xfrm>
          <a:prstGeom prst="rect">
            <a:avLst/>
          </a:prstGeom>
        </p:spPr>
      </p:pic>
      <p:pic>
        <p:nvPicPr>
          <p:cNvPr id="3074" name="Picture 2" descr="‫الإجابة الصحيحة صور الخلفية، 32 الخلفية المتجهات وملفات بسد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551" y="5188415"/>
            <a:ext cx="1687962" cy="14097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4900115" y="1513429"/>
            <a:ext cx="4158574" cy="4524315"/>
          </a:xfrm>
          <a:prstGeom prst="rect">
            <a:avLst/>
          </a:prstGeom>
        </p:spPr>
        <p:txBody>
          <a:bodyPr wrap="none">
            <a:spAutoFit/>
          </a:bodyPr>
          <a:lstStyle/>
          <a:p>
            <a:pPr algn="r"/>
            <a:r>
              <a:rPr lang="ar-JO" sz="3200" b="1" dirty="0" smtClean="0">
                <a:latin typeface="Aptos"/>
              </a:rPr>
              <a:t>الكلمة التي تناسب اقتناء خيل:</a:t>
            </a:r>
          </a:p>
          <a:p>
            <a:pPr algn="r"/>
            <a:endParaRPr lang="ar-JO" sz="3200" b="1" dirty="0">
              <a:latin typeface="Aptos"/>
            </a:endParaRPr>
          </a:p>
          <a:p>
            <a:pPr algn="r"/>
            <a:r>
              <a:rPr lang="ar-JO" sz="3200" b="1" dirty="0" smtClean="0">
                <a:latin typeface="Aptos"/>
              </a:rPr>
              <a:t>1- المتاع</a:t>
            </a:r>
          </a:p>
          <a:p>
            <a:pPr algn="r"/>
            <a:endParaRPr lang="ar-JO" sz="3200" b="1" dirty="0">
              <a:latin typeface="Aptos"/>
            </a:endParaRPr>
          </a:p>
          <a:p>
            <a:pPr algn="r"/>
            <a:r>
              <a:rPr lang="ar-JO" sz="3200" b="1" dirty="0" smtClean="0">
                <a:latin typeface="Aptos"/>
              </a:rPr>
              <a:t>2- رَسَن</a:t>
            </a:r>
          </a:p>
          <a:p>
            <a:pPr algn="r"/>
            <a:endParaRPr lang="ar-JO" sz="3200" b="1" dirty="0">
              <a:latin typeface="Aptos"/>
            </a:endParaRPr>
          </a:p>
          <a:p>
            <a:pPr algn="r"/>
            <a:r>
              <a:rPr lang="ar-JO" sz="3200" b="1" dirty="0" smtClean="0">
                <a:latin typeface="Aptos"/>
              </a:rPr>
              <a:t>3- درقة</a:t>
            </a:r>
          </a:p>
          <a:p>
            <a:pPr algn="r"/>
            <a:endParaRPr lang="ar-JO" sz="3200" b="1" dirty="0">
              <a:latin typeface="Aptos"/>
            </a:endParaRPr>
          </a:p>
          <a:p>
            <a:pPr algn="r"/>
            <a:r>
              <a:rPr lang="ar-JO" sz="3200" b="1" dirty="0" smtClean="0">
                <a:latin typeface="Aptos"/>
              </a:rPr>
              <a:t>4- فرسخ</a:t>
            </a:r>
            <a:endParaRPr lang="en-US" sz="3200" dirty="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9" name="Rounded Rectangle 28"/>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7833685" y="603566"/>
            <a:ext cx="2703927"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اللّغة العربيّة</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754672" y="133527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النتاجات</a:t>
            </a: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altLang="en-US" sz="2400" b="1" dirty="0">
                <a:solidFill>
                  <a:srgbClr val="C00000"/>
                </a:solidFill>
              </a:rPr>
              <a:t>التقويم  التَّكويني</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التاسع</a:t>
            </a:r>
          </a:p>
        </p:txBody>
      </p:sp>
      <p:sp>
        <p:nvSpPr>
          <p:cNvPr id="38" name="Double Wave 37"/>
          <p:cNvSpPr/>
          <p:nvPr/>
        </p:nvSpPr>
        <p:spPr>
          <a:xfrm>
            <a:off x="3825938"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2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الرابعة </a:t>
            </a:r>
          </a:p>
        </p:txBody>
      </p:sp>
      <p:sp>
        <p:nvSpPr>
          <p:cNvPr id="39" name="Double Wave 38"/>
          <p:cNvSpPr/>
          <p:nvPr/>
        </p:nvSpPr>
        <p:spPr>
          <a:xfrm>
            <a:off x="674285"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مغامرة طواحين الهواء  </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541381" y="1467355"/>
            <a:ext cx="1235302"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altLang="en-US" b="1" dirty="0">
                  <a:latin typeface="Calibri" panose="020F0502020204030204" pitchFamily="34" charset="0"/>
                  <a:cs typeface="Calibri" panose="020F0502020204030204" pitchFamily="34" charset="0"/>
                </a:rPr>
                <a:t>3</a:t>
              </a:r>
              <a:r>
                <a:rPr lang="en-US" b="1" dirty="0">
                  <a:latin typeface="Calibri" panose="020F0502020204030204" pitchFamily="34" charset="0"/>
                  <a:cs typeface="Calibri" panose="020F0502020204030204" pitchFamily="34" charset="0"/>
                </a:rPr>
                <a:t>:00 </a:t>
              </a:r>
              <a:r>
                <a:rPr lang="en-US" b="1" dirty="0" err="1">
                  <a:latin typeface="Calibri" panose="020F0502020204030204" pitchFamily="34" charset="0"/>
                  <a:cs typeface="Calibri" panose="020F0502020204030204" pitchFamily="34" charset="0"/>
                </a:rPr>
                <a:t>mnutes</a:t>
              </a:r>
              <a:endParaRPr lang="en-US" b="1" dirty="0">
                <a:latin typeface="Calibri" panose="020F0502020204030204" pitchFamily="34" charset="0"/>
                <a:cs typeface="Calibri" panose="020F0502020204030204" pitchFamily="34" charset="0"/>
              </a:endParaRPr>
            </a:p>
          </p:txBody>
        </p:sp>
      </p:grpSp>
      <p:sp>
        <p:nvSpPr>
          <p:cNvPr id="24" name="Rounded Rectangle 23"/>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8" name="Rounded Rectangle 34"/>
          <p:cNvSpPr/>
          <p:nvPr/>
        </p:nvSpPr>
        <p:spPr>
          <a:xfrm>
            <a:off x="9682234" y="183228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altLang="ar-SA"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a:t>
            </a:r>
            <a:r>
              <a:rPr lang="ar-SA"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 </a:t>
            </a:r>
            <a:endParaRPr lang="ar-JO"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 name="Rounded Rectangle 2"/>
          <p:cNvSpPr/>
          <p:nvPr/>
        </p:nvSpPr>
        <p:spPr>
          <a:xfrm>
            <a:off x="9722612" y="2880190"/>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altLang="ar-SA" sz="3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a:t>
            </a:r>
          </a:p>
        </p:txBody>
      </p:sp>
      <p:pic>
        <p:nvPicPr>
          <p:cNvPr id="4" name="Picture 3"/>
          <p:cNvPicPr>
            <a:picLocks noChangeAspect="1"/>
          </p:cNvPicPr>
          <p:nvPr/>
        </p:nvPicPr>
        <p:blipFill>
          <a:blip r:embed="rId4"/>
          <a:stretch>
            <a:fillRect/>
          </a:stretch>
        </p:blipFill>
        <p:spPr>
          <a:xfrm>
            <a:off x="1209040" y="3736780"/>
            <a:ext cx="2562225" cy="1409700"/>
          </a:xfrm>
          <a:prstGeom prst="rect">
            <a:avLst/>
          </a:prstGeom>
        </p:spPr>
      </p:pic>
      <p:pic>
        <p:nvPicPr>
          <p:cNvPr id="3074" name="Picture 2" descr="‫الإجابة الصحيحة صور الخلفية، 32 الخلفية المتجهات وملفات بسد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4217" y="3491459"/>
            <a:ext cx="826182" cy="68998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4900115" y="1513429"/>
            <a:ext cx="4158574" cy="4524315"/>
          </a:xfrm>
          <a:prstGeom prst="rect">
            <a:avLst/>
          </a:prstGeom>
        </p:spPr>
        <p:txBody>
          <a:bodyPr wrap="none">
            <a:spAutoFit/>
          </a:bodyPr>
          <a:lstStyle/>
          <a:p>
            <a:pPr algn="r"/>
            <a:r>
              <a:rPr lang="ar-JO" sz="3200" b="1" dirty="0" smtClean="0">
                <a:latin typeface="Aptos"/>
              </a:rPr>
              <a:t>الكلمة التي تناسب اقتناء خيل:</a:t>
            </a:r>
          </a:p>
          <a:p>
            <a:pPr algn="r"/>
            <a:endParaRPr lang="ar-JO" sz="3200" b="1" dirty="0">
              <a:latin typeface="Aptos"/>
            </a:endParaRPr>
          </a:p>
          <a:p>
            <a:pPr algn="r"/>
            <a:r>
              <a:rPr lang="ar-JO" sz="3200" b="1" dirty="0" smtClean="0">
                <a:latin typeface="Aptos"/>
              </a:rPr>
              <a:t>1- المتاع</a:t>
            </a:r>
          </a:p>
          <a:p>
            <a:pPr algn="r"/>
            <a:endParaRPr lang="ar-JO" sz="3200" b="1" dirty="0">
              <a:latin typeface="Aptos"/>
            </a:endParaRPr>
          </a:p>
          <a:p>
            <a:pPr algn="r"/>
            <a:r>
              <a:rPr lang="ar-JO" sz="3200" b="1" dirty="0" smtClean="0">
                <a:solidFill>
                  <a:srgbClr val="FF0000"/>
                </a:solidFill>
                <a:latin typeface="Aptos"/>
              </a:rPr>
              <a:t>2- رَسَن</a:t>
            </a:r>
          </a:p>
          <a:p>
            <a:pPr algn="r"/>
            <a:endParaRPr lang="ar-JO" sz="3200" b="1" dirty="0">
              <a:latin typeface="Aptos"/>
            </a:endParaRPr>
          </a:p>
          <a:p>
            <a:pPr algn="r"/>
            <a:r>
              <a:rPr lang="ar-JO" sz="3200" b="1" dirty="0" smtClean="0">
                <a:latin typeface="Aptos"/>
              </a:rPr>
              <a:t>3- درقة</a:t>
            </a:r>
          </a:p>
          <a:p>
            <a:pPr algn="r"/>
            <a:endParaRPr lang="ar-JO" sz="3200" b="1" dirty="0">
              <a:latin typeface="Aptos"/>
            </a:endParaRPr>
          </a:p>
          <a:p>
            <a:pPr algn="r"/>
            <a:r>
              <a:rPr lang="ar-JO" sz="3200" b="1" dirty="0" smtClean="0">
                <a:latin typeface="Aptos"/>
              </a:rPr>
              <a:t>4- فرسخ</a:t>
            </a:r>
            <a:endParaRPr lang="en-US" sz="3200" dirty="0"/>
          </a:p>
        </p:txBody>
      </p:sp>
    </p:spTree>
    <p:extLst>
      <p:ext uri="{BB962C8B-B14F-4D97-AF65-F5344CB8AC3E}">
        <p14:creationId xmlns:p14="http://schemas.microsoft.com/office/powerpoint/2010/main" val="3996529019"/>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uble Wave 8">
            <a:extLst>
              <a:ext uri="{FF2B5EF4-FFF2-40B4-BE49-F238E27FC236}">
                <a16:creationId xmlns:a16="http://schemas.microsoft.com/office/drawing/2014/main" id="{A01087DD-E2EF-8276-59EE-8641C0F9FF26}"/>
              </a:ext>
            </a:extLst>
          </p:cNvPr>
          <p:cNvSpPr/>
          <p:nvPr/>
        </p:nvSpPr>
        <p:spPr>
          <a:xfrm>
            <a:off x="8324380" y="586687"/>
            <a:ext cx="2703927"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المادة: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 اللغة العربية </a:t>
            </a:r>
          </a:p>
        </p:txBody>
      </p:sp>
      <p:sp>
        <p:nvSpPr>
          <p:cNvPr id="39" name="Footer Placeholder 6">
            <a:extLst>
              <a:ext uri="{FF2B5EF4-FFF2-40B4-BE49-F238E27FC236}">
                <a16:creationId xmlns:a16="http://schemas.microsoft.com/office/drawing/2014/main" id="{DAB04BD7-2BE6-E641-4F52-8EC8B7AD499B}"/>
              </a:ext>
            </a:extLst>
          </p:cNvPr>
          <p:cNvSpPr txBox="1">
            <a:spLocks/>
          </p:cNvSpPr>
          <p:nvPr/>
        </p:nvSpPr>
        <p:spPr>
          <a:xfrm>
            <a:off x="731878" y="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الكلية العلمية الإسلامية       </a:t>
            </a:r>
            <a:r>
              <a:rPr lang="en-US" sz="2400" b="1" dirty="0">
                <a:ln/>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a:t>
            </a:r>
            <a:endParaRPr lang="ar-JO" sz="2400" b="1" dirty="0">
              <a:ln/>
              <a:effectLst>
                <a:outerShdw blurRad="38100" dist="19050" dir="2700000" algn="tl" rotWithShape="0">
                  <a:prstClr val="black">
                    <a:lumMod val="50000"/>
                    <a:alpha val="40000"/>
                  </a:prstClr>
                </a:outerShdw>
              </a:effectLst>
              <a:latin typeface="Adobe Arabic" panose="02040503050201020203" pitchFamily="18" charset="-78"/>
              <a:cs typeface="Times New Roman" panose="02020603050405020304" pitchFamily="18" charset="0"/>
            </a:endParaRPr>
          </a:p>
        </p:txBody>
      </p:sp>
      <p:sp>
        <p:nvSpPr>
          <p:cNvPr id="41" name="Double Wave 40">
            <a:extLst>
              <a:ext uri="{FF2B5EF4-FFF2-40B4-BE49-F238E27FC236}">
                <a16:creationId xmlns:a16="http://schemas.microsoft.com/office/drawing/2014/main" id="{AED876A0-A18B-5132-AFBA-90268F4A74B8}"/>
              </a:ext>
            </a:extLst>
          </p:cNvPr>
          <p:cNvSpPr/>
          <p:nvPr/>
        </p:nvSpPr>
        <p:spPr>
          <a:xfrm>
            <a:off x="6334450" y="572475"/>
            <a:ext cx="2148355"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الصف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التاسع </a:t>
            </a:r>
          </a:p>
        </p:txBody>
      </p:sp>
      <p:sp>
        <p:nvSpPr>
          <p:cNvPr id="43" name="Double Wave 42">
            <a:extLst>
              <a:ext uri="{FF2B5EF4-FFF2-40B4-BE49-F238E27FC236}">
                <a16:creationId xmlns:a16="http://schemas.microsoft.com/office/drawing/2014/main" id="{9380EB4F-C26F-677B-4475-95B8E60EC810}"/>
              </a:ext>
            </a:extLst>
          </p:cNvPr>
          <p:cNvSpPr/>
          <p:nvPr/>
        </p:nvSpPr>
        <p:spPr>
          <a:xfrm>
            <a:off x="3813088" y="572475"/>
            <a:ext cx="2713612"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الوحدة: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a:t>
            </a:r>
            <a:r>
              <a:rPr kumimoji="0" lang="ar-JO" sz="1600" b="1" i="0" u="none" strike="noStrike" kern="0" cap="none" spc="0" normalizeH="0" baseline="0" noProof="0" dirty="0" smtClean="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الرابعة </a:t>
            </a:r>
            <a:endPar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endParaRPr>
          </a:p>
        </p:txBody>
      </p:sp>
      <p:sp>
        <p:nvSpPr>
          <p:cNvPr id="44" name="Double Wave 43">
            <a:extLst>
              <a:ext uri="{FF2B5EF4-FFF2-40B4-BE49-F238E27FC236}">
                <a16:creationId xmlns:a16="http://schemas.microsoft.com/office/drawing/2014/main" id="{F90991A4-F215-F490-B908-C4CE763DB1DE}"/>
              </a:ext>
            </a:extLst>
          </p:cNvPr>
          <p:cNvSpPr/>
          <p:nvPr/>
        </p:nvSpPr>
        <p:spPr>
          <a:xfrm>
            <a:off x="653212" y="572474"/>
            <a:ext cx="3303113" cy="353569"/>
          </a:xfrm>
          <a:prstGeom prst="doubleWave">
            <a:avLst>
              <a:gd name="adj1" fmla="val 0"/>
              <a:gd name="adj2" fmla="val 3973"/>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الدرس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دون كيشوت</a:t>
            </a:r>
          </a:p>
        </p:txBody>
      </p:sp>
      <p:pic>
        <p:nvPicPr>
          <p:cNvPr id="45" name="Picture 44">
            <a:extLst>
              <a:ext uri="{FF2B5EF4-FFF2-40B4-BE49-F238E27FC236}">
                <a16:creationId xmlns:a16="http://schemas.microsoft.com/office/drawing/2014/main" id="{EEC41FAA-025E-4C01-0953-91A14BE5AB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400" y="356207"/>
            <a:ext cx="650166" cy="644038"/>
          </a:xfrm>
          <a:prstGeom prst="rect">
            <a:avLst/>
          </a:prstGeom>
        </p:spPr>
      </p:pic>
      <p:sp>
        <p:nvSpPr>
          <p:cNvPr id="46" name="Rounded Rectangle 23">
            <a:extLst>
              <a:ext uri="{FF2B5EF4-FFF2-40B4-BE49-F238E27FC236}">
                <a16:creationId xmlns:a16="http://schemas.microsoft.com/office/drawing/2014/main" id="{F3E93449-97C7-8F55-BA05-8EFDD82F2C32}"/>
              </a:ext>
            </a:extLst>
          </p:cNvPr>
          <p:cNvSpPr/>
          <p:nvPr/>
        </p:nvSpPr>
        <p:spPr>
          <a:xfrm>
            <a:off x="9955726" y="1299180"/>
            <a:ext cx="2145162" cy="360040"/>
          </a:xfrm>
          <a:prstGeom prst="roundRect">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الربط بالحياة</a:t>
            </a:r>
            <a:r>
              <a:rPr kumimoji="0" lang="ar-JO"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 والتفكير الناقد </a:t>
            </a:r>
            <a:r>
              <a:rPr kumimoji="0" lang="ar-SA"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 </a:t>
            </a:r>
            <a:endParaRPr kumimoji="0" lang="ar-JO" sz="1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pic>
        <p:nvPicPr>
          <p:cNvPr id="26" name="Picture 3">
            <a:extLst>
              <a:ext uri="{FF2B5EF4-FFF2-40B4-BE49-F238E27FC236}">
                <a16:creationId xmlns:a16="http://schemas.microsoft.com/office/drawing/2014/main" id="{7B98B320-1E8E-9A5B-F459-667C6F3391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35" y="6009635"/>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a:extLst>
              <a:ext uri="{FF2B5EF4-FFF2-40B4-BE49-F238E27FC236}">
                <a16:creationId xmlns:a16="http://schemas.microsoft.com/office/drawing/2014/main" id="{E7943F3F-787D-A74D-7161-B36D6B858079}"/>
              </a:ext>
            </a:extLst>
          </p:cNvPr>
          <p:cNvGrpSpPr/>
          <p:nvPr/>
        </p:nvGrpSpPr>
        <p:grpSpPr>
          <a:xfrm>
            <a:off x="206116" y="1120984"/>
            <a:ext cx="1261271" cy="716434"/>
            <a:chOff x="7446246" y="205862"/>
            <a:chExt cx="1544854" cy="691058"/>
          </a:xfrm>
        </p:grpSpPr>
        <p:sp>
          <p:nvSpPr>
            <p:cNvPr id="1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b="1" dirty="0">
                  <a:latin typeface="Calibri" panose="020F0502020204030204" pitchFamily="34" charset="0"/>
                  <a:cs typeface="Calibri" panose="020F0502020204030204" pitchFamily="34" charset="0"/>
                </a:rPr>
                <a:t>1</a:t>
              </a:r>
              <a:r>
                <a:rPr lang="en-US" b="1" dirty="0">
                  <a:latin typeface="Calibri" panose="020F0502020204030204" pitchFamily="34" charset="0"/>
                  <a:cs typeface="Calibri" panose="020F0502020204030204" pitchFamily="34" charset="0"/>
                </a:rPr>
                <a:t>:00 minutes</a:t>
              </a:r>
            </a:p>
          </p:txBody>
        </p:sp>
      </p:grpSp>
      <p:sp>
        <p:nvSpPr>
          <p:cNvPr id="3" name="TextBox 2">
            <a:extLst>
              <a:ext uri="{FF2B5EF4-FFF2-40B4-BE49-F238E27FC236}">
                <a16:creationId xmlns:a16="http://schemas.microsoft.com/office/drawing/2014/main" id="{E9718A5E-B890-4A21-8959-6C89DBB4A8DC}"/>
              </a:ext>
            </a:extLst>
          </p:cNvPr>
          <p:cNvSpPr txBox="1"/>
          <p:nvPr/>
        </p:nvSpPr>
        <p:spPr>
          <a:xfrm>
            <a:off x="1137807" y="1826035"/>
            <a:ext cx="9592236" cy="1200329"/>
          </a:xfrm>
          <a:prstGeom prst="rect">
            <a:avLst/>
          </a:prstGeom>
          <a:noFill/>
        </p:spPr>
        <p:txBody>
          <a:bodyPr wrap="square" rtlCol="0">
            <a:spAutoFit/>
          </a:bodyPr>
          <a:lstStyle/>
          <a:p>
            <a:pPr algn="ctr" rtl="1"/>
            <a:r>
              <a:rPr lang="ar-JO" sz="3600" dirty="0">
                <a:solidFill>
                  <a:srgbClr val="FF0000"/>
                </a:solidFill>
              </a:rPr>
              <a:t> </a:t>
            </a:r>
            <a:r>
              <a:rPr lang="ar-JO" sz="3600" b="1" dirty="0">
                <a:solidFill>
                  <a:schemeClr val="accent1">
                    <a:lumMod val="50000"/>
                  </a:schemeClr>
                </a:solidFill>
              </a:rPr>
              <a:t>جاء في </a:t>
            </a:r>
            <a:r>
              <a:rPr lang="ar-JO" sz="3600" b="1" dirty="0" smtClean="0">
                <a:solidFill>
                  <a:schemeClr val="accent1">
                    <a:lumMod val="50000"/>
                  </a:schemeClr>
                </a:solidFill>
              </a:rPr>
              <a:t>الأثر: " </a:t>
            </a:r>
            <a:r>
              <a:rPr lang="ar-JO" sz="3600" b="1" dirty="0">
                <a:solidFill>
                  <a:schemeClr val="accent1">
                    <a:lumMod val="50000"/>
                  </a:schemeClr>
                </a:solidFill>
              </a:rPr>
              <a:t>من جَهِلَ شيئًا عاداه </a:t>
            </a:r>
            <a:r>
              <a:rPr lang="ar-JO" sz="3600" b="1" dirty="0" smtClean="0">
                <a:solidFill>
                  <a:schemeClr val="accent1">
                    <a:lumMod val="50000"/>
                  </a:schemeClr>
                </a:solidFill>
              </a:rPr>
              <a:t>".</a:t>
            </a:r>
          </a:p>
          <a:p>
            <a:pPr algn="ctr" rtl="1"/>
            <a:r>
              <a:rPr lang="ar-JO" sz="3600" b="1" dirty="0" smtClean="0">
                <a:solidFill>
                  <a:schemeClr val="accent1">
                    <a:lumMod val="50000"/>
                  </a:schemeClr>
                </a:solidFill>
              </a:rPr>
              <a:t> </a:t>
            </a:r>
            <a:r>
              <a:rPr lang="ar-JO" sz="3600" b="1" dirty="0">
                <a:solidFill>
                  <a:schemeClr val="accent1">
                    <a:lumMod val="50000"/>
                  </a:schemeClr>
                </a:solidFill>
              </a:rPr>
              <a:t>ما العلاقة بين ما فعله دون كيشوت وبين هذه المقولة </a:t>
            </a:r>
            <a:r>
              <a:rPr lang="ar-JO" sz="3600" b="1" dirty="0" smtClean="0">
                <a:solidFill>
                  <a:schemeClr val="accent1">
                    <a:lumMod val="50000"/>
                  </a:schemeClr>
                </a:solidFill>
              </a:rPr>
              <a:t>؟ </a:t>
            </a:r>
            <a:endParaRPr lang="en-US" sz="3600" b="1" dirty="0">
              <a:solidFill>
                <a:schemeClr val="accent1">
                  <a:lumMod val="50000"/>
                </a:schemeClr>
              </a:solidFill>
            </a:endParaRPr>
          </a:p>
        </p:txBody>
      </p:sp>
      <p:pic>
        <p:nvPicPr>
          <p:cNvPr id="1026" name="Picture 2" descr="اهمية التفكير الناقد - مهارات التفكير الناقد وحل المشكلات">
            <a:extLst>
              <a:ext uri="{FF2B5EF4-FFF2-40B4-BE49-F238E27FC236}">
                <a16:creationId xmlns:a16="http://schemas.microsoft.com/office/drawing/2014/main" id="{719A4541-5DDA-4723-9476-7D04AB7E88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8163" y="3544208"/>
            <a:ext cx="5196643" cy="2465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171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Wave 7">
            <a:extLst>
              <a:ext uri="{FF2B5EF4-FFF2-40B4-BE49-F238E27FC236}">
                <a16:creationId xmlns:a16="http://schemas.microsoft.com/office/drawing/2014/main" id="{A695C89D-0460-2E9B-FE0A-0C696D417CA2}"/>
              </a:ext>
            </a:extLst>
          </p:cNvPr>
          <p:cNvSpPr/>
          <p:nvPr/>
        </p:nvSpPr>
        <p:spPr>
          <a:xfrm>
            <a:off x="8324380" y="586687"/>
            <a:ext cx="2703927"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المادة: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 اللغة العربية </a:t>
            </a:r>
          </a:p>
        </p:txBody>
      </p:sp>
      <p:sp>
        <p:nvSpPr>
          <p:cNvPr id="11" name="Footer Placeholder 6">
            <a:extLst>
              <a:ext uri="{FF2B5EF4-FFF2-40B4-BE49-F238E27FC236}">
                <a16:creationId xmlns:a16="http://schemas.microsoft.com/office/drawing/2014/main" id="{C1FE5EB5-11B9-DB20-7678-DC4A15110D8F}"/>
              </a:ext>
            </a:extLst>
          </p:cNvPr>
          <p:cNvSpPr txBox="1">
            <a:spLocks/>
          </p:cNvSpPr>
          <p:nvPr/>
        </p:nvSpPr>
        <p:spPr>
          <a:xfrm>
            <a:off x="731878" y="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الكلية العلمية الإسلامية       </a:t>
            </a:r>
            <a:r>
              <a:rPr lang="en-US"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AGA Aladdin Regular" pitchFamily="2" charset="-78"/>
              </a:rPr>
              <a:t>					</a:t>
            </a:r>
            <a:endParaRPr lang="ar-JO" sz="2400" b="1"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Adobe Arabic" panose="02040503050201020203" pitchFamily="18" charset="-78"/>
              <a:cs typeface="Times New Roman" panose="02020603050405020304" pitchFamily="18" charset="0"/>
            </a:endParaRPr>
          </a:p>
        </p:txBody>
      </p:sp>
      <p:sp>
        <p:nvSpPr>
          <p:cNvPr id="12" name="Double Wave 11">
            <a:extLst>
              <a:ext uri="{FF2B5EF4-FFF2-40B4-BE49-F238E27FC236}">
                <a16:creationId xmlns:a16="http://schemas.microsoft.com/office/drawing/2014/main" id="{1651E062-A991-78B3-8C10-BBC8F850B54E}"/>
              </a:ext>
            </a:extLst>
          </p:cNvPr>
          <p:cNvSpPr/>
          <p:nvPr/>
        </p:nvSpPr>
        <p:spPr>
          <a:xfrm>
            <a:off x="6334450" y="571572"/>
            <a:ext cx="2148355"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الصف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التاسع </a:t>
            </a:r>
          </a:p>
        </p:txBody>
      </p:sp>
      <p:sp>
        <p:nvSpPr>
          <p:cNvPr id="13" name="Double Wave 12">
            <a:extLst>
              <a:ext uri="{FF2B5EF4-FFF2-40B4-BE49-F238E27FC236}">
                <a16:creationId xmlns:a16="http://schemas.microsoft.com/office/drawing/2014/main" id="{54CC461D-AF96-CEC4-8A2A-A75E6392D076}"/>
              </a:ext>
            </a:extLst>
          </p:cNvPr>
          <p:cNvSpPr/>
          <p:nvPr/>
        </p:nvSpPr>
        <p:spPr>
          <a:xfrm>
            <a:off x="3813088" y="572475"/>
            <a:ext cx="2713612" cy="353569"/>
          </a:xfrm>
          <a:prstGeom prst="doubleWave">
            <a:avLst>
              <a:gd name="adj1" fmla="val 0"/>
              <a:gd name="adj2" fmla="val 6741"/>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الوحدة:</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a:t>
            </a:r>
            <a:r>
              <a:rPr kumimoji="0" lang="ar-JO" sz="1600" b="1" i="0" u="none" strike="noStrike" kern="0" cap="none" spc="0" normalizeH="0" baseline="0" noProof="0" dirty="0" smtClean="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الرابعة </a:t>
            </a:r>
            <a:endPar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endParaRPr>
          </a:p>
        </p:txBody>
      </p:sp>
      <p:sp>
        <p:nvSpPr>
          <p:cNvPr id="14" name="Double Wave 13">
            <a:extLst>
              <a:ext uri="{FF2B5EF4-FFF2-40B4-BE49-F238E27FC236}">
                <a16:creationId xmlns:a16="http://schemas.microsoft.com/office/drawing/2014/main" id="{CAE47962-B710-895A-4EB9-E1A7A1BB4935}"/>
              </a:ext>
            </a:extLst>
          </p:cNvPr>
          <p:cNvSpPr/>
          <p:nvPr/>
        </p:nvSpPr>
        <p:spPr>
          <a:xfrm>
            <a:off x="653212" y="572474"/>
            <a:ext cx="3303113" cy="353569"/>
          </a:xfrm>
          <a:prstGeom prst="doubleWave">
            <a:avLst>
              <a:gd name="adj1" fmla="val 0"/>
              <a:gd name="adj2" fmla="val 3973"/>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الدرس :</a:t>
            </a:r>
            <a:r>
              <a:rPr kumimoji="0" lang="ar-JO" sz="1600" b="1" i="0" u="none" strike="noStrike" kern="0" cap="none" spc="0" normalizeH="0" baseline="0" noProof="0" dirty="0">
                <a:ln/>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أدب المغامرات </a:t>
            </a:r>
          </a:p>
        </p:txBody>
      </p:sp>
      <p:pic>
        <p:nvPicPr>
          <p:cNvPr id="15" name="Picture 14">
            <a:extLst>
              <a:ext uri="{FF2B5EF4-FFF2-40B4-BE49-F238E27FC236}">
                <a16:creationId xmlns:a16="http://schemas.microsoft.com/office/drawing/2014/main" id="{93CF869C-5DF8-59EA-001D-5CDD49244D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4362" y="405790"/>
            <a:ext cx="650166" cy="644038"/>
          </a:xfrm>
          <a:prstGeom prst="rect">
            <a:avLst/>
          </a:prstGeom>
        </p:spPr>
      </p:pic>
      <p:sp>
        <p:nvSpPr>
          <p:cNvPr id="4" name="TextBox 3"/>
          <p:cNvSpPr txBox="1"/>
          <p:nvPr/>
        </p:nvSpPr>
        <p:spPr>
          <a:xfrm>
            <a:off x="3586480" y="1962502"/>
            <a:ext cx="8080559" cy="369332"/>
          </a:xfrm>
          <a:prstGeom prst="rect">
            <a:avLst/>
          </a:prstGeom>
          <a:noFill/>
        </p:spPr>
        <p:txBody>
          <a:bodyPr wrap="square" rtlCol="0">
            <a:spAutoFit/>
          </a:bodyPr>
          <a:lstStyle/>
          <a:p>
            <a:pPr algn="r" rtl="1"/>
            <a:endParaRPr lang="en-US" dirty="0"/>
          </a:p>
        </p:txBody>
      </p:sp>
      <p:sp>
        <p:nvSpPr>
          <p:cNvPr id="23" name="Rounded Rectangle 22"/>
          <p:cNvSpPr/>
          <p:nvPr/>
        </p:nvSpPr>
        <p:spPr>
          <a:xfrm>
            <a:off x="9948902" y="129918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grpSp>
        <p:nvGrpSpPr>
          <p:cNvPr id="16" name="Group 15">
            <a:extLst>
              <a:ext uri="{FF2B5EF4-FFF2-40B4-BE49-F238E27FC236}">
                <a16:creationId xmlns:a16="http://schemas.microsoft.com/office/drawing/2014/main" id="{E7943F3F-787D-A74D-7161-B36D6B858079}"/>
              </a:ext>
            </a:extLst>
          </p:cNvPr>
          <p:cNvGrpSpPr/>
          <p:nvPr/>
        </p:nvGrpSpPr>
        <p:grpSpPr>
          <a:xfrm>
            <a:off x="206116" y="1120984"/>
            <a:ext cx="1261271" cy="716434"/>
            <a:chOff x="7446246" y="205862"/>
            <a:chExt cx="1544854" cy="691058"/>
          </a:xfrm>
        </p:grpSpPr>
        <p:sp>
          <p:nvSpPr>
            <p:cNvPr id="17"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b="1" dirty="0">
                  <a:latin typeface="Calibri" panose="020F0502020204030204" pitchFamily="34" charset="0"/>
                  <a:cs typeface="Calibri" panose="020F0502020204030204" pitchFamily="34" charset="0"/>
                </a:rPr>
                <a:t>3</a:t>
              </a:r>
              <a:r>
                <a:rPr lang="en-US" b="1" dirty="0">
                  <a:latin typeface="Calibri" panose="020F0502020204030204" pitchFamily="34" charset="0"/>
                  <a:cs typeface="Calibri" panose="020F0502020204030204" pitchFamily="34" charset="0"/>
                </a:rPr>
                <a:t>:00 minutes</a:t>
              </a:r>
            </a:p>
          </p:txBody>
        </p:sp>
      </p:grpSp>
      <p:sp>
        <p:nvSpPr>
          <p:cNvPr id="19" name="Rectangle: Diagonal Corners Rounded 18">
            <a:extLst>
              <a:ext uri="{FF2B5EF4-FFF2-40B4-BE49-F238E27FC236}">
                <a16:creationId xmlns:a16="http://schemas.microsoft.com/office/drawing/2014/main" id="{8618346A-C887-4A04-AC4B-33F02B1043E8}"/>
              </a:ext>
            </a:extLst>
          </p:cNvPr>
          <p:cNvSpPr/>
          <p:nvPr/>
        </p:nvSpPr>
        <p:spPr>
          <a:xfrm>
            <a:off x="1367059" y="1659220"/>
            <a:ext cx="10579666" cy="1541180"/>
          </a:xfrm>
          <a:prstGeom prst="round2Diag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JO" sz="2400" b="1" dirty="0">
                <a:solidFill>
                  <a:schemeClr val="accent6">
                    <a:lumMod val="50000"/>
                  </a:schemeClr>
                </a:solidFill>
                <a:latin typeface="Calibri"/>
                <a:cs typeface="Arial" panose="020B0604020202020204" pitchFamily="34" charset="0"/>
              </a:rPr>
              <a:t>1+2  ماذا لو سمع دون كيشوت رأي رفيقه ؟ ماذا سيحدث لاحقًا؟ </a:t>
            </a:r>
            <a:endParaRPr kumimoji="0" lang="ar-JO" sz="2400" b="1" i="0" u="none" strike="noStrike" kern="1200" cap="none" spc="0" normalizeH="0" baseline="0" noProof="0" dirty="0">
              <a:ln>
                <a:noFill/>
              </a:ln>
              <a:solidFill>
                <a:schemeClr val="accent6">
                  <a:lumMod val="50000"/>
                </a:schemeClr>
              </a:solidFill>
              <a:effectLst/>
              <a:uLnTx/>
              <a:uFillTx/>
              <a:latin typeface="Calibri"/>
              <a:ea typeface="+mn-ea"/>
              <a:cs typeface="Arial" panose="020B0604020202020204" pitchFamily="34" charset="0"/>
            </a:endParaRPr>
          </a:p>
        </p:txBody>
      </p:sp>
      <p:sp>
        <p:nvSpPr>
          <p:cNvPr id="22" name="Rectangle: Diagonal Corners Rounded 21">
            <a:extLst>
              <a:ext uri="{FF2B5EF4-FFF2-40B4-BE49-F238E27FC236}">
                <a16:creationId xmlns:a16="http://schemas.microsoft.com/office/drawing/2014/main" id="{652D059C-83B9-4A45-A213-B82F5C75E35F}"/>
              </a:ext>
            </a:extLst>
          </p:cNvPr>
          <p:cNvSpPr/>
          <p:nvPr/>
        </p:nvSpPr>
        <p:spPr>
          <a:xfrm>
            <a:off x="2786619" y="4345521"/>
            <a:ext cx="8114463" cy="1678761"/>
          </a:xfrm>
          <a:prstGeom prst="round2DiagRect">
            <a:avLst/>
          </a:prstGeom>
          <a:solidFill>
            <a:schemeClr val="accent5">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lvl="0" algn="r" rtl="1" eaLnBrk="0" fontAlgn="base" hangingPunct="0">
              <a:spcBef>
                <a:spcPct val="0"/>
              </a:spcBef>
              <a:spcAft>
                <a:spcPct val="0"/>
              </a:spcAft>
            </a:pPr>
            <a:r>
              <a:rPr lang="ar-JO" altLang="en-US" sz="2000" b="1" dirty="0">
                <a:solidFill>
                  <a:schemeClr val="tx1"/>
                </a:solidFill>
                <a:latin typeface="Arial" panose="020B0604020202020204" pitchFamily="34" charset="0"/>
              </a:rPr>
              <a:t>3+4-اقترح بداية أخرى للقصة .</a:t>
            </a:r>
            <a:endParaRPr lang="en-US" altLang="en-US" sz="20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1024846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9" name="Rounded Rectangle 28"/>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7833685" y="603566"/>
            <a:ext cx="2703927"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اللّغة العربيّة</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754672" y="1824410"/>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a:t>
            </a: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التاسع</a:t>
            </a:r>
          </a:p>
        </p:txBody>
      </p:sp>
      <p:sp>
        <p:nvSpPr>
          <p:cNvPr id="38" name="Double Wave 37"/>
          <p:cNvSpPr/>
          <p:nvPr/>
        </p:nvSpPr>
        <p:spPr>
          <a:xfrm>
            <a:off x="3825938"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2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الوحدةا لرابعة </a:t>
            </a:r>
          </a:p>
        </p:txBody>
      </p:sp>
      <p:sp>
        <p:nvSpPr>
          <p:cNvPr id="39" name="Double Wave 38"/>
          <p:cNvSpPr/>
          <p:nvPr/>
        </p:nvSpPr>
        <p:spPr>
          <a:xfrm>
            <a:off x="674285"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الدرس:مغامرة طواحين </a:t>
            </a:r>
            <a:r>
              <a:rPr lang="ar-JO" sz="1600" b="1" dirty="0" smtClean="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الهواء</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64778" y="827766"/>
            <a:ext cx="1235302"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01:00 </a:t>
              </a:r>
              <a:r>
                <a:rPr lang="en-US" b="1" dirty="0" err="1">
                  <a:latin typeface="Calibri" panose="020F0502020204030204" pitchFamily="34" charset="0"/>
                  <a:cs typeface="Calibri" panose="020F0502020204030204" pitchFamily="34" charset="0"/>
                </a:rPr>
                <a:t>mnutes</a:t>
              </a:r>
              <a:endParaRPr lang="en-US" b="1" dirty="0">
                <a:latin typeface="Calibri" panose="020F0502020204030204" pitchFamily="34" charset="0"/>
                <a:cs typeface="Calibri" panose="020F0502020204030204" pitchFamily="34" charset="0"/>
              </a:endParaRPr>
            </a:p>
          </p:txBody>
        </p:sp>
      </p:grpSp>
      <p:sp>
        <p:nvSpPr>
          <p:cNvPr id="24" name="Rounded Rectangle 23"/>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Rounded Rectangle 34"/>
          <p:cNvSpPr/>
          <p:nvPr/>
        </p:nvSpPr>
        <p:spPr>
          <a:xfrm>
            <a:off x="9790873" y="136698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sz="3200" b="1" dirty="0">
                <a:solidFill>
                  <a:srgbClr val="C0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النتاجات</a:t>
            </a:r>
          </a:p>
        </p:txBody>
      </p:sp>
      <p:sp>
        <p:nvSpPr>
          <p:cNvPr id="4" name="TextBox 3"/>
          <p:cNvSpPr txBox="1"/>
          <p:nvPr/>
        </p:nvSpPr>
        <p:spPr>
          <a:xfrm>
            <a:off x="749130" y="957172"/>
            <a:ext cx="8898316" cy="4184650"/>
          </a:xfrm>
          <a:prstGeom prst="rect">
            <a:avLst/>
          </a:prstGeom>
          <a:noFill/>
        </p:spPr>
        <p:txBody>
          <a:bodyPr wrap="square" rtlCol="1">
            <a:spAutoFit/>
          </a:bodyPr>
          <a:lstStyle/>
          <a:p>
            <a:pPr algn="r" rtl="1">
              <a:lnSpc>
                <a:spcPct val="250000"/>
              </a:lnSpc>
            </a:pPr>
            <a:r>
              <a:rPr lang="ar-SA" sz="2800" b="1" dirty="0">
                <a:solidFill>
                  <a:srgbClr val="C00000"/>
                </a:solidFill>
                <a:latin typeface="GE SS Text Bold" pitchFamily="18" charset="-78"/>
                <a:ea typeface="GE SS Text Bold" pitchFamily="18" charset="-78"/>
                <a:cs typeface="GE SS Text Bold" pitchFamily="18" charset="-78"/>
              </a:rPr>
              <a:t>النتاجات المتوقعة </a:t>
            </a:r>
            <a:endParaRPr lang="ar-JO" sz="2800" b="1" dirty="0"/>
          </a:p>
          <a:p>
            <a:pPr algn="r" rtl="1"/>
            <a:r>
              <a:rPr lang="ar-JO" sz="2800" b="1" dirty="0">
                <a:solidFill>
                  <a:schemeClr val="accent6">
                    <a:lumMod val="50000"/>
                  </a:schemeClr>
                </a:solidFill>
              </a:rPr>
              <a:t>1-أنْ يقرأ النَّص قراءة جهرية معبرة متمثلًا المعنى ومراعيًا</a:t>
            </a:r>
          </a:p>
          <a:p>
            <a:pPr algn="r" rtl="1"/>
            <a:r>
              <a:rPr lang="ar-JO" sz="2800" b="1" dirty="0">
                <a:solidFill>
                  <a:schemeClr val="accent6">
                    <a:lumMod val="50000"/>
                  </a:schemeClr>
                </a:solidFill>
              </a:rPr>
              <a:t>  التَّنغيم والتَّلوين الصَّوتي .</a:t>
            </a:r>
            <a:endParaRPr lang="ar-JO" sz="2800" b="1" dirty="0"/>
          </a:p>
          <a:p>
            <a:pPr algn="r" rtl="1"/>
            <a:r>
              <a:rPr lang="ar-JO" sz="2800" b="1" dirty="0">
                <a:solidFill>
                  <a:schemeClr val="accent6">
                    <a:lumMod val="50000"/>
                  </a:schemeClr>
                </a:solidFill>
              </a:rPr>
              <a:t>2</a:t>
            </a:r>
            <a:r>
              <a:rPr lang="ar-JO" sz="2800" b="1" dirty="0"/>
              <a:t>- </a:t>
            </a:r>
            <a:r>
              <a:rPr lang="ar-JO" sz="2800" b="1" dirty="0">
                <a:solidFill>
                  <a:schemeClr val="accent6">
                    <a:lumMod val="50000"/>
                  </a:schemeClr>
                </a:solidFill>
              </a:rPr>
              <a:t>أنْ يفسر المفردات والتَّراكيب الجديدة في النَّص .</a:t>
            </a:r>
          </a:p>
          <a:p>
            <a:pPr algn="r" rtl="1"/>
            <a:r>
              <a:rPr lang="ar-JO" sz="2800" b="1" dirty="0">
                <a:solidFill>
                  <a:schemeClr val="accent6">
                    <a:lumMod val="50000"/>
                  </a:schemeClr>
                </a:solidFill>
              </a:rPr>
              <a:t>3-أنْ يحلل الرواية مراعيًا عناصرها </a:t>
            </a:r>
            <a:r>
              <a:rPr lang="ar-JO" sz="2800" b="1" dirty="0" smtClean="0">
                <a:solidFill>
                  <a:schemeClr val="accent6">
                    <a:lumMod val="50000"/>
                  </a:schemeClr>
                </a:solidFill>
              </a:rPr>
              <a:t>الرَّئيسة.</a:t>
            </a:r>
            <a:endParaRPr lang="ar-JO" sz="2800" b="1" dirty="0">
              <a:solidFill>
                <a:schemeClr val="accent6">
                  <a:lumMod val="50000"/>
                </a:schemeClr>
              </a:solidFill>
            </a:endParaRPr>
          </a:p>
          <a:p>
            <a:pPr algn="r" rtl="1"/>
            <a:r>
              <a:rPr lang="ar-JO" sz="2800" b="1" dirty="0">
                <a:solidFill>
                  <a:schemeClr val="accent6">
                    <a:lumMod val="50000"/>
                  </a:schemeClr>
                </a:solidFill>
              </a:rPr>
              <a:t>4- أنْ يوضح دلالة عبارة من النَّصّ.</a:t>
            </a:r>
          </a:p>
          <a:p>
            <a:pPr algn="r" rtl="1"/>
            <a:r>
              <a:rPr lang="ar-JO" sz="2800" b="1" dirty="0">
                <a:solidFill>
                  <a:schemeClr val="accent6">
                    <a:lumMod val="50000"/>
                  </a:schemeClr>
                </a:solidFill>
              </a:rPr>
              <a:t>5-أن ينمو لديه قيمة الاعتداد بالنفس بطريقة </a:t>
            </a:r>
            <a:r>
              <a:rPr lang="ar-JO" sz="2800" b="1" dirty="0" smtClean="0">
                <a:solidFill>
                  <a:schemeClr val="accent6">
                    <a:lumMod val="50000"/>
                  </a:schemeClr>
                </a:solidFill>
              </a:rPr>
              <a:t>متوازنة.  </a:t>
            </a:r>
            <a:endParaRPr lang="en-US" sz="2800" b="1" dirty="0">
              <a:solidFill>
                <a:schemeClr val="accent6">
                  <a:lumMod val="50000"/>
                </a:schemeClr>
              </a:solidFill>
            </a:endParaRPr>
          </a:p>
          <a:p>
            <a:pPr algn="r"/>
            <a:endParaRPr lang="en-US" sz="2800" b="1" dirty="0">
              <a:solidFill>
                <a:schemeClr val="accent6">
                  <a:lumMod val="50000"/>
                </a:schemeClr>
              </a:solidFill>
            </a:endParaRPr>
          </a:p>
        </p:txBody>
      </p:sp>
      <p:pic>
        <p:nvPicPr>
          <p:cNvPr id="27" name="Picture 2" descr="دون كيشوت - ويكيبيديا">
            <a:extLst>
              <a:ext uri="{FF2B5EF4-FFF2-40B4-BE49-F238E27FC236}">
                <a16:creationId xmlns:a16="http://schemas.microsoft.com/office/drawing/2014/main" id="{AC364269-72D7-4521-94AB-AD8B7ACDB6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609" y="2683555"/>
            <a:ext cx="2466108" cy="370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04928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9" name="Rounded Rectangle 28"/>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7833685" y="603566"/>
            <a:ext cx="2703927"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اللّغة العربيّة</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754672" y="133527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النتاجات</a:t>
            </a: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altLang="en-US" sz="2400" b="1" dirty="0">
                <a:solidFill>
                  <a:srgbClr val="C00000"/>
                </a:solidFill>
              </a:rPr>
              <a:t> التقديم :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التاسع</a:t>
            </a:r>
          </a:p>
        </p:txBody>
      </p:sp>
      <p:sp>
        <p:nvSpPr>
          <p:cNvPr id="38" name="Double Wave 37"/>
          <p:cNvSpPr/>
          <p:nvPr/>
        </p:nvSpPr>
        <p:spPr>
          <a:xfrm>
            <a:off x="3825938"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2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الرابعة </a:t>
            </a:r>
          </a:p>
        </p:txBody>
      </p:sp>
      <p:sp>
        <p:nvSpPr>
          <p:cNvPr id="39" name="Double Wave 38"/>
          <p:cNvSpPr/>
          <p:nvPr/>
        </p:nvSpPr>
        <p:spPr>
          <a:xfrm>
            <a:off x="674285"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مغامرة طواحين الهواء  </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2269" y="-20129"/>
            <a:ext cx="1235302"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altLang="en-US" b="1" dirty="0">
                  <a:latin typeface="Calibri" panose="020F0502020204030204" pitchFamily="34" charset="0"/>
                  <a:cs typeface="Calibri" panose="020F0502020204030204" pitchFamily="34" charset="0"/>
                </a:rPr>
                <a:t>5</a:t>
              </a:r>
              <a:r>
                <a:rPr lang="en-US" b="1" dirty="0">
                  <a:latin typeface="Calibri" panose="020F0502020204030204" pitchFamily="34" charset="0"/>
                  <a:cs typeface="Calibri" panose="020F0502020204030204" pitchFamily="34" charset="0"/>
                </a:rPr>
                <a:t>:00 </a:t>
              </a:r>
              <a:r>
                <a:rPr lang="en-US" b="1" dirty="0" err="1">
                  <a:latin typeface="Calibri" panose="020F0502020204030204" pitchFamily="34" charset="0"/>
                  <a:cs typeface="Calibri" panose="020F0502020204030204" pitchFamily="34" charset="0"/>
                </a:rPr>
                <a:t>mnutes</a:t>
              </a:r>
              <a:endParaRPr lang="en-US" b="1" dirty="0">
                <a:latin typeface="Calibri" panose="020F0502020204030204" pitchFamily="34" charset="0"/>
                <a:cs typeface="Calibri" panose="020F0502020204030204" pitchFamily="34" charset="0"/>
              </a:endParaRPr>
            </a:p>
          </p:txBody>
        </p:sp>
      </p:grpSp>
      <p:sp>
        <p:nvSpPr>
          <p:cNvPr id="24" name="Rounded Rectangle 23"/>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8" name="Rounded Rectangle 34"/>
          <p:cNvSpPr/>
          <p:nvPr/>
        </p:nvSpPr>
        <p:spPr>
          <a:xfrm>
            <a:off x="9682234" y="183228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altLang="ar-SA"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a:t>
            </a:r>
            <a:r>
              <a:rPr lang="ar-SA"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 </a:t>
            </a:r>
            <a:endParaRPr lang="ar-JO"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 name="Rounded Rectangle 2"/>
          <p:cNvSpPr/>
          <p:nvPr/>
        </p:nvSpPr>
        <p:spPr>
          <a:xfrm>
            <a:off x="9722612" y="2880190"/>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altLang="ar-SA" sz="3600" b="1" dirty="0">
                <a:solidFill>
                  <a:schemeClr val="bg1"/>
                </a:solidFill>
                <a:effectLst>
                  <a:outerShdw blurRad="38100" dist="38100" dir="2700000" algn="tl">
                    <a:srgbClr val="000000">
                      <a:alpha val="43137"/>
                    </a:srgbClr>
                  </a:outerShdw>
                </a:effectLst>
                <a:highlight>
                  <a:srgbClr val="800000"/>
                </a:highlight>
                <a:latin typeface="HelveticaNeueLT Arabic 55 Roman" panose="020B0604020202020204" pitchFamily="34" charset="-78"/>
                <a:cs typeface="HelveticaNeueLT Arabic 55 Roman" panose="020B0604020202020204" pitchFamily="34" charset="-78"/>
              </a:rPr>
              <a:t>ا</a:t>
            </a:r>
            <a:r>
              <a:rPr lang="ar-JO" altLang="ar-SA" sz="3600" b="1" dirty="0">
                <a:solidFill>
                  <a:srgbClr val="C0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لتقديم</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09" y="750439"/>
            <a:ext cx="1143422" cy="85407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9844" y="1117042"/>
            <a:ext cx="4775149" cy="506927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989" y="1658648"/>
            <a:ext cx="4803015" cy="2158756"/>
          </a:xfrm>
          <a:prstGeom prst="rect">
            <a:avLst/>
          </a:prstGeom>
        </p:spPr>
      </p:pic>
      <p:sp>
        <p:nvSpPr>
          <p:cNvPr id="30" name="Rectangle 29"/>
          <p:cNvSpPr/>
          <p:nvPr/>
        </p:nvSpPr>
        <p:spPr>
          <a:xfrm>
            <a:off x="293510" y="4410173"/>
            <a:ext cx="4557845" cy="1538883"/>
          </a:xfrm>
          <a:prstGeom prst="rect">
            <a:avLst/>
          </a:prstGeom>
        </p:spPr>
        <p:txBody>
          <a:bodyPr wrap="square">
            <a:spAutoFit/>
          </a:bodyPr>
          <a:lstStyle/>
          <a:p>
            <a:pPr algn="r" rtl="1"/>
            <a:r>
              <a:rPr lang="ar-JO" sz="2000" b="1" dirty="0"/>
              <a:t>1- </a:t>
            </a:r>
            <a:r>
              <a:rPr lang="ar-JO" b="1" dirty="0"/>
              <a:t>وضح معاني الكلمات الملونة</a:t>
            </a:r>
            <a:r>
              <a:rPr lang="ar-JO" b="1" dirty="0" smtClean="0"/>
              <a:t>.</a:t>
            </a:r>
            <a:endParaRPr lang="ar-JO" b="1" dirty="0"/>
          </a:p>
          <a:p>
            <a:pPr lvl="0" algn="r" rtl="1"/>
            <a:r>
              <a:rPr lang="ar-JO" sz="2000" b="1" dirty="0"/>
              <a:t>2- </a:t>
            </a:r>
            <a:r>
              <a:rPr lang="ar-JO" b="1" dirty="0">
                <a:solidFill>
                  <a:prstClr val="black"/>
                </a:solidFill>
                <a:latin typeface="Aptos"/>
              </a:rPr>
              <a:t>فسر معنى كلمة </a:t>
            </a:r>
            <a:r>
              <a:rPr lang="ar-JO" b="1" dirty="0" smtClean="0">
                <a:solidFill>
                  <a:prstClr val="black"/>
                </a:solidFill>
                <a:latin typeface="Aptos"/>
              </a:rPr>
              <a:t>"يتريّث"وبيّن </a:t>
            </a:r>
            <a:r>
              <a:rPr lang="ar-JO" b="1" dirty="0">
                <a:solidFill>
                  <a:prstClr val="black"/>
                </a:solidFill>
                <a:latin typeface="Aptos"/>
              </a:rPr>
              <a:t>الجذر اللغوي </a:t>
            </a:r>
            <a:r>
              <a:rPr lang="ar-JO" b="1" dirty="0" smtClean="0">
                <a:solidFill>
                  <a:prstClr val="black"/>
                </a:solidFill>
                <a:latin typeface="Aptos"/>
              </a:rPr>
              <a:t>لها.</a:t>
            </a:r>
          </a:p>
          <a:p>
            <a:pPr lvl="0" algn="r" rtl="1"/>
            <a:r>
              <a:rPr lang="ar-JO" b="1" dirty="0" smtClean="0">
                <a:solidFill>
                  <a:prstClr val="black"/>
                </a:solidFill>
                <a:latin typeface="Aptos"/>
              </a:rPr>
              <a:t>3- ما دلالة عبارة (خجل الرجال أن تزهق أرواحهم على أيدي رجلين) ؟</a:t>
            </a:r>
          </a:p>
          <a:p>
            <a:pPr lvl="0" algn="r" rtl="1"/>
            <a:r>
              <a:rPr lang="ar-JO" b="1" dirty="0" smtClean="0">
                <a:solidFill>
                  <a:prstClr val="black"/>
                </a:solidFill>
                <a:latin typeface="Aptos"/>
              </a:rPr>
              <a:t>4- س9 ص99</a:t>
            </a:r>
            <a:endParaRPr lang="ar-JO" b="1" dirty="0">
              <a:solidFill>
                <a:prstClr val="black"/>
              </a:solidFill>
              <a:latin typeface="Aptos"/>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9" name="Rounded Rectangle 28"/>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7833685" y="603566"/>
            <a:ext cx="2703927"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اللّغة العربيّة</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754672" y="133527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النتاجات</a:t>
            </a: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التاسع</a:t>
            </a:r>
          </a:p>
        </p:txBody>
      </p:sp>
      <p:sp>
        <p:nvSpPr>
          <p:cNvPr id="38" name="Double Wave 37"/>
          <p:cNvSpPr/>
          <p:nvPr/>
        </p:nvSpPr>
        <p:spPr>
          <a:xfrm>
            <a:off x="3825938"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2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الرابعة </a:t>
            </a:r>
          </a:p>
        </p:txBody>
      </p:sp>
      <p:sp>
        <p:nvSpPr>
          <p:cNvPr id="39" name="Double Wave 38"/>
          <p:cNvSpPr/>
          <p:nvPr/>
        </p:nvSpPr>
        <p:spPr>
          <a:xfrm>
            <a:off x="674285"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مغامرة طواحين الهواء  </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2269" y="-20129"/>
            <a:ext cx="1235302"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altLang="en-US" b="1" dirty="0">
                  <a:latin typeface="Calibri" panose="020F0502020204030204" pitchFamily="34" charset="0"/>
                  <a:cs typeface="Calibri" panose="020F0502020204030204" pitchFamily="34" charset="0"/>
                </a:rPr>
                <a:t>5</a:t>
              </a:r>
              <a:r>
                <a:rPr lang="en-US" b="1" dirty="0">
                  <a:latin typeface="Calibri" panose="020F0502020204030204" pitchFamily="34" charset="0"/>
                  <a:cs typeface="Calibri" panose="020F0502020204030204" pitchFamily="34" charset="0"/>
                </a:rPr>
                <a:t>:00 </a:t>
              </a:r>
              <a:r>
                <a:rPr lang="en-US" b="1" dirty="0" err="1">
                  <a:latin typeface="Calibri" panose="020F0502020204030204" pitchFamily="34" charset="0"/>
                  <a:cs typeface="Calibri" panose="020F0502020204030204" pitchFamily="34" charset="0"/>
                </a:rPr>
                <a:t>mnutes</a:t>
              </a:r>
              <a:endParaRPr lang="en-US" b="1" dirty="0">
                <a:latin typeface="Calibri" panose="020F0502020204030204" pitchFamily="34" charset="0"/>
                <a:cs typeface="Calibri" panose="020F0502020204030204" pitchFamily="34" charset="0"/>
              </a:endParaRPr>
            </a:p>
          </p:txBody>
        </p:sp>
      </p:grpSp>
      <p:sp>
        <p:nvSpPr>
          <p:cNvPr id="24" name="Rounded Rectangle 23"/>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8" name="Rounded Rectangle 34"/>
          <p:cNvSpPr/>
          <p:nvPr/>
        </p:nvSpPr>
        <p:spPr>
          <a:xfrm>
            <a:off x="9682234" y="183228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altLang="ar-SA"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a:t>
            </a:r>
            <a:r>
              <a:rPr lang="ar-SA"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 </a:t>
            </a:r>
            <a:endParaRPr lang="ar-JO"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 name="Rounded Rectangle 2"/>
          <p:cNvSpPr/>
          <p:nvPr/>
        </p:nvSpPr>
        <p:spPr>
          <a:xfrm>
            <a:off x="9722612" y="2880190"/>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altLang="ar-SA" sz="3600" b="1" dirty="0">
                <a:solidFill>
                  <a:schemeClr val="bg1"/>
                </a:solidFill>
                <a:effectLst>
                  <a:outerShdw blurRad="38100" dist="38100" dir="2700000" algn="tl">
                    <a:srgbClr val="000000">
                      <a:alpha val="43137"/>
                    </a:srgbClr>
                  </a:outerShdw>
                </a:effectLst>
                <a:highlight>
                  <a:srgbClr val="800000"/>
                </a:highlight>
                <a:latin typeface="HelveticaNeueLT Arabic 55 Roman" panose="020B0604020202020204" pitchFamily="34" charset="-78"/>
                <a:cs typeface="HelveticaNeueLT Arabic 55 Roman" panose="020B0604020202020204" pitchFamily="34" charset="-78"/>
              </a:rPr>
              <a:t>ا</a:t>
            </a:r>
            <a:r>
              <a:rPr lang="ar-JO" altLang="ar-SA" sz="3600" b="1" dirty="0">
                <a:solidFill>
                  <a:srgbClr val="C0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لتقديم</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09" y="750439"/>
            <a:ext cx="1143422" cy="854075"/>
          </a:xfrm>
          <a:prstGeom prst="rect">
            <a:avLst/>
          </a:prstGeom>
        </p:spPr>
      </p:pic>
      <p:sp>
        <p:nvSpPr>
          <p:cNvPr id="30" name="Rectangle 29"/>
          <p:cNvSpPr/>
          <p:nvPr/>
        </p:nvSpPr>
        <p:spPr>
          <a:xfrm>
            <a:off x="674285" y="1177476"/>
            <a:ext cx="8847243" cy="3170099"/>
          </a:xfrm>
          <a:prstGeom prst="rect">
            <a:avLst/>
          </a:prstGeom>
        </p:spPr>
        <p:txBody>
          <a:bodyPr wrap="square">
            <a:spAutoFit/>
          </a:bodyPr>
          <a:lstStyle/>
          <a:p>
            <a:pPr algn="r" rtl="1"/>
            <a:r>
              <a:rPr lang="ar-JO" sz="2800" b="1" dirty="0"/>
              <a:t>1- </a:t>
            </a:r>
            <a:r>
              <a:rPr lang="ar-JO" sz="2400" b="1" dirty="0"/>
              <a:t>وضح معاني الكلمات الملونة</a:t>
            </a:r>
            <a:r>
              <a:rPr lang="ar-JO" sz="2400" b="1" dirty="0" smtClean="0"/>
              <a:t>.</a:t>
            </a:r>
            <a:endParaRPr lang="ar-JO" sz="2400" b="1" dirty="0"/>
          </a:p>
          <a:p>
            <a:pPr lvl="0" algn="r" rtl="1"/>
            <a:r>
              <a:rPr lang="ar-JO" sz="2800" b="1" dirty="0"/>
              <a:t>2- </a:t>
            </a:r>
            <a:r>
              <a:rPr lang="ar-JO" sz="2400" b="1" dirty="0">
                <a:solidFill>
                  <a:prstClr val="black"/>
                </a:solidFill>
                <a:latin typeface="Aptos"/>
              </a:rPr>
              <a:t>فسر معنى كلمة </a:t>
            </a:r>
            <a:r>
              <a:rPr lang="ar-JO" sz="2400" b="1" dirty="0" smtClean="0">
                <a:solidFill>
                  <a:prstClr val="black"/>
                </a:solidFill>
                <a:latin typeface="Aptos"/>
              </a:rPr>
              <a:t>"يتريّث"وبيّن </a:t>
            </a:r>
            <a:r>
              <a:rPr lang="ar-JO" sz="2400" b="1" dirty="0">
                <a:solidFill>
                  <a:prstClr val="black"/>
                </a:solidFill>
                <a:latin typeface="Aptos"/>
              </a:rPr>
              <a:t>الجذر اللغوي </a:t>
            </a:r>
            <a:r>
              <a:rPr lang="ar-JO" sz="2400" b="1" dirty="0" smtClean="0">
                <a:solidFill>
                  <a:prstClr val="black"/>
                </a:solidFill>
                <a:latin typeface="Aptos"/>
              </a:rPr>
              <a:t>لها. </a:t>
            </a:r>
            <a:r>
              <a:rPr lang="ar-JO" sz="2400" b="1" dirty="0" smtClean="0">
                <a:solidFill>
                  <a:srgbClr val="FF0000"/>
                </a:solidFill>
                <a:latin typeface="Aptos"/>
              </a:rPr>
              <a:t>س1ص97</a:t>
            </a:r>
          </a:p>
          <a:p>
            <a:pPr lvl="0" algn="r" rtl="1"/>
            <a:endParaRPr lang="ar-JO" sz="2400" b="1" dirty="0">
              <a:solidFill>
                <a:prstClr val="black"/>
              </a:solidFill>
              <a:latin typeface="Aptos"/>
            </a:endParaRPr>
          </a:p>
          <a:p>
            <a:pPr lvl="0" algn="r" rtl="1"/>
            <a:endParaRPr lang="ar-JO" sz="2400" b="1" dirty="0" smtClean="0">
              <a:solidFill>
                <a:prstClr val="black"/>
              </a:solidFill>
              <a:latin typeface="Aptos"/>
            </a:endParaRPr>
          </a:p>
          <a:p>
            <a:pPr lvl="0" algn="r" rtl="1"/>
            <a:r>
              <a:rPr lang="ar-JO" sz="2400" b="1" dirty="0" smtClean="0">
                <a:solidFill>
                  <a:prstClr val="black"/>
                </a:solidFill>
                <a:latin typeface="Aptos"/>
              </a:rPr>
              <a:t>3- ما دلالة عبارة (خجل الرجال أن تزهق أرواحهم على أيدي رجلين) ؟ </a:t>
            </a:r>
            <a:r>
              <a:rPr lang="ar-JO" sz="2400" b="1" dirty="0" smtClean="0">
                <a:solidFill>
                  <a:srgbClr val="FF0000"/>
                </a:solidFill>
                <a:latin typeface="Aptos"/>
              </a:rPr>
              <a:t>س2ص97</a:t>
            </a:r>
          </a:p>
          <a:p>
            <a:pPr lvl="0" algn="r" rtl="1"/>
            <a:endParaRPr lang="ar-JO" sz="2400" b="1" dirty="0">
              <a:solidFill>
                <a:prstClr val="black"/>
              </a:solidFill>
              <a:latin typeface="Aptos"/>
            </a:endParaRPr>
          </a:p>
          <a:p>
            <a:pPr lvl="0" algn="r" rtl="1"/>
            <a:endParaRPr lang="ar-JO" sz="2400" b="1" dirty="0" smtClean="0">
              <a:solidFill>
                <a:prstClr val="black"/>
              </a:solidFill>
              <a:latin typeface="Aptos"/>
            </a:endParaRPr>
          </a:p>
          <a:p>
            <a:pPr lvl="0" algn="r" rtl="1"/>
            <a:r>
              <a:rPr lang="ar-JO" sz="2400" b="1" dirty="0" smtClean="0">
                <a:solidFill>
                  <a:prstClr val="black"/>
                </a:solidFill>
                <a:latin typeface="Aptos"/>
              </a:rPr>
              <a:t>4- </a:t>
            </a:r>
            <a:r>
              <a:rPr lang="ar-JO" sz="2400" b="1" dirty="0" smtClean="0">
                <a:solidFill>
                  <a:srgbClr val="FF0000"/>
                </a:solidFill>
                <a:latin typeface="Aptos"/>
              </a:rPr>
              <a:t>س9 ص99</a:t>
            </a:r>
            <a:endParaRPr lang="ar-JO" sz="2400" b="1" dirty="0">
              <a:solidFill>
                <a:srgbClr val="FF0000"/>
              </a:solidFill>
              <a:latin typeface="Aptos"/>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9765" y="4296397"/>
            <a:ext cx="7868748" cy="196242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5111" y="2122474"/>
            <a:ext cx="7430537" cy="47631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2019" y="3231736"/>
            <a:ext cx="4448796" cy="543001"/>
          </a:xfrm>
          <a:prstGeom prst="rect">
            <a:avLst/>
          </a:prstGeom>
        </p:spPr>
      </p:pic>
      <p:sp>
        <p:nvSpPr>
          <p:cNvPr id="45" name="Rectangle 44"/>
          <p:cNvSpPr/>
          <p:nvPr/>
        </p:nvSpPr>
        <p:spPr>
          <a:xfrm>
            <a:off x="3153586" y="3281719"/>
            <a:ext cx="1768433" cy="461665"/>
          </a:xfrm>
          <a:prstGeom prst="rect">
            <a:avLst/>
          </a:prstGeom>
        </p:spPr>
        <p:txBody>
          <a:bodyPr wrap="none">
            <a:spAutoFit/>
          </a:bodyPr>
          <a:lstStyle/>
          <a:p>
            <a:r>
              <a:rPr lang="ar-JO" sz="2400" b="1" dirty="0" smtClean="0">
                <a:solidFill>
                  <a:srgbClr val="FF0000"/>
                </a:solidFill>
                <a:latin typeface="Aptos"/>
              </a:rPr>
              <a:t>الموت والهزيمة</a:t>
            </a:r>
            <a:endParaRPr lang="en-US" sz="2400" dirty="0">
              <a:solidFill>
                <a:srgbClr val="FF0000"/>
              </a:solidFill>
            </a:endParaRPr>
          </a:p>
        </p:txBody>
      </p:sp>
      <p:sp>
        <p:nvSpPr>
          <p:cNvPr id="46" name="Rectangle 45"/>
          <p:cNvSpPr/>
          <p:nvPr/>
        </p:nvSpPr>
        <p:spPr>
          <a:xfrm>
            <a:off x="1704038" y="2095264"/>
            <a:ext cx="1486304" cy="461665"/>
          </a:xfrm>
          <a:prstGeom prst="rect">
            <a:avLst/>
          </a:prstGeom>
        </p:spPr>
        <p:txBody>
          <a:bodyPr wrap="none">
            <a:spAutoFit/>
          </a:bodyPr>
          <a:lstStyle/>
          <a:p>
            <a:r>
              <a:rPr lang="ar-JO" sz="2400" b="1" dirty="0" smtClean="0">
                <a:solidFill>
                  <a:srgbClr val="FF0000"/>
                </a:solidFill>
                <a:latin typeface="Aptos"/>
              </a:rPr>
              <a:t>يتمهّل / يبطء</a:t>
            </a:r>
            <a:endParaRPr lang="en-US" sz="2400" dirty="0">
              <a:solidFill>
                <a:srgbClr val="FF0000"/>
              </a:solidFill>
            </a:endParaRPr>
          </a:p>
        </p:txBody>
      </p:sp>
      <p:sp>
        <p:nvSpPr>
          <p:cNvPr id="47" name="Rectangle 46"/>
          <p:cNvSpPr/>
          <p:nvPr/>
        </p:nvSpPr>
        <p:spPr>
          <a:xfrm>
            <a:off x="3534947" y="2289525"/>
            <a:ext cx="886781" cy="461665"/>
          </a:xfrm>
          <a:prstGeom prst="rect">
            <a:avLst/>
          </a:prstGeom>
        </p:spPr>
        <p:txBody>
          <a:bodyPr wrap="none">
            <a:spAutoFit/>
          </a:bodyPr>
          <a:lstStyle/>
          <a:p>
            <a:r>
              <a:rPr lang="ar-JO" sz="2400" b="1" dirty="0" smtClean="0">
                <a:solidFill>
                  <a:srgbClr val="FF0000"/>
                </a:solidFill>
                <a:latin typeface="Aptos"/>
              </a:rPr>
              <a:t>رَ يَ ثَ</a:t>
            </a:r>
            <a:endParaRPr lang="en-US" sz="2400" dirty="0">
              <a:solidFill>
                <a:srgbClr val="FF0000"/>
              </a:solidFill>
            </a:endParaRPr>
          </a:p>
        </p:txBody>
      </p:sp>
      <p:sp>
        <p:nvSpPr>
          <p:cNvPr id="48" name="Rectangle 47"/>
          <p:cNvSpPr/>
          <p:nvPr/>
        </p:nvSpPr>
        <p:spPr>
          <a:xfrm>
            <a:off x="7385077" y="125425"/>
            <a:ext cx="1909498" cy="523220"/>
          </a:xfrm>
          <a:prstGeom prst="rect">
            <a:avLst/>
          </a:prstGeom>
        </p:spPr>
        <p:txBody>
          <a:bodyPr wrap="none">
            <a:spAutoFit/>
          </a:bodyPr>
          <a:lstStyle/>
          <a:p>
            <a:pPr lvl="0" algn="r" rtl="1"/>
            <a:r>
              <a:rPr lang="ar-JO" sz="2800" b="1" dirty="0" smtClean="0">
                <a:solidFill>
                  <a:srgbClr val="FF0000"/>
                </a:solidFill>
                <a:latin typeface="Aptos"/>
              </a:rPr>
              <a:t>التغذية الراجعة</a:t>
            </a:r>
            <a:endParaRPr lang="ar-JO" sz="2800" b="1" dirty="0">
              <a:solidFill>
                <a:srgbClr val="FF0000"/>
              </a:solidFill>
              <a:latin typeface="Aptos"/>
            </a:endParaRPr>
          </a:p>
        </p:txBody>
      </p:sp>
    </p:spTree>
    <p:extLst>
      <p:ext uri="{BB962C8B-B14F-4D97-AF65-F5344CB8AC3E}">
        <p14:creationId xmlns:p14="http://schemas.microsoft.com/office/powerpoint/2010/main" val="18719113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9" name="Rounded Rectangle 28"/>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7833685" y="603566"/>
            <a:ext cx="2703927"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اللّغة العربيّة</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754672" y="133527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النتاجات</a:t>
            </a: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التاسع</a:t>
            </a:r>
          </a:p>
        </p:txBody>
      </p:sp>
      <p:sp>
        <p:nvSpPr>
          <p:cNvPr id="38" name="Double Wave 37"/>
          <p:cNvSpPr/>
          <p:nvPr/>
        </p:nvSpPr>
        <p:spPr>
          <a:xfrm>
            <a:off x="3825938"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2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الرابعة </a:t>
            </a:r>
          </a:p>
        </p:txBody>
      </p:sp>
      <p:sp>
        <p:nvSpPr>
          <p:cNvPr id="39" name="Double Wave 38"/>
          <p:cNvSpPr/>
          <p:nvPr/>
        </p:nvSpPr>
        <p:spPr>
          <a:xfrm>
            <a:off x="674285"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مغامرة طواحين الهواء  </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8" name="Rounded Rectangle 34"/>
          <p:cNvSpPr/>
          <p:nvPr/>
        </p:nvSpPr>
        <p:spPr>
          <a:xfrm>
            <a:off x="9682234" y="183228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altLang="ar-SA"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a:t>
            </a:r>
            <a:r>
              <a:rPr lang="ar-SA"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 </a:t>
            </a:r>
            <a:endParaRPr lang="ar-JO"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 name="Rounded Rectangle 2"/>
          <p:cNvSpPr/>
          <p:nvPr/>
        </p:nvSpPr>
        <p:spPr>
          <a:xfrm>
            <a:off x="9722612" y="2880190"/>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altLang="ar-SA" sz="3600" b="1" dirty="0">
                <a:solidFill>
                  <a:schemeClr val="bg1"/>
                </a:solidFill>
                <a:effectLst>
                  <a:outerShdw blurRad="38100" dist="38100" dir="2700000" algn="tl">
                    <a:srgbClr val="000000">
                      <a:alpha val="43137"/>
                    </a:srgbClr>
                  </a:outerShdw>
                </a:effectLst>
                <a:highlight>
                  <a:srgbClr val="800000"/>
                </a:highlight>
                <a:latin typeface="HelveticaNeueLT Arabic 55 Roman" panose="020B0604020202020204" pitchFamily="34" charset="-78"/>
                <a:cs typeface="HelveticaNeueLT Arabic 55 Roman" panose="020B0604020202020204" pitchFamily="34" charset="-78"/>
              </a:rPr>
              <a:t>ا</a:t>
            </a:r>
            <a:r>
              <a:rPr lang="ar-JO" altLang="ar-SA" sz="3600" b="1" dirty="0">
                <a:solidFill>
                  <a:srgbClr val="C0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لتقديم</a:t>
            </a:r>
          </a:p>
        </p:txBody>
      </p:sp>
      <p:graphicFrame>
        <p:nvGraphicFramePr>
          <p:cNvPr id="5" name="Table 4"/>
          <p:cNvGraphicFramePr>
            <a:graphicFrameLocks noGrp="1"/>
          </p:cNvGraphicFramePr>
          <p:nvPr>
            <p:extLst>
              <p:ext uri="{D42A27DB-BD31-4B8C-83A1-F6EECF244321}">
                <p14:modId xmlns:p14="http://schemas.microsoft.com/office/powerpoint/2010/main" val="2343092350"/>
              </p:ext>
            </p:extLst>
          </p:nvPr>
        </p:nvGraphicFramePr>
        <p:xfrm>
          <a:off x="3410929" y="1204358"/>
          <a:ext cx="6080760" cy="2723388"/>
        </p:xfrm>
        <a:graphic>
          <a:graphicData uri="http://schemas.openxmlformats.org/drawingml/2006/table">
            <a:tbl>
              <a:tblPr firstRow="1" firstCol="1" bandRow="1"/>
              <a:tblGrid>
                <a:gridCol w="3040380">
                  <a:extLst>
                    <a:ext uri="{9D8B030D-6E8A-4147-A177-3AD203B41FA5}">
                      <a16:colId xmlns:a16="http://schemas.microsoft.com/office/drawing/2014/main" val="2222384945"/>
                    </a:ext>
                  </a:extLst>
                </a:gridCol>
                <a:gridCol w="3040380">
                  <a:extLst>
                    <a:ext uri="{9D8B030D-6E8A-4147-A177-3AD203B41FA5}">
                      <a16:colId xmlns:a16="http://schemas.microsoft.com/office/drawing/2014/main" val="1750369803"/>
                    </a:ext>
                  </a:extLst>
                </a:gridCol>
              </a:tblGrid>
              <a:tr h="0">
                <a:tc>
                  <a:txBody>
                    <a:bodyPr/>
                    <a:lstStyle/>
                    <a:p>
                      <a:pPr marL="0" marR="0" algn="ctr">
                        <a:lnSpc>
                          <a:spcPct val="115000"/>
                        </a:lnSpc>
                        <a:spcBef>
                          <a:spcPts val="0"/>
                        </a:spcBef>
                        <a:spcAft>
                          <a:spcPts val="800"/>
                        </a:spcAft>
                      </a:pPr>
                      <a:r>
                        <a:rPr lang="ar-JO" sz="1800" b="1" kern="100" dirty="0" smtClean="0">
                          <a:solidFill>
                            <a:srgbClr val="FF0000"/>
                          </a:solidFill>
                          <a:effectLst/>
                          <a:latin typeface="Aptos"/>
                          <a:ea typeface="Aptos"/>
                          <a:cs typeface="Arial" panose="020B0604020202020204" pitchFamily="34" charset="0"/>
                        </a:rPr>
                        <a:t>أين ظهرت</a:t>
                      </a:r>
                      <a:endParaRPr lang="en-US" sz="1800" b="1" kern="100" dirty="0">
                        <a:solidFill>
                          <a:srgbClr val="FF0000"/>
                        </a:solidFill>
                        <a:effectLst/>
                        <a:latin typeface="Aptos"/>
                        <a:ea typeface="Aptos"/>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800"/>
                        </a:spcAft>
                      </a:pPr>
                      <a:r>
                        <a:rPr lang="ar-JO" sz="1800" b="1" kern="100" dirty="0" smtClean="0">
                          <a:solidFill>
                            <a:srgbClr val="FF0000"/>
                          </a:solidFill>
                          <a:effectLst/>
                          <a:latin typeface="Aptos"/>
                          <a:ea typeface="Aptos"/>
                          <a:cs typeface="+mn-cs"/>
                        </a:rPr>
                        <a:t>صفات دون كيشوت </a:t>
                      </a:r>
                      <a:endParaRPr lang="en-US" sz="1800" b="1" kern="100" dirty="0">
                        <a:solidFill>
                          <a:srgbClr val="FF0000"/>
                        </a:solidFill>
                        <a:effectLst/>
                        <a:latin typeface="Aptos"/>
                        <a:ea typeface="Aptos"/>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3727030"/>
                  </a:ext>
                </a:extLst>
              </a:tr>
              <a:tr h="311358">
                <a:tc>
                  <a:txBody>
                    <a:bodyPr/>
                    <a:lstStyle/>
                    <a:p>
                      <a:pPr marL="0" marR="0" algn="r">
                        <a:lnSpc>
                          <a:spcPct val="115000"/>
                        </a:lnSpc>
                        <a:spcBef>
                          <a:spcPts val="0"/>
                        </a:spcBef>
                        <a:spcAft>
                          <a:spcPts val="800"/>
                        </a:spcAft>
                      </a:pPr>
                      <a:r>
                        <a:rPr lang="ar-JO" sz="1600" b="1" kern="100">
                          <a:effectLst/>
                          <a:latin typeface="Aptos"/>
                          <a:ea typeface="Aptos"/>
                          <a:cs typeface="Arial" panose="020B0604020202020204" pitchFamily="34" charset="0"/>
                        </a:rPr>
                        <a:t>ما أقوله هو الحقيقة دون مراء .</a:t>
                      </a:r>
                      <a:endParaRPr lang="en-US" sz="1200" kern="100">
                        <a:effectLst/>
                        <a:latin typeface="Aptos"/>
                        <a:ea typeface="Aptos"/>
                        <a:cs typeface="Arial" panose="020B0604020202020204" pitchFamily="34" charset="0"/>
                      </a:endParaRPr>
                    </a:p>
                    <a:p>
                      <a:pPr marL="0" marR="0" algn="just">
                        <a:lnSpc>
                          <a:spcPct val="115000"/>
                        </a:lnSpc>
                        <a:spcBef>
                          <a:spcPts val="0"/>
                        </a:spcBef>
                        <a:spcAft>
                          <a:spcPts val="800"/>
                        </a:spcAft>
                      </a:pPr>
                      <a:r>
                        <a:rPr lang="ar-JO" sz="1600" b="1" kern="100">
                          <a:effectLst/>
                          <a:latin typeface="Aptos"/>
                          <a:ea typeface="Aptos"/>
                          <a:cs typeface="Arial" panose="020B0604020202020204" pitchFamily="34" charset="0"/>
                        </a:rPr>
                        <a:t> </a:t>
                      </a:r>
                      <a:endParaRPr lang="en-US" sz="1200" kern="100">
                        <a:effectLst/>
                        <a:latin typeface="Aptos"/>
                        <a:ea typeface="Aptos"/>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800"/>
                        </a:spcAft>
                      </a:pPr>
                      <a:r>
                        <a:rPr lang="ar-JO" sz="1600" b="1" kern="100" dirty="0">
                          <a:effectLst/>
                          <a:latin typeface="Aptos"/>
                          <a:ea typeface="Aptos"/>
                          <a:cs typeface="Arial" panose="020B0604020202020204" pitchFamily="34" charset="0"/>
                        </a:rPr>
                        <a:t>  </a:t>
                      </a:r>
                      <a:r>
                        <a:rPr lang="ar-JO" sz="1600" b="1" kern="100" dirty="0" smtClean="0">
                          <a:effectLst/>
                          <a:latin typeface="Aptos"/>
                          <a:ea typeface="Aptos"/>
                          <a:cs typeface="Arial" panose="020B0604020202020204" pitchFamily="34" charset="0"/>
                        </a:rPr>
                        <a:t>شجاع </a:t>
                      </a:r>
                      <a:r>
                        <a:rPr lang="ar-JO" sz="1600" b="1" kern="100" dirty="0">
                          <a:effectLst/>
                          <a:latin typeface="Aptos"/>
                          <a:ea typeface="Aptos"/>
                          <a:cs typeface="Arial" panose="020B0604020202020204" pitchFamily="34" charset="0"/>
                        </a:rPr>
                        <a:t>ولكنه متهور دون تفكير </a:t>
                      </a:r>
                      <a:r>
                        <a:rPr lang="ar-JO" sz="1600" b="1" kern="100" dirty="0" smtClean="0">
                          <a:effectLst/>
                          <a:latin typeface="Aptos"/>
                          <a:ea typeface="Aptos"/>
                          <a:cs typeface="Arial" panose="020B0604020202020204" pitchFamily="34" charset="0"/>
                        </a:rPr>
                        <a:t>.</a:t>
                      </a:r>
                      <a:endParaRPr lang="en-US" sz="1200" kern="100" dirty="0">
                        <a:effectLst/>
                        <a:latin typeface="Aptos"/>
                        <a:ea typeface="Aptos"/>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398726"/>
                  </a:ext>
                </a:extLst>
              </a:tr>
              <a:tr h="0">
                <a:tc>
                  <a:txBody>
                    <a:bodyPr/>
                    <a:lstStyle/>
                    <a:p>
                      <a:pPr marL="0" marR="0" algn="r">
                        <a:lnSpc>
                          <a:spcPct val="115000"/>
                        </a:lnSpc>
                        <a:spcBef>
                          <a:spcPts val="0"/>
                        </a:spcBef>
                        <a:spcAft>
                          <a:spcPts val="800"/>
                        </a:spcAft>
                      </a:pPr>
                      <a:r>
                        <a:rPr lang="ar-JO" sz="1600" b="1" kern="100" dirty="0">
                          <a:effectLst/>
                          <a:latin typeface="Aptos"/>
                          <a:ea typeface="Aptos"/>
                          <a:cs typeface="Arial" panose="020B0604020202020204" pitchFamily="34" charset="0"/>
                        </a:rPr>
                        <a:t>حوّل العملاقة إلى طواحين الهواء </a:t>
                      </a:r>
                      <a:r>
                        <a:rPr lang="ar-JO" sz="1600" b="1" kern="100" dirty="0" smtClean="0">
                          <a:effectLst/>
                          <a:latin typeface="Aptos"/>
                          <a:ea typeface="Aptos"/>
                          <a:cs typeface="Arial" panose="020B0604020202020204" pitchFamily="34" charset="0"/>
                        </a:rPr>
                        <a:t>.</a:t>
                      </a:r>
                      <a:endParaRPr lang="en-US" sz="1200" kern="100" dirty="0">
                        <a:effectLst/>
                        <a:latin typeface="Aptos"/>
                        <a:ea typeface="Aptos"/>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800"/>
                        </a:spcAft>
                      </a:pPr>
                      <a:r>
                        <a:rPr lang="ar-JO" sz="1600" b="1" kern="100" dirty="0">
                          <a:effectLst/>
                          <a:latin typeface="Aptos"/>
                          <a:ea typeface="Aptos"/>
                          <a:cs typeface="Arial" panose="020B0604020202020204" pitchFamily="34" charset="0"/>
                        </a:rPr>
                        <a:t>خيالي يعيش في عالم الأوهام </a:t>
                      </a:r>
                      <a:r>
                        <a:rPr lang="ar-JO" sz="1600" b="1" kern="100" dirty="0" smtClean="0">
                          <a:effectLst/>
                          <a:latin typeface="Aptos"/>
                          <a:ea typeface="Aptos"/>
                          <a:cs typeface="Arial" panose="020B0604020202020204" pitchFamily="34" charset="0"/>
                        </a:rPr>
                        <a:t>.</a:t>
                      </a:r>
                    </a:p>
                    <a:p>
                      <a:pPr marL="0" marR="0" algn="r">
                        <a:lnSpc>
                          <a:spcPct val="115000"/>
                        </a:lnSpc>
                        <a:spcBef>
                          <a:spcPts val="0"/>
                        </a:spcBef>
                        <a:spcAft>
                          <a:spcPts val="800"/>
                        </a:spcAft>
                      </a:pPr>
                      <a:endParaRPr lang="en-US" sz="1200" kern="100" dirty="0">
                        <a:effectLst/>
                        <a:latin typeface="Aptos"/>
                        <a:ea typeface="Aptos"/>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6269613"/>
                  </a:ext>
                </a:extLst>
              </a:tr>
              <a:tr h="0">
                <a:tc>
                  <a:txBody>
                    <a:bodyPr/>
                    <a:lstStyle/>
                    <a:p>
                      <a:pPr marL="0" marR="0" algn="r">
                        <a:lnSpc>
                          <a:spcPct val="115000"/>
                        </a:lnSpc>
                        <a:spcBef>
                          <a:spcPts val="0"/>
                        </a:spcBef>
                        <a:spcAft>
                          <a:spcPts val="800"/>
                        </a:spcAft>
                      </a:pPr>
                      <a:r>
                        <a:rPr lang="ar-JO" sz="1600" b="1" kern="100" dirty="0">
                          <a:effectLst/>
                          <a:latin typeface="Aptos"/>
                          <a:ea typeface="Aptos"/>
                          <a:cs typeface="Arial" panose="020B0604020202020204" pitchFamily="34" charset="0"/>
                        </a:rPr>
                        <a:t>لنزيل من وجه الأرض الفئة الفاسدة </a:t>
                      </a:r>
                      <a:r>
                        <a:rPr lang="ar-JO" sz="1600" b="1" kern="100" dirty="0" smtClean="0">
                          <a:effectLst/>
                          <a:latin typeface="Aptos"/>
                          <a:ea typeface="Aptos"/>
                          <a:cs typeface="Arial" panose="020B0604020202020204" pitchFamily="34" charset="0"/>
                        </a:rPr>
                        <a:t>.</a:t>
                      </a:r>
                      <a:endParaRPr lang="en-US" sz="1200" kern="100" dirty="0">
                        <a:effectLst/>
                        <a:latin typeface="Aptos"/>
                        <a:ea typeface="Aptos"/>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800"/>
                        </a:spcAft>
                      </a:pPr>
                      <a:r>
                        <a:rPr lang="ar-JO" sz="1600" b="1" kern="100" dirty="0">
                          <a:effectLst/>
                          <a:latin typeface="Aptos"/>
                          <a:ea typeface="Aptos"/>
                          <a:cs typeface="Arial" panose="020B0604020202020204" pitchFamily="34" charset="0"/>
                        </a:rPr>
                        <a:t>مثالي يسعى لتحقيق العدالة </a:t>
                      </a:r>
                      <a:r>
                        <a:rPr lang="ar-JO" sz="1600" b="1" kern="100" dirty="0" smtClean="0">
                          <a:effectLst/>
                          <a:latin typeface="Aptos"/>
                          <a:ea typeface="Aptos"/>
                          <a:cs typeface="Arial" panose="020B0604020202020204" pitchFamily="34" charset="0"/>
                        </a:rPr>
                        <a:t>.</a:t>
                      </a:r>
                    </a:p>
                    <a:p>
                      <a:pPr marL="0" marR="0" algn="r">
                        <a:lnSpc>
                          <a:spcPct val="115000"/>
                        </a:lnSpc>
                        <a:spcBef>
                          <a:spcPts val="0"/>
                        </a:spcBef>
                        <a:spcAft>
                          <a:spcPts val="800"/>
                        </a:spcAft>
                      </a:pPr>
                      <a:endParaRPr lang="en-US" sz="1200" kern="100" dirty="0">
                        <a:effectLst/>
                        <a:latin typeface="Aptos"/>
                        <a:ea typeface="Aptos"/>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958375"/>
                  </a:ext>
                </a:extLst>
              </a:tr>
              <a:tr h="0">
                <a:tc>
                  <a:txBody>
                    <a:bodyPr/>
                    <a:lstStyle/>
                    <a:p>
                      <a:pPr marL="0" marR="0" algn="r">
                        <a:lnSpc>
                          <a:spcPct val="115000"/>
                        </a:lnSpc>
                        <a:spcBef>
                          <a:spcPts val="0"/>
                        </a:spcBef>
                        <a:spcAft>
                          <a:spcPts val="800"/>
                        </a:spcAft>
                      </a:pPr>
                      <a:r>
                        <a:rPr lang="ar-JO" sz="1600" b="1" kern="100" dirty="0">
                          <a:effectLst/>
                          <a:latin typeface="Aptos"/>
                          <a:ea typeface="Aptos"/>
                          <a:cs typeface="Arial" panose="020B0604020202020204" pitchFamily="34" charset="0"/>
                        </a:rPr>
                        <a:t>عبثًا تتحركين تلك الأذرع فسوف تنالين جزاءك عمَّا قليل </a:t>
                      </a:r>
                      <a:r>
                        <a:rPr lang="ar-JO" sz="1600" b="1" kern="100" dirty="0" smtClean="0">
                          <a:effectLst/>
                          <a:latin typeface="Aptos"/>
                          <a:ea typeface="Aptos"/>
                          <a:cs typeface="Arial" panose="020B0604020202020204" pitchFamily="34" charset="0"/>
                        </a:rPr>
                        <a:t>.</a:t>
                      </a:r>
                      <a:endParaRPr lang="en-US" sz="1200" kern="100" dirty="0">
                        <a:effectLst/>
                        <a:latin typeface="Aptos"/>
                        <a:ea typeface="Aptos"/>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800"/>
                        </a:spcAft>
                      </a:pPr>
                      <a:r>
                        <a:rPr lang="ar-JO" sz="1600" b="1" kern="100" dirty="0">
                          <a:effectLst/>
                          <a:latin typeface="Aptos"/>
                          <a:ea typeface="Aptos"/>
                          <a:cs typeface="Arial" panose="020B0604020202020204" pitchFamily="34" charset="0"/>
                        </a:rPr>
                        <a:t>عنيد لا يتراجع عن رأيه حتى لو تبين </a:t>
                      </a:r>
                      <a:r>
                        <a:rPr lang="ar-JO" sz="1600" b="1" kern="100" dirty="0" smtClean="0">
                          <a:effectLst/>
                          <a:latin typeface="Aptos"/>
                          <a:ea typeface="Aptos"/>
                          <a:cs typeface="Arial" panose="020B0604020202020204" pitchFamily="34" charset="0"/>
                        </a:rPr>
                        <a:t>خطؤه</a:t>
                      </a:r>
                      <a:endParaRPr lang="en-US" sz="1200" kern="100" dirty="0">
                        <a:effectLst/>
                        <a:latin typeface="Aptos"/>
                        <a:ea typeface="Aptos"/>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920205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84279797"/>
              </p:ext>
            </p:extLst>
          </p:nvPr>
        </p:nvGraphicFramePr>
        <p:xfrm>
          <a:off x="836837" y="4094472"/>
          <a:ext cx="6080760" cy="2379980"/>
        </p:xfrm>
        <a:graphic>
          <a:graphicData uri="http://schemas.openxmlformats.org/drawingml/2006/table">
            <a:tbl>
              <a:tblPr firstRow="1" firstCol="1" bandRow="1"/>
              <a:tblGrid>
                <a:gridCol w="3040380">
                  <a:extLst>
                    <a:ext uri="{9D8B030D-6E8A-4147-A177-3AD203B41FA5}">
                      <a16:colId xmlns:a16="http://schemas.microsoft.com/office/drawing/2014/main" val="2972169115"/>
                    </a:ext>
                  </a:extLst>
                </a:gridCol>
                <a:gridCol w="3040380">
                  <a:extLst>
                    <a:ext uri="{9D8B030D-6E8A-4147-A177-3AD203B41FA5}">
                      <a16:colId xmlns:a16="http://schemas.microsoft.com/office/drawing/2014/main" val="330980479"/>
                    </a:ext>
                  </a:extLst>
                </a:gridCol>
              </a:tblGrid>
              <a:tr h="0">
                <a:tc>
                  <a:txBody>
                    <a:bodyPr/>
                    <a:lstStyle/>
                    <a:p>
                      <a:pPr marL="0" marR="0" algn="ctr">
                        <a:lnSpc>
                          <a:spcPct val="115000"/>
                        </a:lnSpc>
                        <a:spcBef>
                          <a:spcPts val="0"/>
                        </a:spcBef>
                        <a:spcAft>
                          <a:spcPts val="800"/>
                        </a:spcAft>
                      </a:pPr>
                      <a:r>
                        <a:rPr lang="ar-JO" sz="1800" b="1" kern="100" dirty="0" smtClean="0">
                          <a:solidFill>
                            <a:srgbClr val="FF0000"/>
                          </a:solidFill>
                          <a:effectLst/>
                          <a:latin typeface="Aptos"/>
                          <a:ea typeface="Aptos"/>
                          <a:cs typeface="Arial" panose="020B0604020202020204" pitchFamily="34" charset="0"/>
                        </a:rPr>
                        <a:t>أين ظهرت</a:t>
                      </a:r>
                      <a:endParaRPr lang="en-US" sz="1800" b="1" kern="100" dirty="0">
                        <a:solidFill>
                          <a:srgbClr val="FF0000"/>
                        </a:solidFill>
                        <a:effectLst/>
                        <a:latin typeface="Aptos"/>
                        <a:ea typeface="Aptos"/>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800"/>
                        </a:spcAft>
                      </a:pPr>
                      <a:r>
                        <a:rPr lang="ar-JO" sz="1800" b="1" kern="100" dirty="0" smtClean="0">
                          <a:solidFill>
                            <a:srgbClr val="FF0000"/>
                          </a:solidFill>
                          <a:effectLst/>
                          <a:latin typeface="Aptos"/>
                          <a:ea typeface="Aptos"/>
                          <a:cs typeface="+mn-cs"/>
                        </a:rPr>
                        <a:t>صفات سانشو </a:t>
                      </a:r>
                      <a:endParaRPr lang="en-US" sz="1800" b="1" kern="100" dirty="0">
                        <a:solidFill>
                          <a:srgbClr val="FF0000"/>
                        </a:solidFill>
                        <a:effectLst/>
                        <a:latin typeface="Aptos"/>
                        <a:ea typeface="Aptos"/>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607469"/>
                  </a:ext>
                </a:extLst>
              </a:tr>
              <a:tr h="0">
                <a:tc>
                  <a:txBody>
                    <a:bodyPr/>
                    <a:lstStyle/>
                    <a:p>
                      <a:pPr marL="0" marR="0" algn="r">
                        <a:lnSpc>
                          <a:spcPct val="115000"/>
                        </a:lnSpc>
                        <a:spcBef>
                          <a:spcPts val="0"/>
                        </a:spcBef>
                        <a:spcAft>
                          <a:spcPts val="800"/>
                        </a:spcAft>
                      </a:pPr>
                      <a:r>
                        <a:rPr lang="ar-JO" sz="1400" b="1" kern="100" dirty="0">
                          <a:effectLst/>
                          <a:latin typeface="Aptos"/>
                          <a:ea typeface="Aptos"/>
                          <a:cs typeface="Arial" panose="020B0604020202020204" pitchFamily="34" charset="0"/>
                        </a:rPr>
                        <a:t> </a:t>
                      </a:r>
                      <a:r>
                        <a:rPr lang="ar-JO" sz="1400" b="1" kern="100" dirty="0" smtClean="0">
                          <a:effectLst/>
                          <a:latin typeface="Aptos"/>
                          <a:ea typeface="Aptos"/>
                          <a:cs typeface="Arial" panose="020B0604020202020204" pitchFamily="34" charset="0"/>
                        </a:rPr>
                        <a:t>كان </a:t>
                      </a:r>
                      <a:r>
                        <a:rPr lang="ar-JO" sz="1400" b="1" kern="100" dirty="0">
                          <a:effectLst/>
                          <a:latin typeface="Aptos"/>
                          <a:ea typeface="Aptos"/>
                          <a:cs typeface="Arial" panose="020B0604020202020204" pitchFamily="34" charset="0"/>
                        </a:rPr>
                        <a:t>على يقين أنها طواحين </a:t>
                      </a:r>
                      <a:r>
                        <a:rPr lang="ar-JO" sz="1400" b="1" kern="100" dirty="0" smtClean="0">
                          <a:effectLst/>
                          <a:latin typeface="Aptos"/>
                          <a:ea typeface="Aptos"/>
                          <a:cs typeface="Arial" panose="020B0604020202020204" pitchFamily="34" charset="0"/>
                        </a:rPr>
                        <a:t>.</a:t>
                      </a:r>
                      <a:endParaRPr lang="en-US" sz="1200" kern="100" dirty="0">
                        <a:effectLst/>
                        <a:latin typeface="Aptos"/>
                        <a:ea typeface="Aptos"/>
                        <a:cs typeface="Arial" panose="020B0604020202020204" pitchFamily="34" charset="0"/>
                      </a:endParaRPr>
                    </a:p>
                    <a:p>
                      <a:pPr marL="0" marR="0" algn="ctr">
                        <a:lnSpc>
                          <a:spcPct val="115000"/>
                        </a:lnSpc>
                        <a:spcBef>
                          <a:spcPts val="0"/>
                        </a:spcBef>
                        <a:spcAft>
                          <a:spcPts val="800"/>
                        </a:spcAft>
                      </a:pPr>
                      <a:r>
                        <a:rPr lang="ar-JO" sz="1400" b="1" kern="100" dirty="0">
                          <a:effectLst/>
                          <a:latin typeface="Aptos"/>
                          <a:ea typeface="Aptos"/>
                          <a:cs typeface="Arial" panose="020B0604020202020204" pitchFamily="34" charset="0"/>
                        </a:rPr>
                        <a:t> </a:t>
                      </a:r>
                      <a:endParaRPr lang="en-US" sz="1200" kern="100" dirty="0">
                        <a:effectLst/>
                        <a:latin typeface="Aptos"/>
                        <a:ea typeface="Aptos"/>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800"/>
                        </a:spcAft>
                      </a:pPr>
                      <a:r>
                        <a:rPr lang="ar-JO" sz="1400" b="1" kern="100" dirty="0" smtClean="0">
                          <a:effectLst/>
                          <a:latin typeface="Aptos"/>
                          <a:ea typeface="Aptos"/>
                          <a:cs typeface="Arial" panose="020B0604020202020204" pitchFamily="34" charset="0"/>
                        </a:rPr>
                        <a:t>واقعي </a:t>
                      </a:r>
                      <a:r>
                        <a:rPr lang="ar-JO" sz="1400" b="1" kern="100" dirty="0">
                          <a:effectLst/>
                          <a:latin typeface="Aptos"/>
                          <a:ea typeface="Aptos"/>
                          <a:cs typeface="Arial" panose="020B0604020202020204" pitchFamily="34" charset="0"/>
                        </a:rPr>
                        <a:t>يرى الأشياء كما هي في </a:t>
                      </a:r>
                      <a:r>
                        <a:rPr lang="ar-JO" sz="1400" b="1" kern="100" dirty="0" smtClean="0">
                          <a:effectLst/>
                          <a:latin typeface="Aptos"/>
                          <a:ea typeface="Aptos"/>
                          <a:cs typeface="Arial" panose="020B0604020202020204" pitchFamily="34" charset="0"/>
                        </a:rPr>
                        <a:t>الواقع.</a:t>
                      </a:r>
                      <a:endParaRPr lang="en-US" sz="1200" kern="100" dirty="0">
                        <a:effectLst/>
                        <a:latin typeface="Aptos"/>
                        <a:ea typeface="Aptos"/>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4132777"/>
                  </a:ext>
                </a:extLst>
              </a:tr>
              <a:tr h="0">
                <a:tc>
                  <a:txBody>
                    <a:bodyPr/>
                    <a:lstStyle/>
                    <a:p>
                      <a:pPr marL="0" marR="0" algn="r" latinLnBrk="1">
                        <a:lnSpc>
                          <a:spcPct val="115000"/>
                        </a:lnSpc>
                        <a:spcBef>
                          <a:spcPts val="0"/>
                        </a:spcBef>
                        <a:spcAft>
                          <a:spcPts val="800"/>
                        </a:spcAft>
                      </a:pPr>
                      <a:r>
                        <a:rPr lang="ar-JO" sz="1400" b="1" kern="100">
                          <a:effectLst/>
                          <a:latin typeface="Aptos"/>
                          <a:ea typeface="Aptos"/>
                          <a:cs typeface="Arial" panose="020B0604020202020204" pitchFamily="34" charset="0"/>
                        </a:rPr>
                        <a:t>ألم أقل لك إنًّه يجب أن تنتبه لما تفعل .</a:t>
                      </a:r>
                      <a:endParaRPr lang="en-US" sz="1200" kern="100">
                        <a:effectLst/>
                        <a:latin typeface="Aptos"/>
                        <a:ea typeface="Aptos"/>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latinLnBrk="1">
                        <a:lnSpc>
                          <a:spcPct val="115000"/>
                        </a:lnSpc>
                        <a:spcBef>
                          <a:spcPts val="0"/>
                        </a:spcBef>
                        <a:spcAft>
                          <a:spcPts val="800"/>
                        </a:spcAft>
                      </a:pPr>
                      <a:r>
                        <a:rPr lang="ar-JO" sz="1400" b="1" kern="100" dirty="0">
                          <a:effectLst/>
                          <a:latin typeface="Aptos"/>
                          <a:ea typeface="Aptos"/>
                          <a:cs typeface="Arial" panose="020B0604020202020204" pitchFamily="34" charset="0"/>
                        </a:rPr>
                        <a:t>حذر وعاقل ويحاول دائمًا تنبيه دون </a:t>
                      </a:r>
                      <a:r>
                        <a:rPr lang="ar-JO" sz="1400" b="1" kern="100" dirty="0" smtClean="0">
                          <a:effectLst/>
                          <a:latin typeface="Aptos"/>
                          <a:ea typeface="Aptos"/>
                          <a:cs typeface="Arial" panose="020B0604020202020204" pitchFamily="34" charset="0"/>
                        </a:rPr>
                        <a:t>كيشوت.</a:t>
                      </a:r>
                      <a:endParaRPr lang="en-US" sz="1200" kern="100" dirty="0">
                        <a:effectLst/>
                        <a:latin typeface="Aptos"/>
                        <a:ea typeface="Aptos"/>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0623224"/>
                  </a:ext>
                </a:extLst>
              </a:tr>
              <a:tr h="0">
                <a:tc>
                  <a:txBody>
                    <a:bodyPr/>
                    <a:lstStyle/>
                    <a:p>
                      <a:pPr marL="0" marR="0" algn="r">
                        <a:lnSpc>
                          <a:spcPct val="115000"/>
                        </a:lnSpc>
                        <a:spcBef>
                          <a:spcPts val="0"/>
                        </a:spcBef>
                        <a:spcAft>
                          <a:spcPts val="800"/>
                        </a:spcAft>
                      </a:pPr>
                      <a:r>
                        <a:rPr lang="ar-JO" sz="1400" b="1" kern="100" dirty="0">
                          <a:effectLst/>
                          <a:latin typeface="Aptos"/>
                          <a:ea typeface="Aptos"/>
                          <a:cs typeface="Arial" panose="020B0604020202020204" pitchFamily="34" charset="0"/>
                        </a:rPr>
                        <a:t>حتمًا يا صديقي تستطيع أن تغرف المغامرات </a:t>
                      </a:r>
                      <a:r>
                        <a:rPr lang="ar-JO" sz="1400" b="1" kern="100" dirty="0" smtClean="0">
                          <a:effectLst/>
                          <a:latin typeface="Aptos"/>
                          <a:ea typeface="Aptos"/>
                          <a:cs typeface="Arial" panose="020B0604020202020204" pitchFamily="34" charset="0"/>
                        </a:rPr>
                        <a:t>غرفًا. </a:t>
                      </a:r>
                      <a:endParaRPr lang="en-US" sz="1200" kern="100" dirty="0">
                        <a:effectLst/>
                        <a:latin typeface="Aptos"/>
                        <a:ea typeface="Aptos"/>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800"/>
                        </a:spcAft>
                      </a:pPr>
                      <a:r>
                        <a:rPr lang="ar-JO" sz="1400" b="1" kern="100" dirty="0">
                          <a:effectLst/>
                          <a:latin typeface="Aptos"/>
                          <a:ea typeface="Aptos"/>
                          <a:cs typeface="Arial" panose="020B0604020202020204" pitchFamily="34" charset="0"/>
                        </a:rPr>
                        <a:t>بسيط وساذج ويصدق وعود </a:t>
                      </a:r>
                      <a:r>
                        <a:rPr lang="ar-JO" sz="1400" b="1" kern="100" dirty="0" smtClean="0">
                          <a:effectLst/>
                          <a:latin typeface="Aptos"/>
                          <a:ea typeface="Aptos"/>
                          <a:cs typeface="Arial" panose="020B0604020202020204" pitchFamily="34" charset="0"/>
                        </a:rPr>
                        <a:t>سيده.</a:t>
                      </a:r>
                      <a:endParaRPr lang="en-US" sz="1200" kern="100" dirty="0">
                        <a:effectLst/>
                        <a:latin typeface="Aptos"/>
                        <a:ea typeface="Aptos"/>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2211524"/>
                  </a:ext>
                </a:extLst>
              </a:tr>
              <a:tr h="0">
                <a:tc>
                  <a:txBody>
                    <a:bodyPr/>
                    <a:lstStyle/>
                    <a:p>
                      <a:pPr marL="0" marR="0" algn="r">
                        <a:lnSpc>
                          <a:spcPct val="115000"/>
                        </a:lnSpc>
                        <a:spcBef>
                          <a:spcPts val="0"/>
                        </a:spcBef>
                        <a:spcAft>
                          <a:spcPts val="800"/>
                        </a:spcAft>
                      </a:pPr>
                      <a:r>
                        <a:rPr lang="ar-JO" sz="1400" b="1" kern="100">
                          <a:effectLst/>
                          <a:latin typeface="Aptos"/>
                          <a:ea typeface="Aptos"/>
                          <a:cs typeface="Arial" panose="020B0604020202020204" pitchFamily="34" charset="0"/>
                        </a:rPr>
                        <a:t>رغم خوفه لم يترك سيده وساعده على اعتلاء الحصان . </a:t>
                      </a:r>
                      <a:endParaRPr lang="en-US" sz="1200" kern="100">
                        <a:effectLst/>
                        <a:latin typeface="Aptos"/>
                        <a:ea typeface="Aptos"/>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800"/>
                        </a:spcAft>
                      </a:pPr>
                      <a:r>
                        <a:rPr lang="ar-JO" sz="1400" b="1" kern="100" dirty="0">
                          <a:effectLst/>
                          <a:latin typeface="Aptos"/>
                          <a:ea typeface="Aptos"/>
                          <a:cs typeface="Arial" panose="020B0604020202020204" pitchFamily="34" charset="0"/>
                        </a:rPr>
                        <a:t>وفي ومخلص </a:t>
                      </a:r>
                      <a:r>
                        <a:rPr lang="ar-JO" sz="1400" b="1" kern="100" dirty="0" smtClean="0">
                          <a:effectLst/>
                          <a:latin typeface="Aptos"/>
                          <a:ea typeface="Aptos"/>
                          <a:cs typeface="Arial" panose="020B0604020202020204" pitchFamily="34" charset="0"/>
                        </a:rPr>
                        <a:t>.</a:t>
                      </a:r>
                      <a:endParaRPr lang="en-US" sz="1200" kern="100" dirty="0">
                        <a:effectLst/>
                        <a:latin typeface="Aptos"/>
                        <a:ea typeface="Aptos"/>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1025874"/>
                  </a:ext>
                </a:extLst>
              </a:tr>
              <a:tr h="0">
                <a:tc>
                  <a:txBody>
                    <a:bodyPr/>
                    <a:lstStyle/>
                    <a:p>
                      <a:pPr marL="0" marR="0" algn="r" latinLnBrk="1">
                        <a:lnSpc>
                          <a:spcPct val="115000"/>
                        </a:lnSpc>
                        <a:spcBef>
                          <a:spcPts val="0"/>
                        </a:spcBef>
                        <a:spcAft>
                          <a:spcPts val="800"/>
                        </a:spcAft>
                      </a:pPr>
                      <a:r>
                        <a:rPr lang="ar-JO" sz="1400" b="1" kern="100">
                          <a:effectLst/>
                          <a:latin typeface="Aptos"/>
                          <a:ea typeface="Aptos"/>
                          <a:cs typeface="Arial" panose="020B0604020202020204" pitchFamily="34" charset="0"/>
                        </a:rPr>
                        <a:t>ولا أعلم أيضًا إن كان يجب أن تعد واحدًا ونصف .</a:t>
                      </a:r>
                      <a:endParaRPr lang="en-US" sz="1200" kern="100">
                        <a:effectLst/>
                        <a:latin typeface="Aptos"/>
                        <a:ea typeface="Aptos"/>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latinLnBrk="1">
                        <a:lnSpc>
                          <a:spcPct val="115000"/>
                        </a:lnSpc>
                        <a:spcBef>
                          <a:spcPts val="0"/>
                        </a:spcBef>
                        <a:spcAft>
                          <a:spcPts val="800"/>
                        </a:spcAft>
                      </a:pPr>
                      <a:r>
                        <a:rPr lang="ar-JO" sz="1400" b="1" kern="100" dirty="0">
                          <a:effectLst/>
                          <a:latin typeface="Aptos"/>
                          <a:ea typeface="Aptos"/>
                          <a:cs typeface="Arial" panose="020B0604020202020204" pitchFamily="34" charset="0"/>
                        </a:rPr>
                        <a:t>ظريف </a:t>
                      </a:r>
                      <a:r>
                        <a:rPr lang="ar-JO" sz="1400" b="1" kern="100" dirty="0" smtClean="0">
                          <a:effectLst/>
                          <a:latin typeface="Aptos"/>
                          <a:ea typeface="Aptos"/>
                          <a:cs typeface="Arial" panose="020B0604020202020204" pitchFamily="34" charset="0"/>
                        </a:rPr>
                        <a:t>ومرح.</a:t>
                      </a:r>
                      <a:endParaRPr lang="en-US" sz="1200" kern="100" dirty="0">
                        <a:effectLst/>
                        <a:latin typeface="Aptos"/>
                        <a:ea typeface="Aptos"/>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066007"/>
                  </a:ext>
                </a:extLst>
              </a:tr>
            </a:tbl>
          </a:graphicData>
        </a:graphic>
      </p:graphicFrame>
      <p:sp>
        <p:nvSpPr>
          <p:cNvPr id="9" name="Rectangle 8"/>
          <p:cNvSpPr/>
          <p:nvPr/>
        </p:nvSpPr>
        <p:spPr>
          <a:xfrm>
            <a:off x="1225976" y="2368578"/>
            <a:ext cx="1588898" cy="523220"/>
          </a:xfrm>
          <a:prstGeom prst="rect">
            <a:avLst/>
          </a:prstGeom>
        </p:spPr>
        <p:txBody>
          <a:bodyPr wrap="none">
            <a:spAutoFit/>
          </a:bodyPr>
          <a:lstStyle/>
          <a:p>
            <a:pPr lvl="0" algn="r" rtl="1"/>
            <a:r>
              <a:rPr lang="ar-JO" sz="2800" b="1" dirty="0">
                <a:solidFill>
                  <a:srgbClr val="FF0000"/>
                </a:solidFill>
                <a:latin typeface="Aptos"/>
              </a:rPr>
              <a:t>س9 ص99</a:t>
            </a:r>
          </a:p>
        </p:txBody>
      </p:sp>
      <p:sp>
        <p:nvSpPr>
          <p:cNvPr id="45" name="Rectangle 44"/>
          <p:cNvSpPr/>
          <p:nvPr/>
        </p:nvSpPr>
        <p:spPr>
          <a:xfrm>
            <a:off x="7385077" y="125425"/>
            <a:ext cx="1909498" cy="523220"/>
          </a:xfrm>
          <a:prstGeom prst="rect">
            <a:avLst/>
          </a:prstGeom>
        </p:spPr>
        <p:txBody>
          <a:bodyPr wrap="none">
            <a:spAutoFit/>
          </a:bodyPr>
          <a:lstStyle/>
          <a:p>
            <a:pPr lvl="0" algn="r" rtl="1"/>
            <a:r>
              <a:rPr lang="ar-JO" sz="2800" b="1" dirty="0" smtClean="0">
                <a:solidFill>
                  <a:srgbClr val="FF0000"/>
                </a:solidFill>
                <a:latin typeface="Aptos"/>
              </a:rPr>
              <a:t>التغذية الراجعة</a:t>
            </a:r>
            <a:endParaRPr lang="ar-JO" sz="2800" b="1" dirty="0">
              <a:solidFill>
                <a:srgbClr val="FF0000"/>
              </a:solidFill>
              <a:latin typeface="Aptos"/>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9" name="Rounded Rectangle 28"/>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7833685" y="603566"/>
            <a:ext cx="2703927"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اللّغة العربيّة</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754672" y="133527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النتاجات</a:t>
            </a: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التاسع</a:t>
            </a:r>
          </a:p>
        </p:txBody>
      </p:sp>
      <p:sp>
        <p:nvSpPr>
          <p:cNvPr id="38" name="Double Wave 37"/>
          <p:cNvSpPr/>
          <p:nvPr/>
        </p:nvSpPr>
        <p:spPr>
          <a:xfrm>
            <a:off x="3825938"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2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الرابعة </a:t>
            </a:r>
          </a:p>
        </p:txBody>
      </p:sp>
      <p:sp>
        <p:nvSpPr>
          <p:cNvPr id="39" name="Double Wave 38"/>
          <p:cNvSpPr/>
          <p:nvPr/>
        </p:nvSpPr>
        <p:spPr>
          <a:xfrm>
            <a:off x="674285"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مغامرة طواحين الهواء  </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68601" y="728949"/>
            <a:ext cx="1235302"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altLang="en-US" b="1" dirty="0">
                  <a:latin typeface="Calibri" panose="020F0502020204030204" pitchFamily="34" charset="0"/>
                  <a:cs typeface="Calibri" panose="020F0502020204030204" pitchFamily="34" charset="0"/>
                </a:rPr>
                <a:t>5</a:t>
              </a:r>
              <a:r>
                <a:rPr lang="en-US" b="1" dirty="0">
                  <a:latin typeface="Calibri" panose="020F0502020204030204" pitchFamily="34" charset="0"/>
                  <a:cs typeface="Calibri" panose="020F0502020204030204" pitchFamily="34" charset="0"/>
                </a:rPr>
                <a:t>:00 </a:t>
              </a:r>
              <a:r>
                <a:rPr lang="en-US" b="1" dirty="0" err="1">
                  <a:latin typeface="Calibri" panose="020F0502020204030204" pitchFamily="34" charset="0"/>
                  <a:cs typeface="Calibri" panose="020F0502020204030204" pitchFamily="34" charset="0"/>
                </a:rPr>
                <a:t>mnutes</a:t>
              </a:r>
              <a:endParaRPr lang="en-US" b="1" dirty="0">
                <a:latin typeface="Calibri" panose="020F0502020204030204" pitchFamily="34" charset="0"/>
                <a:cs typeface="Calibri" panose="020F0502020204030204" pitchFamily="34" charset="0"/>
              </a:endParaRPr>
            </a:p>
          </p:txBody>
        </p:sp>
      </p:grpSp>
      <p:sp>
        <p:nvSpPr>
          <p:cNvPr id="24" name="Rounded Rectangle 23"/>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8" name="Rounded Rectangle 34"/>
          <p:cNvSpPr/>
          <p:nvPr/>
        </p:nvSpPr>
        <p:spPr>
          <a:xfrm>
            <a:off x="9682234" y="183228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altLang="ar-SA"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a:t>
            </a:r>
            <a:r>
              <a:rPr lang="ar-SA"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 </a:t>
            </a:r>
            <a:endParaRPr lang="ar-JO"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 name="Rounded Rectangle 2"/>
          <p:cNvSpPr/>
          <p:nvPr/>
        </p:nvSpPr>
        <p:spPr>
          <a:xfrm>
            <a:off x="9722612" y="2880190"/>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altLang="ar-SA" sz="3600" b="1" dirty="0">
                <a:solidFill>
                  <a:schemeClr val="bg1"/>
                </a:solidFill>
                <a:effectLst>
                  <a:outerShdw blurRad="38100" dist="38100" dir="2700000" algn="tl">
                    <a:srgbClr val="000000">
                      <a:alpha val="43137"/>
                    </a:srgbClr>
                  </a:outerShdw>
                </a:effectLst>
                <a:highlight>
                  <a:srgbClr val="800000"/>
                </a:highlight>
                <a:latin typeface="HelveticaNeueLT Arabic 55 Roman" panose="020B0604020202020204" pitchFamily="34" charset="-78"/>
                <a:cs typeface="HelveticaNeueLT Arabic 55 Roman" panose="020B0604020202020204" pitchFamily="34" charset="-78"/>
              </a:rPr>
              <a:t>ا</a:t>
            </a:r>
            <a:r>
              <a:rPr lang="ar-JO" altLang="ar-SA" sz="3600" b="1" dirty="0">
                <a:solidFill>
                  <a:srgbClr val="C0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لتقديم</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38" y="1565450"/>
            <a:ext cx="1237403" cy="924274"/>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4398" y="1237602"/>
            <a:ext cx="7544853" cy="1714739"/>
          </a:xfrm>
          <a:prstGeom prst="rect">
            <a:avLst/>
          </a:prstGeom>
        </p:spPr>
      </p:pic>
      <p:sp>
        <p:nvSpPr>
          <p:cNvPr id="30" name="Text Box 40"/>
          <p:cNvSpPr txBox="1"/>
          <p:nvPr/>
        </p:nvSpPr>
        <p:spPr>
          <a:xfrm>
            <a:off x="920648" y="3181413"/>
            <a:ext cx="8511363" cy="3030099"/>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gn="r">
              <a:lnSpc>
                <a:spcPct val="115000"/>
              </a:lnSpc>
              <a:spcBef>
                <a:spcPts val="0"/>
              </a:spcBef>
              <a:spcAft>
                <a:spcPts val="800"/>
              </a:spcAft>
            </a:pPr>
            <a:r>
              <a:rPr lang="ar-JO" sz="2800" b="1" kern="100" dirty="0">
                <a:solidFill>
                  <a:srgbClr val="FF0000"/>
                </a:solidFill>
                <a:effectLst/>
                <a:ea typeface="Aptos"/>
                <a:cs typeface="Arial" panose="020B0604020202020204" pitchFamily="34" charset="0"/>
              </a:rPr>
              <a:t>أ)الأعداء والفرسان .</a:t>
            </a:r>
            <a:endParaRPr lang="en-US" b="1" kern="100" dirty="0">
              <a:solidFill>
                <a:srgbClr val="FF0000"/>
              </a:solidFill>
              <a:effectLst/>
              <a:ea typeface="Aptos"/>
              <a:cs typeface="Arial" panose="020B0604020202020204" pitchFamily="34" charset="0"/>
            </a:endParaRPr>
          </a:p>
          <a:p>
            <a:pPr marL="0" marR="0" algn="r">
              <a:lnSpc>
                <a:spcPct val="115000"/>
              </a:lnSpc>
              <a:spcBef>
                <a:spcPts val="0"/>
              </a:spcBef>
              <a:spcAft>
                <a:spcPts val="800"/>
              </a:spcAft>
            </a:pPr>
            <a:r>
              <a:rPr lang="ar-JO" sz="2800" b="1" kern="100" dirty="0">
                <a:solidFill>
                  <a:srgbClr val="FF0000"/>
                </a:solidFill>
                <a:effectLst/>
                <a:ea typeface="Aptos"/>
                <a:cs typeface="Arial" panose="020B0604020202020204" pitchFamily="34" charset="0"/>
              </a:rPr>
              <a:t>ب) إذا رأيت أنهم أعداء يهاجموني يمكنك أن تبادر لنجدتي، وإذا رأيت أنهم فرسان، ادع لي بالانتصار عليهم .</a:t>
            </a:r>
            <a:endParaRPr lang="en-US" b="1" kern="100" dirty="0">
              <a:solidFill>
                <a:srgbClr val="FF0000"/>
              </a:solidFill>
              <a:effectLst/>
              <a:ea typeface="Aptos"/>
              <a:cs typeface="Arial" panose="020B0604020202020204" pitchFamily="34" charset="0"/>
            </a:endParaRPr>
          </a:p>
          <a:p>
            <a:pPr marL="0" marR="0" algn="r" latinLnBrk="1">
              <a:lnSpc>
                <a:spcPct val="115000"/>
              </a:lnSpc>
              <a:spcBef>
                <a:spcPts val="0"/>
              </a:spcBef>
              <a:spcAft>
                <a:spcPts val="800"/>
              </a:spcAft>
            </a:pPr>
            <a:r>
              <a:rPr lang="ar-JO" sz="2800" b="1" kern="100" dirty="0">
                <a:solidFill>
                  <a:srgbClr val="FF0000"/>
                </a:solidFill>
                <a:effectLst/>
                <a:ea typeface="Aptos"/>
                <a:cs typeface="Arial" panose="020B0604020202020204" pitchFamily="34" charset="0"/>
              </a:rPr>
              <a:t>ج) كان مسالمُا ومطيعًا لسيده </a:t>
            </a:r>
            <a:r>
              <a:rPr lang="ar-JO" sz="2800" b="1" kern="100" dirty="0" smtClean="0">
                <a:solidFill>
                  <a:srgbClr val="FF0000"/>
                </a:solidFill>
                <a:effectLst/>
                <a:ea typeface="Aptos"/>
                <a:cs typeface="Arial" panose="020B0604020202020204" pitchFamily="34" charset="0"/>
              </a:rPr>
              <a:t>ضعيفَ </a:t>
            </a:r>
            <a:r>
              <a:rPr lang="ar-JO" sz="2800" b="1" kern="100" dirty="0">
                <a:solidFill>
                  <a:srgbClr val="FF0000"/>
                </a:solidFill>
                <a:effectLst/>
                <a:ea typeface="Aptos"/>
                <a:cs typeface="Arial" panose="020B0604020202020204" pitchFamily="34" charset="0"/>
              </a:rPr>
              <a:t>البنية وبطبعه عدو لدود </a:t>
            </a:r>
            <a:r>
              <a:rPr lang="ar-JO" sz="2800" b="1" kern="100" dirty="0" smtClean="0">
                <a:solidFill>
                  <a:srgbClr val="FF0000"/>
                </a:solidFill>
                <a:effectLst/>
                <a:ea typeface="Aptos"/>
                <a:cs typeface="Arial" panose="020B0604020202020204" pitchFamily="34" charset="0"/>
              </a:rPr>
              <a:t>للمشاجرت </a:t>
            </a:r>
            <a:r>
              <a:rPr lang="ar-JO" sz="2800" b="1" kern="100" dirty="0">
                <a:solidFill>
                  <a:srgbClr val="FF0000"/>
                </a:solidFill>
                <a:effectLst/>
                <a:ea typeface="Aptos"/>
                <a:cs typeface="Arial" panose="020B0604020202020204" pitchFamily="34" charset="0"/>
              </a:rPr>
              <a:t>ولا يقوى </a:t>
            </a:r>
            <a:r>
              <a:rPr lang="ar-JO" sz="2800" b="1" kern="100" dirty="0" smtClean="0">
                <a:solidFill>
                  <a:srgbClr val="FF0000"/>
                </a:solidFill>
                <a:effectLst/>
                <a:ea typeface="Aptos"/>
                <a:cs typeface="Arial" panose="020B0604020202020204" pitchFamily="34" charset="0"/>
              </a:rPr>
              <a:t>على </a:t>
            </a:r>
            <a:r>
              <a:rPr lang="ar-JO" sz="2800" b="1" kern="100" dirty="0">
                <a:solidFill>
                  <a:srgbClr val="FF0000"/>
                </a:solidFill>
                <a:effectLst/>
                <a:ea typeface="Aptos"/>
                <a:cs typeface="Arial" panose="020B0604020202020204" pitchFamily="34" charset="0"/>
              </a:rPr>
              <a:t>القتال .</a:t>
            </a:r>
            <a:endParaRPr lang="en-US" b="1" kern="100" dirty="0">
              <a:solidFill>
                <a:srgbClr val="FF0000"/>
              </a:solidFill>
              <a:effectLst/>
              <a:ea typeface="Aptos"/>
              <a:cs typeface="Arial" panose="020B0604020202020204" pitchFamily="34" charset="0"/>
            </a:endParaRPr>
          </a:p>
        </p:txBody>
      </p:sp>
      <p:sp>
        <p:nvSpPr>
          <p:cNvPr id="45" name="Rectangle 44"/>
          <p:cNvSpPr/>
          <p:nvPr/>
        </p:nvSpPr>
        <p:spPr>
          <a:xfrm>
            <a:off x="2140376" y="1734450"/>
            <a:ext cx="1588898" cy="523220"/>
          </a:xfrm>
          <a:prstGeom prst="rect">
            <a:avLst/>
          </a:prstGeom>
        </p:spPr>
        <p:txBody>
          <a:bodyPr wrap="none">
            <a:spAutoFit/>
          </a:bodyPr>
          <a:lstStyle/>
          <a:p>
            <a:pPr lvl="0" algn="r" rtl="1"/>
            <a:r>
              <a:rPr lang="ar-JO" sz="2800" b="1" dirty="0" smtClean="0">
                <a:solidFill>
                  <a:srgbClr val="FF0000"/>
                </a:solidFill>
                <a:latin typeface="Aptos"/>
              </a:rPr>
              <a:t>س6 ص98</a:t>
            </a:r>
            <a:endParaRPr lang="ar-JO" sz="2800" b="1" dirty="0">
              <a:solidFill>
                <a:srgbClr val="FF0000"/>
              </a:solidFill>
              <a:latin typeface="Apto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9" name="Rounded Rectangle 28"/>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7833685" y="603566"/>
            <a:ext cx="2703927"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اللّغة العربيّة</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754672" y="133527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النتاجات</a:t>
            </a: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altLang="en-US" sz="2400" b="1" dirty="0">
                <a:solidFill>
                  <a:srgbClr val="C00000"/>
                </a:solidFill>
              </a:rPr>
              <a:t>س7 ص98</a:t>
            </a:r>
            <a:r>
              <a:rPr lang="ar-JO" altLang="en-US" sz="2400" dirty="0"/>
              <a:t> </a:t>
            </a:r>
          </a:p>
          <a:p>
            <a:pPr algn="r" rtl="1"/>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التاسع</a:t>
            </a:r>
          </a:p>
        </p:txBody>
      </p:sp>
      <p:sp>
        <p:nvSpPr>
          <p:cNvPr id="38" name="Double Wave 37"/>
          <p:cNvSpPr/>
          <p:nvPr/>
        </p:nvSpPr>
        <p:spPr>
          <a:xfrm>
            <a:off x="3825938"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2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الرابعة </a:t>
            </a:r>
          </a:p>
        </p:txBody>
      </p:sp>
      <p:sp>
        <p:nvSpPr>
          <p:cNvPr id="39" name="Double Wave 38"/>
          <p:cNvSpPr/>
          <p:nvPr/>
        </p:nvSpPr>
        <p:spPr>
          <a:xfrm>
            <a:off x="674285"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مغامرة طواحين الهواء  </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56634" y="338796"/>
            <a:ext cx="1235302"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altLang="en-US" b="1" dirty="0">
                  <a:latin typeface="Calibri" panose="020F0502020204030204" pitchFamily="34" charset="0"/>
                  <a:cs typeface="Calibri" panose="020F0502020204030204" pitchFamily="34" charset="0"/>
                </a:rPr>
                <a:t>3</a:t>
              </a:r>
              <a:r>
                <a:rPr lang="en-US" b="1" dirty="0">
                  <a:latin typeface="Calibri" panose="020F0502020204030204" pitchFamily="34" charset="0"/>
                  <a:cs typeface="Calibri" panose="020F0502020204030204" pitchFamily="34" charset="0"/>
                </a:rPr>
                <a:t>:00 </a:t>
              </a:r>
              <a:r>
                <a:rPr lang="en-US" b="1" dirty="0" err="1">
                  <a:latin typeface="Calibri" panose="020F0502020204030204" pitchFamily="34" charset="0"/>
                  <a:cs typeface="Calibri" panose="020F0502020204030204" pitchFamily="34" charset="0"/>
                </a:rPr>
                <a:t>mnutes</a:t>
              </a:r>
              <a:endParaRPr lang="en-US" b="1" dirty="0">
                <a:latin typeface="Calibri" panose="020F0502020204030204" pitchFamily="34" charset="0"/>
                <a:cs typeface="Calibri" panose="020F0502020204030204" pitchFamily="34" charset="0"/>
              </a:endParaRPr>
            </a:p>
          </p:txBody>
        </p:sp>
      </p:grpSp>
      <p:sp>
        <p:nvSpPr>
          <p:cNvPr id="24" name="Rounded Rectangle 23"/>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8" name="Rounded Rectangle 34"/>
          <p:cNvSpPr/>
          <p:nvPr/>
        </p:nvSpPr>
        <p:spPr>
          <a:xfrm>
            <a:off x="9682234" y="183228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altLang="ar-SA"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a:t>
            </a:r>
            <a:r>
              <a:rPr lang="ar-SA"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 </a:t>
            </a:r>
            <a:endParaRPr lang="ar-JO"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 name="Rounded Rectangle 2"/>
          <p:cNvSpPr/>
          <p:nvPr/>
        </p:nvSpPr>
        <p:spPr>
          <a:xfrm>
            <a:off x="9722612" y="2880190"/>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altLang="ar-SA" sz="3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585" y="1219080"/>
            <a:ext cx="8885249" cy="5486914"/>
          </a:xfrm>
          <a:prstGeom prst="rect">
            <a:avLst/>
          </a:prstGeom>
        </p:spPr>
      </p:pic>
      <p:sp>
        <p:nvSpPr>
          <p:cNvPr id="45" name="Text Box 42"/>
          <p:cNvSpPr txBox="1"/>
          <p:nvPr/>
        </p:nvSpPr>
        <p:spPr>
          <a:xfrm>
            <a:off x="403574" y="3543670"/>
            <a:ext cx="5192889" cy="418867"/>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gn="r">
              <a:lnSpc>
                <a:spcPct val="115000"/>
              </a:lnSpc>
              <a:spcBef>
                <a:spcPts val="0"/>
              </a:spcBef>
              <a:spcAft>
                <a:spcPts val="800"/>
              </a:spcAft>
            </a:pPr>
            <a:r>
              <a:rPr lang="ar-JO" sz="1600" b="1" kern="100" dirty="0">
                <a:effectLst/>
                <a:ea typeface="Aptos"/>
                <a:cs typeface="Arial" panose="020B0604020202020204" pitchFamily="34" charset="0"/>
              </a:rPr>
              <a:t>سخرية دون كيشوت من القدر ،لإعتقاده أن القدر لا يحمل له إلّاَ سوء الحظ </a:t>
            </a:r>
            <a:endParaRPr lang="en-US" sz="1600" kern="100" dirty="0">
              <a:effectLst/>
              <a:ea typeface="Aptos"/>
              <a:cs typeface="Arial" panose="020B0604020202020204" pitchFamily="34" charset="0"/>
            </a:endParaRPr>
          </a:p>
        </p:txBody>
      </p:sp>
      <p:sp>
        <p:nvSpPr>
          <p:cNvPr id="46" name="Text Box 43"/>
          <p:cNvSpPr txBox="1"/>
          <p:nvPr/>
        </p:nvSpPr>
        <p:spPr>
          <a:xfrm>
            <a:off x="787622" y="4159930"/>
            <a:ext cx="4424791" cy="756166"/>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gn="r" rtl="1">
              <a:lnSpc>
                <a:spcPct val="115000"/>
              </a:lnSpc>
              <a:spcBef>
                <a:spcPts val="0"/>
              </a:spcBef>
              <a:spcAft>
                <a:spcPts val="800"/>
              </a:spcAft>
            </a:pPr>
            <a:r>
              <a:rPr lang="en-US" sz="1400" kern="100" dirty="0">
                <a:effectLst/>
                <a:latin typeface="Arial" panose="020B0604020202020204" pitchFamily="34" charset="0"/>
                <a:ea typeface="Aptos"/>
                <a:cs typeface="Arial" panose="020B0604020202020204" pitchFamily="34" charset="0"/>
              </a:rPr>
              <a:t> </a:t>
            </a:r>
            <a:r>
              <a:rPr lang="ar-SA" b="1" kern="100" dirty="0">
                <a:effectLst/>
                <a:ea typeface="Aptos"/>
                <a:cs typeface="Times New Roman" panose="02020603050405020304" pitchFamily="18" charset="0"/>
              </a:rPr>
              <a:t>مخاطبة</a:t>
            </a:r>
            <a:r>
              <a:rPr lang="ar-SA" b="1" kern="100" dirty="0">
                <a:effectLst/>
                <a:ea typeface="Aptos"/>
                <a:cs typeface="Arial" panose="020B0604020202020204" pitchFamily="34" charset="0"/>
              </a:rPr>
              <a:t> </a:t>
            </a:r>
            <a:r>
              <a:rPr lang="ar-SA" b="1" kern="100" dirty="0">
                <a:effectLst/>
                <a:ea typeface="Aptos"/>
                <a:cs typeface="Times New Roman" panose="02020603050405020304" pitchFamily="18" charset="0"/>
              </a:rPr>
              <a:t>طواحين</a:t>
            </a:r>
            <a:r>
              <a:rPr lang="ar-SA" b="1" kern="100" dirty="0">
                <a:effectLst/>
                <a:ea typeface="Aptos"/>
                <a:cs typeface="Arial" panose="020B0604020202020204" pitchFamily="34" charset="0"/>
              </a:rPr>
              <a:t> </a:t>
            </a:r>
            <a:r>
              <a:rPr lang="ar-SA" b="1" kern="100" dirty="0">
                <a:effectLst/>
                <a:ea typeface="Aptos"/>
                <a:cs typeface="Times New Roman" panose="02020603050405020304" pitchFamily="18" charset="0"/>
              </a:rPr>
              <a:t>الهواء</a:t>
            </a:r>
            <a:r>
              <a:rPr lang="ar-SA" b="1" kern="100" dirty="0">
                <a:effectLst/>
                <a:ea typeface="Aptos"/>
                <a:cs typeface="Arial" panose="020B0604020202020204" pitchFamily="34" charset="0"/>
              </a:rPr>
              <a:t> </a:t>
            </a:r>
            <a:r>
              <a:rPr lang="ar-SA" b="1" kern="100" dirty="0">
                <a:effectLst/>
                <a:ea typeface="Aptos"/>
                <a:cs typeface="Times New Roman" panose="02020603050405020304" pitchFamily="18" charset="0"/>
              </a:rPr>
              <a:t>بالجبناء</a:t>
            </a:r>
            <a:r>
              <a:rPr lang="ar-SA" b="1" kern="100" dirty="0">
                <a:effectLst/>
                <a:ea typeface="Aptos"/>
                <a:cs typeface="Arial" panose="020B0604020202020204" pitchFamily="34" charset="0"/>
              </a:rPr>
              <a:t> </a:t>
            </a:r>
            <a:r>
              <a:rPr lang="ar-SA" b="1" kern="100" dirty="0">
                <a:effectLst/>
                <a:ea typeface="Aptos"/>
                <a:cs typeface="Times New Roman" panose="02020603050405020304" pitchFamily="18" charset="0"/>
              </a:rPr>
              <a:t>ونهيها</a:t>
            </a:r>
            <a:r>
              <a:rPr lang="ar-SA" b="1" kern="100" dirty="0">
                <a:effectLst/>
                <a:ea typeface="Aptos"/>
                <a:cs typeface="Arial" panose="020B0604020202020204" pitchFamily="34" charset="0"/>
              </a:rPr>
              <a:t>  </a:t>
            </a:r>
            <a:r>
              <a:rPr lang="ar-SA" b="1" kern="100" dirty="0">
                <a:effectLst/>
                <a:ea typeface="Aptos"/>
                <a:cs typeface="Times New Roman" panose="02020603050405020304" pitchFamily="18" charset="0"/>
              </a:rPr>
              <a:t>عن</a:t>
            </a:r>
            <a:r>
              <a:rPr lang="ar-SA" b="1" kern="100" dirty="0">
                <a:effectLst/>
                <a:ea typeface="Aptos"/>
                <a:cs typeface="Arial" panose="020B0604020202020204" pitchFamily="34" charset="0"/>
              </a:rPr>
              <a:t> </a:t>
            </a:r>
            <a:r>
              <a:rPr lang="ar-SA" b="1" kern="100" dirty="0">
                <a:effectLst/>
                <a:ea typeface="Aptos"/>
                <a:cs typeface="Times New Roman" panose="02020603050405020304" pitchFamily="18" charset="0"/>
              </a:rPr>
              <a:t>الهرب</a:t>
            </a:r>
            <a:r>
              <a:rPr lang="ar-SA" b="1" kern="100" dirty="0">
                <a:effectLst/>
                <a:ea typeface="Aptos"/>
                <a:cs typeface="Arial" panose="020B0604020202020204" pitchFamily="34" charset="0"/>
              </a:rPr>
              <a:t> </a:t>
            </a:r>
            <a:r>
              <a:rPr lang="ar-SA" b="1" kern="100" dirty="0">
                <a:effectLst/>
                <a:ea typeface="Aptos"/>
                <a:cs typeface="Times New Roman" panose="02020603050405020304" pitchFamily="18" charset="0"/>
              </a:rPr>
              <a:t>؛ فالطواحين</a:t>
            </a:r>
            <a:r>
              <a:rPr lang="ar-SA" b="1" kern="100" dirty="0">
                <a:effectLst/>
                <a:ea typeface="Aptos"/>
                <a:cs typeface="Arial" panose="020B0604020202020204" pitchFamily="34" charset="0"/>
              </a:rPr>
              <a:t> </a:t>
            </a:r>
            <a:r>
              <a:rPr lang="ar-SA" b="1" kern="100" dirty="0">
                <a:effectLst/>
                <a:ea typeface="Aptos"/>
                <a:cs typeface="Times New Roman" panose="02020603050405020304" pitchFamily="18" charset="0"/>
              </a:rPr>
              <a:t>لا</a:t>
            </a:r>
            <a:r>
              <a:rPr lang="ar-SA" b="1" kern="100" dirty="0">
                <a:effectLst/>
                <a:ea typeface="Aptos"/>
                <a:cs typeface="Arial" panose="020B0604020202020204" pitchFamily="34" charset="0"/>
              </a:rPr>
              <a:t> </a:t>
            </a:r>
            <a:r>
              <a:rPr lang="ar-SA" b="1" kern="100" dirty="0">
                <a:effectLst/>
                <a:ea typeface="Aptos"/>
                <a:cs typeface="Times New Roman" panose="02020603050405020304" pitchFamily="18" charset="0"/>
              </a:rPr>
              <a:t>يمكنها</a:t>
            </a:r>
            <a:r>
              <a:rPr lang="ar-SA" b="1" kern="100" dirty="0">
                <a:effectLst/>
                <a:ea typeface="Aptos"/>
                <a:cs typeface="Arial" panose="020B0604020202020204" pitchFamily="34" charset="0"/>
              </a:rPr>
              <a:t> </a:t>
            </a:r>
            <a:r>
              <a:rPr lang="ar-SA" b="1" kern="100" dirty="0">
                <a:effectLst/>
                <a:ea typeface="Aptos"/>
                <a:cs typeface="Times New Roman" panose="02020603050405020304" pitchFamily="18" charset="0"/>
              </a:rPr>
              <a:t>الحراك</a:t>
            </a:r>
            <a:r>
              <a:rPr lang="ar-SA" b="1" kern="100" dirty="0">
                <a:effectLst/>
                <a:ea typeface="Aptos"/>
                <a:cs typeface="Arial" panose="020B0604020202020204" pitchFamily="34" charset="0"/>
              </a:rPr>
              <a:t> </a:t>
            </a:r>
            <a:r>
              <a:rPr lang="ar-SA" b="1" kern="100" dirty="0">
                <a:effectLst/>
                <a:ea typeface="Aptos"/>
                <a:cs typeface="Times New Roman" panose="02020603050405020304" pitchFamily="18" charset="0"/>
              </a:rPr>
              <a:t>وبالتالي</a:t>
            </a:r>
            <a:r>
              <a:rPr lang="ar-SA" b="1" kern="100" dirty="0">
                <a:effectLst/>
                <a:ea typeface="Aptos"/>
                <a:cs typeface="Arial" panose="020B0604020202020204" pitchFamily="34" charset="0"/>
              </a:rPr>
              <a:t> </a:t>
            </a:r>
            <a:r>
              <a:rPr lang="ar-SA" b="1" kern="100" dirty="0">
                <a:effectLst/>
                <a:ea typeface="Aptos"/>
                <a:cs typeface="Times New Roman" panose="02020603050405020304" pitchFamily="18" charset="0"/>
              </a:rPr>
              <a:t>لاتستطيع</a:t>
            </a:r>
            <a:r>
              <a:rPr lang="ar-SA" b="1" kern="100" dirty="0">
                <a:effectLst/>
                <a:ea typeface="Aptos"/>
                <a:cs typeface="Arial" panose="020B0604020202020204" pitchFamily="34" charset="0"/>
              </a:rPr>
              <a:t> </a:t>
            </a:r>
            <a:r>
              <a:rPr lang="ar-SA" b="1" kern="100" dirty="0">
                <a:effectLst/>
                <a:ea typeface="Aptos"/>
                <a:cs typeface="Times New Roman" panose="02020603050405020304" pitchFamily="18" charset="0"/>
              </a:rPr>
              <a:t>الهرب</a:t>
            </a:r>
            <a:r>
              <a:rPr lang="ar-JO" b="1" kern="100" dirty="0">
                <a:effectLst/>
                <a:ea typeface="Aptos"/>
                <a:cs typeface="Times New Roman" panose="02020603050405020304" pitchFamily="18" charset="0"/>
              </a:rPr>
              <a:t>.</a:t>
            </a:r>
            <a:endParaRPr lang="en-US" kern="100" dirty="0">
              <a:effectLst/>
              <a:ea typeface="Aptos"/>
              <a:cs typeface="Arial" panose="020B0604020202020204" pitchFamily="34" charset="0"/>
            </a:endParaRPr>
          </a:p>
        </p:txBody>
      </p:sp>
      <p:sp>
        <p:nvSpPr>
          <p:cNvPr id="47" name="Text Box 44"/>
          <p:cNvSpPr txBox="1"/>
          <p:nvPr/>
        </p:nvSpPr>
        <p:spPr>
          <a:xfrm>
            <a:off x="787622" y="5067956"/>
            <a:ext cx="4208588" cy="725812"/>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gn="r">
              <a:lnSpc>
                <a:spcPct val="115000"/>
              </a:lnSpc>
              <a:spcBef>
                <a:spcPts val="0"/>
              </a:spcBef>
              <a:spcAft>
                <a:spcPts val="800"/>
              </a:spcAft>
            </a:pPr>
            <a:r>
              <a:rPr lang="ar-JO" b="1" kern="100" dirty="0">
                <a:effectLst/>
                <a:ea typeface="Aptos"/>
                <a:cs typeface="Arial" panose="020B0604020202020204" pitchFamily="34" charset="0"/>
              </a:rPr>
              <a:t>اعتبار سانشو نصف شخص واحد ؛ لأنه ضعيف البنية وليس شجاعًا مثله </a:t>
            </a:r>
            <a:r>
              <a:rPr lang="ar-JO" b="1" kern="100" dirty="0" smtClean="0">
                <a:effectLst/>
                <a:ea typeface="Aptos"/>
                <a:cs typeface="Arial" panose="020B0604020202020204" pitchFamily="34" charset="0"/>
              </a:rPr>
              <a:t>.</a:t>
            </a:r>
            <a:endParaRPr lang="en-US" b="1" kern="100" dirty="0">
              <a:effectLst/>
              <a:ea typeface="Aptos"/>
              <a:cs typeface="Arial" panose="020B0604020202020204" pitchFamily="34" charset="0"/>
            </a:endParaRPr>
          </a:p>
        </p:txBody>
      </p:sp>
      <p:sp>
        <p:nvSpPr>
          <p:cNvPr id="48" name="Text Box 45"/>
          <p:cNvSpPr txBox="1"/>
          <p:nvPr/>
        </p:nvSpPr>
        <p:spPr>
          <a:xfrm>
            <a:off x="371513" y="5949056"/>
            <a:ext cx="5224949" cy="81617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gn="r" rtl="1">
              <a:lnSpc>
                <a:spcPct val="115000"/>
              </a:lnSpc>
              <a:spcBef>
                <a:spcPts val="0"/>
              </a:spcBef>
              <a:spcAft>
                <a:spcPts val="800"/>
              </a:spcAft>
            </a:pPr>
            <a:r>
              <a:rPr lang="en-US" b="1" kern="100" dirty="0">
                <a:effectLst/>
                <a:latin typeface="Arial" panose="020B0604020202020204" pitchFamily="34" charset="0"/>
                <a:ea typeface="Aptos"/>
                <a:cs typeface="Arial" panose="020B0604020202020204" pitchFamily="34" charset="0"/>
              </a:rPr>
              <a:t> </a:t>
            </a:r>
            <a:r>
              <a:rPr lang="ar-JO" b="1" kern="100" dirty="0">
                <a:effectLst/>
                <a:latin typeface="Arial" panose="020B0604020202020204" pitchFamily="34" charset="0"/>
                <a:ea typeface="Aptos"/>
                <a:cs typeface="Arial" panose="020B0604020202020204" pitchFamily="34" charset="0"/>
              </a:rPr>
              <a:t>يرى نفسه بعشرين رجلًا  فقد بالغ في تقديره لنفسه ؛ لأنَّ الواقع يناقض ما يراه،  فهو وحيد وضعيف ولا يملك القوة التي يظنها .</a:t>
            </a:r>
            <a:endParaRPr lang="en-US" b="1" kern="100" dirty="0">
              <a:effectLst/>
              <a:ea typeface="Aptos"/>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9" name="Rounded Rectangle 28"/>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7833685" y="603566"/>
            <a:ext cx="2703927"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اللّغة العربيّة</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754672" y="1824410"/>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a:t>
            </a: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التاسع</a:t>
            </a:r>
          </a:p>
        </p:txBody>
      </p:sp>
      <p:sp>
        <p:nvSpPr>
          <p:cNvPr id="38" name="Double Wave 37"/>
          <p:cNvSpPr/>
          <p:nvPr/>
        </p:nvSpPr>
        <p:spPr>
          <a:xfrm>
            <a:off x="3825938"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2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الوحدةا لرابعة </a:t>
            </a:r>
          </a:p>
        </p:txBody>
      </p:sp>
      <p:sp>
        <p:nvSpPr>
          <p:cNvPr id="39" name="Double Wave 38"/>
          <p:cNvSpPr/>
          <p:nvPr/>
        </p:nvSpPr>
        <p:spPr>
          <a:xfrm>
            <a:off x="674285"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الدرس:مغامرة طواحين </a:t>
            </a:r>
            <a:r>
              <a:rPr lang="ar-JO" sz="1600" b="1" dirty="0" smtClean="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الهواء</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64778" y="827766"/>
            <a:ext cx="1235302"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01:00 </a:t>
              </a:r>
              <a:r>
                <a:rPr lang="en-US" b="1" dirty="0" err="1">
                  <a:latin typeface="Calibri" panose="020F0502020204030204" pitchFamily="34" charset="0"/>
                  <a:cs typeface="Calibri" panose="020F0502020204030204" pitchFamily="34" charset="0"/>
                </a:rPr>
                <a:t>mnutes</a:t>
              </a:r>
              <a:endParaRPr lang="en-US" b="1" dirty="0">
                <a:latin typeface="Calibri" panose="020F0502020204030204" pitchFamily="34" charset="0"/>
                <a:cs typeface="Calibri" panose="020F0502020204030204" pitchFamily="34" charset="0"/>
              </a:endParaRPr>
            </a:p>
          </p:txBody>
        </p:sp>
      </p:grpSp>
      <p:sp>
        <p:nvSpPr>
          <p:cNvPr id="24" name="Rounded Rectangle 23"/>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Rounded Rectangle 34"/>
          <p:cNvSpPr/>
          <p:nvPr/>
        </p:nvSpPr>
        <p:spPr>
          <a:xfrm>
            <a:off x="9790873" y="136698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sz="3200" b="1" dirty="0">
                <a:solidFill>
                  <a:srgbClr val="C0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النتاجات</a:t>
            </a:r>
          </a:p>
        </p:txBody>
      </p:sp>
      <p:sp>
        <p:nvSpPr>
          <p:cNvPr id="4" name="TextBox 3"/>
          <p:cNvSpPr txBox="1"/>
          <p:nvPr/>
        </p:nvSpPr>
        <p:spPr>
          <a:xfrm>
            <a:off x="749130" y="957172"/>
            <a:ext cx="8898316" cy="4184650"/>
          </a:xfrm>
          <a:prstGeom prst="rect">
            <a:avLst/>
          </a:prstGeom>
          <a:noFill/>
        </p:spPr>
        <p:txBody>
          <a:bodyPr wrap="square" rtlCol="1">
            <a:spAutoFit/>
          </a:bodyPr>
          <a:lstStyle/>
          <a:p>
            <a:pPr algn="r" rtl="1">
              <a:lnSpc>
                <a:spcPct val="250000"/>
              </a:lnSpc>
            </a:pPr>
            <a:r>
              <a:rPr lang="ar-SA" sz="2800" b="1" dirty="0">
                <a:solidFill>
                  <a:srgbClr val="C00000"/>
                </a:solidFill>
                <a:latin typeface="GE SS Text Bold" pitchFamily="18" charset="-78"/>
                <a:ea typeface="GE SS Text Bold" pitchFamily="18" charset="-78"/>
                <a:cs typeface="GE SS Text Bold" pitchFamily="18" charset="-78"/>
              </a:rPr>
              <a:t>النتاجات المتوقعة </a:t>
            </a:r>
            <a:endParaRPr lang="ar-JO" sz="2800" b="1" dirty="0"/>
          </a:p>
          <a:p>
            <a:pPr algn="r" rtl="1"/>
            <a:r>
              <a:rPr lang="ar-JO" sz="2800" b="1" dirty="0">
                <a:solidFill>
                  <a:schemeClr val="accent6">
                    <a:lumMod val="50000"/>
                  </a:schemeClr>
                </a:solidFill>
              </a:rPr>
              <a:t>1-أنْ يقرأ النَّص قراءة جهرية معبرة متمثلًا المعنى ومراعيًا</a:t>
            </a:r>
          </a:p>
          <a:p>
            <a:pPr algn="r" rtl="1"/>
            <a:r>
              <a:rPr lang="ar-JO" sz="2800" b="1" dirty="0">
                <a:solidFill>
                  <a:schemeClr val="accent6">
                    <a:lumMod val="50000"/>
                  </a:schemeClr>
                </a:solidFill>
              </a:rPr>
              <a:t>  التَّنغيم والتَّلوين الصَّوتي .</a:t>
            </a:r>
            <a:endParaRPr lang="ar-JO" sz="2800" b="1" dirty="0"/>
          </a:p>
          <a:p>
            <a:pPr algn="r" rtl="1"/>
            <a:r>
              <a:rPr lang="ar-JO" sz="2800" b="1" dirty="0">
                <a:solidFill>
                  <a:schemeClr val="accent6">
                    <a:lumMod val="50000"/>
                  </a:schemeClr>
                </a:solidFill>
              </a:rPr>
              <a:t>2</a:t>
            </a:r>
            <a:r>
              <a:rPr lang="ar-JO" sz="2800" b="1" dirty="0"/>
              <a:t>- </a:t>
            </a:r>
            <a:r>
              <a:rPr lang="ar-JO" sz="2800" b="1" dirty="0">
                <a:solidFill>
                  <a:schemeClr val="accent6">
                    <a:lumMod val="50000"/>
                  </a:schemeClr>
                </a:solidFill>
              </a:rPr>
              <a:t>أنْ يفسر المفردات والتَّراكيب الجديدة في النَّص .</a:t>
            </a:r>
          </a:p>
          <a:p>
            <a:pPr algn="r" rtl="1"/>
            <a:r>
              <a:rPr lang="ar-JO" sz="2800" b="1" dirty="0">
                <a:solidFill>
                  <a:schemeClr val="accent6">
                    <a:lumMod val="50000"/>
                  </a:schemeClr>
                </a:solidFill>
              </a:rPr>
              <a:t>3-أنْ يحلل الرواية مراعيًا عناصرها </a:t>
            </a:r>
            <a:r>
              <a:rPr lang="ar-JO" sz="2800" b="1" dirty="0" smtClean="0">
                <a:solidFill>
                  <a:schemeClr val="accent6">
                    <a:lumMod val="50000"/>
                  </a:schemeClr>
                </a:solidFill>
              </a:rPr>
              <a:t>الرَّئيسة.</a:t>
            </a:r>
            <a:endParaRPr lang="ar-JO" sz="2800" b="1" dirty="0">
              <a:solidFill>
                <a:schemeClr val="accent6">
                  <a:lumMod val="50000"/>
                </a:schemeClr>
              </a:solidFill>
            </a:endParaRPr>
          </a:p>
          <a:p>
            <a:pPr algn="r" rtl="1"/>
            <a:r>
              <a:rPr lang="ar-JO" sz="2800" b="1" dirty="0">
                <a:solidFill>
                  <a:schemeClr val="accent6">
                    <a:lumMod val="50000"/>
                  </a:schemeClr>
                </a:solidFill>
              </a:rPr>
              <a:t>4- أنْ يوضح دلالة عبارة من النَّصّ.</a:t>
            </a:r>
          </a:p>
          <a:p>
            <a:pPr algn="r" rtl="1"/>
            <a:r>
              <a:rPr lang="ar-JO" sz="2800" b="1" dirty="0">
                <a:solidFill>
                  <a:schemeClr val="accent6">
                    <a:lumMod val="50000"/>
                  </a:schemeClr>
                </a:solidFill>
              </a:rPr>
              <a:t>5-أن ينمو لديه قيمة الاعتداد بالنفس بطريقة </a:t>
            </a:r>
            <a:r>
              <a:rPr lang="ar-JO" sz="2800" b="1" dirty="0" smtClean="0">
                <a:solidFill>
                  <a:schemeClr val="accent6">
                    <a:lumMod val="50000"/>
                  </a:schemeClr>
                </a:solidFill>
              </a:rPr>
              <a:t>متوازنة.  </a:t>
            </a:r>
            <a:endParaRPr lang="en-US" sz="2800" b="1" dirty="0">
              <a:solidFill>
                <a:schemeClr val="accent6">
                  <a:lumMod val="50000"/>
                </a:schemeClr>
              </a:solidFill>
            </a:endParaRPr>
          </a:p>
          <a:p>
            <a:pPr algn="r"/>
            <a:endParaRPr lang="en-US" sz="2800" b="1" dirty="0">
              <a:solidFill>
                <a:schemeClr val="accent6">
                  <a:lumMod val="50000"/>
                </a:schemeClr>
              </a:solidFill>
            </a:endParaRPr>
          </a:p>
        </p:txBody>
      </p:sp>
      <p:pic>
        <p:nvPicPr>
          <p:cNvPr id="27" name="Picture 2" descr="دون كيشوت - ويكيبيديا">
            <a:extLst>
              <a:ext uri="{FF2B5EF4-FFF2-40B4-BE49-F238E27FC236}">
                <a16:creationId xmlns:a16="http://schemas.microsoft.com/office/drawing/2014/main" id="{AC364269-72D7-4521-94AB-AD8B7ACDB6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609" y="2683555"/>
            <a:ext cx="2466108" cy="3705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9" name="Rounded Rectangle 28"/>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7833685" y="603566"/>
            <a:ext cx="2703927"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اللّغة العربيّة</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754672" y="133527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النتاجات</a:t>
            </a: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altLang="en-US" sz="2400" b="1" dirty="0" smtClean="0">
                <a:solidFill>
                  <a:srgbClr val="C00000"/>
                </a:solidFill>
              </a:rPr>
              <a:t>س8 ص99</a:t>
            </a:r>
            <a:r>
              <a:rPr lang="ar-JO" altLang="en-US" sz="2400" dirty="0" smtClean="0"/>
              <a:t> </a:t>
            </a:r>
            <a:endParaRPr lang="ar-JO" altLang="en-US" sz="2400" dirty="0"/>
          </a:p>
          <a:p>
            <a:pPr algn="r" rtl="1"/>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التاسع</a:t>
            </a:r>
          </a:p>
        </p:txBody>
      </p:sp>
      <p:sp>
        <p:nvSpPr>
          <p:cNvPr id="38" name="Double Wave 37"/>
          <p:cNvSpPr/>
          <p:nvPr/>
        </p:nvSpPr>
        <p:spPr>
          <a:xfrm>
            <a:off x="3825938"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2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الرابعة </a:t>
            </a:r>
          </a:p>
        </p:txBody>
      </p:sp>
      <p:sp>
        <p:nvSpPr>
          <p:cNvPr id="39" name="Double Wave 38"/>
          <p:cNvSpPr/>
          <p:nvPr/>
        </p:nvSpPr>
        <p:spPr>
          <a:xfrm>
            <a:off x="674285"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مغامرة طواحين الهواء  </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45671" y="400683"/>
            <a:ext cx="1235302"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altLang="en-US" b="1" dirty="0">
                  <a:latin typeface="Calibri" panose="020F0502020204030204" pitchFamily="34" charset="0"/>
                  <a:cs typeface="Calibri" panose="020F0502020204030204" pitchFamily="34" charset="0"/>
                </a:rPr>
                <a:t>3</a:t>
              </a:r>
              <a:r>
                <a:rPr lang="en-US" b="1" dirty="0">
                  <a:latin typeface="Calibri" panose="020F0502020204030204" pitchFamily="34" charset="0"/>
                  <a:cs typeface="Calibri" panose="020F0502020204030204" pitchFamily="34" charset="0"/>
                </a:rPr>
                <a:t>:00 </a:t>
              </a:r>
              <a:r>
                <a:rPr lang="en-US" b="1" dirty="0" err="1">
                  <a:latin typeface="Calibri" panose="020F0502020204030204" pitchFamily="34" charset="0"/>
                  <a:cs typeface="Calibri" panose="020F0502020204030204" pitchFamily="34" charset="0"/>
                </a:rPr>
                <a:t>mnutes</a:t>
              </a:r>
              <a:endParaRPr lang="en-US" b="1" dirty="0">
                <a:latin typeface="Calibri" panose="020F0502020204030204" pitchFamily="34" charset="0"/>
                <a:cs typeface="Calibri" panose="020F0502020204030204" pitchFamily="34" charset="0"/>
              </a:endParaRPr>
            </a:p>
          </p:txBody>
        </p:sp>
      </p:grpSp>
      <p:sp>
        <p:nvSpPr>
          <p:cNvPr id="24" name="Rounded Rectangle 23"/>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8" name="Rounded Rectangle 34"/>
          <p:cNvSpPr/>
          <p:nvPr/>
        </p:nvSpPr>
        <p:spPr>
          <a:xfrm>
            <a:off x="9682234" y="183228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altLang="ar-SA"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a:t>
            </a:r>
            <a:r>
              <a:rPr lang="ar-SA"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 </a:t>
            </a:r>
            <a:endParaRPr lang="ar-JO"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 name="Rounded Rectangle 2"/>
          <p:cNvSpPr/>
          <p:nvPr/>
        </p:nvSpPr>
        <p:spPr>
          <a:xfrm>
            <a:off x="9722612" y="2880190"/>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altLang="ar-SA" sz="3600" b="1" dirty="0">
                <a:solidFill>
                  <a:srgbClr val="FF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307" y="1229054"/>
            <a:ext cx="7925906" cy="5163271"/>
          </a:xfrm>
          <a:prstGeom prst="rect">
            <a:avLst/>
          </a:prstGeom>
        </p:spPr>
      </p:pic>
      <p:sp>
        <p:nvSpPr>
          <p:cNvPr id="30" name="Text Box 47"/>
          <p:cNvSpPr txBox="1"/>
          <p:nvPr/>
        </p:nvSpPr>
        <p:spPr>
          <a:xfrm>
            <a:off x="4750560" y="2961522"/>
            <a:ext cx="4211321" cy="814065"/>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gn="r">
              <a:lnSpc>
                <a:spcPct val="115000"/>
              </a:lnSpc>
              <a:spcBef>
                <a:spcPts val="0"/>
              </a:spcBef>
              <a:spcAft>
                <a:spcPts val="800"/>
              </a:spcAft>
            </a:pPr>
            <a:r>
              <a:rPr lang="ar-JO" sz="2000" b="1" kern="100" dirty="0">
                <a:solidFill>
                  <a:srgbClr val="FF0000"/>
                </a:solidFill>
                <a:effectLst/>
                <a:ea typeface="Aptos"/>
                <a:cs typeface="Arial" panose="020B0604020202020204" pitchFamily="34" charset="0"/>
              </a:rPr>
              <a:t>عندما قال لسانشو أنه خال من الخبرة في كل ما يتصل بالفروسية .</a:t>
            </a:r>
            <a:endParaRPr lang="en-US" sz="2000" b="1" kern="100" dirty="0">
              <a:solidFill>
                <a:srgbClr val="FF0000"/>
              </a:solidFill>
              <a:effectLst/>
              <a:ea typeface="Aptos"/>
              <a:cs typeface="Arial" panose="020B0604020202020204" pitchFamily="34" charset="0"/>
            </a:endParaRPr>
          </a:p>
        </p:txBody>
      </p:sp>
      <p:sp>
        <p:nvSpPr>
          <p:cNvPr id="45" name="Text Box 48"/>
          <p:cNvSpPr txBox="1"/>
          <p:nvPr/>
        </p:nvSpPr>
        <p:spPr>
          <a:xfrm>
            <a:off x="4663347" y="3926240"/>
            <a:ext cx="4707467" cy="53721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gn="r">
              <a:lnSpc>
                <a:spcPct val="115000"/>
              </a:lnSpc>
              <a:spcBef>
                <a:spcPts val="0"/>
              </a:spcBef>
              <a:spcAft>
                <a:spcPts val="800"/>
              </a:spcAft>
            </a:pPr>
            <a:r>
              <a:rPr lang="ar-JO" sz="2000" b="1" kern="100" dirty="0">
                <a:solidFill>
                  <a:srgbClr val="FF0000"/>
                </a:solidFill>
                <a:effectLst/>
                <a:ea typeface="Aptos"/>
                <a:cs typeface="Arial" panose="020B0604020202020204" pitchFamily="34" charset="0"/>
              </a:rPr>
              <a:t>لأنَّ الرُّمح قطَّعته أذرع الطواحين ويريد إصلاح رمحه .</a:t>
            </a:r>
            <a:endParaRPr lang="en-US" sz="2000" b="1" kern="100" dirty="0">
              <a:solidFill>
                <a:srgbClr val="FF0000"/>
              </a:solidFill>
              <a:effectLst/>
              <a:ea typeface="Aptos"/>
              <a:cs typeface="Arial" panose="020B0604020202020204" pitchFamily="34" charset="0"/>
            </a:endParaRPr>
          </a:p>
        </p:txBody>
      </p:sp>
      <p:sp>
        <p:nvSpPr>
          <p:cNvPr id="46" name="Text Box 49"/>
          <p:cNvSpPr txBox="1"/>
          <p:nvPr/>
        </p:nvSpPr>
        <p:spPr>
          <a:xfrm>
            <a:off x="4983480" y="5626156"/>
            <a:ext cx="3505126" cy="50292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gn="r">
              <a:lnSpc>
                <a:spcPct val="115000"/>
              </a:lnSpc>
              <a:spcBef>
                <a:spcPts val="0"/>
              </a:spcBef>
              <a:spcAft>
                <a:spcPts val="800"/>
              </a:spcAft>
            </a:pPr>
            <a:r>
              <a:rPr lang="ar-JO" sz="2000" b="1" kern="100" dirty="0">
                <a:solidFill>
                  <a:srgbClr val="FF0000"/>
                </a:solidFill>
                <a:effectLst/>
                <a:ea typeface="Aptos"/>
                <a:cs typeface="Arial" panose="020B0604020202020204" pitchFamily="34" charset="0"/>
              </a:rPr>
              <a:t>لأنَّهم انهالوا عليهم بضرب العصي.</a:t>
            </a:r>
            <a:endParaRPr lang="en-US" sz="2000" b="1" kern="100" dirty="0">
              <a:solidFill>
                <a:srgbClr val="FF0000"/>
              </a:solidFill>
              <a:effectLst/>
              <a:ea typeface="Aptos"/>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animBg="1"/>
      <p:bldP spid="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ar-JO"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defRPr/>
            </a:pPr>
            <a:r>
              <a:rPr kumimoji="0" lang="ar-JO" sz="2400" b="1" i="0" u="none" strike="noStrike" kern="1200" cap="none" spc="0" normalizeH="0" baseline="0" noProof="0" dirty="0">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Adobe Arabic" panose="02040503050201020203" pitchFamily="18" charset="-78"/>
                <a:ea typeface="+mn-ea"/>
                <a:cs typeface="AGA Aladdin Regular" pitchFamily="2" charset="-78"/>
              </a:rPr>
              <a:t>الكلية العلمية الإسلامية       </a:t>
            </a:r>
            <a:r>
              <a:rPr kumimoji="0" lang="en-US" sz="2400" b="1" i="0" u="none" strike="noStrike" kern="1200" cap="none" spc="0" normalizeH="0" baseline="0" noProof="0" dirty="0">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Adobe Arabic" panose="02040503050201020203" pitchFamily="18" charset="-78"/>
                <a:ea typeface="+mn-ea"/>
                <a:cs typeface="AGA Aladdin Regular" pitchFamily="2" charset="-78"/>
              </a:rPr>
              <a:t>					</a:t>
            </a:r>
            <a:endParaRPr kumimoji="0" lang="ar-JO" sz="2400" b="1" i="0" u="none" strike="noStrike" kern="1200" cap="none" spc="0" normalizeH="0" baseline="0" noProof="0" dirty="0">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Adobe Arabic" panose="02040503050201020203" pitchFamily="18" charset="-78"/>
              <a:ea typeface="+mn-ea"/>
              <a:cs typeface="AGA Aladdin Regular" pitchFamily="2" charset="-78"/>
            </a:endParaRPr>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38296" y="448357"/>
            <a:ext cx="1573020" cy="730155"/>
            <a:chOff x="7446246" y="205862"/>
            <a:chExt cx="1544854" cy="691058"/>
          </a:xfrm>
        </p:grpSpPr>
        <p:sp>
          <p:nvSpPr>
            <p:cNvPr id="28"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ounded Rectangle 13"/>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0</a:t>
              </a:r>
              <a:r>
                <a:rPr kumimoji="0" lang="ar-JO" sz="16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2</a:t>
              </a: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:00 minutes</a:t>
              </a:r>
            </a:p>
          </p:txBody>
        </p:sp>
      </p:grpSp>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45 Light" panose="020B0403020202020204" pitchFamily="34" charset="-78"/>
                <a:ea typeface="+mn-ea"/>
                <a:cs typeface="HelveticaNeueLT Arabic 45 Light" panose="020B0403020202020204" pitchFamily="34" charset="-78"/>
              </a:rPr>
              <a:t>النتاجات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45 Light" panose="020B0403020202020204" pitchFamily="34" charset="-78"/>
              <a:ea typeface="+mn-ea"/>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التقويم القبلي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التقديم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التغذية الراجعة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تقويم التكويني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50" name="Rounded Rectangle 49"/>
          <p:cNvSpPr/>
          <p:nvPr/>
        </p:nvSpPr>
        <p:spPr>
          <a:xfrm>
            <a:off x="9695307" y="455489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JO" altLang="ar-SA"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التّمايز</a:t>
            </a:r>
            <a:r>
              <a:rPr kumimoji="0" lang="ar-SA"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 </a:t>
            </a:r>
            <a:endParaRPr kumimoji="0" lang="ar-JO"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التمهيد </a:t>
            </a:r>
            <a:endParaRPr kumimoji="0" lang="ar-JO"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الربط بالحياة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التفكير الناقد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بطاقة خروج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5" name="Thought Bubble: Cloud 4"/>
          <p:cNvSpPr/>
          <p:nvPr/>
        </p:nvSpPr>
        <p:spPr>
          <a:xfrm>
            <a:off x="-89178" y="1276728"/>
            <a:ext cx="1988006" cy="122438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JO"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نشاط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Quiz-Quiz-Trade</a:t>
            </a:r>
          </a:p>
        </p:txBody>
      </p:sp>
      <p:pic>
        <p:nvPicPr>
          <p:cNvPr id="3" name="Picture 2"/>
          <p:cNvPicPr>
            <a:picLocks noChangeAspect="1"/>
          </p:cNvPicPr>
          <p:nvPr/>
        </p:nvPicPr>
        <p:blipFill>
          <a:blip r:embed="rId4"/>
          <a:stretch>
            <a:fillRect/>
          </a:stretch>
        </p:blipFill>
        <p:spPr>
          <a:xfrm>
            <a:off x="7513122" y="129891"/>
            <a:ext cx="2241550" cy="52705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0978" y="3133461"/>
            <a:ext cx="7802064" cy="97168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5158" y="4014684"/>
            <a:ext cx="7906853" cy="128605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4681" y="644377"/>
            <a:ext cx="7878274" cy="2638793"/>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8497" y="5143273"/>
            <a:ext cx="5834545" cy="1672139"/>
          </a:xfrm>
          <a:prstGeom prst="rect">
            <a:avLst/>
          </a:prstGeom>
        </p:spPr>
      </p:pic>
      <p:sp>
        <p:nvSpPr>
          <p:cNvPr id="11" name="Rectangle 10"/>
          <p:cNvSpPr/>
          <p:nvPr/>
        </p:nvSpPr>
        <p:spPr>
          <a:xfrm>
            <a:off x="4619506" y="1970089"/>
            <a:ext cx="1215397" cy="369332"/>
          </a:xfrm>
          <a:prstGeom prst="rect">
            <a:avLst/>
          </a:prstGeom>
        </p:spPr>
        <p:txBody>
          <a:bodyPr wrap="none">
            <a:spAutoFit/>
          </a:bodyPr>
          <a:lstStyle/>
          <a:p>
            <a:r>
              <a:rPr lang="ar-JO" altLang="en-US" b="1" dirty="0" smtClean="0">
                <a:solidFill>
                  <a:srgbClr val="C00000"/>
                </a:solidFill>
              </a:rPr>
              <a:t>س2 ص100</a:t>
            </a:r>
            <a:endParaRPr lang="en-US" dirty="0"/>
          </a:p>
        </p:txBody>
      </p:sp>
      <p:sp>
        <p:nvSpPr>
          <p:cNvPr id="12" name="Rectangle 11"/>
          <p:cNvSpPr/>
          <p:nvPr/>
        </p:nvSpPr>
        <p:spPr>
          <a:xfrm>
            <a:off x="604520" y="3501471"/>
            <a:ext cx="1087157" cy="369332"/>
          </a:xfrm>
          <a:prstGeom prst="rect">
            <a:avLst/>
          </a:prstGeom>
        </p:spPr>
        <p:txBody>
          <a:bodyPr wrap="none">
            <a:spAutoFit/>
          </a:bodyPr>
          <a:lstStyle/>
          <a:p>
            <a:r>
              <a:rPr lang="ar-JO" altLang="en-US" b="1" dirty="0" smtClean="0">
                <a:solidFill>
                  <a:srgbClr val="C00000"/>
                </a:solidFill>
              </a:rPr>
              <a:t>س5 ص98</a:t>
            </a:r>
            <a:endParaRPr lang="en-US" dirty="0"/>
          </a:p>
        </p:txBody>
      </p:sp>
      <p:sp>
        <p:nvSpPr>
          <p:cNvPr id="13" name="Rectangle 12"/>
          <p:cNvSpPr/>
          <p:nvPr/>
        </p:nvSpPr>
        <p:spPr>
          <a:xfrm>
            <a:off x="5985461" y="4836661"/>
            <a:ext cx="1343638" cy="369332"/>
          </a:xfrm>
          <a:prstGeom prst="rect">
            <a:avLst/>
          </a:prstGeom>
        </p:spPr>
        <p:txBody>
          <a:bodyPr wrap="none">
            <a:spAutoFit/>
          </a:bodyPr>
          <a:lstStyle/>
          <a:p>
            <a:r>
              <a:rPr lang="ar-JO" altLang="en-US" b="1" dirty="0" smtClean="0">
                <a:solidFill>
                  <a:srgbClr val="C00000"/>
                </a:solidFill>
              </a:rPr>
              <a:t>س10 ص100</a:t>
            </a:r>
            <a:endParaRPr lang="en-US" dirty="0"/>
          </a:p>
        </p:txBody>
      </p:sp>
      <p:sp>
        <p:nvSpPr>
          <p:cNvPr id="14" name="Rectangle 13"/>
          <p:cNvSpPr/>
          <p:nvPr/>
        </p:nvSpPr>
        <p:spPr>
          <a:xfrm>
            <a:off x="3072928" y="6446080"/>
            <a:ext cx="1215397" cy="369332"/>
          </a:xfrm>
          <a:prstGeom prst="rect">
            <a:avLst/>
          </a:prstGeom>
        </p:spPr>
        <p:txBody>
          <a:bodyPr wrap="none">
            <a:spAutoFit/>
          </a:bodyPr>
          <a:lstStyle/>
          <a:p>
            <a:r>
              <a:rPr lang="ar-JO" altLang="en-US" b="1" dirty="0" smtClean="0">
                <a:solidFill>
                  <a:srgbClr val="C00000"/>
                </a:solidFill>
              </a:rPr>
              <a:t>س3 ص100</a:t>
            </a:r>
            <a:endParaRPr lang="en-US" dirty="0"/>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ar-JO"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defRPr/>
            </a:pPr>
            <a:r>
              <a:rPr kumimoji="0" lang="ar-JO" sz="2400" b="1" i="0" u="none" strike="noStrike" kern="1200" cap="none" spc="0" normalizeH="0" baseline="0" noProof="0" dirty="0">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Adobe Arabic" panose="02040503050201020203" pitchFamily="18" charset="-78"/>
                <a:ea typeface="+mn-ea"/>
                <a:cs typeface="AGA Aladdin Regular" pitchFamily="2" charset="-78"/>
              </a:rPr>
              <a:t>الكلية العلمية الإسلامية       </a:t>
            </a:r>
            <a:r>
              <a:rPr kumimoji="0" lang="en-US" sz="2400" b="1" i="0" u="none" strike="noStrike" kern="1200" cap="none" spc="0" normalizeH="0" baseline="0" noProof="0" dirty="0">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Adobe Arabic" panose="02040503050201020203" pitchFamily="18" charset="-78"/>
                <a:ea typeface="+mn-ea"/>
                <a:cs typeface="AGA Aladdin Regular" pitchFamily="2" charset="-78"/>
              </a:rPr>
              <a:t>					</a:t>
            </a:r>
            <a:endParaRPr kumimoji="0" lang="ar-JO" sz="2400" b="1" i="0" u="none" strike="noStrike" kern="1200" cap="none" spc="0" normalizeH="0" baseline="0" noProof="0" dirty="0">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Adobe Arabic" panose="02040503050201020203" pitchFamily="18" charset="-78"/>
              <a:ea typeface="+mn-ea"/>
              <a:cs typeface="AGA Aladdin Regular" pitchFamily="2" charset="-78"/>
            </a:endParaRPr>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45 Light" panose="020B0403020202020204" pitchFamily="34" charset="-78"/>
                <a:ea typeface="+mn-ea"/>
                <a:cs typeface="HelveticaNeueLT Arabic 45 Light" panose="020B0403020202020204" pitchFamily="34" charset="-78"/>
              </a:rPr>
              <a:t>النتاجات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45 Light" panose="020B0403020202020204" pitchFamily="34" charset="-78"/>
              <a:ea typeface="+mn-ea"/>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التقويم القبلي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التقديم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التغذية الراجعة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تقويم التكويني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50" name="Rounded Rectangle 49"/>
          <p:cNvSpPr/>
          <p:nvPr/>
        </p:nvSpPr>
        <p:spPr>
          <a:xfrm>
            <a:off x="9695307" y="455489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JO" altLang="ar-SA"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التّمايز</a:t>
            </a:r>
            <a:r>
              <a:rPr kumimoji="0" lang="ar-SA"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 </a:t>
            </a:r>
            <a:endParaRPr kumimoji="0" lang="ar-JO"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التمهيد </a:t>
            </a:r>
            <a:endParaRPr kumimoji="0" lang="ar-JO"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الربط بالحياة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التفكير الناقد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بطاقة خروج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pic>
        <p:nvPicPr>
          <p:cNvPr id="3" name="Picture 2"/>
          <p:cNvPicPr>
            <a:picLocks noChangeAspect="1"/>
          </p:cNvPicPr>
          <p:nvPr/>
        </p:nvPicPr>
        <p:blipFill>
          <a:blip r:embed="rId4"/>
          <a:stretch>
            <a:fillRect/>
          </a:stretch>
        </p:blipFill>
        <p:spPr>
          <a:xfrm>
            <a:off x="7513122" y="129891"/>
            <a:ext cx="2241550" cy="527050"/>
          </a:xfrm>
          <a:prstGeom prst="rect">
            <a:avLst/>
          </a:prstGeom>
        </p:spPr>
      </p:pic>
      <p:sp>
        <p:nvSpPr>
          <p:cNvPr id="11" name="Rectangle 10"/>
          <p:cNvSpPr/>
          <p:nvPr/>
        </p:nvSpPr>
        <p:spPr>
          <a:xfrm>
            <a:off x="6240657" y="298229"/>
            <a:ext cx="1215397" cy="369332"/>
          </a:xfrm>
          <a:prstGeom prst="rect">
            <a:avLst/>
          </a:prstGeom>
        </p:spPr>
        <p:txBody>
          <a:bodyPr wrap="none">
            <a:spAutoFit/>
          </a:bodyPr>
          <a:lstStyle/>
          <a:p>
            <a:r>
              <a:rPr lang="ar-JO" altLang="en-US" b="1" dirty="0" smtClean="0">
                <a:solidFill>
                  <a:srgbClr val="C00000"/>
                </a:solidFill>
              </a:rPr>
              <a:t>س2 ص100</a:t>
            </a:r>
            <a:endParaRPr lang="en-US" dirty="0"/>
          </a:p>
        </p:txBody>
      </p:sp>
      <p:sp>
        <p:nvSpPr>
          <p:cNvPr id="29" name="Text Box 56"/>
          <p:cNvSpPr txBox="1"/>
          <p:nvPr/>
        </p:nvSpPr>
        <p:spPr>
          <a:xfrm>
            <a:off x="237067" y="678181"/>
            <a:ext cx="9380439" cy="2360535"/>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gn="r">
              <a:lnSpc>
                <a:spcPct val="115000"/>
              </a:lnSpc>
              <a:spcBef>
                <a:spcPts val="0"/>
              </a:spcBef>
              <a:spcAft>
                <a:spcPts val="800"/>
              </a:spcAft>
            </a:pPr>
            <a:r>
              <a:rPr lang="ar-JO" b="1" kern="100" dirty="0">
                <a:effectLst/>
                <a:ea typeface="Aptos"/>
                <a:cs typeface="Arial" panose="020B0604020202020204" pitchFamily="34" charset="0"/>
              </a:rPr>
              <a:t>أ- رواية دون كيشوت تنطبق عليها معظم ميزات أدب </a:t>
            </a:r>
            <a:r>
              <a:rPr lang="ar-JO" b="1" kern="100" dirty="0" smtClean="0">
                <a:effectLst/>
                <a:ea typeface="Aptos"/>
                <a:cs typeface="Arial" panose="020B0604020202020204" pitchFamily="34" charset="0"/>
              </a:rPr>
              <a:t>المغامرات</a:t>
            </a:r>
            <a:r>
              <a:rPr lang="ar-JO" sz="1600" kern="100" dirty="0">
                <a:ea typeface="Aptos"/>
                <a:cs typeface="Arial" panose="020B0604020202020204" pitchFamily="34" charset="0"/>
              </a:rPr>
              <a:t> </a:t>
            </a:r>
            <a:r>
              <a:rPr lang="ar-JO" b="1" kern="100" dirty="0" smtClean="0">
                <a:effectLst/>
                <a:ea typeface="Aptos"/>
                <a:cs typeface="Arial" panose="020B0604020202020204" pitchFamily="34" charset="0"/>
              </a:rPr>
              <a:t>تتميز </a:t>
            </a:r>
            <a:r>
              <a:rPr lang="ar-JO" b="1" kern="100" dirty="0">
                <a:effectLst/>
                <a:ea typeface="Aptos"/>
                <a:cs typeface="Arial" panose="020B0604020202020204" pitchFamily="34" charset="0"/>
              </a:rPr>
              <a:t>بسرعة الأحداث وأحيانًا يطول فيها الوصف الداخلي ، لكنها مليئة بالمغامرات خارج سياق حياة البطل العادية مثل مهاجمة طواحين الهواء. </a:t>
            </a:r>
            <a:endParaRPr lang="en-US" sz="1600" kern="100" dirty="0">
              <a:effectLst/>
              <a:ea typeface="Aptos"/>
              <a:cs typeface="Arial" panose="020B0604020202020204" pitchFamily="34" charset="0"/>
            </a:endParaRPr>
          </a:p>
          <a:p>
            <a:pPr marL="0" marR="0" algn="r">
              <a:lnSpc>
                <a:spcPct val="115000"/>
              </a:lnSpc>
              <a:spcBef>
                <a:spcPts val="0"/>
              </a:spcBef>
              <a:spcAft>
                <a:spcPts val="800"/>
              </a:spcAft>
            </a:pPr>
            <a:r>
              <a:rPr lang="ar-JO" b="1" kern="100" dirty="0">
                <a:effectLst/>
                <a:ea typeface="Aptos"/>
                <a:cs typeface="Arial" panose="020B0604020202020204" pitchFamily="34" charset="0"/>
              </a:rPr>
              <a:t>البيئة مليئة بالتحديات والمخاطر ويبرز صراع دائم بين خيال دون كيشوت والواقع المحيط به .</a:t>
            </a:r>
            <a:endParaRPr lang="en-US" sz="1600" kern="100" dirty="0">
              <a:effectLst/>
              <a:ea typeface="Aptos"/>
              <a:cs typeface="Arial" panose="020B0604020202020204" pitchFamily="34" charset="0"/>
            </a:endParaRPr>
          </a:p>
          <a:p>
            <a:pPr marL="0" marR="0" algn="r">
              <a:lnSpc>
                <a:spcPct val="115000"/>
              </a:lnSpc>
              <a:spcBef>
                <a:spcPts val="0"/>
              </a:spcBef>
              <a:spcAft>
                <a:spcPts val="800"/>
              </a:spcAft>
            </a:pPr>
            <a:r>
              <a:rPr lang="ar-JO" b="1" kern="100" dirty="0">
                <a:effectLst/>
                <a:ea typeface="Aptos"/>
                <a:cs typeface="Arial" panose="020B0604020202020204" pitchFamily="34" charset="0"/>
              </a:rPr>
              <a:t>تحتوي الرواية على حس فكاهي وطرافة خاصة في تصرفات دون كيشوت وسانشو، مما تجعل المواقف ممتعة ومثيرة </a:t>
            </a:r>
            <a:r>
              <a:rPr lang="ar-JO" b="1" kern="100" dirty="0" smtClean="0">
                <a:effectLst/>
                <a:ea typeface="Aptos"/>
                <a:cs typeface="Arial" panose="020B0604020202020204" pitchFamily="34" charset="0"/>
              </a:rPr>
              <a:t>للضحك.</a:t>
            </a:r>
            <a:endParaRPr lang="en-US" sz="1600" kern="100" dirty="0">
              <a:effectLst/>
              <a:ea typeface="Aptos"/>
              <a:cs typeface="Arial" panose="020B0604020202020204" pitchFamily="34" charset="0"/>
            </a:endParaRPr>
          </a:p>
          <a:p>
            <a:pPr marL="0" marR="0" algn="r" latinLnBrk="1">
              <a:lnSpc>
                <a:spcPct val="115000"/>
              </a:lnSpc>
              <a:spcBef>
                <a:spcPts val="0"/>
              </a:spcBef>
              <a:spcAft>
                <a:spcPts val="800"/>
              </a:spcAft>
            </a:pPr>
            <a:r>
              <a:rPr lang="ar-JO" b="1" kern="100" dirty="0">
                <a:effectLst/>
                <a:ea typeface="Aptos"/>
                <a:cs typeface="Arial" panose="020B0604020202020204" pitchFamily="34" charset="0"/>
              </a:rPr>
              <a:t>البطل يسعى لتحقيق هدف نبيل وهو إحياء الفروسية والعدالة رغم صعوبة ذلك.</a:t>
            </a:r>
            <a:endParaRPr lang="en-US" sz="1600" kern="100" dirty="0">
              <a:effectLst/>
              <a:ea typeface="Aptos"/>
              <a:cs typeface="Arial" panose="020B0604020202020204" pitchFamily="34" charset="0"/>
            </a:endParaRPr>
          </a:p>
          <a:p>
            <a:pPr marL="0" marR="0" algn="r" latinLnBrk="1">
              <a:lnSpc>
                <a:spcPct val="115000"/>
              </a:lnSpc>
              <a:spcBef>
                <a:spcPts val="0"/>
              </a:spcBef>
              <a:spcAft>
                <a:spcPts val="800"/>
              </a:spcAft>
            </a:pPr>
            <a:r>
              <a:rPr lang="ar-JO" b="1" kern="100" dirty="0">
                <a:effectLst/>
                <a:ea typeface="Aptos"/>
                <a:cs typeface="Arial" panose="020B0604020202020204" pitchFamily="34" charset="0"/>
              </a:rPr>
              <a:t>ب)  يترك </a:t>
            </a:r>
            <a:r>
              <a:rPr lang="ar-JO" b="1" kern="100" dirty="0" smtClean="0">
                <a:effectLst/>
                <a:ea typeface="Aptos"/>
                <a:cs typeface="Arial" panose="020B0604020202020204" pitchFamily="34" charset="0"/>
              </a:rPr>
              <a:t>للطالب</a:t>
            </a:r>
            <a:endParaRPr lang="en-US" sz="1600" kern="100" dirty="0">
              <a:effectLst/>
              <a:ea typeface="Aptos"/>
              <a:cs typeface="Arial" panose="020B0604020202020204" pitchFamily="34" charset="0"/>
            </a:endParaRPr>
          </a:p>
        </p:txBody>
      </p:sp>
      <p:sp>
        <p:nvSpPr>
          <p:cNvPr id="30" name="Text Box 33"/>
          <p:cNvSpPr txBox="1"/>
          <p:nvPr/>
        </p:nvSpPr>
        <p:spPr>
          <a:xfrm>
            <a:off x="237067" y="3195257"/>
            <a:ext cx="9380439" cy="1079393"/>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gn="r" rtl="1">
              <a:lnSpc>
                <a:spcPct val="115000"/>
              </a:lnSpc>
              <a:spcBef>
                <a:spcPts val="0"/>
              </a:spcBef>
              <a:spcAft>
                <a:spcPts val="800"/>
              </a:spcAft>
            </a:pPr>
            <a:r>
              <a:rPr lang="ar-JO" sz="1800" b="1" kern="100" dirty="0" smtClean="0">
                <a:effectLst/>
                <a:ea typeface="Aptos"/>
                <a:cs typeface="Arial" panose="020B0604020202020204" pitchFamily="34" charset="0"/>
              </a:rPr>
              <a:t>عندما </a:t>
            </a:r>
            <a:r>
              <a:rPr lang="ar-JO" sz="1800" b="1" kern="100" dirty="0">
                <a:effectLst/>
                <a:ea typeface="Aptos"/>
                <a:cs typeface="Arial" panose="020B0604020202020204" pitchFamily="34" charset="0"/>
              </a:rPr>
              <a:t>هاجم الطَّواحين معتقدًا أنها عمالقة  هزمته الرياح وأطاحت به ،لكنَّه لم يعترف بخطئه ولم يتراجع عن أوهامه ،بل فسر الهزيمة بأنَّ السَّاحر فريستون الذي نهب كتبه وغرفة الكتب حول عمالقته إلى طواحين الهواء ليسلبه النَّصر الذي كان </a:t>
            </a:r>
            <a:r>
              <a:rPr lang="ar-JO" sz="1800" b="1" kern="100" dirty="0" smtClean="0">
                <a:effectLst/>
                <a:ea typeface="Aptos"/>
                <a:cs typeface="Arial" panose="020B0604020202020204" pitchFamily="34" charset="0"/>
              </a:rPr>
              <a:t>سيحرزه.</a:t>
            </a:r>
            <a:endParaRPr lang="en-US" sz="1200" kern="100" dirty="0">
              <a:effectLst/>
              <a:ea typeface="Aptos"/>
              <a:cs typeface="Arial" panose="020B0604020202020204" pitchFamily="34" charset="0"/>
            </a:endParaRPr>
          </a:p>
        </p:txBody>
      </p:sp>
      <p:sp>
        <p:nvSpPr>
          <p:cNvPr id="12" name="Rectangle 11"/>
          <p:cNvSpPr/>
          <p:nvPr/>
        </p:nvSpPr>
        <p:spPr>
          <a:xfrm>
            <a:off x="7778723" y="3854312"/>
            <a:ext cx="1087157" cy="369332"/>
          </a:xfrm>
          <a:prstGeom prst="rect">
            <a:avLst/>
          </a:prstGeom>
        </p:spPr>
        <p:txBody>
          <a:bodyPr wrap="none">
            <a:spAutoFit/>
          </a:bodyPr>
          <a:lstStyle/>
          <a:p>
            <a:r>
              <a:rPr lang="ar-JO" altLang="en-US" b="1" dirty="0" smtClean="0">
                <a:solidFill>
                  <a:srgbClr val="C00000"/>
                </a:solidFill>
              </a:rPr>
              <a:t>س5 ص98</a:t>
            </a:r>
            <a:endParaRPr lang="en-US" dirty="0"/>
          </a:p>
        </p:txBody>
      </p:sp>
      <p:sp>
        <p:nvSpPr>
          <p:cNvPr id="31" name="Text Box 52"/>
          <p:cNvSpPr txBox="1"/>
          <p:nvPr/>
        </p:nvSpPr>
        <p:spPr>
          <a:xfrm>
            <a:off x="269449" y="4330021"/>
            <a:ext cx="9380439" cy="2603318"/>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gn="r" latinLnBrk="1">
              <a:lnSpc>
                <a:spcPct val="115000"/>
              </a:lnSpc>
              <a:spcBef>
                <a:spcPts val="0"/>
              </a:spcBef>
              <a:spcAft>
                <a:spcPts val="800"/>
              </a:spcAft>
            </a:pPr>
            <a:r>
              <a:rPr lang="ar-JO" sz="1800" b="1" kern="100" dirty="0">
                <a:effectLst/>
                <a:ea typeface="Aptos"/>
                <a:cs typeface="Arial" panose="020B0604020202020204" pitchFamily="34" charset="0"/>
              </a:rPr>
              <a:t>تجنب إحداث المشكلات المبنية على أساس أحكام مسبقة أساسها الأوهام والظنون </a:t>
            </a:r>
            <a:r>
              <a:rPr lang="ar-JO" sz="1800" b="1" kern="100" dirty="0" smtClean="0">
                <a:effectLst/>
                <a:ea typeface="Aptos"/>
                <a:cs typeface="Arial" panose="020B0604020202020204" pitchFamily="34" charset="0"/>
              </a:rPr>
              <a:t>السيئة </a:t>
            </a:r>
            <a:r>
              <a:rPr lang="ar-JO" sz="1800" b="1" kern="100" dirty="0">
                <a:effectLst/>
                <a:ea typeface="Aptos"/>
                <a:cs typeface="Arial" panose="020B0604020202020204" pitchFamily="34" charset="0"/>
              </a:rPr>
              <a:t>بالآخرين </a:t>
            </a:r>
            <a:r>
              <a:rPr lang="ar-JO" sz="1800" b="1" kern="100" dirty="0" smtClean="0">
                <a:effectLst/>
                <a:ea typeface="Aptos"/>
                <a:cs typeface="Arial" panose="020B0604020202020204" pitchFamily="34" charset="0"/>
              </a:rPr>
              <a:t>.</a:t>
            </a:r>
            <a:endParaRPr lang="en-US" sz="1200" kern="100" dirty="0">
              <a:effectLst/>
              <a:ea typeface="Aptos"/>
              <a:cs typeface="Arial" panose="020B0604020202020204" pitchFamily="34" charset="0"/>
            </a:endParaRPr>
          </a:p>
          <a:p>
            <a:pPr marL="0" marR="0" algn="r">
              <a:lnSpc>
                <a:spcPct val="115000"/>
              </a:lnSpc>
              <a:spcBef>
                <a:spcPts val="0"/>
              </a:spcBef>
              <a:spcAft>
                <a:spcPts val="800"/>
              </a:spcAft>
            </a:pPr>
            <a:r>
              <a:rPr lang="ar-JO" sz="1800" b="1" kern="100" dirty="0">
                <a:effectLst/>
                <a:ea typeface="Aptos"/>
                <a:cs typeface="Arial" panose="020B0604020202020204" pitchFamily="34" charset="0"/>
              </a:rPr>
              <a:t>ضرورة التوازن بين الواقع والخيال .</a:t>
            </a:r>
            <a:endParaRPr lang="en-US" sz="1200" kern="100" dirty="0">
              <a:effectLst/>
              <a:ea typeface="Aptos"/>
              <a:cs typeface="Arial" panose="020B0604020202020204" pitchFamily="34" charset="0"/>
            </a:endParaRPr>
          </a:p>
          <a:p>
            <a:pPr marL="0" marR="0" algn="r">
              <a:lnSpc>
                <a:spcPct val="115000"/>
              </a:lnSpc>
              <a:spcBef>
                <a:spcPts val="0"/>
              </a:spcBef>
              <a:spcAft>
                <a:spcPts val="800"/>
              </a:spcAft>
            </a:pPr>
            <a:r>
              <a:rPr lang="ar-JO" sz="1800" b="1" kern="100" dirty="0">
                <a:effectLst/>
                <a:ea typeface="Aptos"/>
                <a:cs typeface="Arial" panose="020B0604020202020204" pitchFamily="34" charset="0"/>
              </a:rPr>
              <a:t>أهمية الصَّداقة والوفاء .</a:t>
            </a:r>
            <a:endParaRPr lang="en-US" sz="1200" kern="100" dirty="0">
              <a:effectLst/>
              <a:ea typeface="Aptos"/>
              <a:cs typeface="Arial" panose="020B0604020202020204" pitchFamily="34" charset="0"/>
            </a:endParaRPr>
          </a:p>
          <a:p>
            <a:pPr marL="0" marR="0" algn="r">
              <a:lnSpc>
                <a:spcPct val="115000"/>
              </a:lnSpc>
              <a:spcBef>
                <a:spcPts val="0"/>
              </a:spcBef>
              <a:spcAft>
                <a:spcPts val="800"/>
              </a:spcAft>
            </a:pPr>
            <a:r>
              <a:rPr lang="ar-JO" sz="1800" b="1" kern="100" dirty="0">
                <a:effectLst/>
                <a:ea typeface="Aptos"/>
                <a:cs typeface="Arial" panose="020B0604020202020204" pitchFamily="34" charset="0"/>
              </a:rPr>
              <a:t>الشجاعة وحدها لاتكفي دون حكمة فالقوة الحقيقية في حسن التفكير .</a:t>
            </a:r>
            <a:endParaRPr lang="en-US" sz="1200" kern="100" dirty="0">
              <a:effectLst/>
              <a:ea typeface="Aptos"/>
              <a:cs typeface="Arial" panose="020B0604020202020204" pitchFamily="34" charset="0"/>
            </a:endParaRPr>
          </a:p>
          <a:p>
            <a:pPr marL="0" marR="0" algn="r">
              <a:lnSpc>
                <a:spcPct val="115000"/>
              </a:lnSpc>
              <a:spcBef>
                <a:spcPts val="0"/>
              </a:spcBef>
              <a:spcAft>
                <a:spcPts val="800"/>
              </a:spcAft>
            </a:pPr>
            <a:r>
              <a:rPr lang="ar-JO" sz="1800" b="1" kern="100" dirty="0">
                <a:effectLst/>
                <a:ea typeface="Aptos"/>
                <a:cs typeface="Arial" panose="020B0604020202020204" pitchFamily="34" charset="0"/>
              </a:rPr>
              <a:t>عدم الثقة الزائدة بالنفس لدرجة الغرور .</a:t>
            </a:r>
            <a:endParaRPr lang="en-US" sz="1200" kern="100" dirty="0">
              <a:effectLst/>
              <a:ea typeface="Aptos"/>
              <a:cs typeface="Arial" panose="020B0604020202020204" pitchFamily="34" charset="0"/>
            </a:endParaRPr>
          </a:p>
          <a:p>
            <a:pPr marL="0" marR="0" algn="r" latinLnBrk="1">
              <a:lnSpc>
                <a:spcPct val="115000"/>
              </a:lnSpc>
              <a:spcBef>
                <a:spcPts val="0"/>
              </a:spcBef>
              <a:spcAft>
                <a:spcPts val="800"/>
              </a:spcAft>
            </a:pPr>
            <a:r>
              <a:rPr lang="ar-JO" sz="1800" b="1" kern="100" dirty="0">
                <a:effectLst/>
                <a:ea typeface="Aptos"/>
                <a:cs typeface="Arial" panose="020B0604020202020204" pitchFamily="34" charset="0"/>
              </a:rPr>
              <a:t>الإقرار بالخطأ  والتَّعلم </a:t>
            </a:r>
            <a:r>
              <a:rPr lang="ar-JO" sz="1800" b="1" kern="100" dirty="0" smtClean="0">
                <a:effectLst/>
                <a:ea typeface="Aptos"/>
                <a:cs typeface="Arial" panose="020B0604020202020204" pitchFamily="34" charset="0"/>
              </a:rPr>
              <a:t>منه.</a:t>
            </a:r>
            <a:endParaRPr lang="en-US" sz="1200" kern="100" dirty="0">
              <a:effectLst/>
              <a:ea typeface="Aptos"/>
              <a:cs typeface="Arial" panose="020B0604020202020204" pitchFamily="34" charset="0"/>
            </a:endParaRPr>
          </a:p>
          <a:p>
            <a:pPr marL="0" marR="0" algn="r">
              <a:lnSpc>
                <a:spcPct val="115000"/>
              </a:lnSpc>
              <a:spcBef>
                <a:spcPts val="0"/>
              </a:spcBef>
              <a:spcAft>
                <a:spcPts val="800"/>
              </a:spcAft>
            </a:pPr>
            <a:r>
              <a:rPr lang="ar-JO" sz="1200" kern="100" dirty="0">
                <a:effectLst/>
                <a:ea typeface="Aptos"/>
                <a:cs typeface="Arial" panose="020B0604020202020204" pitchFamily="34" charset="0"/>
              </a:rPr>
              <a:t> </a:t>
            </a:r>
            <a:endParaRPr lang="en-US" sz="1200" kern="100" dirty="0">
              <a:effectLst/>
              <a:ea typeface="Aptos"/>
              <a:cs typeface="Arial" panose="020B0604020202020204" pitchFamily="34" charset="0"/>
            </a:endParaRPr>
          </a:p>
          <a:p>
            <a:pPr marL="0" marR="0" algn="r">
              <a:lnSpc>
                <a:spcPct val="115000"/>
              </a:lnSpc>
              <a:spcBef>
                <a:spcPts val="0"/>
              </a:spcBef>
              <a:spcAft>
                <a:spcPts val="800"/>
              </a:spcAft>
            </a:pPr>
            <a:r>
              <a:rPr lang="ar-JO" sz="1200" kern="100" dirty="0">
                <a:effectLst/>
                <a:ea typeface="Aptos"/>
                <a:cs typeface="Arial" panose="020B0604020202020204" pitchFamily="34" charset="0"/>
              </a:rPr>
              <a:t> </a:t>
            </a:r>
            <a:endParaRPr lang="en-US" sz="1200" kern="100" dirty="0">
              <a:effectLst/>
              <a:ea typeface="Aptos"/>
              <a:cs typeface="Arial" panose="020B0604020202020204" pitchFamily="34" charset="0"/>
            </a:endParaRPr>
          </a:p>
        </p:txBody>
      </p:sp>
      <p:sp>
        <p:nvSpPr>
          <p:cNvPr id="13" name="Rectangle 12"/>
          <p:cNvSpPr/>
          <p:nvPr/>
        </p:nvSpPr>
        <p:spPr>
          <a:xfrm>
            <a:off x="933169" y="4370224"/>
            <a:ext cx="1343638" cy="369332"/>
          </a:xfrm>
          <a:prstGeom prst="rect">
            <a:avLst/>
          </a:prstGeom>
        </p:spPr>
        <p:txBody>
          <a:bodyPr wrap="none">
            <a:spAutoFit/>
          </a:bodyPr>
          <a:lstStyle/>
          <a:p>
            <a:r>
              <a:rPr lang="ar-JO" altLang="en-US" b="1" dirty="0" smtClean="0">
                <a:solidFill>
                  <a:srgbClr val="C00000"/>
                </a:solidFill>
              </a:rPr>
              <a:t>س10 ص100</a:t>
            </a:r>
            <a:endParaRPr lang="en-US" dirty="0"/>
          </a:p>
        </p:txBody>
      </p:sp>
    </p:spTree>
    <p:extLst>
      <p:ext uri="{BB962C8B-B14F-4D97-AF65-F5344CB8AC3E}">
        <p14:creationId xmlns:p14="http://schemas.microsoft.com/office/powerpoint/2010/main" val="885739499"/>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ar-JO"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defRPr/>
            </a:pPr>
            <a:r>
              <a:rPr kumimoji="0" lang="ar-JO" sz="2400" b="1" i="0" u="none" strike="noStrike" kern="1200" cap="none" spc="0" normalizeH="0" baseline="0" noProof="0" dirty="0">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Adobe Arabic" panose="02040503050201020203" pitchFamily="18" charset="-78"/>
                <a:ea typeface="+mn-ea"/>
                <a:cs typeface="AGA Aladdin Regular" pitchFamily="2" charset="-78"/>
              </a:rPr>
              <a:t>الكلية العلمية الإسلامية       </a:t>
            </a:r>
            <a:r>
              <a:rPr kumimoji="0" lang="en-US" sz="2400" b="1" i="0" u="none" strike="noStrike" kern="1200" cap="none" spc="0" normalizeH="0" baseline="0" noProof="0" dirty="0">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Adobe Arabic" panose="02040503050201020203" pitchFamily="18" charset="-78"/>
                <a:ea typeface="+mn-ea"/>
                <a:cs typeface="AGA Aladdin Regular" pitchFamily="2" charset="-78"/>
              </a:rPr>
              <a:t>					</a:t>
            </a:r>
            <a:endParaRPr kumimoji="0" lang="ar-JO" sz="2400" b="1" i="0" u="none" strike="noStrike" kern="1200" cap="none" spc="0" normalizeH="0" baseline="0" noProof="0" dirty="0">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Adobe Arabic" panose="02040503050201020203" pitchFamily="18" charset="-78"/>
              <a:ea typeface="+mn-ea"/>
              <a:cs typeface="AGA Aladdin Regular" pitchFamily="2" charset="-78"/>
            </a:endParaRPr>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45 Light" panose="020B0403020202020204" pitchFamily="34" charset="-78"/>
                <a:ea typeface="+mn-ea"/>
                <a:cs typeface="HelveticaNeueLT Arabic 45 Light" panose="020B0403020202020204" pitchFamily="34" charset="-78"/>
              </a:rPr>
              <a:t>النتاجات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45 Light" panose="020B0403020202020204" pitchFamily="34" charset="-78"/>
              <a:ea typeface="+mn-ea"/>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التقويم القبلي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التقديم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التغذية الراجعة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تقويم التكويني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50" name="Rounded Rectangle 49"/>
          <p:cNvSpPr/>
          <p:nvPr/>
        </p:nvSpPr>
        <p:spPr>
          <a:xfrm>
            <a:off x="9695307" y="455489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JO" altLang="ar-SA"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التّمايز</a:t>
            </a:r>
            <a:r>
              <a:rPr kumimoji="0" lang="ar-SA"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 </a:t>
            </a:r>
            <a:endParaRPr kumimoji="0" lang="ar-JO"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التمهيد </a:t>
            </a:r>
            <a:endParaRPr kumimoji="0" lang="ar-JO"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الربط بالحياة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التفكير الناقد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بطاقة خروج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pic>
        <p:nvPicPr>
          <p:cNvPr id="3" name="Picture 2"/>
          <p:cNvPicPr>
            <a:picLocks noChangeAspect="1"/>
          </p:cNvPicPr>
          <p:nvPr/>
        </p:nvPicPr>
        <p:blipFill>
          <a:blip r:embed="rId4"/>
          <a:stretch>
            <a:fillRect/>
          </a:stretch>
        </p:blipFill>
        <p:spPr>
          <a:xfrm>
            <a:off x="7513122" y="129891"/>
            <a:ext cx="2241550" cy="527050"/>
          </a:xfrm>
          <a:prstGeom prst="rect">
            <a:avLst/>
          </a:prstGeom>
        </p:spPr>
      </p:pic>
      <p:sp>
        <p:nvSpPr>
          <p:cNvPr id="25" name="Text Box 1124468862"/>
          <p:cNvSpPr txBox="1"/>
          <p:nvPr/>
        </p:nvSpPr>
        <p:spPr>
          <a:xfrm>
            <a:off x="340024" y="916336"/>
            <a:ext cx="9318426" cy="5179664"/>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noAutofit/>
          </a:bodyPr>
          <a:lstStyle/>
          <a:p>
            <a:pPr marL="0" marR="0" algn="just" rtl="1">
              <a:lnSpc>
                <a:spcPct val="115000"/>
              </a:lnSpc>
              <a:spcBef>
                <a:spcPts val="0"/>
              </a:spcBef>
              <a:spcAft>
                <a:spcPts val="800"/>
              </a:spcAft>
            </a:pPr>
            <a:r>
              <a:rPr lang="ar-JO" sz="2000" b="1" kern="100" dirty="0">
                <a:solidFill>
                  <a:srgbClr val="C00000"/>
                </a:solidFill>
                <a:effectLst/>
                <a:latin typeface="Aptos"/>
                <a:ea typeface="Aptos"/>
                <a:cs typeface="Arial" panose="020B0604020202020204" pitchFamily="34" charset="0"/>
              </a:rPr>
              <a:t>إنسان من ورق</a:t>
            </a:r>
            <a:r>
              <a:rPr lang="ar-JO" sz="2000" b="1" kern="100" dirty="0">
                <a:effectLst/>
                <a:latin typeface="Aptos"/>
                <a:ea typeface="Aptos"/>
                <a:cs typeface="Arial" panose="020B0604020202020204" pitchFamily="34" charset="0"/>
              </a:rPr>
              <a:t>: يرمزإلى هشاشة دون كيشوت الجسدية وضعفها لكنه يوضح أن حياته مشحونة بالخيال لا بالواقع </a:t>
            </a:r>
            <a:r>
              <a:rPr lang="ar-JO" sz="2000" b="1" kern="100" dirty="0" smtClean="0">
                <a:effectLst/>
                <a:latin typeface="Aptos"/>
                <a:ea typeface="Aptos"/>
                <a:cs typeface="Arial" panose="020B0604020202020204" pitchFamily="34" charset="0"/>
              </a:rPr>
              <a:t>.</a:t>
            </a:r>
            <a:endParaRPr lang="en-US" b="1" kern="100" dirty="0">
              <a:effectLst/>
              <a:latin typeface="Aptos"/>
              <a:ea typeface="Aptos"/>
              <a:cs typeface="Arial" panose="020B0604020202020204" pitchFamily="34" charset="0"/>
            </a:endParaRPr>
          </a:p>
          <a:p>
            <a:pPr marL="0" marR="0" algn="just" rtl="1">
              <a:lnSpc>
                <a:spcPct val="115000"/>
              </a:lnSpc>
              <a:spcBef>
                <a:spcPts val="0"/>
              </a:spcBef>
              <a:spcAft>
                <a:spcPts val="800"/>
              </a:spcAft>
            </a:pPr>
            <a:r>
              <a:rPr lang="ar-JO" sz="2000" b="1" kern="100" dirty="0">
                <a:solidFill>
                  <a:srgbClr val="C00000"/>
                </a:solidFill>
                <a:effectLst/>
                <a:latin typeface="Aptos"/>
                <a:ea typeface="Aptos"/>
                <a:cs typeface="Arial" panose="020B0604020202020204" pitchFamily="34" charset="0"/>
              </a:rPr>
              <a:t>عظامة لغة قرأها </a:t>
            </a:r>
            <a:r>
              <a:rPr lang="ar-JO" sz="2000" b="1" kern="100" dirty="0" smtClean="0">
                <a:solidFill>
                  <a:srgbClr val="C00000"/>
                </a:solidFill>
                <a:effectLst/>
                <a:latin typeface="Aptos"/>
                <a:ea typeface="Aptos"/>
                <a:cs typeface="Arial" panose="020B0604020202020204" pitchFamily="34" charset="0"/>
              </a:rPr>
              <a:t>في قصص </a:t>
            </a:r>
            <a:r>
              <a:rPr lang="ar-JO" sz="2000" b="1" kern="100" dirty="0">
                <a:solidFill>
                  <a:srgbClr val="C00000"/>
                </a:solidFill>
                <a:effectLst/>
                <a:latin typeface="Aptos"/>
                <a:ea typeface="Aptos"/>
                <a:cs typeface="Arial" panose="020B0604020202020204" pitchFamily="34" charset="0"/>
              </a:rPr>
              <a:t>الفرسان</a:t>
            </a:r>
            <a:r>
              <a:rPr lang="ar-JO" sz="2000" b="1" kern="100" dirty="0">
                <a:effectLst/>
                <a:latin typeface="Aptos"/>
                <a:ea typeface="Aptos"/>
                <a:cs typeface="Arial" panose="020B0604020202020204" pitchFamily="34" charset="0"/>
              </a:rPr>
              <a:t> :يعكس أن أفكاره وتصرفاته مستمدة من الكتب والروايات عن الفرسان فهو يعيش وفق نصوص وليس وفق واقع  حقيقي .</a:t>
            </a:r>
            <a:endParaRPr lang="en-US" b="1" kern="100" dirty="0">
              <a:effectLst/>
              <a:latin typeface="Aptos"/>
              <a:ea typeface="Aptos"/>
              <a:cs typeface="Arial" panose="020B0604020202020204" pitchFamily="34" charset="0"/>
            </a:endParaRPr>
          </a:p>
          <a:p>
            <a:pPr marL="0" marR="0" algn="just" rtl="1" latinLnBrk="1">
              <a:lnSpc>
                <a:spcPct val="115000"/>
              </a:lnSpc>
              <a:spcBef>
                <a:spcPts val="0"/>
              </a:spcBef>
              <a:spcAft>
                <a:spcPts val="800"/>
              </a:spcAft>
            </a:pPr>
            <a:r>
              <a:rPr lang="ar-JO" sz="2000" b="1" kern="100" dirty="0">
                <a:solidFill>
                  <a:srgbClr val="C00000"/>
                </a:solidFill>
                <a:effectLst/>
                <a:latin typeface="Aptos"/>
                <a:ea typeface="Aptos"/>
                <a:cs typeface="Arial" panose="020B0604020202020204" pitchFamily="34" charset="0"/>
              </a:rPr>
              <a:t>لحمه نصوص محفوظة </a:t>
            </a:r>
            <a:r>
              <a:rPr lang="ar-JO" sz="2000" b="1" kern="100" dirty="0">
                <a:effectLst/>
                <a:latin typeface="Aptos"/>
                <a:ea typeface="Aptos"/>
                <a:cs typeface="Arial" panose="020B0604020202020204" pitchFamily="34" charset="0"/>
              </a:rPr>
              <a:t>:يوضح أن شخصيته مشبعة بالكلمات والقصص أي أن جوهره الأدبي والفكري هو ما </a:t>
            </a:r>
            <a:endParaRPr lang="ar-JO" sz="2000" b="1" kern="100" dirty="0" smtClean="0">
              <a:effectLst/>
              <a:latin typeface="Aptos"/>
              <a:ea typeface="Aptos"/>
              <a:cs typeface="Arial" panose="020B0604020202020204" pitchFamily="34" charset="0"/>
            </a:endParaRPr>
          </a:p>
          <a:p>
            <a:pPr marL="0" marR="0" algn="just" rtl="1" latinLnBrk="1">
              <a:lnSpc>
                <a:spcPct val="115000"/>
              </a:lnSpc>
              <a:spcBef>
                <a:spcPts val="0"/>
              </a:spcBef>
              <a:spcAft>
                <a:spcPts val="800"/>
              </a:spcAft>
            </a:pPr>
            <a:r>
              <a:rPr lang="ar-JO" sz="2000" b="1" kern="100" dirty="0" smtClean="0">
                <a:effectLst/>
                <a:latin typeface="Aptos"/>
                <a:ea typeface="Aptos"/>
                <a:cs typeface="Arial" panose="020B0604020202020204" pitchFamily="34" charset="0"/>
              </a:rPr>
              <a:t>يحدد تصرفاته وسلوكه.</a:t>
            </a:r>
            <a:endParaRPr lang="en-US" b="1" kern="100" dirty="0">
              <a:effectLst/>
              <a:latin typeface="Aptos"/>
              <a:ea typeface="Aptos"/>
              <a:cs typeface="Arial" panose="020B0604020202020204" pitchFamily="34" charset="0"/>
            </a:endParaRPr>
          </a:p>
          <a:p>
            <a:pPr marL="0" marR="0" algn="just" rtl="1" latinLnBrk="1">
              <a:lnSpc>
                <a:spcPct val="115000"/>
              </a:lnSpc>
              <a:spcBef>
                <a:spcPts val="0"/>
              </a:spcBef>
              <a:spcAft>
                <a:spcPts val="800"/>
              </a:spcAft>
            </a:pPr>
            <a:r>
              <a:rPr lang="ar-JO" sz="2000" b="1" kern="100" dirty="0">
                <a:solidFill>
                  <a:srgbClr val="C00000"/>
                </a:solidFill>
                <a:effectLst/>
                <a:latin typeface="Aptos"/>
                <a:ea typeface="Aptos"/>
                <a:cs typeface="Arial" panose="020B0604020202020204" pitchFamily="34" charset="0"/>
              </a:rPr>
              <a:t>دماؤه هي الحبر الذي سال كلمات على صفحات الكتب</a:t>
            </a:r>
            <a:r>
              <a:rPr lang="ar-JO" sz="2000" b="1" kern="100" dirty="0">
                <a:effectLst/>
                <a:latin typeface="Aptos"/>
                <a:ea typeface="Aptos"/>
                <a:cs typeface="Arial" panose="020B0604020202020204" pitchFamily="34" charset="0"/>
              </a:rPr>
              <a:t> : الحب ليس مجرد عاطفة عادية ، بل حب للفرسان </a:t>
            </a:r>
            <a:endParaRPr lang="ar-JO" sz="2000" b="1" kern="100" dirty="0" smtClean="0">
              <a:effectLst/>
              <a:latin typeface="Aptos"/>
              <a:ea typeface="Aptos"/>
              <a:cs typeface="Arial" panose="020B0604020202020204" pitchFamily="34" charset="0"/>
            </a:endParaRPr>
          </a:p>
          <a:p>
            <a:pPr marL="0" marR="0" algn="just" rtl="1" latinLnBrk="1">
              <a:lnSpc>
                <a:spcPct val="115000"/>
              </a:lnSpc>
              <a:spcBef>
                <a:spcPts val="0"/>
              </a:spcBef>
              <a:spcAft>
                <a:spcPts val="800"/>
              </a:spcAft>
            </a:pPr>
            <a:r>
              <a:rPr lang="ar-JO" sz="2000" b="1" kern="100" dirty="0" smtClean="0">
                <a:effectLst/>
                <a:latin typeface="Aptos"/>
                <a:ea typeface="Aptos"/>
                <a:cs typeface="Arial" panose="020B0604020202020204" pitchFamily="34" charset="0"/>
              </a:rPr>
              <a:t>والمغامرة </a:t>
            </a:r>
            <a:r>
              <a:rPr lang="ar-JO" sz="2000" b="1" kern="100" dirty="0">
                <a:effectLst/>
                <a:latin typeface="Aptos"/>
                <a:ea typeface="Aptos"/>
                <a:cs typeface="Arial" panose="020B0604020202020204" pitchFamily="34" charset="0"/>
              </a:rPr>
              <a:t>والبطولة </a:t>
            </a:r>
            <a:r>
              <a:rPr lang="ar-JO" sz="2000" b="1" kern="100" dirty="0" smtClean="0">
                <a:effectLst/>
                <a:latin typeface="Aptos"/>
                <a:ea typeface="Aptos"/>
                <a:cs typeface="Arial" panose="020B0604020202020204" pitchFamily="34" charset="0"/>
              </a:rPr>
              <a:t>كما</a:t>
            </a:r>
            <a:r>
              <a:rPr lang="ar-JO" b="1" kern="100" dirty="0">
                <a:latin typeface="Aptos"/>
                <a:ea typeface="Aptos"/>
                <a:cs typeface="Arial" panose="020B0604020202020204" pitchFamily="34" charset="0"/>
              </a:rPr>
              <a:t> </a:t>
            </a:r>
            <a:r>
              <a:rPr lang="ar-JO" sz="2000" b="1" kern="100" dirty="0" smtClean="0">
                <a:effectLst/>
                <a:latin typeface="Aptos"/>
                <a:ea typeface="Aptos"/>
                <a:cs typeface="Arial" panose="020B0604020202020204" pitchFamily="34" charset="0"/>
              </a:rPr>
              <a:t>قرأ </a:t>
            </a:r>
            <a:r>
              <a:rPr lang="ar-JO" sz="2000" b="1" kern="100" dirty="0">
                <a:effectLst/>
                <a:latin typeface="Aptos"/>
                <a:ea typeface="Aptos"/>
                <a:cs typeface="Arial" panose="020B0604020202020204" pitchFamily="34" charset="0"/>
              </a:rPr>
              <a:t>في الكتب ويدل أنَّ حياته كلها مشكَّلة من خيالاته الأدبية فقد تأثر جدًا بما قرأه حتى </a:t>
            </a:r>
            <a:endParaRPr lang="ar-JO" sz="2000" b="1" kern="100" dirty="0" smtClean="0">
              <a:effectLst/>
              <a:latin typeface="Aptos"/>
              <a:ea typeface="Aptos"/>
              <a:cs typeface="Arial" panose="020B0604020202020204" pitchFamily="34" charset="0"/>
            </a:endParaRPr>
          </a:p>
          <a:p>
            <a:pPr marL="0" marR="0" algn="just" rtl="1" latinLnBrk="1">
              <a:lnSpc>
                <a:spcPct val="115000"/>
              </a:lnSpc>
              <a:spcBef>
                <a:spcPts val="0"/>
              </a:spcBef>
              <a:spcAft>
                <a:spcPts val="800"/>
              </a:spcAft>
            </a:pPr>
            <a:r>
              <a:rPr lang="ar-JO" sz="2000" b="1" kern="100" dirty="0" smtClean="0">
                <a:effectLst/>
                <a:latin typeface="Aptos"/>
                <a:ea typeface="Aptos"/>
                <a:cs typeface="Arial" panose="020B0604020202020204" pitchFamily="34" charset="0"/>
              </a:rPr>
              <a:t>تصبح </a:t>
            </a:r>
            <a:r>
              <a:rPr lang="ar-JO" sz="2000" b="1" kern="100" dirty="0">
                <a:effectLst/>
                <a:latin typeface="Aptos"/>
                <a:ea typeface="Aptos"/>
                <a:cs typeface="Arial" panose="020B0604020202020204" pitchFamily="34" charset="0"/>
              </a:rPr>
              <a:t>الكتب جزءًا من كتابه . </a:t>
            </a:r>
            <a:endParaRPr lang="en-US" b="1" kern="100" dirty="0">
              <a:effectLst/>
              <a:latin typeface="Aptos"/>
              <a:ea typeface="Aptos"/>
              <a:cs typeface="Arial" panose="020B0604020202020204" pitchFamily="34" charset="0"/>
            </a:endParaRPr>
          </a:p>
          <a:p>
            <a:pPr marL="0" marR="0" algn="just" rtl="1" latinLnBrk="1">
              <a:lnSpc>
                <a:spcPct val="115000"/>
              </a:lnSpc>
              <a:spcBef>
                <a:spcPts val="0"/>
              </a:spcBef>
              <a:spcAft>
                <a:spcPts val="800"/>
              </a:spcAft>
            </a:pPr>
            <a:r>
              <a:rPr lang="ar-JO" sz="2000" b="1" kern="100" dirty="0">
                <a:solidFill>
                  <a:srgbClr val="C00000"/>
                </a:solidFill>
                <a:effectLst/>
                <a:latin typeface="Aptos"/>
                <a:ea typeface="Aptos"/>
                <a:cs typeface="Arial" panose="020B0604020202020204" pitchFamily="34" charset="0"/>
              </a:rPr>
              <a:t>ربط التحليل بمغامرات دون كيشوت : </a:t>
            </a:r>
            <a:r>
              <a:rPr lang="ar-JO" sz="2000" b="1" kern="100" dirty="0">
                <a:effectLst/>
                <a:latin typeface="Aptos"/>
                <a:ea typeface="Aptos"/>
                <a:cs typeface="Arial" panose="020B0604020202020204" pitchFamily="34" charset="0"/>
              </a:rPr>
              <a:t>مغامرة دون كيشوت مليئة بالمواقف الغريبة والمضحكة ؛ لأنَّه يحاول </a:t>
            </a:r>
            <a:endParaRPr lang="ar-JO" sz="2000" b="1" kern="100" dirty="0" smtClean="0">
              <a:effectLst/>
              <a:latin typeface="Aptos"/>
              <a:ea typeface="Aptos"/>
              <a:cs typeface="Arial" panose="020B0604020202020204" pitchFamily="34" charset="0"/>
            </a:endParaRPr>
          </a:p>
          <a:p>
            <a:pPr marL="0" marR="0" algn="just" rtl="1" latinLnBrk="1">
              <a:lnSpc>
                <a:spcPct val="115000"/>
              </a:lnSpc>
              <a:spcBef>
                <a:spcPts val="0"/>
              </a:spcBef>
              <a:spcAft>
                <a:spcPts val="800"/>
              </a:spcAft>
            </a:pPr>
            <a:r>
              <a:rPr lang="ar-JO" sz="2000" b="1" kern="100" dirty="0" smtClean="0">
                <a:effectLst/>
                <a:latin typeface="Aptos"/>
                <a:ea typeface="Aptos"/>
                <a:cs typeface="Arial" panose="020B0604020202020204" pitchFamily="34" charset="0"/>
              </a:rPr>
              <a:t>تطبيق </a:t>
            </a:r>
            <a:r>
              <a:rPr lang="ar-JO" sz="2000" b="1" kern="100" dirty="0">
                <a:effectLst/>
                <a:latin typeface="Aptos"/>
                <a:ea typeface="Aptos"/>
                <a:cs typeface="Arial" panose="020B0604020202020204" pitchFamily="34" charset="0"/>
              </a:rPr>
              <a:t>نصوص </a:t>
            </a:r>
            <a:r>
              <a:rPr lang="ar-JO" sz="2000" b="1" kern="100" dirty="0" smtClean="0">
                <a:effectLst/>
                <a:latin typeface="Aptos"/>
                <a:ea typeface="Aptos"/>
                <a:cs typeface="Arial" panose="020B0604020202020204" pitchFamily="34" charset="0"/>
              </a:rPr>
              <a:t>الفروسية </a:t>
            </a:r>
            <a:r>
              <a:rPr lang="ar-JO" sz="2000" b="1" kern="100" dirty="0">
                <a:effectLst/>
                <a:latin typeface="Aptos"/>
                <a:ea typeface="Aptos"/>
                <a:cs typeface="Arial" panose="020B0604020202020204" pitchFamily="34" charset="0"/>
              </a:rPr>
              <a:t>القديمة على واقع لم يعد يشبه تلك القصص</a:t>
            </a:r>
            <a:r>
              <a:rPr lang="ar-JO" sz="2000" b="1" kern="100" dirty="0" smtClean="0">
                <a:effectLst/>
                <a:latin typeface="Aptos"/>
                <a:ea typeface="Aptos"/>
                <a:cs typeface="Arial" panose="020B0604020202020204" pitchFamily="34" charset="0"/>
              </a:rPr>
              <a:t>.</a:t>
            </a:r>
            <a:endParaRPr lang="en-US" sz="1600" b="1" kern="100" dirty="0">
              <a:effectLst/>
              <a:latin typeface="Aptos"/>
              <a:ea typeface="Aptos"/>
              <a:cs typeface="Arial" panose="020B0604020202020204" pitchFamily="34" charset="0"/>
            </a:endParaRPr>
          </a:p>
          <a:p>
            <a:pPr marL="0" marR="0" algn="just" rtl="1">
              <a:lnSpc>
                <a:spcPct val="115000"/>
              </a:lnSpc>
              <a:spcBef>
                <a:spcPts val="0"/>
              </a:spcBef>
              <a:spcAft>
                <a:spcPts val="800"/>
              </a:spcAft>
            </a:pPr>
            <a:r>
              <a:rPr lang="ar-JO" sz="1000" b="1" kern="100" dirty="0">
                <a:effectLst/>
                <a:latin typeface="Aptos"/>
                <a:ea typeface="Aptos"/>
                <a:cs typeface="Arial" panose="020B0604020202020204" pitchFamily="34" charset="0"/>
              </a:rPr>
              <a:t> </a:t>
            </a:r>
            <a:endParaRPr lang="en-US" sz="1200" kern="100" dirty="0">
              <a:effectLst/>
              <a:latin typeface="Aptos"/>
              <a:ea typeface="Aptos"/>
              <a:cs typeface="Arial" panose="020B0604020202020204" pitchFamily="34" charset="0"/>
            </a:endParaRPr>
          </a:p>
          <a:p>
            <a:pPr marL="0" marR="0" algn="just" rtl="1">
              <a:lnSpc>
                <a:spcPct val="115000"/>
              </a:lnSpc>
              <a:spcBef>
                <a:spcPts val="0"/>
              </a:spcBef>
              <a:spcAft>
                <a:spcPts val="800"/>
              </a:spcAft>
            </a:pPr>
            <a:r>
              <a:rPr lang="ar-JO" sz="1000" kern="100" dirty="0">
                <a:effectLst/>
                <a:latin typeface="Aptos"/>
                <a:ea typeface="Aptos"/>
                <a:cs typeface="Arial" panose="020B0604020202020204" pitchFamily="34" charset="0"/>
              </a:rPr>
              <a:t> </a:t>
            </a:r>
            <a:endParaRPr lang="en-US" sz="1200" kern="100" dirty="0">
              <a:effectLst/>
              <a:latin typeface="Aptos"/>
              <a:ea typeface="Aptos"/>
              <a:cs typeface="Arial" panose="020B0604020202020204" pitchFamily="34" charset="0"/>
            </a:endParaRPr>
          </a:p>
        </p:txBody>
      </p:sp>
      <p:sp>
        <p:nvSpPr>
          <p:cNvPr id="14" name="Rectangle 13"/>
          <p:cNvSpPr/>
          <p:nvPr/>
        </p:nvSpPr>
        <p:spPr>
          <a:xfrm>
            <a:off x="5718640" y="257323"/>
            <a:ext cx="1560042" cy="461665"/>
          </a:xfrm>
          <a:prstGeom prst="rect">
            <a:avLst/>
          </a:prstGeom>
        </p:spPr>
        <p:txBody>
          <a:bodyPr wrap="none">
            <a:spAutoFit/>
          </a:bodyPr>
          <a:lstStyle/>
          <a:p>
            <a:r>
              <a:rPr lang="ar-JO" altLang="en-US" sz="2400" b="1" dirty="0" smtClean="0">
                <a:solidFill>
                  <a:srgbClr val="C00000"/>
                </a:solidFill>
              </a:rPr>
              <a:t>س3 ص100</a:t>
            </a:r>
            <a:endParaRPr lang="en-US" sz="2400" dirty="0"/>
          </a:p>
        </p:txBody>
      </p:sp>
    </p:spTree>
    <p:extLst>
      <p:ext uri="{BB962C8B-B14F-4D97-AF65-F5344CB8AC3E}">
        <p14:creationId xmlns:p14="http://schemas.microsoft.com/office/powerpoint/2010/main" val="1991495954"/>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78740" y="587082"/>
            <a:ext cx="1102360" cy="730155"/>
            <a:chOff x="7446246" y="205862"/>
            <a:chExt cx="1544854" cy="691058"/>
          </a:xfrm>
        </p:grpSpPr>
        <p:sp>
          <p:nvSpPr>
            <p:cNvPr id="28"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3"/>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b="1" dirty="0">
                  <a:latin typeface="Calibri" panose="020F0502020204030204" pitchFamily="34" charset="0"/>
                  <a:cs typeface="Calibri" panose="020F0502020204030204" pitchFamily="34" charset="0"/>
                </a:rPr>
                <a:t>3</a:t>
              </a:r>
              <a:r>
                <a:rPr lang="en-US" sz="1600" b="1" dirty="0">
                  <a:latin typeface="Calibri" panose="020F0502020204030204" pitchFamily="34" charset="0"/>
                  <a:cs typeface="Calibri" panose="020F0502020204030204" pitchFamily="34" charset="0"/>
                </a:rPr>
                <a:t>:00minutes</a:t>
              </a:r>
            </a:p>
          </p:txBody>
        </p:sp>
      </p:grpSp>
      <p:sp>
        <p:nvSpPr>
          <p:cNvPr id="44" name="Rounded Rectangle 43"/>
          <p:cNvSpPr/>
          <p:nvPr/>
        </p:nvSpPr>
        <p:spPr>
          <a:xfrm>
            <a:off x="9708642" y="1283923"/>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5" name="Rounded Rectangle 44"/>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6" name="Rounded Rectangle 45"/>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7" name="Rounded Rectangle 46"/>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2800" b="1" dirty="0">
                <a:solidFill>
                  <a:srgbClr val="C0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2800" b="1" dirty="0">
              <a:solidFill>
                <a:srgbClr val="C0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7" name="Double Wave 26"/>
          <p:cNvSpPr/>
          <p:nvPr/>
        </p:nvSpPr>
        <p:spPr>
          <a:xfrm>
            <a:off x="7833685" y="603566"/>
            <a:ext cx="2703927"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اللّغة العربيّة</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29" name="Double Wave 28"/>
          <p:cNvSpPr/>
          <p:nvPr/>
        </p:nvSpPr>
        <p:spPr>
          <a:xfrm>
            <a:off x="5850517" y="624495"/>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:التاسع</a:t>
            </a:r>
          </a:p>
        </p:txBody>
      </p:sp>
      <p:sp>
        <p:nvSpPr>
          <p:cNvPr id="2" name="Rectangle 1"/>
          <p:cNvSpPr/>
          <p:nvPr/>
        </p:nvSpPr>
        <p:spPr>
          <a:xfrm>
            <a:off x="4388449" y="3244334"/>
            <a:ext cx="184731" cy="369332"/>
          </a:xfrm>
          <a:prstGeom prst="rect">
            <a:avLst/>
          </a:prstGeom>
        </p:spPr>
        <p:txBody>
          <a:bodyPr wrap="none">
            <a:spAutoFit/>
          </a:bodyPr>
          <a:lstStyle/>
          <a:p>
            <a:endParaRPr lang="en-US" dirty="0"/>
          </a:p>
        </p:txBody>
      </p:sp>
      <p:sp>
        <p:nvSpPr>
          <p:cNvPr id="8" name="Double Wave 7"/>
          <p:cNvSpPr/>
          <p:nvPr/>
        </p:nvSpPr>
        <p:spPr>
          <a:xfrm>
            <a:off x="688012" y="603566"/>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الدرس:مغامرة طواحين الهواء</a:t>
            </a:r>
          </a:p>
        </p:txBody>
      </p:sp>
      <p:sp>
        <p:nvSpPr>
          <p:cNvPr id="9" name="Double Wave 8"/>
          <p:cNvSpPr/>
          <p:nvPr/>
        </p:nvSpPr>
        <p:spPr>
          <a:xfrm>
            <a:off x="3825938"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2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 الرابعة  </a:t>
            </a:r>
          </a:p>
        </p:txBody>
      </p:sp>
      <p:pic>
        <p:nvPicPr>
          <p:cNvPr id="4100" name="Picture 4" descr="‫اسلوب ربط المعرفة بالحيا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0436" y="1130572"/>
            <a:ext cx="2808538" cy="124263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4"/>
          <p:cNvSpPr/>
          <p:nvPr/>
        </p:nvSpPr>
        <p:spPr>
          <a:xfrm>
            <a:off x="9754672" y="189491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6437" y="2462226"/>
            <a:ext cx="7792537" cy="1448002"/>
          </a:xfrm>
          <a:prstGeom prst="rect">
            <a:avLst/>
          </a:prstGeom>
        </p:spPr>
      </p:pic>
      <p:sp>
        <p:nvSpPr>
          <p:cNvPr id="30" name="Rectangle 29"/>
          <p:cNvSpPr/>
          <p:nvPr/>
        </p:nvSpPr>
        <p:spPr>
          <a:xfrm>
            <a:off x="5069449" y="1705606"/>
            <a:ext cx="1215397" cy="369332"/>
          </a:xfrm>
          <a:prstGeom prst="rect">
            <a:avLst/>
          </a:prstGeom>
        </p:spPr>
        <p:txBody>
          <a:bodyPr wrap="none">
            <a:spAutoFit/>
          </a:bodyPr>
          <a:lstStyle/>
          <a:p>
            <a:r>
              <a:rPr lang="ar-JO" altLang="en-US" b="1" dirty="0" smtClean="0">
                <a:solidFill>
                  <a:srgbClr val="C00000"/>
                </a:solidFill>
              </a:rPr>
              <a:t>س5 ص100</a:t>
            </a:r>
            <a:endParaRPr lang="en-US" dirty="0"/>
          </a:p>
        </p:txBody>
      </p:sp>
      <p:sp>
        <p:nvSpPr>
          <p:cNvPr id="31" name="Text Box 65"/>
          <p:cNvSpPr txBox="1"/>
          <p:nvPr/>
        </p:nvSpPr>
        <p:spPr>
          <a:xfrm>
            <a:off x="688012" y="3943418"/>
            <a:ext cx="8693055" cy="258094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noAutofit/>
          </a:bodyPr>
          <a:lstStyle/>
          <a:p>
            <a:pPr marL="0" marR="0" algn="r">
              <a:lnSpc>
                <a:spcPct val="115000"/>
              </a:lnSpc>
              <a:spcBef>
                <a:spcPts val="0"/>
              </a:spcBef>
              <a:spcAft>
                <a:spcPts val="800"/>
              </a:spcAft>
            </a:pPr>
            <a:r>
              <a:rPr lang="ar-JO" sz="1600" b="1" kern="100" dirty="0">
                <a:solidFill>
                  <a:srgbClr val="C00000"/>
                </a:solidFill>
                <a:effectLst/>
                <a:latin typeface="Aptos"/>
                <a:ea typeface="Aptos"/>
                <a:cs typeface="Arial" panose="020B0604020202020204" pitchFamily="34" charset="0"/>
              </a:rPr>
              <a:t>أ</a:t>
            </a:r>
            <a:r>
              <a:rPr lang="ar-JO" sz="2000" b="1" kern="100" dirty="0">
                <a:solidFill>
                  <a:srgbClr val="C00000"/>
                </a:solidFill>
                <a:effectLst/>
                <a:latin typeface="Aptos"/>
                <a:ea typeface="Aptos"/>
                <a:cs typeface="Arial" panose="020B0604020202020204" pitchFamily="34" charset="0"/>
              </a:rPr>
              <a:t>رى أنَّ نهاية دون كيشوت جديرة بالتأمل ؛ لأنها تظهر أنَّ البطل ليس مجرد شخصية في رواية ، بل رمز للإنسان الذي يحلم ويجاهد من أجل مثله العليا رغم الصعوبات والواقع القاسي في عصرنا الحالي . </a:t>
            </a:r>
            <a:endParaRPr lang="en-US" sz="1600" kern="100" dirty="0">
              <a:solidFill>
                <a:srgbClr val="C00000"/>
              </a:solidFill>
              <a:effectLst/>
              <a:latin typeface="Aptos"/>
              <a:ea typeface="Aptos"/>
              <a:cs typeface="Arial" panose="020B0604020202020204" pitchFamily="34" charset="0"/>
            </a:endParaRPr>
          </a:p>
          <a:p>
            <a:pPr marL="0" marR="0" algn="r" latinLnBrk="1">
              <a:lnSpc>
                <a:spcPct val="115000"/>
              </a:lnSpc>
              <a:spcBef>
                <a:spcPts val="0"/>
              </a:spcBef>
              <a:spcAft>
                <a:spcPts val="800"/>
              </a:spcAft>
            </a:pPr>
            <a:r>
              <a:rPr lang="ar-JO" sz="2000" b="1" kern="100" dirty="0">
                <a:solidFill>
                  <a:srgbClr val="C00000"/>
                </a:solidFill>
                <a:effectLst/>
                <a:latin typeface="Aptos"/>
                <a:ea typeface="Aptos"/>
                <a:cs typeface="Arial" panose="020B0604020202020204" pitchFamily="34" charset="0"/>
              </a:rPr>
              <a:t>أمثلة مشابهة المخترعون والمبتكرون مثل من يغامرون بفكرهم واختراعاتهم رغم صعوبة </a:t>
            </a:r>
            <a:r>
              <a:rPr lang="ar-JO" sz="2000" b="1" kern="100" dirty="0" smtClean="0">
                <a:solidFill>
                  <a:srgbClr val="C00000"/>
                </a:solidFill>
                <a:effectLst/>
                <a:latin typeface="Aptos"/>
                <a:ea typeface="Aptos"/>
                <a:cs typeface="Arial" panose="020B0604020202020204" pitchFamily="34" charset="0"/>
              </a:rPr>
              <a:t>التمويل </a:t>
            </a:r>
            <a:r>
              <a:rPr lang="ar-JO" sz="2000" b="1" kern="100" dirty="0">
                <a:solidFill>
                  <a:srgbClr val="C00000"/>
                </a:solidFill>
                <a:effectLst/>
                <a:latin typeface="Aptos"/>
                <a:ea typeface="Aptos"/>
                <a:cs typeface="Arial" panose="020B0604020202020204" pitchFamily="34" charset="0"/>
              </a:rPr>
              <a:t>أو </a:t>
            </a:r>
            <a:endParaRPr lang="ar-JO" sz="2000" b="1" kern="100" dirty="0" smtClean="0">
              <a:solidFill>
                <a:srgbClr val="C00000"/>
              </a:solidFill>
              <a:effectLst/>
              <a:latin typeface="Aptos"/>
              <a:ea typeface="Aptos"/>
              <a:cs typeface="Arial" panose="020B0604020202020204" pitchFamily="34" charset="0"/>
            </a:endParaRPr>
          </a:p>
          <a:p>
            <a:pPr marL="0" marR="0" algn="r" latinLnBrk="1">
              <a:lnSpc>
                <a:spcPct val="115000"/>
              </a:lnSpc>
              <a:spcBef>
                <a:spcPts val="0"/>
              </a:spcBef>
              <a:spcAft>
                <a:spcPts val="800"/>
              </a:spcAft>
            </a:pPr>
            <a:r>
              <a:rPr lang="ar-JO" sz="2000" b="1" kern="100" dirty="0" smtClean="0">
                <a:solidFill>
                  <a:srgbClr val="C00000"/>
                </a:solidFill>
                <a:effectLst/>
                <a:latin typeface="Aptos"/>
                <a:ea typeface="Aptos"/>
                <a:cs typeface="Arial" panose="020B0604020202020204" pitchFamily="34" charset="0"/>
              </a:rPr>
              <a:t>رفض </a:t>
            </a:r>
            <a:r>
              <a:rPr lang="ar-JO" sz="2000" b="1" kern="100" dirty="0">
                <a:solidFill>
                  <a:srgbClr val="C00000"/>
                </a:solidFill>
                <a:effectLst/>
                <a:latin typeface="Aptos"/>
                <a:ea typeface="Aptos"/>
                <a:cs typeface="Arial" panose="020B0604020202020204" pitchFamily="34" charset="0"/>
              </a:rPr>
              <a:t>المجتمع لكن إصرارهم يدفعهم لتحقيق نجاحات مهمة .</a:t>
            </a:r>
            <a:endParaRPr lang="en-US" sz="1600" kern="100" dirty="0">
              <a:solidFill>
                <a:srgbClr val="C00000"/>
              </a:solidFill>
              <a:effectLst/>
              <a:latin typeface="Aptos"/>
              <a:ea typeface="Aptos"/>
              <a:cs typeface="Arial" panose="020B0604020202020204" pitchFamily="34" charset="0"/>
            </a:endParaRPr>
          </a:p>
          <a:p>
            <a:pPr marL="0" marR="0" algn="r" latinLnBrk="1">
              <a:lnSpc>
                <a:spcPct val="115000"/>
              </a:lnSpc>
              <a:spcBef>
                <a:spcPts val="0"/>
              </a:spcBef>
              <a:spcAft>
                <a:spcPts val="800"/>
              </a:spcAft>
            </a:pPr>
            <a:r>
              <a:rPr lang="ar-JO" sz="2000" b="1" kern="100" dirty="0">
                <a:solidFill>
                  <a:srgbClr val="C00000"/>
                </a:solidFill>
                <a:effectLst/>
                <a:latin typeface="Aptos"/>
                <a:ea typeface="Aptos"/>
                <a:cs typeface="Arial" panose="020B0604020202020204" pitchFamily="34" charset="0"/>
              </a:rPr>
              <a:t>الناشطون الاجتماعيون : الذين يسعون لاصلاح المجتمع أو الدفاع عن حقوق الإنسان يواجهون أحيانًا </a:t>
            </a:r>
            <a:endParaRPr lang="ar-JO" sz="2000" b="1" kern="100" dirty="0" smtClean="0">
              <a:solidFill>
                <a:srgbClr val="C00000"/>
              </a:solidFill>
              <a:effectLst/>
              <a:latin typeface="Aptos"/>
              <a:ea typeface="Aptos"/>
              <a:cs typeface="Arial" panose="020B0604020202020204" pitchFamily="34" charset="0"/>
            </a:endParaRPr>
          </a:p>
          <a:p>
            <a:pPr marL="0" marR="0" algn="r" latinLnBrk="1">
              <a:lnSpc>
                <a:spcPct val="115000"/>
              </a:lnSpc>
              <a:spcBef>
                <a:spcPts val="0"/>
              </a:spcBef>
              <a:spcAft>
                <a:spcPts val="800"/>
              </a:spcAft>
            </a:pPr>
            <a:r>
              <a:rPr lang="ar-JO" sz="2000" b="1" kern="100" dirty="0" smtClean="0">
                <a:solidFill>
                  <a:srgbClr val="C00000"/>
                </a:solidFill>
                <a:effectLst/>
                <a:latin typeface="Aptos"/>
                <a:ea typeface="Aptos"/>
                <a:cs typeface="Arial" panose="020B0604020202020204" pitchFamily="34" charset="0"/>
              </a:rPr>
              <a:t>متاعب </a:t>
            </a:r>
            <a:r>
              <a:rPr lang="ar-JO" sz="2000" b="1" kern="100" dirty="0">
                <a:solidFill>
                  <a:srgbClr val="C00000"/>
                </a:solidFill>
                <a:effectLst/>
                <a:latin typeface="Aptos"/>
                <a:ea typeface="Aptos"/>
                <a:cs typeface="Arial" panose="020B0604020202020204" pitchFamily="34" charset="0"/>
              </a:rPr>
              <a:t>متكررة </a:t>
            </a:r>
            <a:r>
              <a:rPr lang="ar-JO" sz="2000" b="1" kern="100" dirty="0" smtClean="0">
                <a:solidFill>
                  <a:srgbClr val="C00000"/>
                </a:solidFill>
                <a:effectLst/>
                <a:latin typeface="Aptos"/>
                <a:ea typeface="Aptos"/>
                <a:cs typeface="Arial" panose="020B0604020202020204" pitchFamily="34" charset="0"/>
              </a:rPr>
              <a:t>.</a:t>
            </a:r>
            <a:endParaRPr lang="en-US" sz="1600" kern="100" dirty="0">
              <a:solidFill>
                <a:srgbClr val="C00000"/>
              </a:solidFill>
              <a:effectLst/>
              <a:latin typeface="Aptos"/>
              <a:ea typeface="Aptos"/>
              <a:cs typeface="Arial" panose="020B0604020202020204" pitchFamily="34" charset="0"/>
            </a:endParaRPr>
          </a:p>
          <a:p>
            <a:pPr marL="0" marR="0" algn="r">
              <a:lnSpc>
                <a:spcPct val="115000"/>
              </a:lnSpc>
              <a:spcBef>
                <a:spcPts val="0"/>
              </a:spcBef>
              <a:spcAft>
                <a:spcPts val="800"/>
              </a:spcAft>
            </a:pPr>
            <a:r>
              <a:rPr lang="ar-JO" sz="1200" b="1" kern="100" dirty="0">
                <a:effectLst/>
                <a:latin typeface="Aptos"/>
                <a:ea typeface="Aptos"/>
                <a:cs typeface="Arial" panose="020B0604020202020204" pitchFamily="34" charset="0"/>
              </a:rPr>
              <a:t> </a:t>
            </a:r>
            <a:endParaRPr lang="en-US" sz="1200" kern="100" dirty="0">
              <a:effectLst/>
              <a:latin typeface="Aptos"/>
              <a:ea typeface="Aptos"/>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dirty="0"/>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533400" y="1196942"/>
            <a:ext cx="1573020" cy="730155"/>
            <a:chOff x="7446246" y="205862"/>
            <a:chExt cx="1544854" cy="691058"/>
          </a:xfrm>
        </p:grpSpPr>
        <p:sp>
          <p:nvSpPr>
            <p:cNvPr id="28"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13"/>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a:t>
              </a:r>
              <a:r>
                <a:rPr lang="ar-JO" sz="1600" b="1" dirty="0">
                  <a:latin typeface="Calibri" panose="020F0502020204030204" pitchFamily="34" charset="0"/>
                  <a:cs typeface="Calibri" panose="020F0502020204030204" pitchFamily="34" charset="0"/>
                </a:rPr>
                <a:t>3</a:t>
              </a:r>
              <a:r>
                <a:rPr lang="en-US" sz="1600" b="1" dirty="0">
                  <a:latin typeface="Calibri" panose="020F0502020204030204" pitchFamily="34" charset="0"/>
                  <a:cs typeface="Calibri" panose="020F0502020204030204" pitchFamily="34" charset="0"/>
                </a:rPr>
                <a:t>:00 minutes</a:t>
              </a:r>
            </a:p>
          </p:txBody>
        </p:sp>
      </p:grpSp>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a:solidFill>
            <a:schemeClr val="accent1"/>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2800" b="1" dirty="0">
                <a:solidFill>
                  <a:srgbClr val="C0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2800" b="1" dirty="0">
              <a:solidFill>
                <a:srgbClr val="C0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9" name="Double Wave 28"/>
          <p:cNvSpPr/>
          <p:nvPr/>
        </p:nvSpPr>
        <p:spPr>
          <a:xfrm>
            <a:off x="7833685" y="603566"/>
            <a:ext cx="2703927"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اللّغة العربيّة</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0" name="Double Wave 29"/>
          <p:cNvSpPr/>
          <p:nvPr/>
        </p:nvSpPr>
        <p:spPr>
          <a:xfrm>
            <a:off x="5782044"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altLang="ar-SA"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التاسع</a:t>
            </a:r>
          </a:p>
        </p:txBody>
      </p:sp>
      <p:sp>
        <p:nvSpPr>
          <p:cNvPr id="4" name="Double Wave 3"/>
          <p:cNvSpPr/>
          <p:nvPr/>
        </p:nvSpPr>
        <p:spPr>
          <a:xfrm>
            <a:off x="3825938"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2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 الرابعة </a:t>
            </a:r>
          </a:p>
        </p:txBody>
      </p:sp>
      <p:sp>
        <p:nvSpPr>
          <p:cNvPr id="5" name="Double Wave 4"/>
          <p:cNvSpPr/>
          <p:nvPr/>
        </p:nvSpPr>
        <p:spPr>
          <a:xfrm>
            <a:off x="674285"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مغامرة طواحين الهواء</a:t>
            </a:r>
          </a:p>
        </p:txBody>
      </p:sp>
      <p:pic>
        <p:nvPicPr>
          <p:cNvPr id="3" name="Picture 2"/>
          <p:cNvPicPr>
            <a:picLocks noChangeAspect="1"/>
          </p:cNvPicPr>
          <p:nvPr/>
        </p:nvPicPr>
        <p:blipFill>
          <a:blip r:embed="rId4"/>
          <a:stretch>
            <a:fillRect/>
          </a:stretch>
        </p:blipFill>
        <p:spPr>
          <a:xfrm>
            <a:off x="770763" y="4463266"/>
            <a:ext cx="1411670" cy="1778619"/>
          </a:xfrm>
          <a:prstGeom prst="rect">
            <a:avLst/>
          </a:prstGeom>
        </p:spPr>
      </p:pic>
      <p:sp>
        <p:nvSpPr>
          <p:cNvPr id="6" name="Down Ribbon 4"/>
          <p:cNvSpPr/>
          <p:nvPr/>
        </p:nvSpPr>
        <p:spPr>
          <a:xfrm>
            <a:off x="2936770" y="1265848"/>
            <a:ext cx="3829789" cy="651758"/>
          </a:xfrm>
          <a:prstGeom prst="ribbon">
            <a:avLst>
              <a:gd name="adj1" fmla="val 16667"/>
              <a:gd name="adj2" fmla="val 5634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JO" sz="2400" b="1" i="0" u="none" strike="noStrike" kern="1200" cap="none" spc="0" normalizeH="0" baseline="0" noProof="0" dirty="0">
                <a:ln>
                  <a:noFill/>
                </a:ln>
                <a:solidFill>
                  <a:prstClr val="white"/>
                </a:solidFill>
                <a:effectLst/>
                <a:uLnTx/>
                <a:uFillTx/>
                <a:latin typeface="Aptos"/>
                <a:ea typeface="+mn-ea"/>
                <a:cs typeface="Arial" panose="020B0604020202020204" pitchFamily="34" charset="0"/>
              </a:rPr>
              <a:t>التقويم الختامي </a:t>
            </a:r>
            <a:endParaRPr kumimoji="0" lang="en-US" sz="2400" b="1" i="0" u="none" strike="noStrike" kern="1200" cap="none" spc="0" normalizeH="0" baseline="0" noProof="0" dirty="0">
              <a:ln>
                <a:noFill/>
              </a:ln>
              <a:solidFill>
                <a:prstClr val="white"/>
              </a:solidFill>
              <a:effectLst/>
              <a:uLnTx/>
              <a:uFillTx/>
              <a:latin typeface="Aptos"/>
              <a:ea typeface="+mn-ea"/>
              <a:cs typeface="+mn-cs"/>
            </a:endParaRPr>
          </a:p>
        </p:txBody>
      </p:sp>
      <p:sp>
        <p:nvSpPr>
          <p:cNvPr id="7" name="Rounded Rectangle 45"/>
          <p:cNvSpPr/>
          <p:nvPr/>
        </p:nvSpPr>
        <p:spPr>
          <a:xfrm>
            <a:off x="9745377" y="2841367"/>
            <a:ext cx="2158810" cy="360040"/>
          </a:xfrm>
          <a:prstGeom prst="roundRect">
            <a:avLst/>
          </a:prstGeom>
          <a:solidFill>
            <a:schemeClr val="accent1"/>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a:t>
            </a:r>
          </a:p>
        </p:txBody>
      </p:sp>
      <p:sp>
        <p:nvSpPr>
          <p:cNvPr id="8" name="Bevel 7"/>
          <p:cNvSpPr/>
          <p:nvPr/>
        </p:nvSpPr>
        <p:spPr>
          <a:xfrm>
            <a:off x="2182495" y="2226310"/>
            <a:ext cx="6766560" cy="4022090"/>
          </a:xfrm>
          <a:prstGeom prst="bevel">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ar-JO" altLang="en-US" sz="2400" b="1">
                <a:solidFill>
                  <a:schemeClr val="tx1"/>
                </a:solidFill>
              </a:rPr>
              <a:t>العبارة الدالة على اعتداد دون كيشوت بنفسه ،هي :</a:t>
            </a:r>
          </a:p>
          <a:p>
            <a:pPr algn="ctr"/>
            <a:r>
              <a:rPr lang="ar-JO" altLang="en-US" sz="2400" b="1">
                <a:solidFill>
                  <a:schemeClr val="tx1"/>
                </a:solidFill>
              </a:rPr>
              <a:t>أ- لا تهربوا أيُّها الجبناء </a:t>
            </a:r>
          </a:p>
          <a:p>
            <a:pPr algn="ctr"/>
            <a:r>
              <a:rPr lang="ar-JO" altLang="en-US" sz="2400" b="1">
                <a:solidFill>
                  <a:schemeClr val="tx1"/>
                </a:solidFill>
              </a:rPr>
              <a:t>ب- عبثًا تتحركين فسوف تنالين جزاءك </a:t>
            </a:r>
          </a:p>
          <a:p>
            <a:pPr algn="ctr"/>
            <a:r>
              <a:rPr lang="ar-JO" altLang="en-US" sz="2400" b="1">
                <a:solidFill>
                  <a:schemeClr val="tx1"/>
                </a:solidFill>
              </a:rPr>
              <a:t>ج- فالذي ترونه يشرع في قتالكم فارس وحيد </a:t>
            </a:r>
          </a:p>
          <a:p>
            <a:pPr algn="ctr"/>
            <a:r>
              <a:rPr lang="ar-JO" altLang="en-US" sz="2400" b="1">
                <a:solidFill>
                  <a:schemeClr val="tx1"/>
                </a:solidFill>
              </a:rPr>
              <a:t>د - تغطَّى بدرقته وسدَّد رمحه </a:t>
            </a:r>
            <a:r>
              <a:rPr lang="ar-JO" altLang="en-US" b="1">
                <a:solidFill>
                  <a:schemeClr val="tx1"/>
                </a:solidFill>
              </a:rPr>
              <a:t> </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dirty="0"/>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533400" y="1196942"/>
            <a:ext cx="1573020" cy="730155"/>
            <a:chOff x="7446246" y="205862"/>
            <a:chExt cx="1544854" cy="691058"/>
          </a:xfrm>
        </p:grpSpPr>
        <p:sp>
          <p:nvSpPr>
            <p:cNvPr id="28"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13"/>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a:t>
              </a:r>
              <a:r>
                <a:rPr lang="ar-JO" sz="1600" b="1" dirty="0">
                  <a:latin typeface="Calibri" panose="020F0502020204030204" pitchFamily="34" charset="0"/>
                  <a:cs typeface="Calibri" panose="020F0502020204030204" pitchFamily="34" charset="0"/>
                </a:rPr>
                <a:t>3</a:t>
              </a:r>
              <a:r>
                <a:rPr lang="en-US" sz="1600" b="1" dirty="0">
                  <a:latin typeface="Calibri" panose="020F0502020204030204" pitchFamily="34" charset="0"/>
                  <a:cs typeface="Calibri" panose="020F0502020204030204" pitchFamily="34" charset="0"/>
                </a:rPr>
                <a:t>:00 minutes</a:t>
              </a:r>
            </a:p>
          </p:txBody>
        </p:sp>
      </p:grpSp>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a:solidFill>
            <a:schemeClr val="accent1"/>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2800" b="1" dirty="0">
                <a:solidFill>
                  <a:srgbClr val="C0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2800" b="1" dirty="0">
              <a:solidFill>
                <a:srgbClr val="C0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9" name="Double Wave 28"/>
          <p:cNvSpPr/>
          <p:nvPr/>
        </p:nvSpPr>
        <p:spPr>
          <a:xfrm>
            <a:off x="7833685" y="603566"/>
            <a:ext cx="2703927"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اللّغة العربيّة</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0" name="Double Wave 29"/>
          <p:cNvSpPr/>
          <p:nvPr/>
        </p:nvSpPr>
        <p:spPr>
          <a:xfrm>
            <a:off x="5782044"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altLang="ar-SA"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التاسع</a:t>
            </a:r>
          </a:p>
        </p:txBody>
      </p:sp>
      <p:sp>
        <p:nvSpPr>
          <p:cNvPr id="4" name="Double Wave 3"/>
          <p:cNvSpPr/>
          <p:nvPr/>
        </p:nvSpPr>
        <p:spPr>
          <a:xfrm>
            <a:off x="3825938"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2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 الرابعة </a:t>
            </a:r>
          </a:p>
        </p:txBody>
      </p:sp>
      <p:sp>
        <p:nvSpPr>
          <p:cNvPr id="5" name="Double Wave 4"/>
          <p:cNvSpPr/>
          <p:nvPr/>
        </p:nvSpPr>
        <p:spPr>
          <a:xfrm>
            <a:off x="674285"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مغامرة طواحين الهواء</a:t>
            </a:r>
          </a:p>
        </p:txBody>
      </p:sp>
      <p:pic>
        <p:nvPicPr>
          <p:cNvPr id="3" name="Picture 2"/>
          <p:cNvPicPr>
            <a:picLocks noChangeAspect="1"/>
          </p:cNvPicPr>
          <p:nvPr/>
        </p:nvPicPr>
        <p:blipFill>
          <a:blip r:embed="rId4"/>
          <a:stretch>
            <a:fillRect/>
          </a:stretch>
        </p:blipFill>
        <p:spPr>
          <a:xfrm>
            <a:off x="770763" y="4463266"/>
            <a:ext cx="1411670" cy="1778619"/>
          </a:xfrm>
          <a:prstGeom prst="rect">
            <a:avLst/>
          </a:prstGeom>
        </p:spPr>
      </p:pic>
      <p:sp>
        <p:nvSpPr>
          <p:cNvPr id="6" name="Down Ribbon 4"/>
          <p:cNvSpPr/>
          <p:nvPr/>
        </p:nvSpPr>
        <p:spPr>
          <a:xfrm>
            <a:off x="2936770" y="1265848"/>
            <a:ext cx="3829789" cy="651758"/>
          </a:xfrm>
          <a:prstGeom prst="ribbon">
            <a:avLst>
              <a:gd name="adj1" fmla="val 16667"/>
              <a:gd name="adj2" fmla="val 5634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JO" sz="2400" b="1" i="0" u="none" strike="noStrike" kern="1200" cap="none" spc="0" normalizeH="0" baseline="0" noProof="0" dirty="0">
                <a:ln>
                  <a:noFill/>
                </a:ln>
                <a:solidFill>
                  <a:prstClr val="white"/>
                </a:solidFill>
                <a:effectLst/>
                <a:uLnTx/>
                <a:uFillTx/>
                <a:latin typeface="Aptos"/>
                <a:ea typeface="+mn-ea"/>
                <a:cs typeface="Arial" panose="020B0604020202020204" pitchFamily="34" charset="0"/>
              </a:rPr>
              <a:t>التقويم الختامي </a:t>
            </a:r>
            <a:endParaRPr kumimoji="0" lang="en-US" sz="2400" b="1" i="0" u="none" strike="noStrike" kern="1200" cap="none" spc="0" normalizeH="0" baseline="0" noProof="0" dirty="0">
              <a:ln>
                <a:noFill/>
              </a:ln>
              <a:solidFill>
                <a:prstClr val="white"/>
              </a:solidFill>
              <a:effectLst/>
              <a:uLnTx/>
              <a:uFillTx/>
              <a:latin typeface="Aptos"/>
              <a:ea typeface="+mn-ea"/>
              <a:cs typeface="+mn-cs"/>
            </a:endParaRPr>
          </a:p>
        </p:txBody>
      </p:sp>
      <p:sp>
        <p:nvSpPr>
          <p:cNvPr id="7" name="Rounded Rectangle 45"/>
          <p:cNvSpPr/>
          <p:nvPr/>
        </p:nvSpPr>
        <p:spPr>
          <a:xfrm>
            <a:off x="9745377" y="2841367"/>
            <a:ext cx="2158810" cy="360040"/>
          </a:xfrm>
          <a:prstGeom prst="roundRect">
            <a:avLst/>
          </a:prstGeom>
          <a:solidFill>
            <a:schemeClr val="accent1"/>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a:t>
            </a:r>
          </a:p>
        </p:txBody>
      </p:sp>
      <p:sp>
        <p:nvSpPr>
          <p:cNvPr id="8" name="Bevel 7"/>
          <p:cNvSpPr/>
          <p:nvPr/>
        </p:nvSpPr>
        <p:spPr>
          <a:xfrm>
            <a:off x="2182495" y="2226310"/>
            <a:ext cx="6766560" cy="4022090"/>
          </a:xfrm>
          <a:prstGeom prst="bevel">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ar-JO" altLang="en-US" sz="2400" b="1">
                <a:solidFill>
                  <a:schemeClr val="tx1"/>
                </a:solidFill>
              </a:rPr>
              <a:t>العبارة الدالة على اعتداد دون كيشوت بنفسه ،هي :</a:t>
            </a:r>
          </a:p>
          <a:p>
            <a:pPr algn="ctr"/>
            <a:r>
              <a:rPr lang="ar-JO" altLang="en-US" sz="2400" b="1">
                <a:solidFill>
                  <a:schemeClr val="tx1"/>
                </a:solidFill>
              </a:rPr>
              <a:t>أ- لا تهربوا أيُّها الجبناء </a:t>
            </a:r>
          </a:p>
          <a:p>
            <a:pPr algn="ctr"/>
            <a:r>
              <a:rPr lang="ar-JO" altLang="en-US" sz="2400" b="1">
                <a:solidFill>
                  <a:schemeClr val="tx1"/>
                </a:solidFill>
              </a:rPr>
              <a:t>ب- عبثًا تتحركين فسوف تنالين جزاءك </a:t>
            </a:r>
          </a:p>
          <a:p>
            <a:pPr algn="ctr"/>
            <a:r>
              <a:rPr lang="ar-JO" altLang="en-US" sz="2400" b="1">
                <a:solidFill>
                  <a:srgbClr val="C00000"/>
                </a:solidFill>
              </a:rPr>
              <a:t>ج</a:t>
            </a:r>
            <a:r>
              <a:rPr lang="ar-JO" altLang="en-US" sz="2400" b="1" u="sng">
                <a:solidFill>
                  <a:srgbClr val="C00000"/>
                </a:solidFill>
              </a:rPr>
              <a:t>- فالَّذي ترونه يشرع في قتالكم فارس وحيد </a:t>
            </a:r>
          </a:p>
          <a:p>
            <a:pPr algn="ctr"/>
            <a:r>
              <a:rPr lang="ar-JO" altLang="en-US" sz="2400" b="1">
                <a:solidFill>
                  <a:schemeClr val="tx1"/>
                </a:solidFill>
              </a:rPr>
              <a:t>د - تغطَّى بدرقته وسدَّد رمحه </a:t>
            </a:r>
            <a:r>
              <a:rPr lang="ar-JO" altLang="en-US" b="1">
                <a:solidFill>
                  <a:schemeClr val="tx1"/>
                </a:solidFill>
              </a:rPr>
              <a:t> </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dirty="0"/>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533400" y="1196942"/>
            <a:ext cx="1573020" cy="730155"/>
            <a:chOff x="7446246" y="205862"/>
            <a:chExt cx="1544854" cy="691058"/>
          </a:xfrm>
        </p:grpSpPr>
        <p:sp>
          <p:nvSpPr>
            <p:cNvPr id="28"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13"/>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0</a:t>
              </a:r>
              <a:r>
                <a:rPr lang="ar-JO" sz="1600" b="1" dirty="0">
                  <a:latin typeface="Calibri" panose="020F0502020204030204" pitchFamily="34" charset="0"/>
                  <a:cs typeface="Calibri" panose="020F0502020204030204" pitchFamily="34" charset="0"/>
                </a:rPr>
                <a:t>3</a:t>
              </a:r>
              <a:r>
                <a:rPr lang="en-US" sz="1600" b="1" dirty="0">
                  <a:latin typeface="Calibri" panose="020F0502020204030204" pitchFamily="34" charset="0"/>
                  <a:cs typeface="Calibri" panose="020F0502020204030204" pitchFamily="34" charset="0"/>
                </a:rPr>
                <a:t>:00 minutes</a:t>
              </a:r>
            </a:p>
          </p:txBody>
        </p:sp>
      </p:grpSp>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النتاجات </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a:solidFill>
            <a:schemeClr val="accent1"/>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2800" b="1" dirty="0">
                <a:solidFill>
                  <a:srgbClr val="C0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2800" b="1" dirty="0">
              <a:solidFill>
                <a:srgbClr val="C0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9" name="Double Wave 28"/>
          <p:cNvSpPr/>
          <p:nvPr/>
        </p:nvSpPr>
        <p:spPr>
          <a:xfrm>
            <a:off x="7833685" y="603566"/>
            <a:ext cx="2703927"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اللّغة العربيّة</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0" name="Double Wave 29"/>
          <p:cNvSpPr/>
          <p:nvPr/>
        </p:nvSpPr>
        <p:spPr>
          <a:xfrm>
            <a:off x="5782044"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altLang="ar-SA"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التاسع</a:t>
            </a:r>
          </a:p>
        </p:txBody>
      </p:sp>
      <p:sp>
        <p:nvSpPr>
          <p:cNvPr id="4" name="Double Wave 3"/>
          <p:cNvSpPr/>
          <p:nvPr/>
        </p:nvSpPr>
        <p:spPr>
          <a:xfrm>
            <a:off x="3825938"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2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 الرابعة </a:t>
            </a:r>
          </a:p>
        </p:txBody>
      </p:sp>
      <p:sp>
        <p:nvSpPr>
          <p:cNvPr id="5" name="Double Wave 4"/>
          <p:cNvSpPr/>
          <p:nvPr/>
        </p:nvSpPr>
        <p:spPr>
          <a:xfrm>
            <a:off x="674285"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 مغامرة طواحين الهواء</a:t>
            </a:r>
          </a:p>
        </p:txBody>
      </p:sp>
      <p:sp>
        <p:nvSpPr>
          <p:cNvPr id="6" name="Down Ribbon 4"/>
          <p:cNvSpPr/>
          <p:nvPr/>
        </p:nvSpPr>
        <p:spPr>
          <a:xfrm>
            <a:off x="2936770" y="1265848"/>
            <a:ext cx="3829789" cy="651758"/>
          </a:xfrm>
          <a:prstGeom prst="ribbon">
            <a:avLst>
              <a:gd name="adj1" fmla="val 16667"/>
              <a:gd name="adj2" fmla="val 5634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JO" sz="2400" b="1" i="0" u="none" strike="noStrike" kern="1200" cap="none" spc="0" normalizeH="0" baseline="0" noProof="0" dirty="0">
                <a:ln>
                  <a:noFill/>
                </a:ln>
                <a:solidFill>
                  <a:prstClr val="white"/>
                </a:solidFill>
                <a:effectLst/>
                <a:uLnTx/>
                <a:uFillTx/>
                <a:latin typeface="Aptos"/>
                <a:ea typeface="+mn-ea"/>
                <a:cs typeface="Arial" panose="020B0604020202020204" pitchFamily="34" charset="0"/>
              </a:rPr>
              <a:t>التقويم الختامي </a:t>
            </a:r>
            <a:endParaRPr kumimoji="0" lang="en-US" sz="2400" b="1" i="0" u="none" strike="noStrike" kern="1200" cap="none" spc="0" normalizeH="0" baseline="0" noProof="0" dirty="0">
              <a:ln>
                <a:noFill/>
              </a:ln>
              <a:solidFill>
                <a:prstClr val="white"/>
              </a:solidFill>
              <a:effectLst/>
              <a:uLnTx/>
              <a:uFillTx/>
              <a:latin typeface="Aptos"/>
              <a:ea typeface="+mn-ea"/>
              <a:cs typeface="+mn-cs"/>
            </a:endParaRPr>
          </a:p>
        </p:txBody>
      </p:sp>
      <p:sp>
        <p:nvSpPr>
          <p:cNvPr id="7" name="Rounded Rectangle 45"/>
          <p:cNvSpPr/>
          <p:nvPr/>
        </p:nvSpPr>
        <p:spPr>
          <a:xfrm>
            <a:off x="9745377" y="2841367"/>
            <a:ext cx="2158810" cy="360040"/>
          </a:xfrm>
          <a:prstGeom prst="roundRect">
            <a:avLst/>
          </a:prstGeom>
          <a:solidFill>
            <a:schemeClr val="accent1"/>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4349" y="2369091"/>
            <a:ext cx="8134158" cy="879052"/>
          </a:xfrm>
          <a:prstGeom prst="rect">
            <a:avLst/>
          </a:prstGeom>
        </p:spPr>
      </p:pic>
      <p:pic>
        <p:nvPicPr>
          <p:cNvPr id="11" name="Picture 10"/>
          <p:cNvPicPr>
            <a:picLocks noChangeAspect="1"/>
          </p:cNvPicPr>
          <p:nvPr/>
        </p:nvPicPr>
        <p:blipFill>
          <a:blip r:embed="rId5"/>
          <a:stretch>
            <a:fillRect/>
          </a:stretch>
        </p:blipFill>
        <p:spPr>
          <a:xfrm>
            <a:off x="21956" y="2510075"/>
            <a:ext cx="1304657" cy="499915"/>
          </a:xfrm>
          <a:prstGeom prst="rect">
            <a:avLst/>
          </a:prstGeom>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ar-JO"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3" name="Double Wave 32"/>
          <p:cNvSpPr/>
          <p:nvPr/>
        </p:nvSpPr>
        <p:spPr>
          <a:xfrm>
            <a:off x="7833685" y="603566"/>
            <a:ext cx="2703927"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المادة: </a:t>
            </a:r>
            <a:r>
              <a:rPr kumimoji="0" lang="ar-JO" sz="1600" b="1" i="0" u="none" strike="noStrike" kern="1200" cap="none" spc="0" normalizeH="0" baseline="0" noProof="0" dirty="0">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الُّغة العربية </a:t>
            </a:r>
            <a:r>
              <a:rPr kumimoji="0" lang="en-US" sz="1600" b="1" i="0" u="none" strike="noStrike" kern="1200" cap="none" spc="0" normalizeH="0" baseline="0" noProof="0" dirty="0">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rPr>
              <a:t> </a:t>
            </a:r>
            <a:endParaRPr kumimoji="0" lang="ar-JO" sz="1600" b="1" i="0" u="none" strike="noStrike" kern="1200" cap="none" spc="0" normalizeH="0" baseline="0" noProof="0" dirty="0">
              <a:solidFill>
                <a:prstClr val="white"/>
              </a:solidFill>
              <a:effectLst>
                <a:outerShdw blurRad="38100" dist="19050" dir="2700000" algn="tl" rotWithShape="0">
                  <a:prstClr val="black">
                    <a:lumMod val="50000"/>
                    <a:alpha val="40000"/>
                  </a:prst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37" name="Double Wave 36"/>
          <p:cNvSpPr/>
          <p:nvPr/>
        </p:nvSpPr>
        <p:spPr>
          <a:xfrm>
            <a:off x="5782044"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defRPr/>
            </a:pPr>
            <a:r>
              <a:rPr kumimoji="0" lang="ar-JO" sz="1600" b="1" i="0" u="none" strike="noStrike" kern="1200" cap="none" spc="0" normalizeH="0" baseline="0" noProof="0" dirty="0">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الصَّف :التاسع</a:t>
            </a:r>
          </a:p>
        </p:txBody>
      </p:sp>
      <p:sp>
        <p:nvSpPr>
          <p:cNvPr id="38" name="Double Wave 37"/>
          <p:cNvSpPr/>
          <p:nvPr/>
        </p:nvSpPr>
        <p:spPr>
          <a:xfrm>
            <a:off x="3825938"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الوحدة:</a:t>
            </a:r>
            <a:r>
              <a:rPr kumimoji="0" lang="ar-JO" sz="1600" b="1" i="0" u="none" strike="noStrike" kern="1200" cap="none" spc="0" normalizeH="0" baseline="0" noProof="0" dirty="0">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 </a:t>
            </a:r>
            <a:r>
              <a:rPr lang="ar-JO" sz="1600" b="1" dirty="0">
                <a:solidFill>
                  <a:prstClr val="white"/>
                </a:solidFill>
                <a:effectLst>
                  <a:outerShdw blurRad="38100" dist="19050" dir="2700000" algn="tl" rotWithShape="0">
                    <a:prstClr val="black">
                      <a:lumMod val="50000"/>
                      <a:alpha val="40000"/>
                    </a:prstClr>
                  </a:outerShdw>
                </a:effectLst>
                <a:latin typeface="HelveticaNeueLT Arabic 45 Light" panose="020B0403020202020204" pitchFamily="34" charset="-78"/>
                <a:cs typeface="HelveticaNeueLT Arabic 45 Light" panose="020B0403020202020204" pitchFamily="34" charset="-78"/>
              </a:rPr>
              <a:t>الثانية</a:t>
            </a:r>
            <a:endParaRPr kumimoji="0" lang="ar-JO" sz="1600" b="1" i="0" u="none" strike="noStrike" kern="1200" cap="none" spc="0" normalizeH="0" baseline="0" noProof="0" dirty="0">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endParaRPr>
          </a:p>
        </p:txBody>
      </p:sp>
      <p:sp>
        <p:nvSpPr>
          <p:cNvPr id="39" name="Double Wave 38"/>
          <p:cNvSpPr/>
          <p:nvPr/>
        </p:nvSpPr>
        <p:spPr>
          <a:xfrm>
            <a:off x="674285"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الدرس :</a:t>
            </a:r>
            <a:r>
              <a:rPr kumimoji="0" lang="ar-JO" sz="1600" b="1" i="0" u="none" strike="noStrike" kern="1200" cap="none" spc="0" normalizeH="0" baseline="0" noProof="0" dirty="0">
                <a:solidFill>
                  <a:prstClr val="white"/>
                </a:solidFill>
                <a:effectLst>
                  <a:outerShdw blurRad="38100" dist="19050" dir="2700000" algn="tl" rotWithShape="0">
                    <a:prstClr val="black">
                      <a:lumMod val="50000"/>
                      <a:alpha val="40000"/>
                    </a:prstClr>
                  </a:outerShdw>
                </a:effectLst>
                <a:uLnTx/>
                <a:uFillTx/>
                <a:latin typeface="HelveticaNeueLT Arabic 45 Light" panose="020B0403020202020204" pitchFamily="34" charset="-78"/>
                <a:ea typeface="+mn-ea"/>
                <a:cs typeface="HelveticaNeueLT Arabic 45 Light" panose="020B0403020202020204" pitchFamily="34" charset="-78"/>
              </a:rPr>
              <a:t>صور خبر إن وأخواتها </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41638" y="1139784"/>
            <a:ext cx="1573020" cy="730155"/>
            <a:chOff x="7446246" y="205862"/>
            <a:chExt cx="1544854" cy="691058"/>
          </a:xfrm>
        </p:grpSpPr>
        <p:sp>
          <p:nvSpPr>
            <p:cNvPr id="28"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ounded Rectangle 13"/>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02:00 minutes</a:t>
              </a:r>
            </a:p>
          </p:txBody>
        </p:sp>
      </p:grpSp>
      <p:sp>
        <p:nvSpPr>
          <p:cNvPr id="45" name="Rounded Rectangle 44"/>
          <p:cNvSpPr/>
          <p:nvPr/>
        </p:nvSpPr>
        <p:spPr>
          <a:xfrm>
            <a:off x="9722290" y="1230630"/>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45 Light" panose="020B0403020202020204" pitchFamily="34" charset="-78"/>
                <a:ea typeface="+mn-ea"/>
                <a:cs typeface="HelveticaNeueLT Arabic 45 Light" panose="020B0403020202020204" pitchFamily="34" charset="-78"/>
              </a:rPr>
              <a:t>النتاجات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45 Light" panose="020B0403020202020204" pitchFamily="34" charset="-78"/>
              <a:ea typeface="+mn-ea"/>
              <a:cs typeface="HelveticaNeueLT Arabic 45 Light" panose="020B0403020202020204" pitchFamily="34" charset="-78"/>
            </a:endParaRPr>
          </a:p>
        </p:txBody>
      </p:sp>
      <p:sp>
        <p:nvSpPr>
          <p:cNvPr id="46" name="Rounded Rectangle 45"/>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التقويم القبلي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47" name="Rounded Rectangle 46"/>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التقديم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48" name="Rounded Rectangle 47"/>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التغذية الراجعة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49" name="Rounded Rectangle 48"/>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تقويم التكويني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50" name="Rounded Rectangle 49"/>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التمايز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51" name="Rounded Rectangle 50"/>
          <p:cNvSpPr/>
          <p:nvPr/>
        </p:nvSpPr>
        <p:spPr>
          <a:xfrm>
            <a:off x="9722290" y="180169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التمهيد </a:t>
            </a:r>
            <a:endParaRPr kumimoji="0" lang="ar-JO"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52" name="Rounded Rectangle 51"/>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الربط بالحياة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53" name="Rounded Rectangle 5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التفكير الناقد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sp>
        <p:nvSpPr>
          <p:cNvPr id="54" name="Rounded Rectangle 5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ar-SA"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rPr>
              <a:t>بطاقة خروج </a:t>
            </a:r>
            <a:endParaRPr kumimoji="0" lang="ar-JO"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NeueLT Arabic 55 Roman" panose="020B0604020202020204" pitchFamily="34" charset="-78"/>
              <a:ea typeface="+mn-ea"/>
              <a:cs typeface="HelveticaNeueLT Arabic 55 Roman" panose="020B0604020202020204" pitchFamily="34" charset="-78"/>
            </a:endParaRPr>
          </a:p>
        </p:txBody>
      </p:sp>
      <p:pic>
        <p:nvPicPr>
          <p:cNvPr id="2050" name="Picture 2" descr="‫6 تمارين من أجل التعرف على الطلاب بشكل أفضل | المدونة العربي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79" y="2041477"/>
            <a:ext cx="2192138" cy="40092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nvGraphicFramePr>
        <p:xfrm>
          <a:off x="2808410" y="2489200"/>
          <a:ext cx="6376230" cy="3846164"/>
        </p:xfrm>
        <a:graphic>
          <a:graphicData uri="http://schemas.openxmlformats.org/drawingml/2006/table">
            <a:tbl>
              <a:tblPr firstRow="1" bandRow="1">
                <a:tableStyleId>{5C22544A-7EE6-4342-B048-85BDC9FD1C3A}</a:tableStyleId>
              </a:tblPr>
              <a:tblGrid>
                <a:gridCol w="1020210">
                  <a:extLst>
                    <a:ext uri="{9D8B030D-6E8A-4147-A177-3AD203B41FA5}">
                      <a16:colId xmlns:a16="http://schemas.microsoft.com/office/drawing/2014/main" val="20000"/>
                    </a:ext>
                  </a:extLst>
                </a:gridCol>
                <a:gridCol w="1197076">
                  <a:extLst>
                    <a:ext uri="{9D8B030D-6E8A-4147-A177-3AD203B41FA5}">
                      <a16:colId xmlns:a16="http://schemas.microsoft.com/office/drawing/2014/main" val="20001"/>
                    </a:ext>
                  </a:extLst>
                </a:gridCol>
                <a:gridCol w="997563">
                  <a:extLst>
                    <a:ext uri="{9D8B030D-6E8A-4147-A177-3AD203B41FA5}">
                      <a16:colId xmlns:a16="http://schemas.microsoft.com/office/drawing/2014/main" val="20002"/>
                    </a:ext>
                  </a:extLst>
                </a:gridCol>
                <a:gridCol w="3161381">
                  <a:extLst>
                    <a:ext uri="{9D8B030D-6E8A-4147-A177-3AD203B41FA5}">
                      <a16:colId xmlns:a16="http://schemas.microsoft.com/office/drawing/2014/main" val="20003"/>
                    </a:ext>
                  </a:extLst>
                </a:gridCol>
              </a:tblGrid>
              <a:tr h="660286">
                <a:tc>
                  <a:txBody>
                    <a:bodyPr/>
                    <a:lstStyle/>
                    <a:p>
                      <a:r>
                        <a:rPr lang="ar-JO" b="1" dirty="0">
                          <a:solidFill>
                            <a:schemeClr val="tx1"/>
                          </a:solidFill>
                        </a:rPr>
                        <a:t>قليلة </a:t>
                      </a:r>
                      <a:endParaRPr lang="en-US" b="1" dirty="0">
                        <a:solidFill>
                          <a:schemeClr val="tx1"/>
                        </a:solidFill>
                      </a:endParaRPr>
                    </a:p>
                  </a:txBody>
                  <a:tcPr/>
                </a:tc>
                <a:tc>
                  <a:txBody>
                    <a:bodyPr/>
                    <a:lstStyle/>
                    <a:p>
                      <a:r>
                        <a:rPr lang="ar-JO" b="1" dirty="0">
                          <a:solidFill>
                            <a:schemeClr val="tx1"/>
                          </a:solidFill>
                        </a:rPr>
                        <a:t>مُتوسّطةُ </a:t>
                      </a:r>
                      <a:endParaRPr lang="en-US" b="1" dirty="0">
                        <a:solidFill>
                          <a:schemeClr val="tx1"/>
                        </a:solidFill>
                      </a:endParaRPr>
                    </a:p>
                  </a:txBody>
                  <a:tcPr/>
                </a:tc>
                <a:tc>
                  <a:txBody>
                    <a:bodyPr/>
                    <a:lstStyle/>
                    <a:p>
                      <a:r>
                        <a:rPr lang="ar-JO" b="1" dirty="0">
                          <a:solidFill>
                            <a:schemeClr val="tx1"/>
                          </a:solidFill>
                        </a:rPr>
                        <a:t>عاليةُ </a:t>
                      </a:r>
                      <a:endParaRPr lang="en-US" b="1" dirty="0">
                        <a:solidFill>
                          <a:schemeClr val="tx1"/>
                        </a:solidFill>
                      </a:endParaRPr>
                    </a:p>
                  </a:txBody>
                  <a:tcPr/>
                </a:tc>
                <a:tc>
                  <a:txBody>
                    <a:bodyPr/>
                    <a:lstStyle/>
                    <a:p>
                      <a:pPr algn="ctr"/>
                      <a:r>
                        <a:rPr lang="ar-JO" b="1" dirty="0">
                          <a:solidFill>
                            <a:schemeClr val="tx1"/>
                          </a:solidFill>
                        </a:rPr>
                        <a:t>نتاجات التَّعلُّم </a:t>
                      </a:r>
                      <a:endParaRPr lang="en-US" b="1" dirty="0">
                        <a:solidFill>
                          <a:schemeClr val="tx1"/>
                        </a:solidFill>
                      </a:endParaRPr>
                    </a:p>
                  </a:txBody>
                  <a:tcPr/>
                </a:tc>
                <a:extLst>
                  <a:ext uri="{0D108BD9-81ED-4DB2-BD59-A6C34878D82A}">
                    <a16:rowId xmlns:a16="http://schemas.microsoft.com/office/drawing/2014/main" val="10000"/>
                  </a:ext>
                </a:extLst>
              </a:tr>
              <a:tr h="739499">
                <a:tc>
                  <a:txBody>
                    <a:bodyPr/>
                    <a:lstStyle/>
                    <a:p>
                      <a:endParaRPr lang="en-US"/>
                    </a:p>
                  </a:txBody>
                  <a:tcPr/>
                </a:tc>
                <a:tc>
                  <a:txBody>
                    <a:bodyPr/>
                    <a:lstStyle/>
                    <a:p>
                      <a:endParaRPr lang="en-US"/>
                    </a:p>
                  </a:txBody>
                  <a:tcPr/>
                </a:tc>
                <a:tc>
                  <a:txBody>
                    <a:bodyPr/>
                    <a:lstStyle/>
                    <a:p>
                      <a:endParaRPr lang="en-US"/>
                    </a:p>
                  </a:txBody>
                  <a:tcPr/>
                </a:tc>
                <a:tc>
                  <a:txBody>
                    <a:bodyPr/>
                    <a:lstStyle/>
                    <a:p>
                      <a:pPr algn="r"/>
                      <a:r>
                        <a:rPr lang="ar-JO" altLang="en-US" sz="2000" b="1" dirty="0">
                          <a:solidFill>
                            <a:srgbClr val="7030A0"/>
                          </a:solidFill>
                        </a:rPr>
                        <a:t>أقرأ قراءة جهرية معبرة متمثلًاالمعنى </a:t>
                      </a:r>
                    </a:p>
                  </a:txBody>
                  <a:tcPr/>
                </a:tc>
                <a:extLst>
                  <a:ext uri="{0D108BD9-81ED-4DB2-BD59-A6C34878D82A}">
                    <a16:rowId xmlns:a16="http://schemas.microsoft.com/office/drawing/2014/main" val="10001"/>
                  </a:ext>
                </a:extLst>
              </a:tr>
              <a:tr h="660286">
                <a:tc>
                  <a:txBody>
                    <a:bodyPr/>
                    <a:lstStyle/>
                    <a:p>
                      <a:endParaRPr lang="en-US"/>
                    </a:p>
                  </a:txBody>
                  <a:tcPr/>
                </a:tc>
                <a:tc>
                  <a:txBody>
                    <a:bodyPr/>
                    <a:lstStyle/>
                    <a:p>
                      <a:endParaRPr lang="en-US"/>
                    </a:p>
                  </a:txBody>
                  <a:tcPr/>
                </a:tc>
                <a:tc>
                  <a:txBody>
                    <a:bodyPr/>
                    <a:lstStyle/>
                    <a:p>
                      <a:endParaRPr lang="en-US"/>
                    </a:p>
                  </a:txBody>
                  <a:tcPr/>
                </a:tc>
                <a:tc>
                  <a:txBody>
                    <a:bodyPr/>
                    <a:lstStyle/>
                    <a:p>
                      <a:pPr algn="r"/>
                      <a:r>
                        <a:rPr lang="ar-JO" altLang="en-US" sz="2000" b="1" dirty="0">
                          <a:solidFill>
                            <a:srgbClr val="7030A0"/>
                          </a:solidFill>
                        </a:rPr>
                        <a:t>أفسر معنى المفردات والتراكيب الجديدة وأوضح دلالة عبارة </a:t>
                      </a:r>
                    </a:p>
                  </a:txBody>
                  <a:tcPr/>
                </a:tc>
                <a:extLst>
                  <a:ext uri="{0D108BD9-81ED-4DB2-BD59-A6C34878D82A}">
                    <a16:rowId xmlns:a16="http://schemas.microsoft.com/office/drawing/2014/main" val="10002"/>
                  </a:ext>
                </a:extLst>
              </a:tr>
              <a:tr h="739499">
                <a:tc>
                  <a:txBody>
                    <a:bodyPr/>
                    <a:lstStyle/>
                    <a:p>
                      <a:endParaRPr lang="en-US"/>
                    </a:p>
                  </a:txBody>
                  <a:tcPr/>
                </a:tc>
                <a:tc>
                  <a:txBody>
                    <a:bodyPr/>
                    <a:lstStyle/>
                    <a:p>
                      <a:endParaRPr lang="en-US"/>
                    </a:p>
                  </a:txBody>
                  <a:tcPr/>
                </a:tc>
                <a:tc>
                  <a:txBody>
                    <a:bodyPr/>
                    <a:lstStyle/>
                    <a:p>
                      <a:endParaRPr lang="en-US"/>
                    </a:p>
                  </a:txBody>
                  <a:tcPr/>
                </a:tc>
                <a:tc>
                  <a:txBody>
                    <a:bodyPr/>
                    <a:lstStyle/>
                    <a:p>
                      <a:pPr algn="r"/>
                      <a:r>
                        <a:rPr lang="ar-JO" altLang="en-US" sz="2000" b="1" dirty="0">
                          <a:solidFill>
                            <a:srgbClr val="7030A0"/>
                          </a:solidFill>
                        </a:rPr>
                        <a:t>أستنتج الفكرة الرئيسة الحدث حسب التسلسل الزمني .</a:t>
                      </a:r>
                    </a:p>
                  </a:txBody>
                  <a:tcPr/>
                </a:tc>
                <a:extLst>
                  <a:ext uri="{0D108BD9-81ED-4DB2-BD59-A6C34878D82A}">
                    <a16:rowId xmlns:a16="http://schemas.microsoft.com/office/drawing/2014/main" val="10003"/>
                  </a:ext>
                </a:extLst>
              </a:tr>
              <a:tr h="660286">
                <a:tc>
                  <a:txBody>
                    <a:bodyPr/>
                    <a:lstStyle/>
                    <a:p>
                      <a:endParaRPr lang="en-US"/>
                    </a:p>
                  </a:txBody>
                  <a:tcPr/>
                </a:tc>
                <a:tc>
                  <a:txBody>
                    <a:bodyPr/>
                    <a:lstStyle/>
                    <a:p>
                      <a:endParaRPr lang="en-US"/>
                    </a:p>
                  </a:txBody>
                  <a:tcPr/>
                </a:tc>
                <a:tc>
                  <a:txBody>
                    <a:bodyPr/>
                    <a:lstStyle/>
                    <a:p>
                      <a:endParaRPr lang="en-US" dirty="0"/>
                    </a:p>
                  </a:txBody>
                  <a:tcPr/>
                </a:tc>
                <a:tc>
                  <a:txBody>
                    <a:bodyPr/>
                    <a:lstStyle/>
                    <a:p>
                      <a:pPr algn="r"/>
                      <a:r>
                        <a:rPr lang="ar-JO" altLang="en-US" sz="2000" b="1" dirty="0">
                          <a:solidFill>
                            <a:srgbClr val="7030A0"/>
                          </a:solidFill>
                        </a:rPr>
                        <a:t>أنمي قيمة التفكير بواقعية والبعد عن الخيال خاصة في الأمور المصيرية في حياة الإنسان . </a:t>
                      </a: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3651389" y="1651808"/>
            <a:ext cx="3395506" cy="646331"/>
          </a:xfrm>
          <a:prstGeom prst="rect">
            <a:avLst/>
          </a:prstGeom>
          <a:noFill/>
        </p:spPr>
        <p:txBody>
          <a:bodyPr wrap="square" rtlCol="0">
            <a:spAutoFit/>
          </a:bodyPr>
          <a:lstStyle/>
          <a:p>
            <a:r>
              <a:rPr lang="ar-JO" sz="3600" dirty="0"/>
              <a:t>أقّيم تعلُّمي</a:t>
            </a:r>
            <a:endParaRPr lang="en-US" sz="3600" dirty="0"/>
          </a:p>
        </p:txBody>
      </p:sp>
      <p:pic>
        <p:nvPicPr>
          <p:cNvPr id="7" name="Picture 2" descr="مدخل إلى التقييم الذاتي – أفكار الكتب من أخضر"/>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8816" y="1448514"/>
            <a:ext cx="2286000" cy="9119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9" name="Rounded Rectangle 28"/>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7833685" y="603566"/>
            <a:ext cx="2703927"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اللّغة العربيّة</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754672" y="1824410"/>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a:t>
            </a: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التاسع</a:t>
            </a:r>
          </a:p>
        </p:txBody>
      </p:sp>
      <p:sp>
        <p:nvSpPr>
          <p:cNvPr id="38" name="Double Wave 37"/>
          <p:cNvSpPr/>
          <p:nvPr/>
        </p:nvSpPr>
        <p:spPr>
          <a:xfrm>
            <a:off x="3825938"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2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الوحدةا لرابعة </a:t>
            </a:r>
          </a:p>
        </p:txBody>
      </p:sp>
      <p:sp>
        <p:nvSpPr>
          <p:cNvPr id="39" name="Double Wave 38"/>
          <p:cNvSpPr/>
          <p:nvPr/>
        </p:nvSpPr>
        <p:spPr>
          <a:xfrm>
            <a:off x="674285"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الدرس:مغامرة طواحين </a:t>
            </a:r>
            <a:r>
              <a:rPr lang="ar-JO" sz="1600" b="1" dirty="0" smtClean="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الهواء</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541381" y="1467355"/>
            <a:ext cx="1235302"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01:00 </a:t>
              </a:r>
              <a:r>
                <a:rPr lang="en-US" b="1" dirty="0" err="1">
                  <a:latin typeface="Calibri" panose="020F0502020204030204" pitchFamily="34" charset="0"/>
                  <a:cs typeface="Calibri" panose="020F0502020204030204" pitchFamily="34" charset="0"/>
                </a:rPr>
                <a:t>mnutes</a:t>
              </a:r>
              <a:endParaRPr lang="en-US" b="1" dirty="0">
                <a:latin typeface="Calibri" panose="020F0502020204030204" pitchFamily="34" charset="0"/>
                <a:cs typeface="Calibri" panose="020F0502020204030204" pitchFamily="34" charset="0"/>
              </a:endParaRPr>
            </a:p>
          </p:txBody>
        </p:sp>
      </p:grpSp>
      <p:sp>
        <p:nvSpPr>
          <p:cNvPr id="24" name="Rounded Rectangle 23"/>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 name="Rounded Rectangle 34"/>
          <p:cNvSpPr/>
          <p:nvPr/>
        </p:nvSpPr>
        <p:spPr>
          <a:xfrm>
            <a:off x="9790873" y="136698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sz="3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النتاجات</a:t>
            </a:r>
          </a:p>
        </p:txBody>
      </p:sp>
      <p:sp>
        <p:nvSpPr>
          <p:cNvPr id="6" name="Rounded Rectangle 5"/>
          <p:cNvSpPr/>
          <p:nvPr/>
        </p:nvSpPr>
        <p:spPr>
          <a:xfrm>
            <a:off x="7068622" y="1541835"/>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sz="2800" b="1" dirty="0">
                <a:solidFill>
                  <a:srgbClr val="C0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a:t>
            </a:r>
          </a:p>
        </p:txBody>
      </p:sp>
      <p:sp>
        <p:nvSpPr>
          <p:cNvPr id="8" name="Cloud Callout 7"/>
          <p:cNvSpPr/>
          <p:nvPr/>
        </p:nvSpPr>
        <p:spPr>
          <a:xfrm>
            <a:off x="2244090" y="1363980"/>
            <a:ext cx="4541520" cy="1379788"/>
          </a:xfrm>
          <a:prstGeom prst="cloudCallou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ar-JO" altLang="en-US" b="1" dirty="0">
                <a:solidFill>
                  <a:schemeClr val="tx1"/>
                </a:solidFill>
              </a:rPr>
              <a:t>من خلال قراءة الصورة </a:t>
            </a:r>
            <a:r>
              <a:rPr lang="ar-JO" altLang="en-US" b="1" dirty="0" smtClean="0">
                <a:solidFill>
                  <a:schemeClr val="tx1"/>
                </a:solidFill>
              </a:rPr>
              <a:t>هل كان بصر دون كيشوت جيدًا حاى مع اقترابه من الطواحين؟  </a:t>
            </a:r>
            <a:endParaRPr lang="ar-JO" altLang="en-US" b="1" dirty="0">
              <a:solidFill>
                <a:schemeClr val="tx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9603" y="2908765"/>
            <a:ext cx="6744641" cy="3534268"/>
          </a:xfrm>
          <a:prstGeom prst="rect">
            <a:avLst/>
          </a:prstGeom>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9" name="Rounded Rectangle 28"/>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a:t>
            </a:r>
            <a:r>
              <a:rPr lang="ar-SA" sz="2400" b="1" dirty="0">
                <a:solidFill>
                  <a:schemeClr val="bg1"/>
                </a:solidFill>
                <a:effectLst>
                  <a:outerShdw blurRad="38100" dist="38100" dir="2700000" algn="tl">
                    <a:srgbClr val="000000">
                      <a:alpha val="43137"/>
                    </a:srgbClr>
                  </a:outerShdw>
                </a:effectLst>
                <a:highlight>
                  <a:srgbClr val="800000"/>
                </a:highlight>
                <a:latin typeface="HelveticaNeueLT Arabic 55 Roman" panose="020B0604020202020204" pitchFamily="34" charset="-78"/>
                <a:cs typeface="HelveticaNeueLT Arabic 55 Roman" panose="020B0604020202020204" pitchFamily="34" charset="-78"/>
              </a:rPr>
              <a:t>لتقويم القبلي</a:t>
            </a:r>
            <a:r>
              <a:rPr lang="ar-SA" sz="1600" b="1" dirty="0">
                <a:solidFill>
                  <a:schemeClr val="bg1"/>
                </a:solidFill>
                <a:effectLst>
                  <a:outerShdw blurRad="38100" dist="38100" dir="2700000" algn="tl">
                    <a:srgbClr val="000000">
                      <a:alpha val="43137"/>
                    </a:srgbClr>
                  </a:outerShdw>
                </a:effectLst>
                <a:highlight>
                  <a:srgbClr val="800000"/>
                </a:highlight>
                <a:latin typeface="HelveticaNeueLT Arabic 55 Roman" panose="020B0604020202020204" pitchFamily="34" charset="-78"/>
                <a:cs typeface="HelveticaNeueLT Arabic 55 Roman" panose="020B0604020202020204" pitchFamily="34" charset="-78"/>
              </a:rPr>
              <a:t> </a:t>
            </a:r>
          </a:p>
        </p:txBody>
      </p:sp>
      <p:sp>
        <p:nvSpPr>
          <p:cNvPr id="30" name="Rounded Rectangle 29"/>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7833685" y="603566"/>
            <a:ext cx="2703927"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اللّغة العربيّة</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754672" y="133527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النتاجات</a:t>
            </a:r>
          </a:p>
        </p:txBody>
      </p:sp>
      <p:sp>
        <p:nvSpPr>
          <p:cNvPr id="37" name="Double Wave 36"/>
          <p:cNvSpPr/>
          <p:nvPr/>
        </p:nvSpPr>
        <p:spPr>
          <a:xfrm>
            <a:off x="5782044"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التاسع</a:t>
            </a:r>
          </a:p>
        </p:txBody>
      </p:sp>
      <p:sp>
        <p:nvSpPr>
          <p:cNvPr id="38" name="Double Wave 37"/>
          <p:cNvSpPr/>
          <p:nvPr/>
        </p:nvSpPr>
        <p:spPr>
          <a:xfrm>
            <a:off x="3825938"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2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:الرابعة </a:t>
            </a:r>
          </a:p>
        </p:txBody>
      </p:sp>
      <p:sp>
        <p:nvSpPr>
          <p:cNvPr id="39" name="Double Wave 38"/>
          <p:cNvSpPr/>
          <p:nvPr/>
        </p:nvSpPr>
        <p:spPr>
          <a:xfrm>
            <a:off x="674285"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مغامرة طواحين الهواء </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541381" y="1467355"/>
            <a:ext cx="1235302"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01:00 </a:t>
              </a:r>
              <a:r>
                <a:rPr lang="en-US" b="1" dirty="0" err="1">
                  <a:latin typeface="Calibri" panose="020F0502020204030204" pitchFamily="34" charset="0"/>
                  <a:cs typeface="Calibri" panose="020F0502020204030204" pitchFamily="34" charset="0"/>
                </a:rPr>
                <a:t>mnutes</a:t>
              </a:r>
              <a:endParaRPr lang="en-US" b="1" dirty="0">
                <a:latin typeface="Calibri" panose="020F0502020204030204" pitchFamily="34" charset="0"/>
                <a:cs typeface="Calibri" panose="020F0502020204030204" pitchFamily="34" charset="0"/>
              </a:endParaRPr>
            </a:p>
          </p:txBody>
        </p:sp>
      </p:grpSp>
      <p:sp>
        <p:nvSpPr>
          <p:cNvPr id="24" name="Rounded Rectangle 23"/>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8" name="Rounded Rectangle 34"/>
          <p:cNvSpPr/>
          <p:nvPr/>
        </p:nvSpPr>
        <p:spPr>
          <a:xfrm>
            <a:off x="9682234" y="183228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 name="Cloud Callout 3"/>
          <p:cNvSpPr/>
          <p:nvPr/>
        </p:nvSpPr>
        <p:spPr>
          <a:xfrm>
            <a:off x="1209040" y="1335405"/>
            <a:ext cx="8364220" cy="4636135"/>
          </a:xfrm>
          <a:prstGeom prst="cloudCallou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r"/>
            <a:r>
              <a:rPr lang="ar-JO" altLang="en-US" sz="3600" dirty="0">
                <a:highlight>
                  <a:srgbClr val="800000"/>
                </a:highlight>
                <a:sym typeface="+mn-ea"/>
              </a:rPr>
              <a:t>الذي كسر رمح دون كيشوت ؟</a:t>
            </a:r>
            <a:endParaRPr lang="ar-JO" altLang="en-US" sz="3600" dirty="0">
              <a:highlight>
                <a:srgbClr val="800000"/>
              </a:highlight>
            </a:endParaRPr>
          </a:p>
          <a:p>
            <a:pPr algn="r"/>
            <a:r>
              <a:rPr lang="ar-JO" altLang="en-US" sz="3600" dirty="0">
                <a:highlight>
                  <a:srgbClr val="000000"/>
                </a:highlight>
                <a:sym typeface="+mn-ea"/>
              </a:rPr>
              <a:t>أ</a:t>
            </a:r>
            <a:r>
              <a:rPr lang="ar-JO" altLang="en-US" sz="3600" u="sng" dirty="0">
                <a:solidFill>
                  <a:schemeClr val="bg1"/>
                </a:solidFill>
                <a:highlight>
                  <a:srgbClr val="000000"/>
                </a:highlight>
                <a:sym typeface="+mn-ea"/>
              </a:rPr>
              <a:t>-  إحدى أجنحة طواحين الهواء  </a:t>
            </a:r>
            <a:endParaRPr lang="ar-JO" altLang="en-US" sz="3600" u="sng" dirty="0">
              <a:solidFill>
                <a:schemeClr val="bg1"/>
              </a:solidFill>
              <a:highlight>
                <a:srgbClr val="000000"/>
              </a:highlight>
            </a:endParaRPr>
          </a:p>
          <a:p>
            <a:pPr algn="r"/>
            <a:r>
              <a:rPr lang="ar-JO" altLang="en-US" sz="3600" u="sng" dirty="0">
                <a:solidFill>
                  <a:schemeClr val="bg1"/>
                </a:solidFill>
                <a:highlight>
                  <a:srgbClr val="000000"/>
                </a:highlight>
                <a:sym typeface="+mn-ea"/>
              </a:rPr>
              <a:t>ب- سيف العمالقة </a:t>
            </a:r>
          </a:p>
          <a:p>
            <a:pPr algn="r"/>
            <a:r>
              <a:rPr lang="ar-JO" altLang="en-US" sz="3600" u="sng" dirty="0" smtClean="0">
                <a:solidFill>
                  <a:schemeClr val="bg1"/>
                </a:solidFill>
                <a:highlight>
                  <a:srgbClr val="000000"/>
                </a:highlight>
                <a:sym typeface="+mn-ea"/>
              </a:rPr>
              <a:t>ج-الهواء الذي </a:t>
            </a:r>
            <a:r>
              <a:rPr lang="ar-JO" altLang="en-US" sz="3600" u="sng" dirty="0">
                <a:solidFill>
                  <a:schemeClr val="bg1"/>
                </a:solidFill>
                <a:highlight>
                  <a:srgbClr val="000000"/>
                </a:highlight>
                <a:sym typeface="+mn-ea"/>
              </a:rPr>
              <a:t>ثار </a:t>
            </a:r>
            <a:endParaRPr lang="ar-JO" altLang="en-US" sz="3600" u="sng" dirty="0">
              <a:solidFill>
                <a:schemeClr val="bg1"/>
              </a:solidFill>
              <a:highlight>
                <a:srgbClr val="000000"/>
              </a:highlight>
            </a:endParaRPr>
          </a:p>
          <a:p>
            <a:pPr algn="r"/>
            <a:r>
              <a:rPr lang="ar-JO" altLang="en-US" sz="3200" b="1" dirty="0">
                <a:solidFill>
                  <a:schemeClr val="bg1"/>
                </a:solidFill>
                <a:sym typeface="+mn-ea"/>
              </a:rPr>
              <a:t>د- الأذرع التي تحركها الأجنحة</a:t>
            </a:r>
            <a:r>
              <a:rPr lang="ar-JO" altLang="en-US" dirty="0">
                <a:solidFill>
                  <a:schemeClr val="bg1"/>
                </a:solidFill>
                <a:sym typeface="+mn-ea"/>
              </a:rPr>
              <a:t> </a:t>
            </a:r>
          </a:p>
        </p:txBody>
      </p:sp>
      <p:pic>
        <p:nvPicPr>
          <p:cNvPr id="5" name="Picture 4"/>
          <p:cNvPicPr>
            <a:picLocks noChangeAspect="1"/>
          </p:cNvPicPr>
          <p:nvPr/>
        </p:nvPicPr>
        <p:blipFill>
          <a:blip r:embed="rId4"/>
          <a:stretch>
            <a:fillRect/>
          </a:stretch>
        </p:blipFill>
        <p:spPr>
          <a:xfrm>
            <a:off x="604520" y="3088785"/>
            <a:ext cx="1640205" cy="1865786"/>
          </a:xfrm>
          <a:prstGeom prst="rect">
            <a:avLst/>
          </a:prstGeom>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9" name="Rounded Rectangle 28"/>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a:t>
            </a:r>
            <a:r>
              <a:rPr lang="ar-SA" sz="2400" b="1" dirty="0">
                <a:solidFill>
                  <a:schemeClr val="bg1"/>
                </a:solidFill>
                <a:effectLst>
                  <a:outerShdw blurRad="38100" dist="38100" dir="2700000" algn="tl">
                    <a:srgbClr val="000000">
                      <a:alpha val="43137"/>
                    </a:srgbClr>
                  </a:outerShdw>
                </a:effectLst>
                <a:highlight>
                  <a:srgbClr val="800000"/>
                </a:highlight>
                <a:latin typeface="HelveticaNeueLT Arabic 55 Roman" panose="020B0604020202020204" pitchFamily="34" charset="-78"/>
                <a:cs typeface="HelveticaNeueLT Arabic 55 Roman" panose="020B0604020202020204" pitchFamily="34" charset="-78"/>
              </a:rPr>
              <a:t>لتقويم القبلي</a:t>
            </a:r>
            <a:r>
              <a:rPr lang="ar-SA" sz="1600" b="1" dirty="0">
                <a:solidFill>
                  <a:schemeClr val="bg1"/>
                </a:solidFill>
                <a:effectLst>
                  <a:outerShdw blurRad="38100" dist="38100" dir="2700000" algn="tl">
                    <a:srgbClr val="000000">
                      <a:alpha val="43137"/>
                    </a:srgbClr>
                  </a:outerShdw>
                </a:effectLst>
                <a:highlight>
                  <a:srgbClr val="800000"/>
                </a:highlight>
                <a:latin typeface="HelveticaNeueLT Arabic 55 Roman" panose="020B0604020202020204" pitchFamily="34" charset="-78"/>
                <a:cs typeface="HelveticaNeueLT Arabic 55 Roman" panose="020B0604020202020204" pitchFamily="34" charset="-78"/>
              </a:rPr>
              <a:t> </a:t>
            </a:r>
          </a:p>
        </p:txBody>
      </p:sp>
      <p:sp>
        <p:nvSpPr>
          <p:cNvPr id="30" name="Rounded Rectangle 29"/>
          <p:cNvSpPr/>
          <p:nvPr/>
        </p:nvSpPr>
        <p:spPr>
          <a:xfrm>
            <a:off x="9708642" y="29087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7833685" y="603566"/>
            <a:ext cx="2703927"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اللّغة العربيّة</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754672" y="133527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النتاجات</a:t>
            </a:r>
          </a:p>
        </p:txBody>
      </p:sp>
      <p:sp>
        <p:nvSpPr>
          <p:cNvPr id="37" name="Double Wave 36"/>
          <p:cNvSpPr/>
          <p:nvPr/>
        </p:nvSpPr>
        <p:spPr>
          <a:xfrm>
            <a:off x="5782044"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التاسع</a:t>
            </a:r>
          </a:p>
        </p:txBody>
      </p:sp>
      <p:sp>
        <p:nvSpPr>
          <p:cNvPr id="38" name="Double Wave 37"/>
          <p:cNvSpPr/>
          <p:nvPr/>
        </p:nvSpPr>
        <p:spPr>
          <a:xfrm>
            <a:off x="3825938"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2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:الرابعة </a:t>
            </a:r>
          </a:p>
        </p:txBody>
      </p:sp>
      <p:sp>
        <p:nvSpPr>
          <p:cNvPr id="39" name="Double Wave 38"/>
          <p:cNvSpPr/>
          <p:nvPr/>
        </p:nvSpPr>
        <p:spPr>
          <a:xfrm>
            <a:off x="674285"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مغامرة طواحين الهواء </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541381" y="1467355"/>
            <a:ext cx="1235302"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01:00 </a:t>
              </a:r>
              <a:r>
                <a:rPr lang="en-US" b="1" dirty="0" err="1">
                  <a:latin typeface="Calibri" panose="020F0502020204030204" pitchFamily="34" charset="0"/>
                  <a:cs typeface="Calibri" panose="020F0502020204030204" pitchFamily="34" charset="0"/>
                </a:rPr>
                <a:t>mnutes</a:t>
              </a:r>
              <a:endParaRPr lang="en-US" b="1" dirty="0">
                <a:latin typeface="Calibri" panose="020F0502020204030204" pitchFamily="34" charset="0"/>
                <a:cs typeface="Calibri" panose="020F0502020204030204" pitchFamily="34" charset="0"/>
              </a:endParaRPr>
            </a:p>
          </p:txBody>
        </p:sp>
      </p:grpSp>
      <p:sp>
        <p:nvSpPr>
          <p:cNvPr id="24" name="Rounded Rectangle 23"/>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8" name="Rounded Rectangle 34"/>
          <p:cNvSpPr/>
          <p:nvPr/>
        </p:nvSpPr>
        <p:spPr>
          <a:xfrm>
            <a:off x="9682234" y="183228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 </a:t>
            </a:r>
            <a:endParaRPr lang="ar-JO"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 name="Cloud Callout 3"/>
          <p:cNvSpPr/>
          <p:nvPr/>
        </p:nvSpPr>
        <p:spPr>
          <a:xfrm>
            <a:off x="1209040" y="1335405"/>
            <a:ext cx="8364220" cy="4636135"/>
          </a:xfrm>
          <a:prstGeom prst="cloudCallou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r"/>
            <a:r>
              <a:rPr lang="ar-JO" altLang="en-US" sz="3600" dirty="0">
                <a:highlight>
                  <a:srgbClr val="800000"/>
                </a:highlight>
                <a:sym typeface="+mn-ea"/>
              </a:rPr>
              <a:t>الذي كسر رمح دون كيشوت ؟</a:t>
            </a:r>
            <a:endParaRPr lang="ar-JO" altLang="en-US" sz="3600" dirty="0">
              <a:highlight>
                <a:srgbClr val="800000"/>
              </a:highlight>
            </a:endParaRPr>
          </a:p>
          <a:p>
            <a:pPr algn="r"/>
            <a:r>
              <a:rPr lang="ar-JO" altLang="en-US" sz="3600" dirty="0">
                <a:solidFill>
                  <a:srgbClr val="FFFF00"/>
                </a:solidFill>
                <a:highlight>
                  <a:srgbClr val="000000"/>
                </a:highlight>
                <a:sym typeface="+mn-ea"/>
              </a:rPr>
              <a:t>أ</a:t>
            </a:r>
            <a:r>
              <a:rPr lang="ar-JO" altLang="en-US" sz="3600" u="sng" dirty="0">
                <a:solidFill>
                  <a:srgbClr val="FFFF00"/>
                </a:solidFill>
                <a:highlight>
                  <a:srgbClr val="000000"/>
                </a:highlight>
                <a:sym typeface="+mn-ea"/>
              </a:rPr>
              <a:t>-  إحدى أجنحة طواحين الهواء  </a:t>
            </a:r>
            <a:endParaRPr lang="ar-JO" altLang="en-US" sz="3600" u="sng" dirty="0">
              <a:solidFill>
                <a:srgbClr val="FFFF00"/>
              </a:solidFill>
              <a:highlight>
                <a:srgbClr val="000000"/>
              </a:highlight>
            </a:endParaRPr>
          </a:p>
          <a:p>
            <a:pPr algn="r"/>
            <a:r>
              <a:rPr lang="ar-JO" altLang="en-US" sz="3600" u="sng" dirty="0">
                <a:solidFill>
                  <a:schemeClr val="bg1"/>
                </a:solidFill>
                <a:highlight>
                  <a:srgbClr val="000000"/>
                </a:highlight>
                <a:sym typeface="+mn-ea"/>
              </a:rPr>
              <a:t>ب- سيف العمالقة </a:t>
            </a:r>
          </a:p>
          <a:p>
            <a:pPr algn="r"/>
            <a:r>
              <a:rPr lang="ar-JO" altLang="en-US" sz="3600" u="sng" dirty="0" smtClean="0">
                <a:solidFill>
                  <a:schemeClr val="bg1"/>
                </a:solidFill>
                <a:highlight>
                  <a:srgbClr val="000000"/>
                </a:highlight>
                <a:sym typeface="+mn-ea"/>
              </a:rPr>
              <a:t>ج-الهواء الذي </a:t>
            </a:r>
            <a:r>
              <a:rPr lang="ar-JO" altLang="en-US" sz="3600" u="sng" dirty="0">
                <a:solidFill>
                  <a:schemeClr val="bg1"/>
                </a:solidFill>
                <a:highlight>
                  <a:srgbClr val="000000"/>
                </a:highlight>
                <a:sym typeface="+mn-ea"/>
              </a:rPr>
              <a:t>ثار </a:t>
            </a:r>
            <a:endParaRPr lang="ar-JO" altLang="en-US" sz="3600" u="sng" dirty="0">
              <a:solidFill>
                <a:schemeClr val="bg1"/>
              </a:solidFill>
              <a:highlight>
                <a:srgbClr val="000000"/>
              </a:highlight>
            </a:endParaRPr>
          </a:p>
          <a:p>
            <a:pPr algn="r"/>
            <a:r>
              <a:rPr lang="ar-JO" altLang="en-US" sz="3200" b="1" dirty="0">
                <a:solidFill>
                  <a:schemeClr val="bg1"/>
                </a:solidFill>
                <a:sym typeface="+mn-ea"/>
              </a:rPr>
              <a:t>د- الأذرع التي تحركها الأجنحة</a:t>
            </a:r>
            <a:r>
              <a:rPr lang="ar-JO" altLang="en-US" dirty="0">
                <a:solidFill>
                  <a:schemeClr val="bg1"/>
                </a:solidFill>
                <a:sym typeface="+mn-ea"/>
              </a:rPr>
              <a:t> </a:t>
            </a:r>
          </a:p>
        </p:txBody>
      </p:sp>
      <p:pic>
        <p:nvPicPr>
          <p:cNvPr id="5" name="Picture 4"/>
          <p:cNvPicPr>
            <a:picLocks noChangeAspect="1"/>
          </p:cNvPicPr>
          <p:nvPr/>
        </p:nvPicPr>
        <p:blipFill>
          <a:blip r:embed="rId4"/>
          <a:stretch>
            <a:fillRect/>
          </a:stretch>
        </p:blipFill>
        <p:spPr>
          <a:xfrm>
            <a:off x="253555" y="2908765"/>
            <a:ext cx="1640205" cy="1865786"/>
          </a:xfrm>
          <a:prstGeom prst="rect">
            <a:avLst/>
          </a:prstGeom>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9" name="Rounded Rectangle 28"/>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7833685" y="603566"/>
            <a:ext cx="2703927"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اللّغة العربيّة</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754672" y="133527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النتاجات</a:t>
            </a: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ar-JO" altLang="en-US" sz="2400" b="1" dirty="0">
                <a:solidFill>
                  <a:srgbClr val="C00000"/>
                </a:solidFill>
              </a:rPr>
              <a:t>التقديم </a:t>
            </a:r>
            <a:r>
              <a:rPr lang="ar-JO" altLang="en-US" sz="2400" b="1" dirty="0" smtClean="0">
                <a:solidFill>
                  <a:srgbClr val="C00000"/>
                </a:solidFill>
              </a:rPr>
              <a:t>: ص 94+95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التاسع</a:t>
            </a:r>
          </a:p>
        </p:txBody>
      </p:sp>
      <p:sp>
        <p:nvSpPr>
          <p:cNvPr id="38" name="Double Wave 37"/>
          <p:cNvSpPr/>
          <p:nvPr/>
        </p:nvSpPr>
        <p:spPr>
          <a:xfrm>
            <a:off x="3825938"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2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الرابعة </a:t>
            </a:r>
          </a:p>
        </p:txBody>
      </p:sp>
      <p:sp>
        <p:nvSpPr>
          <p:cNvPr id="39" name="Double Wave 38"/>
          <p:cNvSpPr/>
          <p:nvPr/>
        </p:nvSpPr>
        <p:spPr>
          <a:xfrm>
            <a:off x="674285"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مغامرة طواحين الهواء  </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222100" y="61648"/>
            <a:ext cx="1017459" cy="541916"/>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cs typeface="Calibri" panose="020F0502020204030204" pitchFamily="34" charset="0"/>
                </a:rPr>
                <a:t>0</a:t>
              </a:r>
              <a:r>
                <a:rPr lang="ar-JO" altLang="en-US" sz="1200" b="1" dirty="0">
                  <a:latin typeface="Calibri" panose="020F0502020204030204" pitchFamily="34" charset="0"/>
                  <a:cs typeface="Calibri" panose="020F0502020204030204" pitchFamily="34" charset="0"/>
                </a:rPr>
                <a:t>5</a:t>
              </a:r>
              <a:r>
                <a:rPr lang="en-US" sz="1200" b="1" dirty="0">
                  <a:latin typeface="Calibri" panose="020F0502020204030204" pitchFamily="34" charset="0"/>
                  <a:cs typeface="Calibri" panose="020F0502020204030204" pitchFamily="34" charset="0"/>
                </a:rPr>
                <a:t>:00 </a:t>
              </a:r>
              <a:r>
                <a:rPr lang="en-US" sz="1200" b="1" dirty="0" err="1">
                  <a:latin typeface="Calibri" panose="020F0502020204030204" pitchFamily="34" charset="0"/>
                  <a:cs typeface="Calibri" panose="020F0502020204030204" pitchFamily="34" charset="0"/>
                </a:rPr>
                <a:t>mnutes</a:t>
              </a:r>
              <a:endParaRPr lang="en-US" sz="1200" b="1" dirty="0">
                <a:latin typeface="Calibri" panose="020F0502020204030204" pitchFamily="34" charset="0"/>
                <a:cs typeface="Calibri" panose="020F0502020204030204" pitchFamily="34" charset="0"/>
              </a:endParaRPr>
            </a:p>
          </p:txBody>
        </p:sp>
      </p:grpSp>
      <p:sp>
        <p:nvSpPr>
          <p:cNvPr id="24" name="Rounded Rectangle 23"/>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8" name="Rounded Rectangle 34"/>
          <p:cNvSpPr/>
          <p:nvPr/>
        </p:nvSpPr>
        <p:spPr>
          <a:xfrm>
            <a:off x="9682234" y="183228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altLang="ar-SA"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a:t>
            </a:r>
            <a:r>
              <a:rPr lang="ar-SA"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 </a:t>
            </a:r>
            <a:endParaRPr lang="ar-JO"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 name="Rounded Rectangle 2"/>
          <p:cNvSpPr/>
          <p:nvPr/>
        </p:nvSpPr>
        <p:spPr>
          <a:xfrm>
            <a:off x="9722612" y="2880190"/>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altLang="ar-SA" sz="3600" b="1" dirty="0">
                <a:solidFill>
                  <a:schemeClr val="bg1"/>
                </a:solidFill>
                <a:effectLst>
                  <a:outerShdw blurRad="38100" dist="38100" dir="2700000" algn="tl">
                    <a:srgbClr val="000000">
                      <a:alpha val="43137"/>
                    </a:srgbClr>
                  </a:outerShdw>
                </a:effectLst>
                <a:highlight>
                  <a:srgbClr val="800000"/>
                </a:highlight>
                <a:latin typeface="HelveticaNeueLT Arabic 55 Roman" panose="020B0604020202020204" pitchFamily="34" charset="-78"/>
                <a:cs typeface="HelveticaNeueLT Arabic 55 Roman" panose="020B0604020202020204" pitchFamily="34" charset="-78"/>
              </a:rPr>
              <a:t>ا</a:t>
            </a:r>
            <a:r>
              <a:rPr lang="ar-JO" altLang="ar-SA" sz="3600" b="1" dirty="0">
                <a:solidFill>
                  <a:srgbClr val="C0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لتقديم</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1" y="-31423"/>
            <a:ext cx="1165499" cy="65807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525" y="973953"/>
            <a:ext cx="4717363" cy="401753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8904" y="4958833"/>
            <a:ext cx="4659139" cy="183490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418" y="984963"/>
            <a:ext cx="4815199" cy="4276249"/>
          </a:xfrm>
          <a:prstGeom prst="rect">
            <a:avLst/>
          </a:prstGeom>
        </p:spPr>
      </p:pic>
      <p:sp>
        <p:nvSpPr>
          <p:cNvPr id="45" name="Rectangle 44"/>
          <p:cNvSpPr/>
          <p:nvPr/>
        </p:nvSpPr>
        <p:spPr>
          <a:xfrm>
            <a:off x="-118505" y="5127509"/>
            <a:ext cx="5051030" cy="1815882"/>
          </a:xfrm>
          <a:prstGeom prst="rect">
            <a:avLst/>
          </a:prstGeom>
        </p:spPr>
        <p:txBody>
          <a:bodyPr wrap="square">
            <a:spAutoFit/>
          </a:bodyPr>
          <a:lstStyle/>
          <a:p>
            <a:pPr algn="r" rtl="1"/>
            <a:r>
              <a:rPr lang="ar-JO" sz="2000" b="1" dirty="0"/>
              <a:t>1- </a:t>
            </a:r>
            <a:r>
              <a:rPr lang="ar-JO" b="1" dirty="0"/>
              <a:t>وضح معاني الكلمات الملونة</a:t>
            </a:r>
            <a:r>
              <a:rPr lang="ar-JO" b="1" dirty="0" smtClean="0"/>
              <a:t>.</a:t>
            </a:r>
            <a:endParaRPr lang="ar-JO" b="1" dirty="0"/>
          </a:p>
          <a:p>
            <a:pPr lvl="0" algn="r" rtl="1"/>
            <a:r>
              <a:rPr lang="ar-JO" sz="2000" b="1" dirty="0"/>
              <a:t>2- </a:t>
            </a:r>
            <a:r>
              <a:rPr lang="ar-JO" b="1" dirty="0">
                <a:solidFill>
                  <a:prstClr val="black"/>
                </a:solidFill>
                <a:latin typeface="Aptos"/>
              </a:rPr>
              <a:t>فسر معنى كلمة </a:t>
            </a:r>
            <a:r>
              <a:rPr lang="ar-JO" b="1" dirty="0" smtClean="0">
                <a:solidFill>
                  <a:prstClr val="black"/>
                </a:solidFill>
                <a:latin typeface="Aptos"/>
              </a:rPr>
              <a:t>"مُزدردًا"وبيّن </a:t>
            </a:r>
            <a:r>
              <a:rPr lang="ar-JO" b="1" dirty="0">
                <a:solidFill>
                  <a:prstClr val="black"/>
                </a:solidFill>
                <a:latin typeface="Aptos"/>
              </a:rPr>
              <a:t>الجذر اللغوي </a:t>
            </a:r>
            <a:r>
              <a:rPr lang="ar-JO" b="1" dirty="0" smtClean="0">
                <a:solidFill>
                  <a:prstClr val="black"/>
                </a:solidFill>
                <a:latin typeface="Aptos"/>
              </a:rPr>
              <a:t>لها.</a:t>
            </a:r>
          </a:p>
          <a:p>
            <a:pPr lvl="0" algn="r" rtl="1"/>
            <a:r>
              <a:rPr lang="ar-JO" b="1" dirty="0" smtClean="0">
                <a:solidFill>
                  <a:prstClr val="black"/>
                </a:solidFill>
                <a:latin typeface="Aptos"/>
              </a:rPr>
              <a:t>3- ما دلالة عبارة (تستطيع أن تغرف المغامرة غرفًا) ؟</a:t>
            </a:r>
          </a:p>
          <a:p>
            <a:pPr lvl="0" algn="r" rtl="1"/>
            <a:r>
              <a:rPr lang="ar-JO" b="1" dirty="0" smtClean="0">
                <a:solidFill>
                  <a:prstClr val="black"/>
                </a:solidFill>
                <a:latin typeface="Aptos"/>
              </a:rPr>
              <a:t>4- وضح جمال الصورة الفنية وبيّن الأثر الإجمالي والمعنوي في نفس الكاتب واصفًا صديقه (ظل ممدًا على الأرض... لزقزقة العصافير أن تنبهه).</a:t>
            </a:r>
            <a:endParaRPr lang="ar-JO" b="1" dirty="0">
              <a:solidFill>
                <a:prstClr val="black"/>
              </a:solidFill>
              <a:latin typeface="Aptos"/>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9" name="Rounded Rectangle 28"/>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7833685" y="603566"/>
            <a:ext cx="2703927"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اللّغة العربيّة</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754672" y="133527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النتاجات</a:t>
            </a:r>
          </a:p>
        </p:txBody>
      </p:sp>
      <p:sp>
        <p:nvSpPr>
          <p:cNvPr id="37" name="Double Wave 36"/>
          <p:cNvSpPr/>
          <p:nvPr/>
        </p:nvSpPr>
        <p:spPr>
          <a:xfrm>
            <a:off x="5782044"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التاسع</a:t>
            </a:r>
          </a:p>
        </p:txBody>
      </p:sp>
      <p:sp>
        <p:nvSpPr>
          <p:cNvPr id="38" name="Double Wave 37"/>
          <p:cNvSpPr/>
          <p:nvPr/>
        </p:nvSpPr>
        <p:spPr>
          <a:xfrm>
            <a:off x="3825938"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2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الرابعة </a:t>
            </a:r>
          </a:p>
        </p:txBody>
      </p:sp>
      <p:sp>
        <p:nvSpPr>
          <p:cNvPr id="39" name="Double Wave 38"/>
          <p:cNvSpPr/>
          <p:nvPr/>
        </p:nvSpPr>
        <p:spPr>
          <a:xfrm>
            <a:off x="674285"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مغامرة طواحين الهواء  </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56634" y="322626"/>
            <a:ext cx="1235302"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altLang="en-US" b="1" dirty="0">
                  <a:latin typeface="Calibri" panose="020F0502020204030204" pitchFamily="34" charset="0"/>
                  <a:cs typeface="Calibri" panose="020F0502020204030204" pitchFamily="34" charset="0"/>
                </a:rPr>
                <a:t>5</a:t>
              </a:r>
              <a:r>
                <a:rPr lang="en-US" b="1" dirty="0">
                  <a:latin typeface="Calibri" panose="020F0502020204030204" pitchFamily="34" charset="0"/>
                  <a:cs typeface="Calibri" panose="020F0502020204030204" pitchFamily="34" charset="0"/>
                </a:rPr>
                <a:t>:00 </a:t>
              </a:r>
              <a:r>
                <a:rPr lang="en-US" b="1" dirty="0" err="1">
                  <a:latin typeface="Calibri" panose="020F0502020204030204" pitchFamily="34" charset="0"/>
                  <a:cs typeface="Calibri" panose="020F0502020204030204" pitchFamily="34" charset="0"/>
                </a:rPr>
                <a:t>mnutes</a:t>
              </a:r>
              <a:endParaRPr lang="en-US" b="1" dirty="0">
                <a:latin typeface="Calibri" panose="020F0502020204030204" pitchFamily="34" charset="0"/>
                <a:cs typeface="Calibri" panose="020F0502020204030204" pitchFamily="34" charset="0"/>
              </a:endParaRPr>
            </a:p>
          </p:txBody>
        </p:sp>
      </p:grpSp>
      <p:sp>
        <p:nvSpPr>
          <p:cNvPr id="24" name="Rounded Rectangle 23"/>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8" name="Rounded Rectangle 34"/>
          <p:cNvSpPr/>
          <p:nvPr/>
        </p:nvSpPr>
        <p:spPr>
          <a:xfrm>
            <a:off x="9682234" y="183228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altLang="ar-SA"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a:t>
            </a:r>
            <a:r>
              <a:rPr lang="ar-SA"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 </a:t>
            </a:r>
            <a:endParaRPr lang="ar-JO"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 name="Rounded Rectangle 2"/>
          <p:cNvSpPr/>
          <p:nvPr/>
        </p:nvSpPr>
        <p:spPr>
          <a:xfrm>
            <a:off x="9722612" y="2880190"/>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altLang="ar-SA" sz="3600" b="1" dirty="0">
                <a:solidFill>
                  <a:schemeClr val="bg1"/>
                </a:solidFill>
                <a:effectLst>
                  <a:outerShdw blurRad="38100" dist="38100" dir="2700000" algn="tl">
                    <a:srgbClr val="000000">
                      <a:alpha val="43137"/>
                    </a:srgbClr>
                  </a:outerShdw>
                </a:effectLst>
                <a:highlight>
                  <a:srgbClr val="800000"/>
                </a:highlight>
                <a:latin typeface="HelveticaNeueLT Arabic 55 Roman" panose="020B0604020202020204" pitchFamily="34" charset="-78"/>
                <a:cs typeface="HelveticaNeueLT Arabic 55 Roman" panose="020B0604020202020204" pitchFamily="34" charset="-78"/>
              </a:rPr>
              <a:t>ا</a:t>
            </a:r>
            <a:r>
              <a:rPr lang="ar-JO" altLang="ar-SA" sz="3600" b="1" dirty="0">
                <a:solidFill>
                  <a:srgbClr val="C0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لتقديم</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34" y="1120984"/>
            <a:ext cx="1338868" cy="755962"/>
          </a:xfrm>
          <a:prstGeom prst="rect">
            <a:avLst/>
          </a:prstGeom>
        </p:spPr>
      </p:pic>
      <p:sp>
        <p:nvSpPr>
          <p:cNvPr id="4" name="Rectangle 3"/>
          <p:cNvSpPr/>
          <p:nvPr/>
        </p:nvSpPr>
        <p:spPr>
          <a:xfrm>
            <a:off x="7718038" y="34043"/>
            <a:ext cx="2406428" cy="523220"/>
          </a:xfrm>
          <a:prstGeom prst="rect">
            <a:avLst/>
          </a:prstGeom>
        </p:spPr>
        <p:txBody>
          <a:bodyPr wrap="none">
            <a:spAutoFit/>
          </a:bodyPr>
          <a:lstStyle/>
          <a:p>
            <a:r>
              <a:rPr lang="ar-JO" altLang="en-US" sz="2800" b="1" dirty="0" smtClean="0">
                <a:solidFill>
                  <a:srgbClr val="C00000"/>
                </a:solidFill>
              </a:rPr>
              <a:t>التقديم ص94+95</a:t>
            </a:r>
            <a:endParaRPr lang="en-US" dirty="0"/>
          </a:p>
        </p:txBody>
      </p:sp>
      <p:sp>
        <p:nvSpPr>
          <p:cNvPr id="27" name="Rectangle 26"/>
          <p:cNvSpPr/>
          <p:nvPr/>
        </p:nvSpPr>
        <p:spPr>
          <a:xfrm>
            <a:off x="1825182" y="1156007"/>
            <a:ext cx="7712212" cy="3908762"/>
          </a:xfrm>
          <a:prstGeom prst="rect">
            <a:avLst/>
          </a:prstGeom>
        </p:spPr>
        <p:txBody>
          <a:bodyPr wrap="square">
            <a:spAutoFit/>
          </a:bodyPr>
          <a:lstStyle/>
          <a:p>
            <a:pPr algn="r" rtl="1"/>
            <a:r>
              <a:rPr lang="ar-JO" sz="2800" b="1" dirty="0"/>
              <a:t>1- </a:t>
            </a:r>
            <a:r>
              <a:rPr lang="ar-JO" sz="2400" b="1" dirty="0"/>
              <a:t>وضح معاني الكلمات الملونة</a:t>
            </a:r>
            <a:r>
              <a:rPr lang="ar-JO" sz="2400" b="1" dirty="0" smtClean="0"/>
              <a:t>.</a:t>
            </a:r>
            <a:endParaRPr lang="ar-JO" sz="2400" b="1" dirty="0"/>
          </a:p>
          <a:p>
            <a:pPr lvl="0" algn="r" rtl="1"/>
            <a:r>
              <a:rPr lang="ar-JO" sz="2800" b="1" dirty="0"/>
              <a:t>2- </a:t>
            </a:r>
            <a:r>
              <a:rPr lang="ar-JO" sz="2400" b="1" dirty="0">
                <a:solidFill>
                  <a:prstClr val="black"/>
                </a:solidFill>
                <a:latin typeface="Aptos"/>
              </a:rPr>
              <a:t>فسر معنى كلمة </a:t>
            </a:r>
            <a:r>
              <a:rPr lang="ar-JO" sz="2400" b="1" dirty="0" smtClean="0">
                <a:solidFill>
                  <a:prstClr val="black"/>
                </a:solidFill>
                <a:latin typeface="Aptos"/>
              </a:rPr>
              <a:t>"مُزدردًا"وبيّن </a:t>
            </a:r>
            <a:r>
              <a:rPr lang="ar-JO" sz="2400" b="1" dirty="0">
                <a:solidFill>
                  <a:prstClr val="black"/>
                </a:solidFill>
                <a:latin typeface="Aptos"/>
              </a:rPr>
              <a:t>الجذر اللغوي </a:t>
            </a:r>
            <a:r>
              <a:rPr lang="ar-JO" sz="2400" b="1" dirty="0" smtClean="0">
                <a:solidFill>
                  <a:prstClr val="black"/>
                </a:solidFill>
                <a:latin typeface="Aptos"/>
              </a:rPr>
              <a:t>لها.</a:t>
            </a:r>
          </a:p>
          <a:p>
            <a:pPr lvl="0" algn="r" rtl="1"/>
            <a:endParaRPr lang="ar-JO" sz="2400" b="1" dirty="0">
              <a:solidFill>
                <a:prstClr val="black"/>
              </a:solidFill>
              <a:latin typeface="Aptos"/>
            </a:endParaRPr>
          </a:p>
          <a:p>
            <a:pPr lvl="0" algn="r" rtl="1"/>
            <a:endParaRPr lang="ar-JO" sz="2400" b="1" dirty="0" smtClean="0">
              <a:solidFill>
                <a:prstClr val="black"/>
              </a:solidFill>
              <a:latin typeface="Aptos"/>
            </a:endParaRPr>
          </a:p>
          <a:p>
            <a:pPr lvl="0" algn="r" rtl="1"/>
            <a:r>
              <a:rPr lang="ar-JO" sz="2400" b="1" dirty="0" smtClean="0">
                <a:solidFill>
                  <a:prstClr val="black"/>
                </a:solidFill>
                <a:latin typeface="Aptos"/>
              </a:rPr>
              <a:t>3- ما دلالة عبارة (تستطيع أن تغرف المغامرة غرفًا) ؟</a:t>
            </a:r>
          </a:p>
          <a:p>
            <a:pPr lvl="0" algn="r" rtl="1"/>
            <a:endParaRPr lang="ar-JO" sz="2400" b="1" dirty="0" smtClean="0">
              <a:solidFill>
                <a:prstClr val="black"/>
              </a:solidFill>
              <a:latin typeface="Aptos"/>
            </a:endParaRPr>
          </a:p>
          <a:p>
            <a:pPr lvl="0" algn="r" rtl="1"/>
            <a:endParaRPr lang="ar-JO" sz="2400" b="1" dirty="0" smtClean="0">
              <a:solidFill>
                <a:prstClr val="black"/>
              </a:solidFill>
              <a:latin typeface="Aptos"/>
            </a:endParaRPr>
          </a:p>
          <a:p>
            <a:pPr lvl="0" algn="r" rtl="1"/>
            <a:endParaRPr lang="ar-JO" sz="2400" b="1" dirty="0" smtClean="0">
              <a:solidFill>
                <a:prstClr val="black"/>
              </a:solidFill>
              <a:latin typeface="Aptos"/>
            </a:endParaRPr>
          </a:p>
          <a:p>
            <a:pPr lvl="0" algn="r" rtl="1"/>
            <a:r>
              <a:rPr lang="ar-JO" sz="2400" b="1" dirty="0" smtClean="0">
                <a:solidFill>
                  <a:prstClr val="black"/>
                </a:solidFill>
                <a:latin typeface="Aptos"/>
              </a:rPr>
              <a:t>4- وضح جمال الصورة الفنية وبيّن الأثر الإجمالي والمعنوي في نفس الكاتب واصفًا صديقه (ظل ممدًا على الأرض... لزقزقة العصافير أن تنبهه).</a:t>
            </a:r>
            <a:endParaRPr lang="ar-JO" sz="2400" b="1" dirty="0">
              <a:solidFill>
                <a:prstClr val="black"/>
              </a:solidFill>
              <a:latin typeface="Aptos"/>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1307" y="2116991"/>
            <a:ext cx="7506748" cy="53347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5888" y="3240230"/>
            <a:ext cx="4429743" cy="447737"/>
          </a:xfrm>
          <a:prstGeom prst="rect">
            <a:avLst/>
          </a:prstGeom>
        </p:spPr>
      </p:pic>
      <p:sp>
        <p:nvSpPr>
          <p:cNvPr id="7" name="Rectangle 6"/>
          <p:cNvSpPr/>
          <p:nvPr/>
        </p:nvSpPr>
        <p:spPr>
          <a:xfrm>
            <a:off x="3481125" y="3768337"/>
            <a:ext cx="5876930" cy="461665"/>
          </a:xfrm>
          <a:prstGeom prst="rect">
            <a:avLst/>
          </a:prstGeom>
        </p:spPr>
        <p:txBody>
          <a:bodyPr wrap="none">
            <a:spAutoFit/>
          </a:bodyPr>
          <a:lstStyle/>
          <a:p>
            <a:r>
              <a:rPr lang="ar-JO" sz="2400" b="1" dirty="0" smtClean="0">
                <a:solidFill>
                  <a:srgbClr val="FF0000"/>
                </a:solidFill>
                <a:latin typeface="Aptos"/>
              </a:rPr>
              <a:t>أن هذا المكان مليء بالمغامرات بلا قيود أو بحث أو عناء.</a:t>
            </a:r>
            <a:endParaRPr lang="en-US" sz="2400" dirty="0">
              <a:solidFill>
                <a:srgbClr val="FF0000"/>
              </a:solidFill>
            </a:endParaRPr>
          </a:p>
        </p:txBody>
      </p:sp>
      <p:sp>
        <p:nvSpPr>
          <p:cNvPr id="9" name="Rectangle 8"/>
          <p:cNvSpPr/>
          <p:nvPr/>
        </p:nvSpPr>
        <p:spPr>
          <a:xfrm>
            <a:off x="3614157" y="2148306"/>
            <a:ext cx="726481" cy="461665"/>
          </a:xfrm>
          <a:prstGeom prst="rect">
            <a:avLst/>
          </a:prstGeom>
        </p:spPr>
        <p:txBody>
          <a:bodyPr wrap="none">
            <a:spAutoFit/>
          </a:bodyPr>
          <a:lstStyle/>
          <a:p>
            <a:r>
              <a:rPr lang="ar-JO" sz="2400" b="1" dirty="0" smtClean="0">
                <a:solidFill>
                  <a:srgbClr val="FF0000"/>
                </a:solidFill>
                <a:latin typeface="Aptos"/>
              </a:rPr>
              <a:t>زَ رَ دَ</a:t>
            </a:r>
            <a:endParaRPr lang="en-US" sz="2400" dirty="0">
              <a:solidFill>
                <a:srgbClr val="FF0000"/>
              </a:solidFill>
            </a:endParaRPr>
          </a:p>
        </p:txBody>
      </p:sp>
      <p:sp>
        <p:nvSpPr>
          <p:cNvPr id="36" name="Rectangle 35"/>
          <p:cNvSpPr/>
          <p:nvPr/>
        </p:nvSpPr>
        <p:spPr>
          <a:xfrm>
            <a:off x="1777144" y="2148305"/>
            <a:ext cx="1518364" cy="461665"/>
          </a:xfrm>
          <a:prstGeom prst="rect">
            <a:avLst/>
          </a:prstGeom>
        </p:spPr>
        <p:txBody>
          <a:bodyPr wrap="none">
            <a:spAutoFit/>
          </a:bodyPr>
          <a:lstStyle/>
          <a:p>
            <a:r>
              <a:rPr lang="ar-JO" sz="2400" b="1" dirty="0" smtClean="0">
                <a:solidFill>
                  <a:srgbClr val="FF0000"/>
                </a:solidFill>
                <a:latin typeface="Aptos"/>
              </a:rPr>
              <a:t>مُبتلعًا بسرعة</a:t>
            </a:r>
            <a:endParaRPr lang="en-US" sz="2400" dirty="0">
              <a:solidFill>
                <a:srgbClr val="FF0000"/>
              </a:solidFill>
            </a:endParaRPr>
          </a:p>
        </p:txBody>
      </p:sp>
      <p:sp>
        <p:nvSpPr>
          <p:cNvPr id="45" name="Text Box 54"/>
          <p:cNvSpPr txBox="1"/>
          <p:nvPr/>
        </p:nvSpPr>
        <p:spPr>
          <a:xfrm>
            <a:off x="3206044" y="5145139"/>
            <a:ext cx="6101351" cy="85852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gn="r">
              <a:lnSpc>
                <a:spcPct val="115000"/>
              </a:lnSpc>
              <a:spcBef>
                <a:spcPts val="0"/>
              </a:spcBef>
              <a:spcAft>
                <a:spcPts val="800"/>
              </a:spcAft>
            </a:pPr>
            <a:r>
              <a:rPr lang="ar-SA" sz="2000" b="1" kern="100" dirty="0">
                <a:solidFill>
                  <a:srgbClr val="FF0000"/>
                </a:solidFill>
                <a:effectLst/>
                <a:ea typeface="Aptos"/>
                <a:cs typeface="Times New Roman" panose="02020603050405020304" pitchFamily="18" charset="0"/>
              </a:rPr>
              <a:t>شبه</a:t>
            </a:r>
            <a:r>
              <a:rPr lang="ar-SA" sz="2000" b="1" kern="100" dirty="0">
                <a:solidFill>
                  <a:srgbClr val="FF0000"/>
                </a:solidFill>
                <a:effectLst/>
                <a:ea typeface="Aptos"/>
                <a:cs typeface="Arial" panose="020B0604020202020204" pitchFamily="34" charset="0"/>
              </a:rPr>
              <a:t> </a:t>
            </a:r>
            <a:r>
              <a:rPr lang="ar-SA" sz="2000" b="1" kern="100" dirty="0">
                <a:solidFill>
                  <a:srgbClr val="FF0000"/>
                </a:solidFill>
                <a:effectLst/>
                <a:ea typeface="Aptos"/>
                <a:cs typeface="Times New Roman" panose="02020603050405020304" pitchFamily="18" charset="0"/>
              </a:rPr>
              <a:t>أشعة</a:t>
            </a:r>
            <a:r>
              <a:rPr lang="ar-SA" sz="2000" b="1" kern="100" dirty="0">
                <a:solidFill>
                  <a:srgbClr val="FF0000"/>
                </a:solidFill>
                <a:effectLst/>
                <a:ea typeface="Aptos"/>
                <a:cs typeface="Arial" panose="020B0604020202020204" pitchFamily="34" charset="0"/>
              </a:rPr>
              <a:t> </a:t>
            </a:r>
            <a:r>
              <a:rPr lang="ar-SA" sz="2000" b="1" kern="100" dirty="0">
                <a:solidFill>
                  <a:srgbClr val="FF0000"/>
                </a:solidFill>
                <a:effectLst/>
                <a:ea typeface="Aptos"/>
                <a:cs typeface="Times New Roman" panose="02020603050405020304" pitchFamily="18" charset="0"/>
              </a:rPr>
              <a:t>الشّمس</a:t>
            </a:r>
            <a:r>
              <a:rPr lang="ar-SA" sz="2000" b="1" kern="100" dirty="0">
                <a:solidFill>
                  <a:srgbClr val="FF0000"/>
                </a:solidFill>
                <a:effectLst/>
                <a:ea typeface="Aptos"/>
                <a:cs typeface="Arial" panose="020B0604020202020204" pitchFamily="34" charset="0"/>
              </a:rPr>
              <a:t> </a:t>
            </a:r>
            <a:r>
              <a:rPr lang="ar-SA" sz="2000" b="1" kern="100" dirty="0">
                <a:solidFill>
                  <a:srgbClr val="FF0000"/>
                </a:solidFill>
                <a:effectLst/>
                <a:ea typeface="Aptos"/>
                <a:cs typeface="Times New Roman" panose="02020603050405020304" pitchFamily="18" charset="0"/>
              </a:rPr>
              <a:t>بالماء</a:t>
            </a:r>
            <a:r>
              <a:rPr lang="ar-SA" sz="2000" b="1" kern="100" dirty="0">
                <a:solidFill>
                  <a:srgbClr val="FF0000"/>
                </a:solidFill>
                <a:effectLst/>
                <a:ea typeface="Aptos"/>
                <a:cs typeface="Arial" panose="020B0604020202020204" pitchFamily="34" charset="0"/>
              </a:rPr>
              <a:t> </a:t>
            </a:r>
            <a:r>
              <a:rPr lang="ar-SA" sz="2000" b="1" kern="100" dirty="0">
                <a:solidFill>
                  <a:srgbClr val="FF0000"/>
                </a:solidFill>
                <a:effectLst/>
                <a:ea typeface="Aptos"/>
                <a:cs typeface="Times New Roman" panose="02020603050405020304" pitchFamily="18" charset="0"/>
              </a:rPr>
              <a:t>الَّذي</a:t>
            </a:r>
            <a:r>
              <a:rPr lang="ar-SA" sz="2000" b="1" kern="100" dirty="0">
                <a:solidFill>
                  <a:srgbClr val="FF0000"/>
                </a:solidFill>
                <a:effectLst/>
                <a:ea typeface="Aptos"/>
                <a:cs typeface="Arial" panose="020B0604020202020204" pitchFamily="34" charset="0"/>
              </a:rPr>
              <a:t> </a:t>
            </a:r>
            <a:r>
              <a:rPr lang="ar-SA" sz="2000" b="1" kern="100" dirty="0">
                <a:solidFill>
                  <a:srgbClr val="FF0000"/>
                </a:solidFill>
                <a:effectLst/>
                <a:ea typeface="Aptos"/>
                <a:cs typeface="Times New Roman" panose="02020603050405020304" pitchFamily="18" charset="0"/>
              </a:rPr>
              <a:t>انصب</a:t>
            </a:r>
            <a:r>
              <a:rPr lang="ar-SA" sz="2000" b="1" kern="100" dirty="0">
                <a:solidFill>
                  <a:srgbClr val="FF0000"/>
                </a:solidFill>
                <a:effectLst/>
                <a:ea typeface="Aptos"/>
                <a:cs typeface="Arial" panose="020B0604020202020204" pitchFamily="34" charset="0"/>
              </a:rPr>
              <a:t> </a:t>
            </a:r>
            <a:r>
              <a:rPr lang="ar-SA" sz="2000" b="1" kern="100" dirty="0">
                <a:solidFill>
                  <a:srgbClr val="FF0000"/>
                </a:solidFill>
                <a:effectLst/>
                <a:ea typeface="Aptos"/>
                <a:cs typeface="Times New Roman" panose="02020603050405020304" pitchFamily="18" charset="0"/>
              </a:rPr>
              <a:t>على</a:t>
            </a:r>
            <a:r>
              <a:rPr lang="ar-SA" sz="2000" b="1" kern="100" dirty="0">
                <a:solidFill>
                  <a:srgbClr val="FF0000"/>
                </a:solidFill>
                <a:effectLst/>
                <a:ea typeface="Aptos"/>
                <a:cs typeface="Arial" panose="020B0604020202020204" pitchFamily="34" charset="0"/>
              </a:rPr>
              <a:t> </a:t>
            </a:r>
            <a:r>
              <a:rPr lang="ar-SA" sz="2000" b="1" kern="100" dirty="0">
                <a:solidFill>
                  <a:srgbClr val="FF0000"/>
                </a:solidFill>
                <a:effectLst/>
                <a:ea typeface="Aptos"/>
                <a:cs typeface="Times New Roman" panose="02020603050405020304" pitchFamily="18" charset="0"/>
              </a:rPr>
              <a:t>عينيه</a:t>
            </a:r>
            <a:r>
              <a:rPr lang="ar-SA" sz="2000" b="1" kern="100" dirty="0">
                <a:solidFill>
                  <a:srgbClr val="FF0000"/>
                </a:solidFill>
                <a:effectLst/>
                <a:ea typeface="Aptos"/>
                <a:cs typeface="Aptos"/>
              </a:rPr>
              <a:t> </a:t>
            </a:r>
            <a:endParaRPr lang="en-US" sz="1400" kern="100" dirty="0">
              <a:solidFill>
                <a:srgbClr val="FF0000"/>
              </a:solidFill>
              <a:effectLst/>
              <a:ea typeface="Aptos"/>
              <a:cs typeface="Arial" panose="020B0604020202020204" pitchFamily="34" charset="0"/>
            </a:endParaRPr>
          </a:p>
          <a:p>
            <a:pPr marL="0" marR="0" algn="r">
              <a:lnSpc>
                <a:spcPct val="115000"/>
              </a:lnSpc>
              <a:spcBef>
                <a:spcPts val="0"/>
              </a:spcBef>
              <a:spcAft>
                <a:spcPts val="800"/>
              </a:spcAft>
            </a:pPr>
            <a:r>
              <a:rPr lang="en-US" sz="2000" b="1" kern="100" dirty="0">
                <a:solidFill>
                  <a:srgbClr val="FF0000"/>
                </a:solidFill>
                <a:effectLst/>
                <a:ea typeface="Aptos"/>
                <a:cs typeface="Arial" panose="020B0604020202020204" pitchFamily="34" charset="0"/>
              </a:rPr>
              <a:t>  </a:t>
            </a:r>
            <a:r>
              <a:rPr lang="ar-SA" sz="2000" b="1" kern="100" dirty="0">
                <a:solidFill>
                  <a:srgbClr val="FF0000"/>
                </a:solidFill>
                <a:effectLst/>
                <a:ea typeface="Aptos"/>
                <a:cs typeface="Times New Roman" panose="02020603050405020304" pitchFamily="18" charset="0"/>
              </a:rPr>
              <a:t>فأيقظه</a:t>
            </a:r>
            <a:r>
              <a:rPr lang="ar-SA" sz="2000" b="1" kern="100" dirty="0">
                <a:solidFill>
                  <a:srgbClr val="FF0000"/>
                </a:solidFill>
                <a:effectLst/>
                <a:ea typeface="Aptos"/>
                <a:cs typeface="Arial" panose="020B0604020202020204" pitchFamily="34" charset="0"/>
              </a:rPr>
              <a:t> </a:t>
            </a:r>
            <a:r>
              <a:rPr lang="ar-SA" sz="2000" b="1" kern="100" dirty="0">
                <a:solidFill>
                  <a:srgbClr val="FF0000"/>
                </a:solidFill>
                <a:effectLst/>
                <a:ea typeface="Aptos"/>
                <a:cs typeface="Times New Roman" panose="02020603050405020304" pitchFamily="18" charset="0"/>
              </a:rPr>
              <a:t>من</a:t>
            </a:r>
            <a:r>
              <a:rPr lang="ar-SA" sz="2000" b="1" kern="100" dirty="0">
                <a:solidFill>
                  <a:srgbClr val="FF0000"/>
                </a:solidFill>
                <a:effectLst/>
                <a:ea typeface="Aptos"/>
                <a:cs typeface="Arial" panose="020B0604020202020204" pitchFamily="34" charset="0"/>
              </a:rPr>
              <a:t> </a:t>
            </a:r>
            <a:r>
              <a:rPr lang="ar-SA" sz="2000" b="1" kern="100" dirty="0">
                <a:solidFill>
                  <a:srgbClr val="FF0000"/>
                </a:solidFill>
                <a:effectLst/>
                <a:ea typeface="Aptos"/>
                <a:cs typeface="Times New Roman" panose="02020603050405020304" pitchFamily="18" charset="0"/>
              </a:rPr>
              <a:t>نومه</a:t>
            </a:r>
            <a:r>
              <a:rPr lang="ar-SA" sz="2000" b="1" kern="100" dirty="0">
                <a:solidFill>
                  <a:srgbClr val="FF0000"/>
                </a:solidFill>
                <a:effectLst/>
                <a:ea typeface="Aptos"/>
                <a:cs typeface="Arial" panose="020B0604020202020204" pitchFamily="34" charset="0"/>
              </a:rPr>
              <a:t> </a:t>
            </a:r>
            <a:r>
              <a:rPr lang="ar-SA" sz="2000" b="1" kern="100" dirty="0">
                <a:solidFill>
                  <a:srgbClr val="FF0000"/>
                </a:solidFill>
                <a:effectLst/>
                <a:ea typeface="Aptos"/>
                <a:cs typeface="Times New Roman" panose="02020603050405020304" pitchFamily="18" charset="0"/>
              </a:rPr>
              <a:t>العميق</a:t>
            </a:r>
            <a:r>
              <a:rPr lang="ar-SA" sz="2000" b="1" kern="100" dirty="0">
                <a:solidFill>
                  <a:srgbClr val="FF0000"/>
                </a:solidFill>
                <a:effectLst/>
                <a:ea typeface="Aptos"/>
                <a:cs typeface="Arial" panose="020B0604020202020204" pitchFamily="34" charset="0"/>
              </a:rPr>
              <a:t> </a:t>
            </a:r>
            <a:r>
              <a:rPr lang="ar-SA" sz="2000" b="1" kern="100" dirty="0">
                <a:solidFill>
                  <a:srgbClr val="FF0000"/>
                </a:solidFill>
                <a:effectLst/>
                <a:ea typeface="Aptos"/>
                <a:cs typeface="Times New Roman" panose="02020603050405020304" pitchFamily="18" charset="0"/>
              </a:rPr>
              <a:t>وشبه</a:t>
            </a:r>
            <a:r>
              <a:rPr lang="ar-SA" sz="2000" b="1" kern="100" dirty="0">
                <a:solidFill>
                  <a:srgbClr val="FF0000"/>
                </a:solidFill>
                <a:effectLst/>
                <a:ea typeface="Aptos"/>
                <a:cs typeface="Arial" panose="020B0604020202020204" pitchFamily="34" charset="0"/>
              </a:rPr>
              <a:t> </a:t>
            </a:r>
            <a:r>
              <a:rPr lang="ar-SA" sz="2000" b="1" kern="100" dirty="0">
                <a:solidFill>
                  <a:srgbClr val="FF0000"/>
                </a:solidFill>
                <a:effectLst/>
                <a:ea typeface="Aptos"/>
                <a:cs typeface="Times New Roman" panose="02020603050405020304" pitchFamily="18" charset="0"/>
              </a:rPr>
              <a:t>صوت</a:t>
            </a:r>
            <a:r>
              <a:rPr lang="ar-SA" sz="2000" b="1" kern="100" dirty="0">
                <a:solidFill>
                  <a:srgbClr val="FF0000"/>
                </a:solidFill>
                <a:effectLst/>
                <a:ea typeface="Aptos"/>
                <a:cs typeface="Arial" panose="020B0604020202020204" pitchFamily="34" charset="0"/>
              </a:rPr>
              <a:t> </a:t>
            </a:r>
            <a:r>
              <a:rPr lang="ar-SA" sz="2000" b="1" kern="100" dirty="0">
                <a:solidFill>
                  <a:srgbClr val="FF0000"/>
                </a:solidFill>
                <a:effectLst/>
                <a:ea typeface="Aptos"/>
                <a:cs typeface="Times New Roman" panose="02020603050405020304" pitchFamily="18" charset="0"/>
              </a:rPr>
              <a:t>زقزقة</a:t>
            </a:r>
            <a:r>
              <a:rPr lang="ar-SA" sz="2000" b="1" kern="100" dirty="0">
                <a:solidFill>
                  <a:srgbClr val="FF0000"/>
                </a:solidFill>
                <a:effectLst/>
                <a:ea typeface="Aptos"/>
                <a:cs typeface="Arial" panose="020B0604020202020204" pitchFamily="34" charset="0"/>
              </a:rPr>
              <a:t> </a:t>
            </a:r>
            <a:r>
              <a:rPr lang="ar-SA" sz="2000" b="1" kern="100" dirty="0">
                <a:solidFill>
                  <a:srgbClr val="FF0000"/>
                </a:solidFill>
                <a:effectLst/>
                <a:ea typeface="Aptos"/>
                <a:cs typeface="Times New Roman" panose="02020603050405020304" pitchFamily="18" charset="0"/>
              </a:rPr>
              <a:t>العصافير</a:t>
            </a:r>
            <a:r>
              <a:rPr lang="ar-SA" sz="2000" b="1" kern="100" dirty="0">
                <a:solidFill>
                  <a:srgbClr val="FF0000"/>
                </a:solidFill>
                <a:effectLst/>
                <a:ea typeface="Aptos"/>
                <a:cs typeface="Arial" panose="020B0604020202020204" pitchFamily="34" charset="0"/>
              </a:rPr>
              <a:t> </a:t>
            </a:r>
            <a:r>
              <a:rPr lang="ar-SA" sz="2000" b="1" kern="100" dirty="0">
                <a:solidFill>
                  <a:srgbClr val="FF0000"/>
                </a:solidFill>
                <a:effectLst/>
                <a:ea typeface="Aptos"/>
                <a:cs typeface="Times New Roman" panose="02020603050405020304" pitchFamily="18" charset="0"/>
              </a:rPr>
              <a:t>بصوت</a:t>
            </a:r>
            <a:r>
              <a:rPr lang="ar-SA" sz="2000" b="1" kern="100" dirty="0">
                <a:solidFill>
                  <a:srgbClr val="FF0000"/>
                </a:solidFill>
                <a:effectLst/>
                <a:ea typeface="Aptos"/>
                <a:cs typeface="Arial" panose="020B0604020202020204" pitchFamily="34" charset="0"/>
              </a:rPr>
              <a:t> </a:t>
            </a:r>
            <a:r>
              <a:rPr lang="ar-SA" sz="2000" b="1" kern="100" dirty="0">
                <a:solidFill>
                  <a:srgbClr val="FF0000"/>
                </a:solidFill>
                <a:effectLst/>
                <a:ea typeface="Aptos"/>
                <a:cs typeface="Times New Roman" panose="02020603050405020304" pitchFamily="18" charset="0"/>
              </a:rPr>
              <a:t>المنبه</a:t>
            </a:r>
            <a:endParaRPr lang="en-US" sz="1400" kern="100" dirty="0">
              <a:solidFill>
                <a:srgbClr val="FF0000"/>
              </a:solidFill>
              <a:effectLst/>
              <a:ea typeface="Aptos"/>
              <a:cs typeface="Arial" panose="020B0604020202020204" pitchFamily="34" charset="0"/>
            </a:endParaRPr>
          </a:p>
        </p:txBody>
      </p:sp>
      <p:sp>
        <p:nvSpPr>
          <p:cNvPr id="46" name="Rectangle 45"/>
          <p:cNvSpPr/>
          <p:nvPr/>
        </p:nvSpPr>
        <p:spPr>
          <a:xfrm>
            <a:off x="2962376" y="1637815"/>
            <a:ext cx="1303562" cy="461665"/>
          </a:xfrm>
          <a:prstGeom prst="rect">
            <a:avLst/>
          </a:prstGeom>
        </p:spPr>
        <p:txBody>
          <a:bodyPr wrap="none">
            <a:spAutoFit/>
          </a:bodyPr>
          <a:lstStyle/>
          <a:p>
            <a:r>
              <a:rPr lang="ar-JO" sz="2400" b="1" dirty="0" smtClean="0">
                <a:solidFill>
                  <a:srgbClr val="FF0000"/>
                </a:solidFill>
                <a:latin typeface="Aptos"/>
              </a:rPr>
              <a:t>س1ص97</a:t>
            </a:r>
            <a:endParaRPr lang="en-US" sz="2400" dirty="0">
              <a:solidFill>
                <a:srgbClr val="FF0000"/>
              </a:solidFill>
            </a:endParaRPr>
          </a:p>
        </p:txBody>
      </p:sp>
      <p:sp>
        <p:nvSpPr>
          <p:cNvPr id="47" name="Rectangle 46"/>
          <p:cNvSpPr/>
          <p:nvPr/>
        </p:nvSpPr>
        <p:spPr>
          <a:xfrm>
            <a:off x="2829344" y="2727043"/>
            <a:ext cx="1303562" cy="461665"/>
          </a:xfrm>
          <a:prstGeom prst="rect">
            <a:avLst/>
          </a:prstGeom>
        </p:spPr>
        <p:txBody>
          <a:bodyPr wrap="none">
            <a:spAutoFit/>
          </a:bodyPr>
          <a:lstStyle/>
          <a:p>
            <a:r>
              <a:rPr lang="ar-JO" sz="2400" b="1" dirty="0" smtClean="0">
                <a:solidFill>
                  <a:srgbClr val="FF0000"/>
                </a:solidFill>
                <a:latin typeface="Aptos"/>
              </a:rPr>
              <a:t>س2ص97</a:t>
            </a:r>
            <a:endParaRPr lang="en-US" sz="2400" dirty="0">
              <a:solidFill>
                <a:srgbClr val="FF0000"/>
              </a:solidFill>
            </a:endParaRPr>
          </a:p>
        </p:txBody>
      </p:sp>
      <p:sp>
        <p:nvSpPr>
          <p:cNvPr id="48" name="Rectangle 47"/>
          <p:cNvSpPr/>
          <p:nvPr/>
        </p:nvSpPr>
        <p:spPr>
          <a:xfrm>
            <a:off x="1458169" y="4627428"/>
            <a:ext cx="1303562" cy="461665"/>
          </a:xfrm>
          <a:prstGeom prst="rect">
            <a:avLst/>
          </a:prstGeom>
        </p:spPr>
        <p:txBody>
          <a:bodyPr wrap="none">
            <a:spAutoFit/>
          </a:bodyPr>
          <a:lstStyle/>
          <a:p>
            <a:r>
              <a:rPr lang="ar-JO" sz="2400" b="1" dirty="0" smtClean="0">
                <a:solidFill>
                  <a:srgbClr val="FF0000"/>
                </a:solidFill>
                <a:latin typeface="Aptos"/>
              </a:rPr>
              <a:t>س1ص99</a:t>
            </a:r>
            <a:endParaRPr lang="en-US" sz="2400" dirty="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36" grpId="0"/>
      <p:bldP spid="45" grpId="0" animBg="1"/>
      <p:bldP spid="46" grpId="0"/>
      <p:bldP spid="47"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9" name="Rounded Rectangle 28"/>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7833685" y="603566"/>
            <a:ext cx="2703927"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اللّغة العربيّة</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754672" y="133527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النتاجات</a:t>
            </a: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الكلية العلمية الإسلامية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5782044"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التاسع</a:t>
            </a:r>
          </a:p>
        </p:txBody>
      </p:sp>
      <p:sp>
        <p:nvSpPr>
          <p:cNvPr id="38" name="Double Wave 37"/>
          <p:cNvSpPr/>
          <p:nvPr/>
        </p:nvSpPr>
        <p:spPr>
          <a:xfrm>
            <a:off x="3825938"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2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الرابعة </a:t>
            </a:r>
          </a:p>
        </p:txBody>
      </p:sp>
      <p:sp>
        <p:nvSpPr>
          <p:cNvPr id="39" name="Double Wave 38"/>
          <p:cNvSpPr/>
          <p:nvPr/>
        </p:nvSpPr>
        <p:spPr>
          <a:xfrm>
            <a:off x="674285"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مغامرة طواحين الهواء  </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2269" y="52430"/>
            <a:ext cx="1235302"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altLang="en-US" b="1" dirty="0">
                  <a:latin typeface="Calibri" panose="020F0502020204030204" pitchFamily="34" charset="0"/>
                  <a:cs typeface="Calibri" panose="020F0502020204030204" pitchFamily="34" charset="0"/>
                </a:rPr>
                <a:t>5</a:t>
              </a:r>
              <a:r>
                <a:rPr lang="en-US" b="1" dirty="0">
                  <a:latin typeface="Calibri" panose="020F0502020204030204" pitchFamily="34" charset="0"/>
                  <a:cs typeface="Calibri" panose="020F0502020204030204" pitchFamily="34" charset="0"/>
                </a:rPr>
                <a:t>:00 </a:t>
              </a:r>
              <a:r>
                <a:rPr lang="en-US" b="1" dirty="0" err="1">
                  <a:latin typeface="Calibri" panose="020F0502020204030204" pitchFamily="34" charset="0"/>
                  <a:cs typeface="Calibri" panose="020F0502020204030204" pitchFamily="34" charset="0"/>
                </a:rPr>
                <a:t>mnutes</a:t>
              </a:r>
              <a:endParaRPr lang="en-US" b="1" dirty="0">
                <a:latin typeface="Calibri" panose="020F0502020204030204" pitchFamily="34" charset="0"/>
                <a:cs typeface="Calibri" panose="020F0502020204030204" pitchFamily="34" charset="0"/>
              </a:endParaRPr>
            </a:p>
          </p:txBody>
        </p:sp>
      </p:grpSp>
      <p:sp>
        <p:nvSpPr>
          <p:cNvPr id="24" name="Rounded Rectangle 23"/>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8" name="Rounded Rectangle 34"/>
          <p:cNvSpPr/>
          <p:nvPr/>
        </p:nvSpPr>
        <p:spPr>
          <a:xfrm>
            <a:off x="9682234" y="183228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altLang="ar-SA"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a:t>
            </a:r>
            <a:r>
              <a:rPr lang="ar-SA"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 </a:t>
            </a:r>
            <a:endParaRPr lang="ar-JO"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 name="Rounded Rectangle 2"/>
          <p:cNvSpPr/>
          <p:nvPr/>
        </p:nvSpPr>
        <p:spPr>
          <a:xfrm>
            <a:off x="9722612" y="2880190"/>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altLang="ar-SA" sz="3600" b="1" dirty="0">
                <a:solidFill>
                  <a:schemeClr val="bg1"/>
                </a:solidFill>
                <a:effectLst>
                  <a:outerShdw blurRad="38100" dist="38100" dir="2700000" algn="tl">
                    <a:srgbClr val="000000">
                      <a:alpha val="43137"/>
                    </a:srgbClr>
                  </a:outerShdw>
                </a:effectLst>
                <a:highlight>
                  <a:srgbClr val="800000"/>
                </a:highlight>
                <a:latin typeface="HelveticaNeueLT Arabic 55 Roman" panose="020B0604020202020204" pitchFamily="34" charset="-78"/>
                <a:cs typeface="HelveticaNeueLT Arabic 55 Roman" panose="020B0604020202020204" pitchFamily="34" charset="-78"/>
              </a:rPr>
              <a:t>ا</a:t>
            </a:r>
            <a:r>
              <a:rPr lang="ar-JO" altLang="ar-SA" sz="3600" b="1" dirty="0">
                <a:solidFill>
                  <a:srgbClr val="C0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لتقديم</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39" y="784013"/>
            <a:ext cx="1172845" cy="876053"/>
          </a:xfrm>
          <a:prstGeom prst="rect">
            <a:avLst/>
          </a:prstGeom>
        </p:spPr>
      </p:pic>
      <p:pic>
        <p:nvPicPr>
          <p:cNvPr id="4" name="Picture 3"/>
          <p:cNvPicPr/>
          <p:nvPr/>
        </p:nvPicPr>
        <p:blipFill>
          <a:blip r:embed="rId5"/>
          <a:stretch>
            <a:fillRect/>
          </a:stretch>
        </p:blipFill>
        <p:spPr>
          <a:xfrm>
            <a:off x="110532" y="3595567"/>
            <a:ext cx="3303028" cy="1858806"/>
          </a:xfrm>
          <a:prstGeom prst="rect">
            <a:avLst/>
          </a:prstGeom>
        </p:spPr>
      </p:pic>
      <p:pic>
        <p:nvPicPr>
          <p:cNvPr id="5" name="Picture 4"/>
          <p:cNvPicPr>
            <a:picLocks noChangeAspect="1"/>
          </p:cNvPicPr>
          <p:nvPr/>
        </p:nvPicPr>
        <p:blipFill>
          <a:blip r:embed="rId6"/>
          <a:stretch>
            <a:fillRect/>
          </a:stretch>
        </p:blipFill>
        <p:spPr>
          <a:xfrm>
            <a:off x="3298349" y="1207596"/>
            <a:ext cx="6292850" cy="1896110"/>
          </a:xfrm>
          <a:prstGeom prst="rect">
            <a:avLst/>
          </a:prstGeom>
        </p:spPr>
      </p:pic>
      <p:sp>
        <p:nvSpPr>
          <p:cNvPr id="2" name="Rectangular Callout 1"/>
          <p:cNvSpPr/>
          <p:nvPr/>
        </p:nvSpPr>
        <p:spPr>
          <a:xfrm>
            <a:off x="2821790" y="3240230"/>
            <a:ext cx="6603841" cy="3051999"/>
          </a:xfrm>
          <a:prstGeom prst="wedgeRectCallou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r"/>
            <a:r>
              <a:rPr lang="ar-JO" altLang="en-US" sz="2400" b="1" dirty="0" smtClean="0">
                <a:solidFill>
                  <a:srgbClr val="FF0000"/>
                </a:solidFill>
              </a:rPr>
              <a:t>الأثر </a:t>
            </a:r>
            <a:r>
              <a:rPr lang="ar-JO" altLang="en-US" sz="2400" b="1" dirty="0">
                <a:solidFill>
                  <a:srgbClr val="FF0000"/>
                </a:solidFill>
              </a:rPr>
              <a:t>الجمالي : </a:t>
            </a:r>
            <a:r>
              <a:rPr lang="ar-JO" altLang="en-US" sz="2400" b="1" dirty="0">
                <a:solidFill>
                  <a:schemeClr val="tx1"/>
                </a:solidFill>
              </a:rPr>
              <a:t>يجعل الصورة أكثر واقعية </a:t>
            </a:r>
            <a:r>
              <a:rPr lang="ar-JO" altLang="en-US" sz="2400" b="1" dirty="0" smtClean="0">
                <a:solidFill>
                  <a:schemeClr val="tx1"/>
                </a:solidFill>
              </a:rPr>
              <a:t>وجاذبية؛ </a:t>
            </a:r>
            <a:r>
              <a:rPr lang="ar-JO" altLang="en-US" sz="2400" b="1" dirty="0">
                <a:solidFill>
                  <a:schemeClr val="tx1"/>
                </a:solidFill>
              </a:rPr>
              <a:t>لأنه وظف العناصر </a:t>
            </a:r>
          </a:p>
          <a:p>
            <a:pPr algn="r"/>
            <a:r>
              <a:rPr lang="ar-JO" altLang="en-US" sz="2400" b="1" dirty="0">
                <a:solidFill>
                  <a:schemeClr val="tx1"/>
                </a:solidFill>
              </a:rPr>
              <a:t> </a:t>
            </a:r>
            <a:r>
              <a:rPr lang="ar-JO" altLang="en-US" sz="2400" b="1" dirty="0" smtClean="0">
                <a:solidFill>
                  <a:schemeClr val="tx1"/>
                </a:solidFill>
              </a:rPr>
              <a:t>الحركية والصوتية.</a:t>
            </a:r>
            <a:endParaRPr lang="ar-JO" altLang="en-US" sz="2400" b="1" dirty="0">
              <a:solidFill>
                <a:schemeClr val="tx1"/>
              </a:solidFill>
            </a:endParaRPr>
          </a:p>
          <a:p>
            <a:pPr algn="r"/>
            <a:r>
              <a:rPr lang="ar-JO" altLang="en-US" sz="2400" b="1" dirty="0">
                <a:solidFill>
                  <a:srgbClr val="FF0000"/>
                </a:solidFill>
              </a:rPr>
              <a:t>الأثر المعنوي : </a:t>
            </a:r>
            <a:r>
              <a:rPr lang="ar-JO" altLang="en-US" sz="2400" b="1" dirty="0">
                <a:solidFill>
                  <a:schemeClr val="tx1"/>
                </a:solidFill>
              </a:rPr>
              <a:t>التعبير عن الخمول والغفلة ممّا يثير الانتباه إلى التناقض بين العالم الخارجي وحياة الإنسان الداخلية كونه </a:t>
            </a:r>
            <a:r>
              <a:rPr lang="ar-JO" altLang="en-US" sz="2400" b="1" dirty="0" smtClean="0">
                <a:solidFill>
                  <a:schemeClr val="tx1"/>
                </a:solidFill>
              </a:rPr>
              <a:t>ممدًا </a:t>
            </a:r>
            <a:r>
              <a:rPr lang="ar-JO" altLang="en-US" sz="2400" b="1" dirty="0">
                <a:solidFill>
                  <a:schemeClr val="tx1"/>
                </a:solidFill>
              </a:rPr>
              <a:t>على الأرض بلا حركة رغم إشارات الطبيعة مما يعكس حالة اللامبالة والانغماس في الأحلام .</a:t>
            </a:r>
            <a:r>
              <a:rPr lang="ar-JO" altLang="en-US" sz="2400" dirty="0"/>
              <a:t> </a:t>
            </a:r>
          </a:p>
        </p:txBody>
      </p:sp>
      <p:sp>
        <p:nvSpPr>
          <p:cNvPr id="30" name="Rectangle 29"/>
          <p:cNvSpPr/>
          <p:nvPr/>
        </p:nvSpPr>
        <p:spPr>
          <a:xfrm>
            <a:off x="1994787" y="1857857"/>
            <a:ext cx="1303562" cy="461665"/>
          </a:xfrm>
          <a:prstGeom prst="rect">
            <a:avLst/>
          </a:prstGeom>
        </p:spPr>
        <p:txBody>
          <a:bodyPr wrap="none">
            <a:spAutoFit/>
          </a:bodyPr>
          <a:lstStyle/>
          <a:p>
            <a:r>
              <a:rPr lang="ar-JO" sz="2400" b="1" dirty="0" smtClean="0">
                <a:solidFill>
                  <a:srgbClr val="FF0000"/>
                </a:solidFill>
                <a:latin typeface="Aptos"/>
              </a:rPr>
              <a:t>س1ص99</a:t>
            </a:r>
            <a:endParaRPr lang="en-US" sz="2400" dirty="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0220960" y="1298870"/>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9" name="Rounded Rectangle 28"/>
          <p:cNvSpPr/>
          <p:nvPr/>
        </p:nvSpPr>
        <p:spPr>
          <a:xfrm>
            <a:off x="9722290" y="2383728"/>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التقويم القبلي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9694994" y="395081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التغذية الراجعة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9694994" y="3415547"/>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تقويم التكويني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7833685" y="603566"/>
            <a:ext cx="2703927"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المادة: اللّغة العربيّة</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9708642" y="4463450"/>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التمايز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754672" y="1335279"/>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sz="14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النتاجات</a:t>
            </a:r>
          </a:p>
        </p:txBody>
      </p:sp>
      <p:sp>
        <p:nvSpPr>
          <p:cNvPr id="37" name="Double Wave 36"/>
          <p:cNvSpPr/>
          <p:nvPr/>
        </p:nvSpPr>
        <p:spPr>
          <a:xfrm>
            <a:off x="5782044"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SA"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الصف :</a:t>
            </a: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التاسع</a:t>
            </a:r>
          </a:p>
        </p:txBody>
      </p:sp>
      <p:sp>
        <p:nvSpPr>
          <p:cNvPr id="38" name="Double Wave 37"/>
          <p:cNvSpPr/>
          <p:nvPr/>
        </p:nvSpPr>
        <p:spPr>
          <a:xfrm>
            <a:off x="3825938" y="603566"/>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2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الوحدة الرابعة </a:t>
            </a:r>
          </a:p>
        </p:txBody>
      </p:sp>
      <p:sp>
        <p:nvSpPr>
          <p:cNvPr id="39" name="Double Wave 38"/>
          <p:cNvSpPr/>
          <p:nvPr/>
        </p:nvSpPr>
        <p:spPr>
          <a:xfrm>
            <a:off x="674285" y="60356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pPr algn="r"/>
            <a:r>
              <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مغامرة طواحين الهواء  </a:t>
            </a:r>
          </a:p>
        </p:txBody>
      </p:sp>
      <p:sp>
        <p:nvSpPr>
          <p:cNvPr id="40" name="Rectangle 39"/>
          <p:cNvSpPr/>
          <p:nvPr/>
        </p:nvSpPr>
        <p:spPr>
          <a:xfrm>
            <a:off x="629920" y="1120985"/>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7039" y="436881"/>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0" y="1"/>
            <a:ext cx="1209040" cy="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4985" y="515544"/>
            <a:ext cx="1235302"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a:t>
              </a:r>
              <a:r>
                <a:rPr lang="ar-JO" altLang="en-US" b="1" dirty="0">
                  <a:latin typeface="Calibri" panose="020F0502020204030204" pitchFamily="34" charset="0"/>
                  <a:cs typeface="Calibri" panose="020F0502020204030204" pitchFamily="34" charset="0"/>
                </a:rPr>
                <a:t>5</a:t>
              </a:r>
              <a:r>
                <a:rPr lang="en-US" b="1" dirty="0">
                  <a:latin typeface="Calibri" panose="020F0502020204030204" pitchFamily="34" charset="0"/>
                  <a:cs typeface="Calibri" panose="020F0502020204030204" pitchFamily="34" charset="0"/>
                </a:rPr>
                <a:t>:00 </a:t>
              </a:r>
              <a:r>
                <a:rPr lang="en-US" b="1" dirty="0" err="1">
                  <a:latin typeface="Calibri" panose="020F0502020204030204" pitchFamily="34" charset="0"/>
                  <a:cs typeface="Calibri" panose="020F0502020204030204" pitchFamily="34" charset="0"/>
                </a:rPr>
                <a:t>mnutes</a:t>
              </a:r>
              <a:endParaRPr lang="en-US" b="1" dirty="0">
                <a:latin typeface="Calibri" panose="020F0502020204030204" pitchFamily="34" charset="0"/>
                <a:cs typeface="Calibri" panose="020F0502020204030204" pitchFamily="34" charset="0"/>
              </a:endParaRPr>
            </a:p>
          </p:txBody>
        </p:sp>
      </p:grpSp>
      <p:sp>
        <p:nvSpPr>
          <p:cNvPr id="24" name="Rounded Rectangle 23"/>
          <p:cNvSpPr/>
          <p:nvPr/>
        </p:nvSpPr>
        <p:spPr>
          <a:xfrm>
            <a:off x="9708642" y="4916096"/>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الربط بالحياة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722290" y="5433728"/>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التفكير الناقد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9754672" y="594905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SA"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بطاقة خروج </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8" name="Rounded Rectangle 34"/>
          <p:cNvSpPr/>
          <p:nvPr/>
        </p:nvSpPr>
        <p:spPr>
          <a:xfrm>
            <a:off x="9682234" y="183228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altLang="ar-SA"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التمهيد</a:t>
            </a:r>
            <a:r>
              <a:rPr lang="ar-SA"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 </a:t>
            </a:r>
            <a:endParaRPr lang="ar-JO" sz="3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 name="Rounded Rectangle 2"/>
          <p:cNvSpPr/>
          <p:nvPr/>
        </p:nvSpPr>
        <p:spPr>
          <a:xfrm>
            <a:off x="9722612" y="2880190"/>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JO" altLang="ar-SA" sz="3600" b="1" dirty="0">
                <a:solidFill>
                  <a:srgbClr val="C00000"/>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التَّقديم</a:t>
            </a:r>
          </a:p>
        </p:txBody>
      </p:sp>
      <p:sp>
        <p:nvSpPr>
          <p:cNvPr id="6" name="Text Box 5"/>
          <p:cNvSpPr txBox="1"/>
          <p:nvPr/>
        </p:nvSpPr>
        <p:spPr>
          <a:xfrm>
            <a:off x="2540953" y="3855402"/>
            <a:ext cx="5080000" cy="374015"/>
          </a:xfrm>
          <a:prstGeom prst="rect">
            <a:avLst/>
          </a:prstGeom>
        </p:spPr>
        <p:txBody>
          <a:bodyPr>
            <a:spAutoFit/>
          </a:bodyPr>
          <a:lstStyle/>
          <a:p>
            <a:pPr defTabSz="266700">
              <a:lnSpc>
                <a:spcPct val="115000"/>
              </a:lnSpc>
              <a:spcAft>
                <a:spcPts val="800"/>
              </a:spcAft>
            </a:pPr>
            <a:r>
              <a:rPr sz="1600">
                <a:latin typeface="Aptos"/>
                <a:ea typeface="Aptos"/>
              </a:rPr>
              <a:t>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66" y="1333271"/>
            <a:ext cx="1510030" cy="1254760"/>
          </a:xfrm>
          <a:prstGeom prst="rect">
            <a:avLst/>
          </a:prstGeom>
        </p:spPr>
      </p:pic>
      <p:sp>
        <p:nvSpPr>
          <p:cNvPr id="7" name="Rectangle 6"/>
          <p:cNvSpPr/>
          <p:nvPr/>
        </p:nvSpPr>
        <p:spPr>
          <a:xfrm>
            <a:off x="7340664" y="80345"/>
            <a:ext cx="1588897" cy="523220"/>
          </a:xfrm>
          <a:prstGeom prst="rect">
            <a:avLst/>
          </a:prstGeom>
        </p:spPr>
        <p:txBody>
          <a:bodyPr wrap="none">
            <a:spAutoFit/>
          </a:bodyPr>
          <a:lstStyle/>
          <a:p>
            <a:r>
              <a:rPr lang="ar-JO" altLang="en-US" sz="2800" b="1" dirty="0" smtClean="0">
                <a:solidFill>
                  <a:srgbClr val="C00000"/>
                </a:solidFill>
              </a:rPr>
              <a:t>س3 ص97</a:t>
            </a:r>
            <a:endParaRPr lang="en-US" sz="2800"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7097" y="1385348"/>
            <a:ext cx="7802064" cy="1781424"/>
          </a:xfrm>
          <a:prstGeom prst="rect">
            <a:avLst/>
          </a:prstGeom>
        </p:spPr>
      </p:pic>
      <p:sp>
        <p:nvSpPr>
          <p:cNvPr id="36" name="Text Box 23"/>
          <p:cNvSpPr txBox="1"/>
          <p:nvPr/>
        </p:nvSpPr>
        <p:spPr>
          <a:xfrm>
            <a:off x="1038578" y="3281851"/>
            <a:ext cx="8420583" cy="2879090"/>
          </a:xfrm>
          <a:prstGeom prst="rect">
            <a:avLst/>
          </a:prstGeom>
          <a:solidFill>
            <a:schemeClr val="lt1"/>
          </a:solidFill>
          <a:ln w="6350">
            <a:solidFill>
              <a:prstClr val="black"/>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gn="r" latinLnBrk="1">
              <a:lnSpc>
                <a:spcPct val="115000"/>
              </a:lnSpc>
              <a:spcBef>
                <a:spcPts val="0"/>
              </a:spcBef>
              <a:spcAft>
                <a:spcPts val="800"/>
              </a:spcAft>
            </a:pPr>
            <a:r>
              <a:rPr lang="ar-JO" sz="2800" b="1" kern="100" dirty="0">
                <a:solidFill>
                  <a:srgbClr val="FF0000"/>
                </a:solidFill>
                <a:effectLst/>
                <a:ea typeface="Aptos"/>
                <a:cs typeface="Arial" panose="020B0604020202020204" pitchFamily="34" charset="0"/>
              </a:rPr>
              <a:t>أ)</a:t>
            </a:r>
            <a:r>
              <a:rPr lang="ar-JO" sz="1600" b="1" kern="100" dirty="0">
                <a:solidFill>
                  <a:srgbClr val="FF0000"/>
                </a:solidFill>
                <a:effectLst/>
                <a:ea typeface="Aptos"/>
                <a:cs typeface="Arial" panose="020B0604020202020204" pitchFamily="34" charset="0"/>
              </a:rPr>
              <a:t>  </a:t>
            </a:r>
            <a:r>
              <a:rPr lang="ar-JO" sz="2400" b="1" kern="100" dirty="0">
                <a:solidFill>
                  <a:srgbClr val="FF0000"/>
                </a:solidFill>
                <a:effectLst/>
                <a:ea typeface="Aptos"/>
                <a:cs typeface="Arial" panose="020B0604020202020204" pitchFamily="34" charset="0"/>
              </a:rPr>
              <a:t> القتال - الفتك -أيها الجبناء - الفارس -  الدرقة - سدد رمحه - تستل سيفك  - </a:t>
            </a:r>
            <a:endParaRPr lang="ar-JO" sz="2400" b="1" kern="100" dirty="0" smtClean="0">
              <a:solidFill>
                <a:srgbClr val="FF0000"/>
              </a:solidFill>
              <a:effectLst/>
              <a:ea typeface="Aptos"/>
              <a:cs typeface="Arial" panose="020B0604020202020204" pitchFamily="34" charset="0"/>
            </a:endParaRPr>
          </a:p>
          <a:p>
            <a:pPr marL="0" marR="0" algn="r" latinLnBrk="1">
              <a:lnSpc>
                <a:spcPct val="115000"/>
              </a:lnSpc>
              <a:spcBef>
                <a:spcPts val="0"/>
              </a:spcBef>
              <a:spcAft>
                <a:spcPts val="800"/>
              </a:spcAft>
            </a:pPr>
            <a:r>
              <a:rPr lang="ar-JO" sz="2400" b="1" kern="100" dirty="0" smtClean="0">
                <a:solidFill>
                  <a:srgbClr val="FF0000"/>
                </a:solidFill>
                <a:effectLst/>
                <a:ea typeface="Aptos"/>
                <a:cs typeface="Arial" panose="020B0604020202020204" pitchFamily="34" charset="0"/>
              </a:rPr>
              <a:t>رأيت الأعداء </a:t>
            </a:r>
            <a:r>
              <a:rPr lang="ar-JO" sz="2400" b="1" kern="100" dirty="0">
                <a:solidFill>
                  <a:srgbClr val="FF0000"/>
                </a:solidFill>
                <a:effectLst/>
                <a:ea typeface="Aptos"/>
                <a:cs typeface="Arial" panose="020B0604020202020204" pitchFamily="34" charset="0"/>
              </a:rPr>
              <a:t>- </a:t>
            </a:r>
            <a:r>
              <a:rPr lang="ar-JO" sz="2400" b="1" kern="100" dirty="0" smtClean="0">
                <a:solidFill>
                  <a:srgbClr val="FF0000"/>
                </a:solidFill>
                <a:effectLst/>
                <a:ea typeface="Aptos"/>
                <a:cs typeface="Arial" panose="020B0604020202020204" pitchFamily="34" charset="0"/>
              </a:rPr>
              <a:t>السرج-</a:t>
            </a:r>
            <a:r>
              <a:rPr lang="ar-JO" sz="1600" b="1" kern="100" dirty="0">
                <a:solidFill>
                  <a:srgbClr val="FF0000"/>
                </a:solidFill>
                <a:ea typeface="Aptos"/>
                <a:cs typeface="Arial" panose="020B0604020202020204" pitchFamily="34" charset="0"/>
              </a:rPr>
              <a:t> </a:t>
            </a:r>
            <a:r>
              <a:rPr lang="ar-JO" sz="2400" b="1" kern="100" dirty="0" smtClean="0">
                <a:solidFill>
                  <a:srgbClr val="FF0000"/>
                </a:solidFill>
                <a:effectLst/>
                <a:ea typeface="Aptos"/>
                <a:cs typeface="Arial" panose="020B0604020202020204" pitchFamily="34" charset="0"/>
              </a:rPr>
              <a:t>ثارت </a:t>
            </a:r>
            <a:r>
              <a:rPr lang="ar-JO" sz="2400" b="1" kern="100" dirty="0">
                <a:solidFill>
                  <a:srgbClr val="FF0000"/>
                </a:solidFill>
                <a:effectLst/>
                <a:ea typeface="Aptos"/>
                <a:cs typeface="Arial" panose="020B0604020202020204" pitchFamily="34" charset="0"/>
              </a:rPr>
              <a:t>حميته .</a:t>
            </a:r>
            <a:endParaRPr lang="en-US" sz="1600" b="1" kern="100" dirty="0">
              <a:solidFill>
                <a:srgbClr val="FF0000"/>
              </a:solidFill>
              <a:effectLst/>
              <a:ea typeface="Aptos"/>
              <a:cs typeface="Arial" panose="020B0604020202020204" pitchFamily="34" charset="0"/>
            </a:endParaRPr>
          </a:p>
          <a:p>
            <a:pPr marL="0" marR="0" algn="r" latinLnBrk="1">
              <a:lnSpc>
                <a:spcPct val="115000"/>
              </a:lnSpc>
              <a:spcBef>
                <a:spcPts val="0"/>
              </a:spcBef>
              <a:spcAft>
                <a:spcPts val="800"/>
              </a:spcAft>
            </a:pPr>
            <a:r>
              <a:rPr lang="ar-JO" sz="2400" b="1" kern="100" dirty="0">
                <a:solidFill>
                  <a:srgbClr val="FF0000"/>
                </a:solidFill>
                <a:effectLst/>
                <a:ea typeface="Aptos"/>
                <a:cs typeface="Arial" panose="020B0604020202020204" pitchFamily="34" charset="0"/>
              </a:rPr>
              <a:t>ب) </a:t>
            </a:r>
            <a:r>
              <a:rPr lang="ar-SA" sz="2400" b="1" kern="100" dirty="0">
                <a:solidFill>
                  <a:srgbClr val="FF0000"/>
                </a:solidFill>
                <a:effectLst/>
                <a:ea typeface="Aptos"/>
                <a:cs typeface="Times New Roman" panose="02020603050405020304" pitchFamily="18" charset="0"/>
              </a:rPr>
              <a:t>أهمية</a:t>
            </a:r>
            <a:r>
              <a:rPr lang="ar-SA" sz="2400" b="1" kern="100" dirty="0">
                <a:solidFill>
                  <a:srgbClr val="FF0000"/>
                </a:solidFill>
                <a:effectLst/>
                <a:ea typeface="Aptos"/>
                <a:cs typeface="Arial" panose="020B0604020202020204" pitchFamily="34" charset="0"/>
              </a:rPr>
              <a:t> </a:t>
            </a:r>
            <a:r>
              <a:rPr lang="ar-SA" sz="2400" b="1" kern="100" dirty="0">
                <a:solidFill>
                  <a:srgbClr val="FF0000"/>
                </a:solidFill>
                <a:effectLst/>
                <a:ea typeface="Aptos"/>
                <a:cs typeface="Times New Roman" panose="02020603050405020304" pitchFamily="18" charset="0"/>
              </a:rPr>
              <a:t>ألفاظ</a:t>
            </a:r>
            <a:r>
              <a:rPr lang="ar-SA" sz="2400" b="1" kern="100" dirty="0">
                <a:solidFill>
                  <a:srgbClr val="FF0000"/>
                </a:solidFill>
                <a:effectLst/>
                <a:ea typeface="Aptos"/>
                <a:cs typeface="Arial" panose="020B0604020202020204" pitchFamily="34" charset="0"/>
              </a:rPr>
              <a:t> </a:t>
            </a:r>
            <a:r>
              <a:rPr lang="ar-SA" sz="2400" b="1" kern="100" dirty="0">
                <a:solidFill>
                  <a:srgbClr val="FF0000"/>
                </a:solidFill>
                <a:effectLst/>
                <a:ea typeface="Aptos"/>
                <a:cs typeface="Times New Roman" panose="02020603050405020304" pitchFamily="18" charset="0"/>
              </a:rPr>
              <a:t>الفروسية</a:t>
            </a:r>
            <a:r>
              <a:rPr lang="ar-SA" sz="2400" b="1" kern="100" dirty="0">
                <a:solidFill>
                  <a:srgbClr val="FF0000"/>
                </a:solidFill>
                <a:effectLst/>
                <a:ea typeface="Aptos"/>
                <a:cs typeface="Arial" panose="020B0604020202020204" pitchFamily="34" charset="0"/>
              </a:rPr>
              <a:t> </a:t>
            </a:r>
            <a:r>
              <a:rPr lang="ar-SA" sz="2400" b="1" kern="100" dirty="0">
                <a:solidFill>
                  <a:srgbClr val="FF0000"/>
                </a:solidFill>
                <a:effectLst/>
                <a:ea typeface="Aptos"/>
                <a:cs typeface="Times New Roman" panose="02020603050405020304" pitchFamily="18" charset="0"/>
              </a:rPr>
              <a:t>تعكس</a:t>
            </a:r>
            <a:r>
              <a:rPr lang="ar-SA" sz="2400" b="1" kern="100" dirty="0">
                <a:solidFill>
                  <a:srgbClr val="FF0000"/>
                </a:solidFill>
                <a:effectLst/>
                <a:ea typeface="Aptos"/>
                <a:cs typeface="Arial" panose="020B0604020202020204" pitchFamily="34" charset="0"/>
              </a:rPr>
              <a:t> </a:t>
            </a:r>
            <a:r>
              <a:rPr lang="ar-SA" sz="2400" b="1" kern="100" dirty="0">
                <a:solidFill>
                  <a:srgbClr val="FF0000"/>
                </a:solidFill>
                <a:effectLst/>
                <a:ea typeface="Aptos"/>
                <a:cs typeface="Times New Roman" panose="02020603050405020304" pitchFamily="18" charset="0"/>
              </a:rPr>
              <a:t>طبيعة</a:t>
            </a:r>
            <a:r>
              <a:rPr lang="ar-SA" sz="2400" b="1" kern="100" dirty="0">
                <a:solidFill>
                  <a:srgbClr val="FF0000"/>
                </a:solidFill>
                <a:effectLst/>
                <a:ea typeface="Aptos"/>
                <a:cs typeface="Arial" panose="020B0604020202020204" pitchFamily="34" charset="0"/>
              </a:rPr>
              <a:t> </a:t>
            </a:r>
            <a:r>
              <a:rPr lang="ar-SA" sz="2400" b="1" kern="100" dirty="0">
                <a:solidFill>
                  <a:srgbClr val="FF0000"/>
                </a:solidFill>
                <a:effectLst/>
                <a:ea typeface="Aptos"/>
                <a:cs typeface="Times New Roman" panose="02020603050405020304" pitchFamily="18" charset="0"/>
              </a:rPr>
              <a:t>الفارس</a:t>
            </a:r>
            <a:r>
              <a:rPr lang="ar-SA" sz="2400" b="1" kern="100" dirty="0">
                <a:solidFill>
                  <a:srgbClr val="FF0000"/>
                </a:solidFill>
                <a:effectLst/>
                <a:ea typeface="Aptos"/>
                <a:cs typeface="Arial" panose="020B0604020202020204" pitchFamily="34" charset="0"/>
              </a:rPr>
              <a:t> </a:t>
            </a:r>
            <a:r>
              <a:rPr lang="ar-SA" sz="2400" b="1" kern="100" dirty="0">
                <a:solidFill>
                  <a:srgbClr val="FF0000"/>
                </a:solidFill>
                <a:effectLst/>
                <a:ea typeface="Aptos"/>
                <a:cs typeface="Times New Roman" panose="02020603050405020304" pitchFamily="18" charset="0"/>
              </a:rPr>
              <a:t>وتضيف</a:t>
            </a:r>
            <a:r>
              <a:rPr lang="ar-SA" sz="2400" b="1" kern="100" dirty="0">
                <a:solidFill>
                  <a:srgbClr val="FF0000"/>
                </a:solidFill>
                <a:effectLst/>
                <a:ea typeface="Aptos"/>
                <a:cs typeface="Arial" panose="020B0604020202020204" pitchFamily="34" charset="0"/>
              </a:rPr>
              <a:t> </a:t>
            </a:r>
            <a:r>
              <a:rPr lang="ar-SA" sz="2400" b="1" kern="100" dirty="0">
                <a:solidFill>
                  <a:srgbClr val="FF0000"/>
                </a:solidFill>
                <a:effectLst/>
                <a:ea typeface="Aptos"/>
                <a:cs typeface="Times New Roman" panose="02020603050405020304" pitchFamily="18" charset="0"/>
              </a:rPr>
              <a:t>عنصر</a:t>
            </a:r>
            <a:r>
              <a:rPr lang="ar-SA" sz="2400" b="1" kern="100" dirty="0">
                <a:solidFill>
                  <a:srgbClr val="FF0000"/>
                </a:solidFill>
                <a:effectLst/>
                <a:ea typeface="Aptos"/>
                <a:cs typeface="Arial" panose="020B0604020202020204" pitchFamily="34" charset="0"/>
              </a:rPr>
              <a:t> </a:t>
            </a:r>
            <a:r>
              <a:rPr lang="ar-SA" sz="2400" b="1" kern="100" dirty="0">
                <a:solidFill>
                  <a:srgbClr val="FF0000"/>
                </a:solidFill>
                <a:effectLst/>
                <a:ea typeface="Aptos"/>
                <a:cs typeface="Times New Roman" panose="02020603050405020304" pitchFamily="18" charset="0"/>
              </a:rPr>
              <a:t>الإثارة</a:t>
            </a:r>
            <a:r>
              <a:rPr lang="ar-SA" sz="2400" b="1" kern="100" dirty="0">
                <a:solidFill>
                  <a:srgbClr val="FF0000"/>
                </a:solidFill>
                <a:effectLst/>
                <a:ea typeface="Aptos"/>
                <a:cs typeface="Arial" panose="020B0604020202020204" pitchFamily="34" charset="0"/>
              </a:rPr>
              <a:t> </a:t>
            </a:r>
            <a:r>
              <a:rPr lang="ar-SA" sz="2400" b="1" kern="100" dirty="0">
                <a:solidFill>
                  <a:srgbClr val="FF0000"/>
                </a:solidFill>
                <a:effectLst/>
                <a:ea typeface="Aptos"/>
                <a:cs typeface="Times New Roman" panose="02020603050405020304" pitchFamily="18" charset="0"/>
              </a:rPr>
              <a:t>وتبرز</a:t>
            </a:r>
            <a:r>
              <a:rPr lang="ar-SA" sz="2400" b="1" kern="100" dirty="0">
                <a:solidFill>
                  <a:srgbClr val="FF0000"/>
                </a:solidFill>
                <a:effectLst/>
                <a:ea typeface="Aptos"/>
                <a:cs typeface="Arial" panose="020B0604020202020204" pitchFamily="34" charset="0"/>
              </a:rPr>
              <a:t> </a:t>
            </a:r>
            <a:endParaRPr lang="ar-JO" sz="2400" b="1" kern="100" dirty="0" smtClean="0">
              <a:solidFill>
                <a:srgbClr val="FF0000"/>
              </a:solidFill>
              <a:effectLst/>
              <a:ea typeface="Aptos"/>
              <a:cs typeface="Arial" panose="020B0604020202020204" pitchFamily="34" charset="0"/>
            </a:endParaRPr>
          </a:p>
          <a:p>
            <a:pPr marL="0" marR="0" algn="r" latinLnBrk="1">
              <a:lnSpc>
                <a:spcPct val="115000"/>
              </a:lnSpc>
              <a:spcBef>
                <a:spcPts val="0"/>
              </a:spcBef>
              <a:spcAft>
                <a:spcPts val="800"/>
              </a:spcAft>
            </a:pPr>
            <a:r>
              <a:rPr lang="ar-SA" sz="2400" b="1" kern="100" dirty="0" smtClean="0">
                <a:solidFill>
                  <a:srgbClr val="FF0000"/>
                </a:solidFill>
                <a:effectLst/>
                <a:ea typeface="Aptos"/>
                <a:cs typeface="Times New Roman" panose="02020603050405020304" pitchFamily="18" charset="0"/>
              </a:rPr>
              <a:t>موضوع</a:t>
            </a:r>
            <a:r>
              <a:rPr lang="ar-SA" sz="2400" b="1" kern="100" dirty="0" smtClean="0">
                <a:solidFill>
                  <a:srgbClr val="FF0000"/>
                </a:solidFill>
                <a:effectLst/>
                <a:ea typeface="Aptos"/>
                <a:cs typeface="Arial" panose="020B0604020202020204" pitchFamily="34" charset="0"/>
              </a:rPr>
              <a:t> </a:t>
            </a:r>
            <a:r>
              <a:rPr lang="ar-SA" sz="2400" b="1" kern="100" dirty="0" smtClean="0">
                <a:solidFill>
                  <a:srgbClr val="FF0000"/>
                </a:solidFill>
                <a:effectLst/>
                <a:ea typeface="Aptos"/>
                <a:cs typeface="Times New Roman" panose="02020603050405020304" pitchFamily="18" charset="0"/>
              </a:rPr>
              <a:t>الرواية</a:t>
            </a:r>
            <a:r>
              <a:rPr lang="ar-SA" sz="2400" b="1" kern="100" dirty="0" smtClean="0">
                <a:solidFill>
                  <a:srgbClr val="FF0000"/>
                </a:solidFill>
                <a:effectLst/>
                <a:ea typeface="Aptos"/>
                <a:cs typeface="Arial" panose="020B0604020202020204" pitchFamily="34" charset="0"/>
              </a:rPr>
              <a:t> </a:t>
            </a:r>
            <a:r>
              <a:rPr lang="ar-SA" sz="2400" b="1" kern="100" dirty="0">
                <a:solidFill>
                  <a:srgbClr val="FF0000"/>
                </a:solidFill>
                <a:effectLst/>
                <a:ea typeface="Aptos"/>
                <a:cs typeface="Times New Roman" panose="02020603050405020304" pitchFamily="18" charset="0"/>
              </a:rPr>
              <a:t>حول</a:t>
            </a:r>
            <a:r>
              <a:rPr lang="ar-SA" sz="2400" b="1" kern="100" dirty="0">
                <a:solidFill>
                  <a:srgbClr val="FF0000"/>
                </a:solidFill>
                <a:effectLst/>
                <a:ea typeface="Aptos"/>
                <a:cs typeface="Arial" panose="020B0604020202020204" pitchFamily="34" charset="0"/>
              </a:rPr>
              <a:t> </a:t>
            </a:r>
            <a:r>
              <a:rPr lang="ar-SA" sz="2400" b="1" kern="100" dirty="0" smtClean="0">
                <a:solidFill>
                  <a:srgbClr val="FF0000"/>
                </a:solidFill>
                <a:effectLst/>
                <a:ea typeface="Aptos"/>
                <a:cs typeface="Times New Roman" panose="02020603050405020304" pitchFamily="18" charset="0"/>
              </a:rPr>
              <a:t>ا</a:t>
            </a:r>
            <a:r>
              <a:rPr lang="ar-JO" sz="2400" b="1" kern="100" dirty="0" smtClean="0">
                <a:solidFill>
                  <a:srgbClr val="FF0000"/>
                </a:solidFill>
                <a:effectLst/>
                <a:ea typeface="Aptos"/>
                <a:cs typeface="Times New Roman" panose="02020603050405020304" pitchFamily="18" charset="0"/>
              </a:rPr>
              <a:t>ل</a:t>
            </a:r>
            <a:r>
              <a:rPr lang="ar-SA" sz="2400" b="1" kern="100" dirty="0" smtClean="0">
                <a:solidFill>
                  <a:srgbClr val="FF0000"/>
                </a:solidFill>
                <a:effectLst/>
                <a:ea typeface="Aptos"/>
                <a:cs typeface="Times New Roman" panose="02020603050405020304" pitchFamily="18" charset="0"/>
              </a:rPr>
              <a:t>سعي</a:t>
            </a:r>
            <a:r>
              <a:rPr lang="ar-SA" sz="2400" b="1" kern="100" dirty="0" smtClean="0">
                <a:solidFill>
                  <a:srgbClr val="FF0000"/>
                </a:solidFill>
                <a:effectLst/>
                <a:ea typeface="Aptos"/>
                <a:cs typeface="Arial" panose="020B0604020202020204" pitchFamily="34" charset="0"/>
              </a:rPr>
              <a:t> </a:t>
            </a:r>
            <a:r>
              <a:rPr lang="ar-SA" sz="2400" b="1" kern="100" dirty="0">
                <a:solidFill>
                  <a:srgbClr val="FF0000"/>
                </a:solidFill>
                <a:effectLst/>
                <a:ea typeface="Aptos"/>
                <a:cs typeface="Times New Roman" panose="02020603050405020304" pitchFamily="18" charset="0"/>
              </a:rPr>
              <a:t>لنشر</a:t>
            </a:r>
            <a:r>
              <a:rPr lang="ar-SA" sz="2400" b="1" kern="100" dirty="0">
                <a:solidFill>
                  <a:srgbClr val="FF0000"/>
                </a:solidFill>
                <a:effectLst/>
                <a:ea typeface="Aptos"/>
                <a:cs typeface="Arial" panose="020B0604020202020204" pitchFamily="34" charset="0"/>
              </a:rPr>
              <a:t> </a:t>
            </a:r>
            <a:r>
              <a:rPr lang="ar-JO" sz="2400" b="1" kern="100" dirty="0">
                <a:solidFill>
                  <a:srgbClr val="FF0000"/>
                </a:solidFill>
                <a:effectLst/>
                <a:ea typeface="Aptos"/>
                <a:cs typeface="Arial" panose="020B0604020202020204" pitchFamily="34" charset="0"/>
              </a:rPr>
              <a:t>الخير ومحاربة الأشرار.</a:t>
            </a:r>
            <a:endParaRPr lang="en-US" sz="1600" b="1" kern="100" dirty="0">
              <a:solidFill>
                <a:srgbClr val="FF0000"/>
              </a:solidFill>
              <a:effectLst/>
              <a:ea typeface="Aptos"/>
              <a:cs typeface="Arial" panose="020B0604020202020204" pitchFamily="34" charset="0"/>
            </a:endParaRPr>
          </a:p>
          <a:p>
            <a:pPr marL="0" marR="0" algn="r" latinLnBrk="1">
              <a:lnSpc>
                <a:spcPct val="115000"/>
              </a:lnSpc>
              <a:spcBef>
                <a:spcPts val="0"/>
              </a:spcBef>
              <a:spcAft>
                <a:spcPts val="800"/>
              </a:spcAft>
            </a:pPr>
            <a:r>
              <a:rPr lang="ar-JO" sz="1200" kern="100" dirty="0">
                <a:effectLst/>
                <a:ea typeface="Aptos"/>
                <a:cs typeface="Arial" panose="020B0604020202020204" pitchFamily="34" charset="0"/>
              </a:rPr>
              <a:t> </a:t>
            </a:r>
            <a:endParaRPr lang="en-US" sz="1200" kern="100" dirty="0">
              <a:effectLst/>
              <a:ea typeface="Aptos"/>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2243</Words>
  <Application>Microsoft Office PowerPoint</Application>
  <PresentationFormat>Widescreen</PresentationFormat>
  <Paragraphs>596</Paragraphs>
  <Slides>28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Adobe Arabic</vt:lpstr>
      <vt:lpstr>AGA Aladdin Regular</vt:lpstr>
      <vt:lpstr>Aptos</vt:lpstr>
      <vt:lpstr>Arial</vt:lpstr>
      <vt:lpstr>Calibri</vt:lpstr>
      <vt:lpstr>Calibri Light</vt:lpstr>
      <vt:lpstr>GE SS Text Bold</vt:lpstr>
      <vt:lpstr>HelveticaNeueLT Arabic 45 Light</vt:lpstr>
      <vt:lpstr>HelveticaNeueLT Arabic 55 Roman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Ghassan Hazza</dc:creator>
  <cp:lastModifiedBy>Maali</cp:lastModifiedBy>
  <cp:revision>514</cp:revision>
  <cp:lastPrinted>2025-10-15T04:21:00Z</cp:lastPrinted>
  <dcterms:created xsi:type="dcterms:W3CDTF">2019-06-13T08:00:00Z</dcterms:created>
  <dcterms:modified xsi:type="dcterms:W3CDTF">2025-11-01T13:50:05Z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7E7C326BB86F498C80848C06111F67FF_13</vt:lpwstr>
  </property>
  <property fmtid="{D5CDD505-2E9C-101B-9397-08002B2CF9AE}" pid="3" name="KSOProductBuildVer">
    <vt:lpwstr>1033-12.2.0.23131</vt:lpwstr>
  </property>
</Properties>
</file>