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607" r:id="rId2"/>
    <p:sldId id="580" r:id="rId3"/>
    <p:sldId id="601" r:id="rId4"/>
    <p:sldId id="585" r:id="rId5"/>
    <p:sldId id="609" r:id="rId6"/>
    <p:sldId id="587" r:id="rId7"/>
    <p:sldId id="610" r:id="rId8"/>
    <p:sldId id="612" r:id="rId9"/>
    <p:sldId id="616" r:id="rId10"/>
    <p:sldId id="611" r:id="rId11"/>
    <p:sldId id="598" r:id="rId12"/>
    <p:sldId id="608" r:id="rId13"/>
    <p:sldId id="597" r:id="rId14"/>
    <p:sldId id="613" r:id="rId15"/>
    <p:sldId id="599" r:id="rId16"/>
    <p:sldId id="614" r:id="rId17"/>
    <p:sldId id="617" r:id="rId18"/>
    <p:sldId id="593" r:id="rId19"/>
    <p:sldId id="594" r:id="rId20"/>
    <p:sldId id="615" r:id="rId21"/>
    <p:sldId id="596" r:id="rId22"/>
    <p:sldId id="575" r:id="rId23"/>
    <p:sldId id="573" r:id="rId2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52" y="84"/>
      </p:cViewPr>
      <p:guideLst>
        <p:guide orient="horz" pos="215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5AAA-E2AB-410F-898F-548FDD86DE1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D101-A76B-4D1B-A8A7-C35F361B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5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64640" y="2506348"/>
            <a:ext cx="9467687" cy="36309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cs typeface="GE SS Text Bold"/>
              </a:rPr>
              <a:t>الو</a:t>
            </a:r>
            <a:r>
              <a:rPr lang="ar-JO" altLang="ar-SA" sz="3600" b="1" dirty="0">
                <a:cs typeface="GE SS Text Bold"/>
              </a:rPr>
              <a:t>حدة : الرَّابعة  </a:t>
            </a:r>
          </a:p>
          <a:p>
            <a:pPr algn="r" rtl="1">
              <a:lnSpc>
                <a:spcPct val="150000"/>
              </a:lnSpc>
            </a:pPr>
            <a:r>
              <a:rPr lang="ar-JO" altLang="ar-SA" sz="3600" b="1" dirty="0">
                <a:cs typeface="GE SS Text Bold"/>
              </a:rPr>
              <a:t>الدَّرس : مغامرة طواحين الهواء 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cs typeface="GE SS Text Bold"/>
              </a:rPr>
              <a:t> </a:t>
            </a:r>
            <a:r>
              <a:rPr lang="ar-JO" altLang="ar-SA" sz="3600" b="1" dirty="0">
                <a:cs typeface="GE SS Text Bold"/>
              </a:rPr>
              <a:t>المبحث :</a:t>
            </a:r>
            <a:r>
              <a:rPr lang="ar-SA" sz="3600" b="1" dirty="0">
                <a:cs typeface="GE SS Text Bold"/>
              </a:rPr>
              <a:t> </a:t>
            </a:r>
            <a:r>
              <a:rPr lang="ar-JO" sz="3600" b="1" dirty="0">
                <a:cs typeface="GE SS Text Bold"/>
              </a:rPr>
              <a:t>اللُّغة العربيَّة</a:t>
            </a:r>
            <a:endParaRPr lang="ar-SA" sz="3600" b="1" dirty="0">
              <a:cs typeface="GE SS Text Bold"/>
            </a:endParaRP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cs typeface="GE SS Text Bold"/>
              </a:rPr>
              <a:t>ا</a:t>
            </a:r>
            <a:r>
              <a:rPr lang="ar-JO" altLang="ar-SA" sz="3600" b="1" dirty="0">
                <a:cs typeface="GE SS Text Bold"/>
              </a:rPr>
              <a:t>لصَّف </a:t>
            </a:r>
            <a:r>
              <a:rPr lang="ar-SA" sz="3600" b="1" dirty="0">
                <a:cs typeface="GE SS Text Bold"/>
              </a:rPr>
              <a:t> :</a:t>
            </a:r>
            <a:r>
              <a:rPr lang="ar-JO" sz="3600" b="1" dirty="0">
                <a:cs typeface="GE SS Text Bold"/>
              </a:rPr>
              <a:t>التَّاسع </a:t>
            </a:r>
          </a:p>
          <a:p>
            <a:endParaRPr lang="ar-JO" sz="1400" dirty="0">
              <a:cs typeface="GE SS Text Bold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504362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دون كيشو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74" y="2361451"/>
            <a:ext cx="2831893" cy="41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0903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أدب المغامرات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1EEE8FD-4DB2-4E70-85A5-7D30DC481DFB}"/>
              </a:ext>
            </a:extLst>
          </p:cNvPr>
          <p:cNvSpPr/>
          <p:nvPr/>
        </p:nvSpPr>
        <p:spPr>
          <a:xfrm>
            <a:off x="9676343" y="1383145"/>
            <a:ext cx="222705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ختامي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00:00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9889FD-ED08-88CA-EE05-44B36789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5" y="2242016"/>
            <a:ext cx="1536325" cy="1780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DE942-577E-4A2F-9D08-6162C4E49FE7}"/>
              </a:ext>
            </a:extLst>
          </p:cNvPr>
          <p:cNvSpPr txBox="1"/>
          <p:nvPr/>
        </p:nvSpPr>
        <p:spPr>
          <a:xfrm>
            <a:off x="2599765" y="2043953"/>
            <a:ext cx="8310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السؤال:ما الفكرة الرئيسة في نص "مغامرة طواحين الهواء</a:t>
            </a:r>
            <a:r>
              <a:rPr lang="ar-JO" sz="2800" dirty="0" smtClean="0"/>
              <a:t>"؟</a:t>
            </a:r>
          </a:p>
          <a:p>
            <a:pPr algn="r" rtl="1"/>
            <a:endParaRPr lang="ar-JO" sz="2800" dirty="0"/>
          </a:p>
          <a:p>
            <a:pPr algn="r" rtl="1"/>
            <a:r>
              <a:rPr lang="ar-JO" sz="2800" dirty="0"/>
              <a:t>أ. وصفُ شجاعةِ سانشو في مواجهة الأعداء الحقيقيين.</a:t>
            </a:r>
          </a:p>
          <a:p>
            <a:pPr algn="r" rtl="1"/>
            <a:endParaRPr lang="ar-JO" sz="2800" dirty="0"/>
          </a:p>
          <a:p>
            <a:pPr algn="r" rtl="1"/>
            <a:r>
              <a:rPr lang="ar-JO" sz="2800" dirty="0"/>
              <a:t>ب. بيانُ صراعِ دون كيشوت مع الأوهام التي يظنّها واقعًا.</a:t>
            </a:r>
          </a:p>
          <a:p>
            <a:pPr algn="r" rtl="1"/>
            <a:endParaRPr lang="ar-JO" sz="2800" dirty="0"/>
          </a:p>
          <a:p>
            <a:pPr algn="r" rtl="1"/>
            <a:r>
              <a:rPr lang="ar-JO" sz="2800" dirty="0"/>
              <a:t>ج. توضيحُ أهمية التعاون بين الصديقين في مواجهة الأخطار.</a:t>
            </a:r>
          </a:p>
          <a:p>
            <a:pPr algn="r" rtl="1"/>
            <a:endParaRPr lang="ar-JO" sz="2800" dirty="0"/>
          </a:p>
          <a:p>
            <a:pPr algn="r" rtl="1"/>
            <a:r>
              <a:rPr lang="ar-JO" sz="2800" dirty="0"/>
              <a:t>د. عرضُ مغامرةٍ واقعيةٍ خاضها دون كيشوت ضدّ عمالقةٍ حقيقيين.</a:t>
            </a:r>
            <a:endParaRPr lang="fa-IR" sz="2800" dirty="0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29055C-B66F-4183-8972-7D3E2362C85A}"/>
              </a:ext>
            </a:extLst>
          </p:cNvPr>
          <p:cNvSpPr/>
          <p:nvPr/>
        </p:nvSpPr>
        <p:spPr>
          <a:xfrm>
            <a:off x="3635686" y="3348355"/>
            <a:ext cx="7857386" cy="1347694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82441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الوحدةا 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الدرس:مغامرة طواحين </a:t>
            </a:r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الهواء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34"/>
          <p:cNvSpPr/>
          <p:nvPr/>
        </p:nvSpPr>
        <p:spPr>
          <a:xfrm>
            <a:off x="9790873" y="13669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020" y="1858874"/>
            <a:ext cx="919619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800" b="1" dirty="0">
                <a:solidFill>
                  <a:srgbClr val="C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</a:t>
            </a:r>
            <a:endParaRPr lang="ar-JO" sz="2800" b="1" dirty="0"/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1-أنْ يقرأ النَّص قراءة جهرية معبرة متمثلًا المعنى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ومراعيًا التَّلوين الصَّوتي.</a:t>
            </a:r>
            <a:endParaRPr lang="ar-JO" sz="2800" b="1" dirty="0"/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ar-JO" sz="2800" b="1" dirty="0"/>
              <a:t>-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أنْ يفسر المفردات والتَّراكيب الجديدة في النَّص .</a:t>
            </a:r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3-أنْ يحلل الرواية مراعيًا عناصرها الرَّئيسة  .</a:t>
            </a:r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4- أنْ يوضح دلالة عبارة من النَّصّ.</a:t>
            </a:r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5-أن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تنمو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لديه قيمة التواضع وتقبل النَّصيحة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82441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  <a:endParaRPr lang="ar-JO" sz="1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الدرس:مغامرة طواحين الهوا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sym typeface="+mn-ea"/>
              </a:rPr>
              <a:t>ء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7979" y="940653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34"/>
          <p:cNvSpPr/>
          <p:nvPr/>
        </p:nvSpPr>
        <p:spPr>
          <a:xfrm>
            <a:off x="9790873" y="13669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30" y="957172"/>
            <a:ext cx="8898316" cy="15995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332886" y="1410023"/>
            <a:ext cx="8898316" cy="15995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07662" y="1541835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التَّمهيد</a:t>
            </a:r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022893" y="1438910"/>
            <a:ext cx="4802698" cy="7505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400" b="1" dirty="0">
                <a:solidFill>
                  <a:schemeClr val="bg1"/>
                </a:solidFill>
              </a:rPr>
              <a:t>تأمل الصورة </a:t>
            </a:r>
            <a:r>
              <a:rPr lang="ar-JO" altLang="en-US" sz="2400" b="1" dirty="0" smtClean="0">
                <a:solidFill>
                  <a:schemeClr val="bg1"/>
                </a:solidFill>
              </a:rPr>
              <a:t>الآتية </a:t>
            </a:r>
            <a:r>
              <a:rPr lang="ar-JO" altLang="en-US" sz="2400" b="1" dirty="0">
                <a:solidFill>
                  <a:schemeClr val="bg1"/>
                </a:solidFill>
              </a:rPr>
              <a:t>ثم ناقش مع زميلك الفرق بين الشخصيتين .</a:t>
            </a:r>
          </a:p>
        </p:txBody>
      </p:sp>
      <p:pic>
        <p:nvPicPr>
          <p:cNvPr id="2050" name="Picture 2" descr="دون كيخوتي والإيمان الصلب! – ifah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83" y="2338158"/>
            <a:ext cx="4021610" cy="43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2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4"/>
            <a:ext cx="8942681" cy="56995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269" y="27627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alt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لتقديم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9377" y="83831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altLang="en-US" sz="2800" b="1" dirty="0">
                <a:solidFill>
                  <a:srgbClr val="C00000"/>
                </a:solidFill>
              </a:rPr>
              <a:t>التقديم : </a:t>
            </a:r>
            <a:r>
              <a:rPr lang="ar-JO" altLang="en-US" sz="2800" b="1" dirty="0" smtClean="0">
                <a:solidFill>
                  <a:srgbClr val="C00000"/>
                </a:solidFill>
              </a:rPr>
              <a:t>ص93+94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07" y="973866"/>
            <a:ext cx="4887007" cy="435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" y="27627"/>
            <a:ext cx="4801270" cy="278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" y="2792923"/>
            <a:ext cx="4828361" cy="35291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7798" y="5281633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2000" b="1" dirty="0"/>
              <a:t>1- </a:t>
            </a:r>
            <a:r>
              <a:rPr lang="ar-JO" b="1" dirty="0"/>
              <a:t>وضح معاني الكلمات الملونة</a:t>
            </a:r>
            <a:r>
              <a:rPr lang="ar-JO" b="1" dirty="0" smtClean="0"/>
              <a:t>.</a:t>
            </a:r>
            <a:endParaRPr lang="ar-JO" b="1" dirty="0"/>
          </a:p>
          <a:p>
            <a:pPr lvl="0" algn="r" rtl="1"/>
            <a:r>
              <a:rPr lang="ar-JO" sz="2000" b="1" dirty="0"/>
              <a:t>2- </a:t>
            </a:r>
            <a:r>
              <a:rPr lang="ar-JO" b="1" dirty="0">
                <a:solidFill>
                  <a:prstClr val="black"/>
                </a:solidFill>
                <a:latin typeface="Aptos"/>
              </a:rPr>
              <a:t>فسر معنى كلمة </a:t>
            </a:r>
            <a:r>
              <a:rPr lang="ar-JO" b="1" dirty="0" smtClean="0">
                <a:solidFill>
                  <a:prstClr val="black"/>
                </a:solidFill>
                <a:latin typeface="Aptos"/>
              </a:rPr>
              <a:t>"الفتك" و "مراء" وبيّن </a:t>
            </a:r>
            <a:r>
              <a:rPr lang="ar-JO" b="1" dirty="0">
                <a:solidFill>
                  <a:prstClr val="black"/>
                </a:solidFill>
                <a:latin typeface="Aptos"/>
              </a:rPr>
              <a:t>الجذر اللغوي </a:t>
            </a:r>
            <a:r>
              <a:rPr lang="ar-JO" b="1" dirty="0" smtClean="0">
                <a:solidFill>
                  <a:prstClr val="black"/>
                </a:solidFill>
                <a:latin typeface="Aptos"/>
              </a:rPr>
              <a:t>لهما.</a:t>
            </a:r>
          </a:p>
          <a:p>
            <a:pPr lvl="0" algn="r" rtl="1"/>
            <a:r>
              <a:rPr lang="ar-JO" b="1" dirty="0" smtClean="0">
                <a:solidFill>
                  <a:prstClr val="black"/>
                </a:solidFill>
                <a:latin typeface="Aptos"/>
              </a:rPr>
              <a:t>3- ما دلالة عبارة (أخذ يصرخ بملء صوته) و (لا بدّ في النهاية </a:t>
            </a:r>
          </a:p>
          <a:p>
            <a:pPr lvl="0" algn="r" rtl="1"/>
            <a:r>
              <a:rPr lang="ar-JO" b="1" dirty="0" smtClean="0">
                <a:solidFill>
                  <a:prstClr val="black"/>
                </a:solidFill>
                <a:latin typeface="Aptos"/>
              </a:rPr>
              <a:t>أن يخضعَ علمهُ لحدّ سيفي)؟</a:t>
            </a:r>
          </a:p>
          <a:p>
            <a:pPr lvl="0" algn="r" rtl="1"/>
            <a:r>
              <a:rPr lang="ar-JO" b="1" dirty="0" smtClean="0">
                <a:solidFill>
                  <a:prstClr val="black"/>
                </a:solidFill>
                <a:latin typeface="Aptos"/>
              </a:rPr>
              <a:t>4- مَن هو (روسينانت)؟</a:t>
            </a:r>
            <a:endParaRPr lang="ar-JO" b="1" dirty="0">
              <a:solidFill>
                <a:prstClr val="black"/>
              </a:solidFill>
              <a:latin typeface="Apto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4"/>
            <a:ext cx="8942681" cy="56995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269" y="27627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alt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لتقديم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9377" y="83831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altLang="en-US" sz="2800" b="1" dirty="0">
                <a:solidFill>
                  <a:srgbClr val="C00000"/>
                </a:solidFill>
              </a:rPr>
              <a:t>التقديم : </a:t>
            </a:r>
            <a:r>
              <a:rPr lang="ar-JO" altLang="en-US" sz="2800" b="1" dirty="0" smtClean="0">
                <a:solidFill>
                  <a:srgbClr val="C00000"/>
                </a:solidFill>
              </a:rPr>
              <a:t>ص93+94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0532" y="1368110"/>
            <a:ext cx="94268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800" b="1" dirty="0"/>
              <a:t>1- </a:t>
            </a:r>
            <a:r>
              <a:rPr lang="ar-JO" sz="2400" b="1" dirty="0"/>
              <a:t>وضح معاني الكلمات الملونة</a:t>
            </a:r>
            <a:r>
              <a:rPr lang="ar-JO" sz="2400" b="1" dirty="0" smtClean="0"/>
              <a:t>.</a:t>
            </a:r>
            <a:endParaRPr lang="ar-JO" sz="2400" b="1" dirty="0"/>
          </a:p>
          <a:p>
            <a:pPr lvl="0" algn="r" rtl="1"/>
            <a:r>
              <a:rPr lang="ar-JO" sz="2800" b="1" dirty="0"/>
              <a:t>2-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فسر معنى كلمة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"الفتك" و "مراء" وبيّن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الجذر اللغوي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لهما. </a:t>
            </a:r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ص 97</a:t>
            </a:r>
          </a:p>
          <a:p>
            <a:pPr lvl="0" algn="r" rtl="1"/>
            <a:endParaRPr lang="ar-JO" sz="2400" b="1" dirty="0">
              <a:solidFill>
                <a:srgbClr val="FF0000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srgbClr val="FF0000"/>
              </a:solidFill>
              <a:latin typeface="Aptos"/>
            </a:endParaRPr>
          </a:p>
          <a:p>
            <a:pPr lvl="0" algn="r" rtl="1"/>
            <a:endParaRPr lang="ar-JO" sz="2400" b="1" dirty="0">
              <a:solidFill>
                <a:srgbClr val="FF0000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srgbClr val="FF0000"/>
              </a:solidFill>
              <a:latin typeface="Aptos"/>
            </a:endParaRPr>
          </a:p>
          <a:p>
            <a:pPr lvl="0" algn="r" rtl="1"/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3- ما دلالة عبارة (أخذ يصرخ بملء صوته) و (لا بدّ في النهاية أن يخضعَ علمهُ لحدّ سيفي)؟</a:t>
            </a: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4- مَن هو (روسينانت)؟</a:t>
            </a:r>
            <a:endParaRPr lang="ar-JO" sz="2400" b="1" dirty="0">
              <a:solidFill>
                <a:prstClr val="black"/>
              </a:solidFill>
              <a:latin typeface="Apto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1" y="2373054"/>
            <a:ext cx="8299364" cy="1128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28" y="4126660"/>
            <a:ext cx="7659169" cy="16671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5733" y="2418525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شَ رَ عَ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078604" y="3012848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مَ رَ يَ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79909" y="2420297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يبدأ في فعل الشيء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572517" y="3027338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بلا جدال أو نزاع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3388312" y="4865283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دلالة الحماس وعدم الخوف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507527" y="5758700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دلالة أنّ قوته وفروسيته أقوى من علم الساحر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609302" y="6309096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اسم حصان دون كيشوت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222494" y="4213797"/>
            <a:ext cx="87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JO" b="1" dirty="0">
                <a:solidFill>
                  <a:prstClr val="black"/>
                </a:solidFill>
                <a:latin typeface="Aptos"/>
              </a:rPr>
              <a:t>. </a:t>
            </a:r>
            <a:r>
              <a:rPr lang="ar-JO" b="1" dirty="0">
                <a:solidFill>
                  <a:srgbClr val="FF0000"/>
                </a:solidFill>
                <a:latin typeface="Aptos"/>
              </a:rPr>
              <a:t>ص 97</a:t>
            </a:r>
          </a:p>
        </p:txBody>
      </p:sp>
    </p:spTree>
    <p:extLst>
      <p:ext uri="{BB962C8B-B14F-4D97-AF65-F5344CB8AC3E}">
        <p14:creationId xmlns:p14="http://schemas.microsoft.com/office/powerpoint/2010/main" val="1797577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269" y="977062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التَّقديم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689350" y="1297940"/>
            <a:ext cx="5876925" cy="81089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>
                <a:solidFill>
                  <a:srgbClr val="C00000"/>
                </a:solidFill>
              </a:rPr>
              <a:t>    </a:t>
            </a:r>
            <a:r>
              <a:rPr lang="ar-JO" altLang="en-US" sz="3200" b="1">
                <a:solidFill>
                  <a:srgbClr val="C00000"/>
                </a:solidFill>
              </a:rPr>
              <a:t> مهمة : افتح الكتاب ص92 </a:t>
            </a:r>
            <a:r>
              <a:rPr lang="ar-JO" altLang="en-US" sz="3200">
                <a:solidFill>
                  <a:srgbClr val="C00000"/>
                </a:solidFill>
              </a:rPr>
              <a:t> -ص93</a:t>
            </a:r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97858"/>
              </p:ext>
            </p:extLst>
          </p:nvPr>
        </p:nvGraphicFramePr>
        <p:xfrm>
          <a:off x="1040137" y="3060210"/>
          <a:ext cx="8330678" cy="3201050"/>
        </p:xfrm>
        <a:graphic>
          <a:graphicData uri="http://schemas.openxmlformats.org/drawingml/2006/table">
            <a:tbl>
              <a:tblPr/>
              <a:tblGrid>
                <a:gridCol w="329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985"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lang="ar-JO" sz="2000" b="1" dirty="0">
                          <a:latin typeface="Arial" panose="020B0604020202020204"/>
                          <a:ea typeface="Arial" panose="020B0604020202020204"/>
                        </a:rPr>
                        <a:t>دون </a:t>
                      </a:r>
                      <a:r>
                        <a:rPr lang="ar-JO" sz="2000" b="1" dirty="0" smtClean="0">
                          <a:latin typeface="Arial" panose="020B0604020202020204"/>
                          <a:ea typeface="Arial" panose="020B0604020202020204"/>
                        </a:rPr>
                        <a:t>الحدث </a:t>
                      </a:r>
                      <a:r>
                        <a:rPr lang="ar-JO" sz="2000" b="1" dirty="0">
                          <a:latin typeface="Arial" panose="020B0604020202020204"/>
                          <a:ea typeface="Arial" panose="020B0604020202020204"/>
                        </a:rPr>
                        <a:t>البارز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الشخصيات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  <a:r>
                        <a:rPr sz="2000" b="1" dirty="0">
                          <a:latin typeface="Aptos"/>
                          <a:ea typeface="Aptos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المكان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الزمان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065"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2540953" y="3855402"/>
            <a:ext cx="5080000" cy="3740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sz="1600">
                <a:latin typeface="Aptos"/>
                <a:ea typeface="Aptos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66" y="1036956"/>
            <a:ext cx="1164794" cy="819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579" y="2108835"/>
            <a:ext cx="81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/>
              <a:t>من خلال ما قرأت من الرواية حلل </a:t>
            </a:r>
            <a:r>
              <a:rPr lang="ar-JO" sz="2400" b="1" dirty="0" smtClean="0"/>
              <a:t>عناصر قصة طواحين الهواء </a:t>
            </a:r>
            <a:r>
              <a:rPr lang="ar-JO" sz="2400" b="1" dirty="0" smtClean="0"/>
              <a:t>حسب الجدول.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269" y="977062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التَّقديم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689350" y="1297940"/>
            <a:ext cx="5876925" cy="81089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>
                <a:solidFill>
                  <a:srgbClr val="C00000"/>
                </a:solidFill>
              </a:rPr>
              <a:t>    </a:t>
            </a:r>
            <a:r>
              <a:rPr lang="ar-JO" altLang="en-US" sz="3200" b="1">
                <a:solidFill>
                  <a:srgbClr val="C00000"/>
                </a:solidFill>
              </a:rPr>
              <a:t> مهمة : افتح الكتاب ص92 </a:t>
            </a:r>
            <a:r>
              <a:rPr lang="ar-JO" altLang="en-US" sz="3200">
                <a:solidFill>
                  <a:srgbClr val="C00000"/>
                </a:solidFill>
              </a:rPr>
              <a:t> -ص93</a:t>
            </a:r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915614" y="2628892"/>
          <a:ext cx="8330678" cy="3201050"/>
        </p:xfrm>
        <a:graphic>
          <a:graphicData uri="http://schemas.openxmlformats.org/drawingml/2006/table">
            <a:tbl>
              <a:tblPr/>
              <a:tblGrid>
                <a:gridCol w="329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985"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lang="ar-JO" sz="2000" b="1">
                          <a:latin typeface="Arial" panose="020B0604020202020204"/>
                          <a:ea typeface="Arial" panose="020B0604020202020204"/>
                        </a:rPr>
                        <a:t>دون الحدث البارز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الشخصيات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  <a:r>
                        <a:rPr sz="2000" b="1" dirty="0">
                          <a:latin typeface="Aptos"/>
                          <a:ea typeface="Aptos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المكان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rtl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000" b="1" dirty="0" err="1">
                          <a:latin typeface="Arial" panose="020B0604020202020204"/>
                          <a:ea typeface="Arial" panose="020B0604020202020204"/>
                        </a:rPr>
                        <a:t>الزمان</a:t>
                      </a:r>
                      <a:r>
                        <a:rPr sz="2000" b="1" dirty="0"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065"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r>
                        <a:rPr lang="ar-JO" sz="2400" b="1" dirty="0">
                          <a:latin typeface="Aptos"/>
                          <a:ea typeface="Aptos"/>
                        </a:rPr>
                        <a:t>اكتشاف دون كيشوت مجموعة من طواحين الهواء وعزمه على قتالهم </a:t>
                      </a:r>
                      <a:r>
                        <a:rPr lang="ar-JO" sz="2400" b="1" dirty="0" smtClean="0">
                          <a:latin typeface="Aptos"/>
                          <a:ea typeface="Aptos"/>
                        </a:rPr>
                        <a:t>لاعتقاده </a:t>
                      </a:r>
                      <a:r>
                        <a:rPr lang="ar-JO" sz="2400" b="1" dirty="0">
                          <a:latin typeface="Aptos"/>
                          <a:ea typeface="Aptos"/>
                        </a:rPr>
                        <a:t>أنهم عمالقة أشرار </a:t>
                      </a:r>
                      <a:r>
                        <a:rPr lang="ar-JO" sz="2400" b="1" dirty="0" smtClean="0">
                          <a:latin typeface="Aptos"/>
                          <a:ea typeface="Aptos"/>
                        </a:rPr>
                        <a:t>وتحذير معاونه </a:t>
                      </a:r>
                      <a:r>
                        <a:rPr lang="ar-JO" sz="2400" b="1" dirty="0">
                          <a:latin typeface="Aptos"/>
                          <a:ea typeface="Aptos"/>
                        </a:rPr>
                        <a:t>بأنَّ مايراه ليس عمالقة </a:t>
                      </a:r>
                      <a:r>
                        <a:rPr lang="ar-JO" sz="2400" b="1" dirty="0" smtClean="0">
                          <a:latin typeface="Aptos"/>
                          <a:ea typeface="Aptos"/>
                        </a:rPr>
                        <a:t>وإنما طواحين الهواء. </a:t>
                      </a: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r>
                        <a:rPr lang="ar-JO" sz="2400" b="1" dirty="0">
                          <a:latin typeface="Aptos"/>
                          <a:ea typeface="Aptos"/>
                        </a:rPr>
                        <a:t>دون كيشوت </a:t>
                      </a:r>
                    </a:p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lang="ar-JO" sz="2400" b="1" dirty="0">
                          <a:latin typeface="Aptos"/>
                          <a:ea typeface="Aptos"/>
                        </a:rPr>
                        <a:t>سانشو </a:t>
                      </a:r>
                    </a:p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lang="ar-JO" sz="2400" b="1" dirty="0" smtClean="0">
                          <a:latin typeface="Aptos"/>
                          <a:ea typeface="Aptos"/>
                        </a:rPr>
                        <a:t>العمالقةالضخام </a:t>
                      </a:r>
                      <a:endParaRPr lang="ar-JO" sz="2400" b="1" dirty="0">
                        <a:latin typeface="Aptos"/>
                        <a:ea typeface="Aptos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 dirty="0">
                          <a:latin typeface="Aptos"/>
                          <a:ea typeface="Aptos"/>
                        </a:rPr>
                        <a:t> </a:t>
                      </a:r>
                      <a:r>
                        <a:rPr lang="ar-JO" sz="2400" b="1" dirty="0">
                          <a:latin typeface="Aptos"/>
                          <a:ea typeface="Aptos"/>
                        </a:rPr>
                        <a:t>منطقة لامانتشا في اسبانيا وهي منطقة مشهورة بطواحين الهواء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lang="ar-JO" sz="2400" b="1" dirty="0">
                          <a:latin typeface="Aptos"/>
                          <a:ea typeface="Aptos"/>
                        </a:rPr>
                        <a:t>القرن السادس العشر الميلادي 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2540953" y="3855402"/>
            <a:ext cx="5080000" cy="3740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sz="1600">
                <a:latin typeface="Aptos"/>
                <a:ea typeface="Aptos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5" y="1000965"/>
            <a:ext cx="1756950" cy="12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35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4935" y="457961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167017" y="968222"/>
            <a:ext cx="4338320" cy="94805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 dirty="0">
                <a:solidFill>
                  <a:schemeClr val="bg1"/>
                </a:solidFill>
              </a:rPr>
              <a:t>التقويم  التَّكويني : </a:t>
            </a:r>
            <a:r>
              <a:rPr lang="ar-JO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8" y="2063620"/>
            <a:ext cx="7811590" cy="4134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3950" y="1298870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س4 ص98</a:t>
            </a:r>
            <a:endParaRPr lang="ar-JO" sz="2400" b="1" dirty="0">
              <a:solidFill>
                <a:srgbClr val="FF0000"/>
              </a:solidFill>
              <a:latin typeface="Apto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752" y="321765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Aptos"/>
              </a:rPr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993752" y="41710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Aptos"/>
              </a:rPr>
              <a:t>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93752" y="46434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Aptos"/>
              </a:rPr>
              <a:t>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93752" y="511940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Aptos"/>
              </a:rPr>
              <a:t>4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993752" y="56137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Aptos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0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636770" y="1485900"/>
            <a:ext cx="4338320" cy="94805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 dirty="0">
                <a:solidFill>
                  <a:schemeClr val="bg1"/>
                </a:solidFill>
              </a:rPr>
              <a:t>التقويم  التَّكويني : </a:t>
            </a:r>
            <a:r>
              <a:rPr lang="ar-JO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2879725"/>
            <a:ext cx="1591310" cy="2308860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2668270" y="2877185"/>
            <a:ext cx="6101080" cy="3541395"/>
          </a:xfrm>
          <a:prstGeom prst="beve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تعدُّ رواية دون كيشوت من روائع الأدب العالمي الروائي :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أ- الواقعيّ 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ب- السّاخر 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ج- الرَّمزي 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د- النَّفسي</a:t>
            </a:r>
            <a:r>
              <a:rPr lang="ar-JO" alt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636770" y="1485900"/>
            <a:ext cx="4338320" cy="94805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 dirty="0" smtClean="0">
                <a:solidFill>
                  <a:schemeClr val="bg1"/>
                </a:solidFill>
              </a:rPr>
              <a:t>التقويم </a:t>
            </a:r>
            <a:r>
              <a:rPr lang="ar-JO" altLang="en-US" sz="2800" b="1" dirty="0">
                <a:solidFill>
                  <a:schemeClr val="bg1"/>
                </a:solidFill>
              </a:rPr>
              <a:t>التَّكويني : </a:t>
            </a:r>
            <a:r>
              <a:rPr lang="ar-JO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2879725"/>
            <a:ext cx="1591310" cy="2308860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2668270" y="2877185"/>
            <a:ext cx="6101080" cy="3541395"/>
          </a:xfrm>
          <a:prstGeom prst="beve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تعدُّ رواية دون كيشوت من روائع الأدب العالمي الروائي :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أ- الواقعيّ </a:t>
            </a:r>
          </a:p>
          <a:p>
            <a:pPr algn="ctr"/>
            <a:r>
              <a:rPr lang="ar-JO" altLang="en-US" sz="3600" b="1" u="sng">
                <a:solidFill>
                  <a:srgbClr val="C00000"/>
                </a:solidFill>
              </a:rPr>
              <a:t>ب- السّاخر </a:t>
            </a:r>
            <a:endParaRPr lang="ar-JO" altLang="en-US" sz="3600" b="1">
              <a:solidFill>
                <a:srgbClr val="C00000"/>
              </a:solidFill>
            </a:endParaRP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ج- الرَّمزي </a:t>
            </a:r>
          </a:p>
          <a:p>
            <a:pPr algn="ctr"/>
            <a:r>
              <a:rPr lang="ar-JO" altLang="en-US" sz="3600" b="1">
                <a:solidFill>
                  <a:schemeClr val="tx1"/>
                </a:solidFill>
              </a:rPr>
              <a:t>د- النَّفسي</a:t>
            </a:r>
            <a:r>
              <a:rPr lang="ar-JO" altLang="en-US"/>
              <a:t> </a:t>
            </a:r>
          </a:p>
        </p:txBody>
      </p:sp>
      <p:pic>
        <p:nvPicPr>
          <p:cNvPr id="3074" name="Picture 2" descr="‫الإجابة الصحيحة صور الخلفية، 32 الخلفية المتجهات وملفات بسد ...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1" y="5188415"/>
            <a:ext cx="168796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82441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  <a:endParaRPr lang="ar-JO" sz="1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الدرس:مغامرة طواحين </a:t>
            </a:r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الهواء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34"/>
          <p:cNvSpPr/>
          <p:nvPr/>
        </p:nvSpPr>
        <p:spPr>
          <a:xfrm>
            <a:off x="9790873" y="13669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2648" y="1598900"/>
            <a:ext cx="6882999" cy="37534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800" b="1" dirty="0">
                <a:solidFill>
                  <a:srgbClr val="C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endParaRPr lang="ar-JO" sz="2800" b="1" dirty="0">
              <a:solidFill>
                <a:srgbClr val="C0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1-أن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يقرأ النص قراءة جهرية فاهمة.</a:t>
            </a:r>
            <a:endParaRPr lang="ar-JO" sz="2800" b="1" dirty="0"/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ar-JO" sz="2800" b="1" dirty="0"/>
              <a:t>- أ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ن يتعرف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معاني المفردات الجديدة.</a:t>
            </a:r>
            <a:endParaRPr lang="ar-JO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3-أن تنمو لديه قيمة حب المغامرة .</a:t>
            </a:r>
            <a:endParaRPr lang="en-US" sz="2800" b="1" dirty="0"/>
          </a:p>
          <a:p>
            <a:pPr algn="r"/>
            <a:r>
              <a:rPr lang="ar-JO" sz="2800" b="1" dirty="0"/>
              <a:t> </a:t>
            </a:r>
            <a:endParaRPr lang="en-US" sz="2800" b="1" dirty="0"/>
          </a:p>
          <a:p>
            <a:pPr algn="r"/>
            <a:endParaRPr lang="ar-JO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6508" y="1314259"/>
            <a:ext cx="1573020" cy="730155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883208" y="62449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JO" sz="1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" y="69582"/>
            <a:ext cx="4683760" cy="1215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22" y="1347373"/>
            <a:ext cx="5658888" cy="3182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" y="2397575"/>
            <a:ext cx="3682495" cy="4339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38" y="4270442"/>
            <a:ext cx="6510004" cy="1000265"/>
          </a:xfrm>
          <a:prstGeom prst="rect">
            <a:avLst/>
          </a:prstGeom>
        </p:spPr>
      </p:pic>
      <p:sp>
        <p:nvSpPr>
          <p:cNvPr id="34" name="Text Box 63"/>
          <p:cNvSpPr txBox="1"/>
          <p:nvPr/>
        </p:nvSpPr>
        <p:spPr>
          <a:xfrm>
            <a:off x="3510262" y="5301356"/>
            <a:ext cx="6098540" cy="1295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1800" kern="100" dirty="0">
                <a:effectLst/>
                <a:ea typeface="Aptos"/>
                <a:cs typeface="Arial" panose="020B0604020202020204" pitchFamily="34" charset="0"/>
              </a:rPr>
              <a:t>تأثير غياب شخصية سانشو على ردود أفعال دون كيشوت من المحتمل أن يصبح دون كيشوت أكثر اندفاعًا وغرابة في تصرفاته ؛ لأنه لن يجد من يوازن بين خياله والواقع وقد يزداد ارتباكه في مواجهة المواقف الصعبة وربما يتعرض لمشكلات ومصاعب أخطر </a:t>
            </a:r>
            <a:r>
              <a:rPr lang="ar-JO" sz="1800" kern="100" dirty="0" smtClean="0">
                <a:effectLst/>
                <a:ea typeface="Aptos"/>
                <a:cs typeface="Arial" panose="020B0604020202020204" pitchFamily="34" charset="0"/>
              </a:rPr>
              <a:t>.</a:t>
            </a:r>
            <a:r>
              <a:rPr lang="ar-JO" sz="1800" kern="100" dirty="0">
                <a:effectLst/>
                <a:ea typeface="Aptos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ea typeface="Aptos"/>
              <a:cs typeface="Arial" panose="020B0604020202020204" pitchFamily="34" charset="0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1800" kern="100" dirty="0">
                <a:effectLst/>
                <a:ea typeface="Aptos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ea typeface="Aptos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37890" y="4747411"/>
            <a:ext cx="156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JO" sz="2400" b="1" dirty="0" smtClean="0">
                <a:solidFill>
                  <a:srgbClr val="FF0000"/>
                </a:solidFill>
                <a:latin typeface="Aptos"/>
              </a:rPr>
              <a:t>س4 ص100</a:t>
            </a:r>
            <a:endParaRPr lang="ar-JO" sz="2400" b="1" dirty="0">
              <a:solidFill>
                <a:srgbClr val="FF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21287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النتاجات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التغذية الراجعة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695307" y="455489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alt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التّمايز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التفكير الناقد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بطاقة خروج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88807" y="3415547"/>
            <a:ext cx="4874895" cy="1414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1+4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اذكر الشخصية الرئيسة في  مغامرة طواحين الهواء 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85566" y="1847413"/>
            <a:ext cx="4095769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JO" sz="2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2+3 برأيك </a:t>
            </a:r>
            <a:r>
              <a:rPr lang="ar-JO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 الهدف من تعلّم أدب المغامرات ؟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hought Bubble: Cloud 4"/>
          <p:cNvSpPr/>
          <p:nvPr/>
        </p:nvSpPr>
        <p:spPr>
          <a:xfrm>
            <a:off x="-46317" y="1960049"/>
            <a:ext cx="1426883" cy="12243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نشاط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Quiz-Quiz-Trade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320" y="549910"/>
            <a:ext cx="2241550" cy="5270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33400" y="1196942"/>
            <a:ext cx="1573020" cy="730155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alt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: الرابعة </a:t>
            </a:r>
          </a:p>
        </p:txBody>
      </p:sp>
      <p:sp>
        <p:nvSpPr>
          <p:cNvPr id="5" name="Double Wave 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 مغامرة طواحين الهواء</a:t>
            </a:r>
          </a:p>
        </p:txBody>
      </p:sp>
      <p:sp>
        <p:nvSpPr>
          <p:cNvPr id="6" name="Down Ribbon 4"/>
          <p:cNvSpPr/>
          <p:nvPr/>
        </p:nvSpPr>
        <p:spPr>
          <a:xfrm>
            <a:off x="2936770" y="1265848"/>
            <a:ext cx="3829789" cy="651758"/>
          </a:xfrm>
          <a:prstGeom prst="ribbon">
            <a:avLst>
              <a:gd name="adj1" fmla="val 16667"/>
              <a:gd name="adj2" fmla="val 563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Arial" panose="020B0604020202020204" pitchFamily="34" charset="0"/>
              </a:rPr>
              <a:t>التقويم الختامي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Rounded Rectangle 45"/>
          <p:cNvSpPr/>
          <p:nvPr/>
        </p:nvSpPr>
        <p:spPr>
          <a:xfrm>
            <a:off x="9745377" y="2841367"/>
            <a:ext cx="2158810" cy="3600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38" y="2305047"/>
            <a:ext cx="1609725" cy="2847975"/>
          </a:xfrm>
          <a:prstGeom prst="rect">
            <a:avLst/>
          </a:prstGeom>
        </p:spPr>
      </p:pic>
      <p:sp>
        <p:nvSpPr>
          <p:cNvPr id="11" name="Line Callout 3 10"/>
          <p:cNvSpPr/>
          <p:nvPr/>
        </p:nvSpPr>
        <p:spPr>
          <a:xfrm>
            <a:off x="5379720" y="2226310"/>
            <a:ext cx="3774440" cy="1630680"/>
          </a:xfrm>
          <a:prstGeom prst="borderCallout3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/>
              <a:t>دم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673" y="2841367"/>
            <a:ext cx="3466465" cy="550239"/>
          </a:xfrm>
          <a:prstGeom prst="rect">
            <a:avLst/>
          </a:prstGeom>
        </p:spPr>
      </p:pic>
      <p:sp>
        <p:nvSpPr>
          <p:cNvPr id="13" name="Flowchart: Direct Access Storage 12"/>
          <p:cNvSpPr/>
          <p:nvPr/>
        </p:nvSpPr>
        <p:spPr>
          <a:xfrm>
            <a:off x="2718435" y="2397760"/>
            <a:ext cx="2393950" cy="1590675"/>
          </a:xfrm>
          <a:prstGeom prst="flowChartMagneticDrum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>
                <a:solidFill>
                  <a:schemeClr val="tx1"/>
                </a:solidFill>
              </a:rPr>
              <a:t>إذا كانت العبارة صحيحة نقف وإذا كانت خاطئة نجلس 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5601970" y="3919220"/>
            <a:ext cx="3736340" cy="75692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3600" dirty="0">
                <a:solidFill>
                  <a:schemeClr val="tx1"/>
                </a:solidFill>
              </a:rPr>
              <a:t>معنى متضرعًا داعيًا</a:t>
            </a:r>
            <a:r>
              <a:rPr lang="ar-JO" altLang="en-US" dirty="0"/>
              <a:t> </a:t>
            </a:r>
          </a:p>
        </p:txBody>
      </p:sp>
      <p:sp>
        <p:nvSpPr>
          <p:cNvPr id="15" name="Flowchart: Direct Access Storage 14"/>
          <p:cNvSpPr/>
          <p:nvPr/>
        </p:nvSpPr>
        <p:spPr>
          <a:xfrm>
            <a:off x="3665855" y="4916170"/>
            <a:ext cx="4740275" cy="1540510"/>
          </a:xfrm>
          <a:prstGeom prst="flowChartMagneticDrum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b="1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800" y="4916095"/>
            <a:ext cx="3829685" cy="43631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3384550" y="5443220"/>
            <a:ext cx="3221990" cy="808355"/>
          </a:xfrm>
          <a:prstGeom prst="cloud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000" b="1">
                <a:solidFill>
                  <a:schemeClr val="tx1"/>
                </a:solidFill>
              </a:rPr>
              <a:t>قائل هذه العبارة هو: سانشو</a:t>
            </a:r>
            <a:r>
              <a:rPr lang="ar-JO" altLang="en-US" b="1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 </a:t>
            </a:r>
            <a:r>
              <a:rPr kumimoji="0" lang="ar-JO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الُّغة العربية </a:t>
            </a:r>
            <a:r>
              <a:rPr kumimoji="0" lang="en-US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الصَّف :التاسع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endParaRPr kumimoji="0" lang="ar-JO" sz="1600" b="1" i="0" u="none" strike="noStrike" kern="1200" cap="none" spc="0" normalizeH="0" baseline="0" noProof="0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</a:t>
            </a:r>
            <a:r>
              <a:rPr kumimoji="0" lang="ar-SA" sz="1600" b="1" i="0" u="none" strike="noStrike" kern="1200" cap="none" spc="0" normalizeH="0" baseline="0" noProof="0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طواحين الهواء</a:t>
            </a:r>
            <a:endParaRPr kumimoji="0" lang="ar-JO" sz="1600" b="1" i="0" u="none" strike="noStrike" kern="1200" cap="none" spc="0" normalizeH="0" baseline="0" noProof="0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النتاجات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التغذية الراجعة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التمايز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التفكير الناقد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بطاقة خروج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050" name="Picture 2" descr="‫6 تمارين من أجل التعرف على الطلاب بشكل أفضل | المدونة العربية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6" y="2163969"/>
            <a:ext cx="2192138" cy="20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8410" y="2489200"/>
          <a:ext cx="6376230" cy="3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286">
                <a:tc>
                  <a:txBody>
                    <a:bodyPr/>
                    <a:lstStyle/>
                    <a:p>
                      <a:r>
                        <a:rPr lang="ar-JO" b="1" dirty="0">
                          <a:solidFill>
                            <a:schemeClr val="tx1"/>
                          </a:solidFill>
                        </a:rPr>
                        <a:t>قليلة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b="1" dirty="0">
                          <a:solidFill>
                            <a:schemeClr val="tx1"/>
                          </a:solidFill>
                        </a:rPr>
                        <a:t>مُتوسّطةُ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b="1" dirty="0">
                          <a:solidFill>
                            <a:schemeClr val="tx1"/>
                          </a:solidFill>
                        </a:rPr>
                        <a:t>عاليةُ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>
                          <a:solidFill>
                            <a:schemeClr val="tx1"/>
                          </a:solidFill>
                        </a:rPr>
                        <a:t>نتاجات التَّعلُّم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altLang="en-US" sz="2000" b="1" dirty="0">
                          <a:solidFill>
                            <a:srgbClr val="7030A0"/>
                          </a:solidFill>
                        </a:rPr>
                        <a:t>أقرأ قراءة جهرية معبرة متمثلًاالمعنى مراعيًا التنغيم الصوتي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altLang="en-US" sz="2000" b="1" dirty="0">
                          <a:solidFill>
                            <a:srgbClr val="7030A0"/>
                          </a:solidFill>
                        </a:rPr>
                        <a:t>أفسر معاني  المفردات والتراكيب الجديدة وأوضح دلالة عبارة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altLang="en-US" sz="2000" b="1" dirty="0">
                          <a:solidFill>
                            <a:srgbClr val="7030A0"/>
                          </a:solidFill>
                        </a:rPr>
                        <a:t>أستنتج الفكرة الرئيسة الحدث حسب التسلسل الزمني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altLang="en-US" sz="2000" b="1" dirty="0">
                          <a:solidFill>
                            <a:srgbClr val="7030A0"/>
                          </a:solidFill>
                        </a:rPr>
                        <a:t>أنمي قيمة التواضع وتقبل النصيحة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389" y="1651808"/>
            <a:ext cx="339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أقّيم تعلُّمي</a:t>
            </a:r>
            <a:endParaRPr lang="en-US" sz="3600" dirty="0"/>
          </a:p>
        </p:txBody>
      </p:sp>
      <p:pic>
        <p:nvPicPr>
          <p:cNvPr id="7" name="Picture 2" descr="مدخل إلى التقييم الذاتي – أفكار الكتب من أخض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16" y="1448514"/>
            <a:ext cx="2286000" cy="9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081530" y="1485900"/>
            <a:ext cx="7601585" cy="94805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2800" b="1" dirty="0">
                <a:solidFill>
                  <a:schemeClr val="bg1"/>
                </a:solidFill>
              </a:rPr>
              <a:t>     صف ما تراه في الصورة .  </a:t>
            </a:r>
            <a:r>
              <a:rPr lang="ar-JO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40953" y="3855402"/>
            <a:ext cx="5080000" cy="3740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sz="1600">
                <a:latin typeface="Aptos"/>
                <a:ea typeface="Aptos"/>
              </a:rPr>
              <a:t> </a:t>
            </a:r>
          </a:p>
        </p:txBody>
      </p:sp>
      <p:sp>
        <p:nvSpPr>
          <p:cNvPr id="2" name="AutoShape 2" descr="جريدة النهار الكويتية | طواحين دون كيخوت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طواحين الهواء التقليدية في إسبانيا العمارة Eolian طاقة الرياح صورة الخلفية  والصورة للتنزيل المجاني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04" y="2704729"/>
            <a:ext cx="5287981" cy="35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لتقويم القبلي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:الرابعة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209040" y="1298575"/>
            <a:ext cx="8364220" cy="4636135"/>
          </a:xfrm>
          <a:prstGeom prst="cloud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altLang="en-US" sz="3600" dirty="0">
                <a:highlight>
                  <a:srgbClr val="800000"/>
                </a:highlight>
                <a:sym typeface="+mn-ea"/>
              </a:rPr>
              <a:t>ما الفن النثري الذي تنتمي إليه</a:t>
            </a:r>
            <a:r>
              <a:rPr lang="ar-JO" altLang="en-US" sz="3600" dirty="0">
                <a:sym typeface="+mn-ea"/>
              </a:rPr>
              <a:t> </a:t>
            </a:r>
            <a:r>
              <a:rPr lang="ar-JO" altLang="en-US" sz="3600" dirty="0">
                <a:highlight>
                  <a:srgbClr val="800000"/>
                </a:highlight>
                <a:sym typeface="+mn-ea"/>
              </a:rPr>
              <a:t>مغامرة طواحين الهواء ؟</a:t>
            </a:r>
            <a:endParaRPr lang="ar-JO" altLang="en-US" sz="3600" dirty="0">
              <a:highlight>
                <a:srgbClr val="8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أ-  القصة </a:t>
            </a:r>
            <a:endParaRPr lang="ar-JO" altLang="en-US" sz="3600" dirty="0"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ب- المقالة </a:t>
            </a:r>
            <a:endParaRPr lang="ar-JO" altLang="en-US" sz="3600" dirty="0"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ج- الرّواية </a:t>
            </a:r>
            <a:endParaRPr lang="ar-JO" altLang="en-US" sz="3600" dirty="0"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د- السيرة الذَّاتية</a:t>
            </a:r>
            <a:r>
              <a:rPr lang="ar-JO" altLang="en-US" dirty="0">
                <a:sym typeface="+mn-ea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" y="3064510"/>
            <a:ext cx="2604135" cy="29076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لتقويم القبلي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:الرابعة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1381" y="1467355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209040" y="1298575"/>
            <a:ext cx="8364220" cy="4636135"/>
          </a:xfrm>
          <a:prstGeom prst="cloud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altLang="en-US" sz="3600" dirty="0">
                <a:highlight>
                  <a:srgbClr val="800000"/>
                </a:highlight>
                <a:sym typeface="+mn-ea"/>
              </a:rPr>
              <a:t>ما الفن النثري الذي تنتمي إليه</a:t>
            </a:r>
            <a:r>
              <a:rPr lang="ar-JO" altLang="en-US" sz="3600" dirty="0">
                <a:sym typeface="+mn-ea"/>
              </a:rPr>
              <a:t> </a:t>
            </a:r>
            <a:r>
              <a:rPr lang="ar-JO" altLang="en-US" sz="3600" dirty="0">
                <a:highlight>
                  <a:srgbClr val="800000"/>
                </a:highlight>
                <a:sym typeface="+mn-ea"/>
              </a:rPr>
              <a:t>مغامرة طواحين الهواء ؟</a:t>
            </a:r>
            <a:endParaRPr lang="ar-JO" altLang="en-US" sz="3600" dirty="0">
              <a:highlight>
                <a:srgbClr val="8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أ-  القصة </a:t>
            </a:r>
            <a:endParaRPr lang="ar-JO" altLang="en-US" sz="3600" dirty="0"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ب- المقالة </a:t>
            </a:r>
            <a:endParaRPr lang="ar-JO" altLang="en-US" sz="3600" dirty="0"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solidFill>
                  <a:srgbClr val="FFFF00"/>
                </a:solidFill>
                <a:highlight>
                  <a:srgbClr val="000000"/>
                </a:highlight>
                <a:sym typeface="+mn-ea"/>
              </a:rPr>
              <a:t>ج- الرّواية </a:t>
            </a:r>
            <a:endParaRPr lang="ar-JO" altLang="en-US" sz="3600" dirty="0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algn="r"/>
            <a:r>
              <a:rPr lang="ar-JO" altLang="en-US" sz="3600" dirty="0">
                <a:highlight>
                  <a:srgbClr val="000000"/>
                </a:highlight>
                <a:sym typeface="+mn-ea"/>
              </a:rPr>
              <a:t>د- السيرة الذَّاتية</a:t>
            </a:r>
            <a:r>
              <a:rPr lang="ar-JO" altLang="en-US" dirty="0">
                <a:sym typeface="+mn-ea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" y="3064510"/>
            <a:ext cx="2604135" cy="29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53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1759" y="487573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لتقديم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0" y="1053419"/>
            <a:ext cx="2200910" cy="1242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71" y="1100973"/>
            <a:ext cx="5001323" cy="2886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71" y="3919105"/>
            <a:ext cx="5001323" cy="261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8556" y="38617"/>
            <a:ext cx="29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التقديم ص 92+93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4089" y="2593850"/>
            <a:ext cx="3622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1- </a:t>
            </a:r>
            <a:r>
              <a:rPr lang="ar-JO" sz="2400" b="1" dirty="0" smtClean="0"/>
              <a:t>وضح معاني الكلمات الملونة.</a:t>
            </a:r>
          </a:p>
          <a:p>
            <a:pPr algn="r" rtl="1"/>
            <a:endParaRPr lang="ar-JO" sz="2400" b="1" dirty="0" smtClean="0"/>
          </a:p>
          <a:p>
            <a:pPr lvl="0" algn="r" rtl="1"/>
            <a:r>
              <a:rPr lang="ar-JO" sz="2800" b="1" dirty="0" smtClean="0"/>
              <a:t>2-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فسر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معنى كلمة " الفتك " في قوله " إن أنوي قتالهم والفتك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بهم، وبيّن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الجذر اللغوي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للكلمة.</a:t>
            </a: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r>
              <a:rPr lang="ar-JO" sz="2800" b="1" dirty="0" smtClean="0">
                <a:solidFill>
                  <a:prstClr val="black"/>
                </a:solidFill>
                <a:latin typeface="Aptos"/>
              </a:rPr>
              <a:t>3-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 لكل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من سانشو ودون كيشوت رأي يخالف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الآخر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في ما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شاهداه،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من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خلال رأييهما،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استنتج صفة كل منهما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.</a:t>
            </a:r>
            <a:endParaRPr lang="ar-JO" sz="2400" b="1" dirty="0">
              <a:solidFill>
                <a:prstClr val="black"/>
              </a:solidFill>
              <a:latin typeface="Apto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4672" y="133527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النتاجات</a:t>
            </a: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الرابعة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مغامرة طواحين الهواء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1759" y="487573"/>
            <a:ext cx="1235302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mnutes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9682234" y="183228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22612" y="2880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alt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لتقديم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0" y="1053419"/>
            <a:ext cx="2200910" cy="1242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7363" y="100260"/>
            <a:ext cx="29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التغذية الراجعة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5423" y="1061056"/>
            <a:ext cx="85674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1- </a:t>
            </a:r>
            <a:r>
              <a:rPr lang="ar-JO" sz="2400" b="1" dirty="0" smtClean="0"/>
              <a:t>وضح معاني الكلمات الملونة.</a:t>
            </a:r>
          </a:p>
          <a:p>
            <a:pPr lvl="0" algn="r" rtl="1"/>
            <a:r>
              <a:rPr lang="ar-JO" sz="2800" b="1" dirty="0" smtClean="0"/>
              <a:t>2-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فسر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معنى كلمة " الفتك " في قوله " إن أنوي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قتالهم </a:t>
            </a:r>
          </a:p>
          <a:p>
            <a:pPr lvl="0" algn="r" rtl="1"/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والفتك بهم، وبيّن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الجذر اللغوي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للكلمة. </a:t>
            </a: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 smtClean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endParaRPr lang="ar-JO" sz="2400" b="1" dirty="0">
              <a:solidFill>
                <a:prstClr val="black"/>
              </a:solidFill>
              <a:latin typeface="Aptos"/>
            </a:endParaRPr>
          </a:p>
          <a:p>
            <a:pPr lvl="0" algn="r" rtl="1"/>
            <a:r>
              <a:rPr lang="ar-JO" sz="2800" b="1" dirty="0" smtClean="0">
                <a:solidFill>
                  <a:prstClr val="black"/>
                </a:solidFill>
                <a:latin typeface="Aptos"/>
              </a:rPr>
              <a:t>3-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 لكل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من سانشو ودون كيشوت رأي يخالف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الآخر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في ما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شاهداه،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من خلال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رأييهما، </a:t>
            </a:r>
            <a:r>
              <a:rPr lang="ar-JO" sz="2400" b="1" dirty="0">
                <a:solidFill>
                  <a:prstClr val="black"/>
                </a:solidFill>
                <a:latin typeface="Aptos"/>
              </a:rPr>
              <a:t>استنتج صفة كل منهما </a:t>
            </a:r>
            <a:r>
              <a:rPr lang="ar-JO" sz="2400" b="1" dirty="0" smtClean="0">
                <a:solidFill>
                  <a:prstClr val="black"/>
                </a:solidFill>
                <a:latin typeface="Aptos"/>
              </a:rPr>
              <a:t>.</a:t>
            </a:r>
          </a:p>
          <a:p>
            <a:pPr algn="r" rtl="1"/>
            <a:r>
              <a:rPr lang="ar-JO" sz="2400" dirty="0"/>
              <a:t> </a:t>
            </a:r>
            <a:r>
              <a:rPr lang="ar-JO" sz="2400" dirty="0" smtClean="0">
                <a:solidFill>
                  <a:srgbClr val="FF0000"/>
                </a:solidFill>
              </a:rPr>
              <a:t>كلاهما </a:t>
            </a:r>
            <a:r>
              <a:rPr lang="ar-JO" sz="2400" dirty="0">
                <a:solidFill>
                  <a:srgbClr val="FF0000"/>
                </a:solidFill>
              </a:rPr>
              <a:t>يخالف الآخر في </a:t>
            </a:r>
            <a:r>
              <a:rPr lang="ar-JO" sz="2400" dirty="0" smtClean="0">
                <a:solidFill>
                  <a:srgbClr val="FF0000"/>
                </a:solidFill>
              </a:rPr>
              <a:t>الرأي </a:t>
            </a:r>
            <a:r>
              <a:rPr lang="ar-JO" sz="2400" dirty="0">
                <a:solidFill>
                  <a:srgbClr val="FF0000"/>
                </a:solidFill>
              </a:rPr>
              <a:t>يُصرّ دون كيشوت على رأيه في أن ما يراه هو عمالقة  أما </a:t>
            </a:r>
            <a:r>
              <a:rPr lang="ar-JO" sz="2400" dirty="0" smtClean="0">
                <a:solidFill>
                  <a:srgbClr val="FF0000"/>
                </a:solidFill>
              </a:rPr>
              <a:t>سانشو </a:t>
            </a:r>
            <a:r>
              <a:rPr lang="ar-JO" sz="2400" dirty="0">
                <a:solidFill>
                  <a:srgbClr val="FF0000"/>
                </a:solidFill>
              </a:rPr>
              <a:t>فيرى أنها طواحين </a:t>
            </a:r>
            <a:r>
              <a:rPr lang="ar-JO" sz="2400" dirty="0" smtClean="0">
                <a:solidFill>
                  <a:srgbClr val="FF0000"/>
                </a:solidFill>
              </a:rPr>
              <a:t>هواء، </a:t>
            </a:r>
            <a:r>
              <a:rPr lang="ar-JO" sz="2400" dirty="0">
                <a:solidFill>
                  <a:srgbClr val="FF0000"/>
                </a:solidFill>
              </a:rPr>
              <a:t>فظهر دون كيشوت </a:t>
            </a:r>
            <a:r>
              <a:rPr lang="ar-JO" sz="2400" dirty="0" smtClean="0">
                <a:solidFill>
                  <a:srgbClr val="FF0000"/>
                </a:solidFill>
              </a:rPr>
              <a:t>متعنتًا </a:t>
            </a:r>
            <a:r>
              <a:rPr lang="ar-JO" sz="2400" dirty="0">
                <a:solidFill>
                  <a:srgbClr val="FF0000"/>
                </a:solidFill>
              </a:rPr>
              <a:t>لرأيه متعصبًا </a:t>
            </a:r>
            <a:r>
              <a:rPr lang="ar-JO" sz="2400" dirty="0" smtClean="0">
                <a:solidFill>
                  <a:srgbClr val="FF0000"/>
                </a:solidFill>
              </a:rPr>
              <a:t>له عنيدًا </a:t>
            </a:r>
            <a:r>
              <a:rPr lang="ar-JO" sz="2400" dirty="0">
                <a:solidFill>
                  <a:srgbClr val="FF0000"/>
                </a:solidFill>
              </a:rPr>
              <a:t>دون أن يوضح لشانسو السبب في </a:t>
            </a:r>
            <a:r>
              <a:rPr lang="ar-JO" sz="2400" dirty="0" smtClean="0">
                <a:solidFill>
                  <a:srgbClr val="FF0000"/>
                </a:solidFill>
              </a:rPr>
              <a:t>ذلك، </a:t>
            </a:r>
            <a:r>
              <a:rPr lang="ar-JO" sz="2400" dirty="0">
                <a:solidFill>
                  <a:srgbClr val="FF0000"/>
                </a:solidFill>
              </a:rPr>
              <a:t>أما شانسو فظهر وكأنه متقبَّلا لرأي رفيقه مع علمه </a:t>
            </a:r>
            <a:r>
              <a:rPr lang="ar-JO" sz="2400" dirty="0" smtClean="0">
                <a:solidFill>
                  <a:srgbClr val="FF0000"/>
                </a:solidFill>
              </a:rPr>
              <a:t>التام بالخطأ.</a:t>
            </a:r>
            <a:endParaRPr lang="ar-JO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5" y="2346082"/>
            <a:ext cx="7525800" cy="1981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2917" y="1922063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97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2177376" y="3799115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غدرَ بهِ واغتالهُ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3806936" y="379911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فَ تَ كَ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9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أدب المغامرات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AABE4-F857-49E7-B73F-CBCFE1694B2F}"/>
              </a:ext>
            </a:extLst>
          </p:cNvPr>
          <p:cNvSpPr txBox="1"/>
          <p:nvPr/>
        </p:nvSpPr>
        <p:spPr>
          <a:xfrm>
            <a:off x="2223247" y="1911682"/>
            <a:ext cx="8910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/>
              <a:t>معن</a:t>
            </a:r>
            <a:r>
              <a:rPr lang="ar-JO" sz="3200" b="1" dirty="0"/>
              <a:t>ى </a:t>
            </a:r>
            <a:r>
              <a:rPr lang="ar-JO" sz="3200" b="1" dirty="0" smtClean="0"/>
              <a:t>"العمالقة" :</a:t>
            </a:r>
          </a:p>
          <a:p>
            <a:pPr algn="r" rtl="1"/>
            <a:r>
              <a:rPr lang="ar-JO" sz="3200" b="1" dirty="0" smtClean="0"/>
              <a:t> </a:t>
            </a:r>
            <a:endParaRPr lang="ar-JO" sz="3200" b="1" dirty="0"/>
          </a:p>
          <a:p>
            <a:pPr algn="r" rtl="1"/>
            <a:r>
              <a:rPr lang="ar-JO" sz="3200" b="1" dirty="0" smtClean="0"/>
              <a:t>1- أشخاص يقل طولهم عن طول الأشخاص الطبيعي.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/>
              <a:t>2- أشخاص يُعادون غيرهم دون سبب.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/>
              <a:t>3- أشخاص يفوقون الآخرين في طول أجسامهم وضخامتها.</a:t>
            </a:r>
            <a:endParaRPr lang="en-US" sz="3200" b="1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174EA11-917F-43ED-BF49-CAF27349AF49}"/>
              </a:ext>
            </a:extLst>
          </p:cNvPr>
          <p:cNvSpPr/>
          <p:nvPr/>
        </p:nvSpPr>
        <p:spPr>
          <a:xfrm>
            <a:off x="2483556" y="4387393"/>
            <a:ext cx="9054021" cy="1445863"/>
          </a:xfrm>
          <a:prstGeom prst="donut">
            <a:avLst>
              <a:gd name="adj" fmla="val 13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العملاق الودود الضخم (2016) - ملصقات — The Movie Database (TMDB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" y="985506"/>
            <a:ext cx="2559661" cy="38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النتاجات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التغذية الراجعة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695307" y="455489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alt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التّمايز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التفكير الناقد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بطاقة خروج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489531" y="3731734"/>
            <a:ext cx="3892550" cy="1158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4+1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ابحث عن كتاب من أدب المغامرات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9174" y="1999245"/>
            <a:ext cx="3879198" cy="1383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3+2 </a:t>
            </a:r>
            <a:r>
              <a:rPr lang="ar-JO" sz="2800" b="1" dirty="0"/>
              <a:t>فسر معنى المغامرة من خلال المعجم .</a:t>
            </a:r>
          </a:p>
          <a:p>
            <a:pPr algn="r" rtl="1"/>
            <a:endParaRPr lang="ar-JO" sz="2800" b="1" dirty="0"/>
          </a:p>
        </p:txBody>
      </p:sp>
      <p:sp>
        <p:nvSpPr>
          <p:cNvPr id="5" name="Thought Bubble: Cloud 4"/>
          <p:cNvSpPr/>
          <p:nvPr/>
        </p:nvSpPr>
        <p:spPr>
          <a:xfrm>
            <a:off x="1614657" y="394582"/>
            <a:ext cx="2112184" cy="12243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نشاط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Quiz-Quiz-Trade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320" y="549910"/>
            <a:ext cx="224155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5*88"/>
  <p:tag name="TABLE_ENDDRAG_RECT" val="166*180*555*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5*88"/>
  <p:tag name="TABLE_ENDDRAG_RECT" val="166*180*555*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1457</Words>
  <Application>Microsoft Office PowerPoint</Application>
  <PresentationFormat>Widescreen</PresentationFormat>
  <Paragraphs>478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Arabic</vt:lpstr>
      <vt:lpstr>AGA Aladdin Regular</vt:lpstr>
      <vt:lpstr>Aptos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477</cp:revision>
  <cp:lastPrinted>2025-10-15T04:21:00Z</cp:lastPrinted>
  <dcterms:created xsi:type="dcterms:W3CDTF">2019-06-13T08:00:00Z</dcterms:created>
  <dcterms:modified xsi:type="dcterms:W3CDTF">2025-11-01T17:43:12Z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5D3D47ECDED34861B6D572CC6C31AF11_13</vt:lpwstr>
  </property>
  <property fmtid="{D5CDD505-2E9C-101B-9397-08002B2CF9AE}" pid="3" name="KSOProductBuildVer">
    <vt:lpwstr>1033-12.2.0.22549</vt:lpwstr>
  </property>
</Properties>
</file>