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6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4" r:id="rId6"/>
    <p:sldId id="304" r:id="rId7"/>
    <p:sldId id="507" r:id="rId8"/>
    <p:sldId id="510" r:id="rId9"/>
    <p:sldId id="513" r:id="rId10"/>
    <p:sldId id="511" r:id="rId11"/>
    <p:sldId id="514" r:id="rId12"/>
    <p:sldId id="515" r:id="rId13"/>
    <p:sldId id="484" r:id="rId14"/>
    <p:sldId id="267" r:id="rId15"/>
    <p:sldId id="492" r:id="rId16"/>
    <p:sldId id="4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061" autoAdjust="0"/>
  </p:normalViewPr>
  <p:slideViewPr>
    <p:cSldViewPr snapToGrid="0" snapToObjects="1">
      <p:cViewPr varScale="1">
        <p:scale>
          <a:sx n="85" d="100"/>
          <a:sy n="85" d="100"/>
        </p:scale>
        <p:origin x="1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3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9885C-64C6-4202-8B65-38170DBD673D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A4D1-BF1D-4260-B442-EBD7859EC5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9326-15A5-4041-B3F6-1CB1FE840753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9BA2-F127-4DB1-B8FD-D5A70CC3E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1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9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C5F7-BFE6-95E9-EF30-C822A9E1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46856-77B8-B127-19AE-5DC14810D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DA641-CBAA-F4AB-5D28-6FE6266E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652CB-FD92-E214-CFA3-DEDCFBDC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AEB77-AE22-8ACC-211E-EA7B9186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8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31C7-2222-7087-E22D-FE0A169C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16EFA-98CA-84FC-9DEE-5B07E3CA7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26112-B77B-AA02-B846-2EA0E16E6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CFD0F-8F15-2348-6610-7F2FA2F8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ADCB2-AD11-49E3-EC2C-AF67E972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1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EE4B5-F09F-A6AC-D44D-C8EA73F3D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97FAA-CEEA-91E9-03E3-473FDE6F6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ABAC0-B022-5FE5-A3E8-AB46161F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6021C-CC30-45C8-D182-9CCBA543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005FC-920B-924D-3A5E-BD958E04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17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733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74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4CBB-CFE7-FC0D-D2C6-9D9B9C4C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1C562-9FFF-B5B8-4024-DA0AB9E59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875EB-4A6D-C6D2-B97A-A871F700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4092F-2A19-7BC6-C83E-63B76472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A466-4CDE-7044-D216-BCF132BE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0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3345-9281-F43E-E93E-3995DBD8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02CDF-E48D-F802-DCF5-8A6F7976A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0D454-3A35-B6EA-38AE-5B486BCF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2D0E8-4E86-880A-49F1-7631FAB1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93F8B-EBF1-7C74-B560-A3392F7C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4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78B95-68AF-C641-8764-AAF0BD14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2E2C3-C962-8D1D-5716-C1741D0F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B0091-7E26-D7DF-51C8-2D66DB677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65F17-0EFF-639E-2B64-733A8FD2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737FE-DAC0-025C-AC63-7B241D0A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91ACF-A131-FAD0-9AEA-B48455AC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A832-9FFD-9875-0CF5-8952C4E2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8EDE0-B403-F1C4-F118-0C1950F9D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9157D-9885-4CEC-21C1-072345A2D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721F9-B4FC-5D92-2212-DEBFC48E0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C3F3A-A4D5-C148-97D8-AC0EC3E52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70593-B07E-CFC8-5D61-14FCAD5E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389C6-2276-FEA4-8089-B45BE4A2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63EFA7-93A4-8B99-5DA8-1C68ABA2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0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26D4-B80C-7ABC-D39A-DA3FE9F5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08E08-D9DF-CB7D-CF09-4857E642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BBAE4-1609-7A1B-8388-E5440224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57A21-96A8-FF03-2E8F-AFC3FAD7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0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975B5-2995-0600-AE19-D46588CB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9174FC-B912-72C7-3F66-BD19B81F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2DFD0-AC01-0229-2F9B-C8811A90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8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9ABD-6B5A-209A-EADB-E00DBF2A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2045C-F6F4-AE91-609E-2BF3500B3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D09FF-4220-D48E-CBA8-BBA7C5808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C782-FF05-DE37-E32C-20BE2B30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7FBA-2E34-5434-36FE-B5DB3A04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DFA00-736A-EF54-BCAB-8F4B5387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6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8B79-FC3A-5664-363E-1A5C219C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7DD83-2421-CB5D-90BC-C92752E47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746F-8F5E-AE97-94CE-7E841E12E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3D6F9-2D3A-4CA6-DD26-ED231682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A2BB7-677B-E480-4F71-1D0694AF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84F41-58BE-6C5B-AE51-C2FE27E9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2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EB3998-0ED4-084B-C00F-44CBC52A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38A84-10CF-C6DA-D21C-C9BE5A4AE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51036-0864-D6EC-4812-E08CB21C1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D87EF-1A90-04C6-B62E-52AF03C47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1BE69-F6A4-BE48-FFD5-737F1D56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0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8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+mj-cs"/>
              </a:rPr>
              <a:t>الوحدة : </a:t>
            </a:r>
            <a:r>
              <a:rPr lang="en-US" sz="4400" dirty="0">
                <a:cs typeface="+mj-cs"/>
              </a:rPr>
              <a:t> </a:t>
            </a:r>
            <a:r>
              <a:rPr lang="ar-JO" sz="4400" dirty="0">
                <a:cs typeface="+mj-cs"/>
              </a:rPr>
              <a:t>الرابعة  </a:t>
            </a:r>
            <a:endParaRPr lang="ar-SA" sz="4400" dirty="0"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+mj-cs"/>
              </a:rPr>
              <a:t>الدرس :  </a:t>
            </a:r>
            <a:r>
              <a:rPr lang="en-US" sz="4400" dirty="0">
                <a:cs typeface="+mj-cs"/>
              </a:rPr>
              <a:t>  </a:t>
            </a:r>
            <a:r>
              <a:rPr lang="ar-JO" sz="4400" dirty="0">
                <a:cs typeface="+mj-cs"/>
              </a:rPr>
              <a:t> من أدب المغامرات </a:t>
            </a: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+mj-cs"/>
              </a:rPr>
              <a:t>المبحث :  </a:t>
            </a:r>
            <a:r>
              <a:rPr lang="en-US" sz="4400" dirty="0">
                <a:cs typeface="+mj-cs"/>
              </a:rPr>
              <a:t> </a:t>
            </a:r>
            <a:r>
              <a:rPr lang="ar-JO" sz="4400" dirty="0">
                <a:cs typeface="+mj-cs"/>
              </a:rPr>
              <a:t>اللغة العربية </a:t>
            </a:r>
            <a:endParaRPr lang="ar-SA" sz="4400" dirty="0"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+mj-cs"/>
              </a:rPr>
              <a:t>الصف :  </a:t>
            </a:r>
            <a:r>
              <a:rPr lang="en-US" sz="4400" dirty="0">
                <a:cs typeface="+mj-cs"/>
              </a:rPr>
              <a:t> </a:t>
            </a:r>
            <a:r>
              <a:rPr lang="ar-JO" sz="4400" dirty="0">
                <a:cs typeface="+mj-cs"/>
              </a:rPr>
              <a:t>الفصل الأول </a:t>
            </a:r>
          </a:p>
          <a:p>
            <a:endParaRPr lang="ar-JO" dirty="0"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8FBAE8-C9C3-49A9-990F-DE3237BF8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0" y="1272301"/>
            <a:ext cx="167044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1">
            <a:extLst>
              <a:ext uri="{FF2B5EF4-FFF2-40B4-BE49-F238E27FC236}">
                <a16:creationId xmlns:a16="http://schemas.microsoft.com/office/drawing/2014/main" id="{0AE4245D-64AB-A2D0-E05C-8EF161C5C2D0}"/>
              </a:ext>
            </a:extLst>
          </p:cNvPr>
          <p:cNvSpPr/>
          <p:nvPr/>
        </p:nvSpPr>
        <p:spPr>
          <a:xfrm>
            <a:off x="9800833" y="1403113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تقويم التكويني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A01087DD-E2EF-8276-59EE-8641C0F9FF26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DAB04BD7-2BE6-E641-4F52-8EC8B7AD499B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AED876A0-A18B-5132-AFBA-90268F4A74B8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9380EB4F-C26F-677B-4475-95B8E60EC810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r>
              <a:rPr kumimoji="0" lang="ar-JO" sz="1600" b="1" i="0" u="none" strike="noStrike" kern="0" cap="none" spc="0" normalizeH="0" baseline="0" noProof="0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الرابعة 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F90991A4-F215-F490-B908-C4CE763DB1DE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أدب المغامرات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EC41FAA-025E-4C01-0953-91A14BE5A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48958"/>
            <a:ext cx="650166" cy="64403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7B98B320-1E8E-9A5B-F459-667C6F33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61ACF62-A9E0-FB20-D3A5-6B4EA0EDA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35" y="2032359"/>
            <a:ext cx="1670449" cy="1780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8AABE4-F857-49E7-B73F-CBCFE1694B2F}"/>
              </a:ext>
            </a:extLst>
          </p:cNvPr>
          <p:cNvSpPr txBox="1"/>
          <p:nvPr/>
        </p:nvSpPr>
        <p:spPr>
          <a:xfrm>
            <a:off x="2223247" y="1911682"/>
            <a:ext cx="89109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/>
              <a:t>رواية دون كيشوت من كتابة الروائي العالمي:</a:t>
            </a:r>
          </a:p>
          <a:p>
            <a:pPr algn="r" rtl="1"/>
            <a:r>
              <a:rPr lang="ar-JO" sz="3200" dirty="0" smtClean="0"/>
              <a:t> </a:t>
            </a:r>
            <a:endParaRPr lang="ar-JO" sz="3200" dirty="0"/>
          </a:p>
          <a:p>
            <a:pPr algn="r" rtl="1"/>
            <a:r>
              <a:rPr lang="ar-JO" sz="3200" dirty="0" smtClean="0"/>
              <a:t>1- آرنيست همنغوي</a:t>
            </a:r>
            <a:br>
              <a:rPr lang="ar-JO" sz="3200" dirty="0" smtClean="0"/>
            </a:br>
            <a:endParaRPr lang="ar-JO" sz="3200" dirty="0"/>
          </a:p>
          <a:p>
            <a:pPr algn="r" rtl="1"/>
            <a:r>
              <a:rPr lang="ar-JO" sz="3200" dirty="0" smtClean="0"/>
              <a:t>2- هيرمان ميلفيل</a:t>
            </a:r>
          </a:p>
          <a:p>
            <a:pPr algn="r" rtl="1"/>
            <a:endParaRPr lang="ar-JO" sz="3200" dirty="0"/>
          </a:p>
          <a:p>
            <a:pPr algn="r" rtl="1"/>
            <a:r>
              <a:rPr lang="ar-JO" sz="3200" dirty="0" smtClean="0"/>
              <a:t>3- ميغيل دي سارفانتيس</a:t>
            </a:r>
          </a:p>
          <a:p>
            <a:pPr algn="r" rtl="1"/>
            <a:endParaRPr lang="ar-JO" sz="3200" dirty="0" smtClean="0"/>
          </a:p>
          <a:p>
            <a:pPr algn="r" rtl="1"/>
            <a:r>
              <a:rPr lang="ar-JO" sz="3200" dirty="0" smtClean="0"/>
              <a:t>4- أجاثا كريستي</a:t>
            </a:r>
            <a:endParaRPr lang="en-US" sz="3200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A174EA11-917F-43ED-BF49-CAF27349AF49}"/>
              </a:ext>
            </a:extLst>
          </p:cNvPr>
          <p:cNvSpPr/>
          <p:nvPr/>
        </p:nvSpPr>
        <p:spPr>
          <a:xfrm>
            <a:off x="6678706" y="4662311"/>
            <a:ext cx="5032860" cy="1006143"/>
          </a:xfrm>
          <a:prstGeom prst="donut">
            <a:avLst>
              <a:gd name="adj" fmla="val 13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>
            <a:extLst>
              <a:ext uri="{FF2B5EF4-FFF2-40B4-BE49-F238E27FC236}">
                <a16:creationId xmlns:a16="http://schemas.microsoft.com/office/drawing/2014/main" id="{A01087DD-E2EF-8276-59EE-8641C0F9FF26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DAB04BD7-2BE6-E641-4F52-8EC8B7AD499B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الكلية العلمية الإسلامية       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AED876A0-A18B-5132-AFBA-90268F4A74B8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9380EB4F-C26F-677B-4475-95B8E60EC810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r>
              <a:rPr kumimoji="0" lang="ar-JO" sz="1600" b="1" i="0" u="none" strike="noStrike" kern="0" cap="none" spc="0" normalizeH="0" baseline="0" noProof="0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الرابعة 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F90991A4-F215-F490-B908-C4CE763DB1DE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دون كيشوت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EC41FAA-025E-4C01-0953-91A14BE5A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56207"/>
            <a:ext cx="650166" cy="644038"/>
          </a:xfrm>
          <a:prstGeom prst="rect">
            <a:avLst/>
          </a:prstGeom>
        </p:spPr>
      </p:pic>
      <p:sp>
        <p:nvSpPr>
          <p:cNvPr id="46" name="Rounded Rectangle 23">
            <a:extLst>
              <a:ext uri="{FF2B5EF4-FFF2-40B4-BE49-F238E27FC236}">
                <a16:creationId xmlns:a16="http://schemas.microsoft.com/office/drawing/2014/main" id="{F3E93449-97C7-8F55-BA05-8EFDD82F2C32}"/>
              </a:ext>
            </a:extLst>
          </p:cNvPr>
          <p:cNvSpPr/>
          <p:nvPr/>
        </p:nvSpPr>
        <p:spPr>
          <a:xfrm>
            <a:off x="9955726" y="1299180"/>
            <a:ext cx="2145162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الربط بالحياة</a:t>
            </a: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والتفكير الناقد </a:t>
            </a: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7B98B320-1E8E-9A5B-F459-667C6F33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718A5E-B890-4A21-8959-6C89DBB4A8DC}"/>
              </a:ext>
            </a:extLst>
          </p:cNvPr>
          <p:cNvSpPr txBox="1"/>
          <p:nvPr/>
        </p:nvSpPr>
        <p:spPr>
          <a:xfrm>
            <a:off x="1367058" y="2262917"/>
            <a:ext cx="959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dirty="0" smtClean="0">
                <a:solidFill>
                  <a:srgbClr val="FF0000"/>
                </a:solidFill>
              </a:rPr>
              <a:t>لو كنتَ كاتبًا لأدب المغامرات، أين ستجعل بطل الرواية يُغامر؟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اهمية التفكير الناقد - مهارات التفكير الناقد وحل المشكلات">
            <a:extLst>
              <a:ext uri="{FF2B5EF4-FFF2-40B4-BE49-F238E27FC236}">
                <a16:creationId xmlns:a16="http://schemas.microsoft.com/office/drawing/2014/main" id="{719A4541-5DDA-4723-9476-7D04AB7E8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07" y="3429000"/>
            <a:ext cx="6893939" cy="246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>
            <a:extLst>
              <a:ext uri="{FF2B5EF4-FFF2-40B4-BE49-F238E27FC236}">
                <a16:creationId xmlns:a16="http://schemas.microsoft.com/office/drawing/2014/main" id="{A01087DD-E2EF-8276-59EE-8641C0F9FF26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DAB04BD7-2BE6-E641-4F52-8EC8B7AD499B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AED876A0-A18B-5132-AFBA-90268F4A74B8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9380EB4F-C26F-677B-4475-95B8E60EC810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r>
              <a:rPr kumimoji="0" lang="ar-JO" sz="1600" b="1" i="0" u="none" strike="noStrike" kern="0" cap="none" spc="0" normalizeH="0" baseline="0" noProof="0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الرابعة 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F90991A4-F215-F490-B908-C4CE763DB1DE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أدب المغامرات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EC41FAA-025E-4C01-0953-91A14BE5A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48958"/>
            <a:ext cx="650166" cy="644038"/>
          </a:xfrm>
          <a:prstGeom prst="rect">
            <a:avLst/>
          </a:prstGeom>
        </p:spPr>
      </p:pic>
      <p:sp>
        <p:nvSpPr>
          <p:cNvPr id="47" name="Rounded Rectangle 42">
            <a:extLst>
              <a:ext uri="{FF2B5EF4-FFF2-40B4-BE49-F238E27FC236}">
                <a16:creationId xmlns:a16="http://schemas.microsoft.com/office/drawing/2014/main" id="{31EEE8FD-4DB2-4E70-85A5-7D30DC481DFB}"/>
              </a:ext>
            </a:extLst>
          </p:cNvPr>
          <p:cNvSpPr/>
          <p:nvPr/>
        </p:nvSpPr>
        <p:spPr>
          <a:xfrm>
            <a:off x="9676343" y="1383145"/>
            <a:ext cx="222705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تقويم ختامي 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342771" y="6249551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00:00 minutes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A9889FD-ED08-88CA-EE05-44B367890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15" y="2242016"/>
            <a:ext cx="1536325" cy="17801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4DE942-577E-4A2F-9D08-6162C4E49FE7}"/>
              </a:ext>
            </a:extLst>
          </p:cNvPr>
          <p:cNvSpPr txBox="1"/>
          <p:nvPr/>
        </p:nvSpPr>
        <p:spPr>
          <a:xfrm>
            <a:off x="2599765" y="2043953"/>
            <a:ext cx="83102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 smtClean="0"/>
              <a:t>هل شخصية دون كيشوت حقيقية؟</a:t>
            </a:r>
            <a:endParaRPr lang="ar-JO" sz="4000" dirty="0"/>
          </a:p>
          <a:p>
            <a:pPr algn="r" rtl="1"/>
            <a:endParaRPr lang="ar-JO" sz="4000" dirty="0" smtClean="0"/>
          </a:p>
          <a:p>
            <a:pPr algn="r" rtl="1"/>
            <a:r>
              <a:rPr lang="ar-JO" sz="4000" dirty="0" smtClean="0"/>
              <a:t>نعم                      </a:t>
            </a:r>
          </a:p>
          <a:p>
            <a:pPr algn="r" rtl="1"/>
            <a:endParaRPr lang="ar-JO" sz="4000" dirty="0"/>
          </a:p>
          <a:p>
            <a:pPr algn="r" rtl="1"/>
            <a:r>
              <a:rPr lang="ar-JO" sz="4000" dirty="0" smtClean="0"/>
              <a:t>لا</a:t>
            </a:r>
            <a:endParaRPr lang="ar-JO" sz="4000" dirty="0"/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2829055C-B66F-4183-8972-7D3E2362C85A}"/>
              </a:ext>
            </a:extLst>
          </p:cNvPr>
          <p:cNvSpPr/>
          <p:nvPr/>
        </p:nvSpPr>
        <p:spPr>
          <a:xfrm>
            <a:off x="9566358" y="4220774"/>
            <a:ext cx="2145208" cy="1217814"/>
          </a:xfrm>
          <a:prstGeom prst="donut">
            <a:avLst>
              <a:gd name="adj" fmla="val 90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9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9790530" y="1324841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2" name="Double Wave 31"/>
          <p:cNvSpPr/>
          <p:nvPr/>
        </p:nvSpPr>
        <p:spPr>
          <a:xfrm>
            <a:off x="3260682" y="603566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الرابعة 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100806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:أدب المغامرات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092FBFB-F12C-3AB9-5C9A-E74DF201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5D042E5-AA21-F1E6-415E-8B152C780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77" y="2313266"/>
            <a:ext cx="1261271" cy="1780186"/>
          </a:xfrm>
          <a:prstGeom prst="rect">
            <a:avLst/>
          </a:prstGeom>
        </p:spPr>
      </p:pic>
      <p:pic>
        <p:nvPicPr>
          <p:cNvPr id="3074" name="Picture 2" descr="بطاقة ماذا تعلمت من الدرس تستخدم لإغلاق الدرس،يتم كتابة إجابات الطلاب على  البطاقات الثلاث عدد القطع ٤ (قطعة تحمل السؤال،ثلاث قطع فارغة للكتابة) حجم  A4 السعر : ٢﷼🇴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1" y="1635200"/>
            <a:ext cx="4550055" cy="455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820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771974" y="617778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179472" y="31091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+mj-cs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260682" y="603566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الرابعة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100806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من أدب المغامرات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002649" y="1744971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6BE96BB-EF9E-148A-85E2-4E6A7DAD0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52" y="1023399"/>
            <a:ext cx="1299998" cy="1385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F76A11-9420-4F8C-99E8-01596E560788}"/>
              </a:ext>
            </a:extLst>
          </p:cNvPr>
          <p:cNvSpPr txBox="1"/>
          <p:nvPr/>
        </p:nvSpPr>
        <p:spPr>
          <a:xfrm>
            <a:off x="928080" y="1262006"/>
            <a:ext cx="607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إطلالات على الإعجاز القرآني </a:t>
            </a:r>
            <a:endParaRPr lang="en-US" sz="40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B2B14-ED28-4BFD-A94A-96E492A20746}"/>
              </a:ext>
            </a:extLst>
          </p:cNvPr>
          <p:cNvSpPr txBox="1"/>
          <p:nvPr/>
        </p:nvSpPr>
        <p:spPr>
          <a:xfrm>
            <a:off x="2648071" y="5316071"/>
            <a:ext cx="332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>
                <a:solidFill>
                  <a:schemeClr val="bg1"/>
                </a:solidFill>
              </a:rPr>
              <a:t>* تقييم مجموعة عشوائية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دون كيشوت - ويكيبيديا">
            <a:extLst>
              <a:ext uri="{FF2B5EF4-FFF2-40B4-BE49-F238E27FC236}">
                <a16:creationId xmlns:a16="http://schemas.microsoft.com/office/drawing/2014/main" id="{AC364269-72D7-4521-94AB-AD8B7ACDB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73" y="1593620"/>
            <a:ext cx="3210787" cy="482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318F61-8449-4E77-81AE-1AF50E9A5ECB}"/>
              </a:ext>
            </a:extLst>
          </p:cNvPr>
          <p:cNvSpPr txBox="1"/>
          <p:nvPr/>
        </p:nvSpPr>
        <p:spPr>
          <a:xfrm>
            <a:off x="4108539" y="2519597"/>
            <a:ext cx="578223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2800" b="1" dirty="0"/>
              <a:t>أن يتعرف على أدب المغامرات  </a:t>
            </a:r>
            <a:r>
              <a:rPr lang="ar-JO" sz="2800" b="1" dirty="0" smtClean="0"/>
              <a:t>العالمي.</a:t>
            </a:r>
          </a:p>
          <a:p>
            <a:pPr algn="r" rtl="1"/>
            <a:endParaRPr lang="ar-JO" sz="2800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2800" b="1" dirty="0" smtClean="0"/>
              <a:t>أن يتعرّف كاتب النص وبطله. </a:t>
            </a:r>
          </a:p>
          <a:p>
            <a:pPr algn="r" rt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3EE5CC9-564C-B7FD-6F63-A57BA596B0D4}"/>
              </a:ext>
            </a:extLst>
          </p:cNvPr>
          <p:cNvGrpSpPr/>
          <p:nvPr/>
        </p:nvGrpSpPr>
        <p:grpSpPr>
          <a:xfrm>
            <a:off x="234022" y="1020059"/>
            <a:ext cx="1261271" cy="716434"/>
            <a:chOff x="7459494" y="205862"/>
            <a:chExt cx="1544854" cy="691058"/>
          </a:xfrm>
        </p:grpSpPr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0385831E-FB7B-DB0D-00C2-F768AF4D6072}"/>
                </a:ext>
              </a:extLst>
            </p:cNvPr>
            <p:cNvSpPr/>
            <p:nvPr/>
          </p:nvSpPr>
          <p:spPr>
            <a:xfrm>
              <a:off x="7459494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2">
              <a:extLst>
                <a:ext uri="{FF2B5EF4-FFF2-40B4-BE49-F238E27FC236}">
                  <a16:creationId xmlns:a16="http://schemas.microsoft.com/office/drawing/2014/main" id="{FE1C12CB-F855-916A-AE8A-75BDAC0016CD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6" name="Double Wave 35">
            <a:extLst>
              <a:ext uri="{FF2B5EF4-FFF2-40B4-BE49-F238E27FC236}">
                <a16:creationId xmlns:a16="http://schemas.microsoft.com/office/drawing/2014/main" id="{74179234-31D6-570B-D0F5-D4E82B07E569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8" name="Rounded Rectangle 34">
            <a:extLst>
              <a:ext uri="{FF2B5EF4-FFF2-40B4-BE49-F238E27FC236}">
                <a16:creationId xmlns:a16="http://schemas.microsoft.com/office/drawing/2014/main" id="{99323792-A2EA-DBBF-9606-31F3DEB353B5}"/>
              </a:ext>
            </a:extLst>
          </p:cNvPr>
          <p:cNvSpPr/>
          <p:nvPr/>
        </p:nvSpPr>
        <p:spPr>
          <a:xfrm>
            <a:off x="9997423" y="1157578"/>
            <a:ext cx="1944600" cy="463827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التمهيد </a:t>
            </a:r>
            <a:endParaRPr kumimoji="0" lang="ar-JO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2C198266-9435-1899-4576-D1B6BB6AB0D9}"/>
              </a:ext>
            </a:extLst>
          </p:cNvPr>
          <p:cNvSpPr txBox="1">
            <a:spLocks/>
          </p:cNvSpPr>
          <p:nvPr/>
        </p:nvSpPr>
        <p:spPr>
          <a:xfrm>
            <a:off x="352379" y="-12829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0" name="Double Wave 39">
            <a:extLst>
              <a:ext uri="{FF2B5EF4-FFF2-40B4-BE49-F238E27FC236}">
                <a16:creationId xmlns:a16="http://schemas.microsoft.com/office/drawing/2014/main" id="{8F81EA8F-6597-CD33-2D72-BB26735C084B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F6893589-2F55-B68B-75E0-3908C067CC49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r>
              <a:rPr kumimoji="0" lang="ar-JO" sz="1600" b="1" i="0" u="none" strike="noStrike" kern="0" cap="none" spc="0" normalizeH="0" baseline="0" noProof="0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الرابعة 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2" name="Double Wave 41">
            <a:extLst>
              <a:ext uri="{FF2B5EF4-FFF2-40B4-BE49-F238E27FC236}">
                <a16:creationId xmlns:a16="http://schemas.microsoft.com/office/drawing/2014/main" id="{CDD24D6C-9224-E951-2A2E-FD0B42B2B9AF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دون كيشوت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6F15C3B-6243-3B6B-8C59-6DA425195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378151"/>
            <a:ext cx="650166" cy="644038"/>
          </a:xfrm>
          <a:prstGeom prst="rect">
            <a:avLst/>
          </a:prstGeom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0630EDAE-8508-DB9C-4E88-1F8F0127E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96" y="625907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1555A386-9E7C-739E-DA2B-DD6E059FF5B1}"/>
              </a:ext>
            </a:extLst>
          </p:cNvPr>
          <p:cNvSpPr/>
          <p:nvPr/>
        </p:nvSpPr>
        <p:spPr>
          <a:xfrm>
            <a:off x="8812306" y="1318067"/>
            <a:ext cx="3379694" cy="178018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الحائط المتكلم </a:t>
            </a:r>
          </a:p>
          <a:p>
            <a:pPr algn="ctr"/>
            <a:r>
              <a:rPr lang="en-US" dirty="0"/>
              <a:t>Think-Pair-Share (</a:t>
            </a:r>
            <a:r>
              <a:rPr lang="ar-JO" dirty="0"/>
              <a:t>فكر-زاوج-شارك).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62BA89-3AF5-4973-A8BB-19E13D5BF8A2}"/>
              </a:ext>
            </a:extLst>
          </p:cNvPr>
          <p:cNvSpPr txBox="1"/>
          <p:nvPr/>
        </p:nvSpPr>
        <p:spPr>
          <a:xfrm>
            <a:off x="1686106" y="1157248"/>
            <a:ext cx="1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استراتيجية الحائط المتكلم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2" y="3196838"/>
            <a:ext cx="11036656" cy="3079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09" y="1157248"/>
            <a:ext cx="3048425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3EE5CC9-564C-B7FD-6F63-A57BA596B0D4}"/>
              </a:ext>
            </a:extLst>
          </p:cNvPr>
          <p:cNvGrpSpPr/>
          <p:nvPr/>
        </p:nvGrpSpPr>
        <p:grpSpPr>
          <a:xfrm>
            <a:off x="234022" y="1020059"/>
            <a:ext cx="1261271" cy="716434"/>
            <a:chOff x="7459494" y="205862"/>
            <a:chExt cx="1544854" cy="691058"/>
          </a:xfrm>
        </p:grpSpPr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0385831E-FB7B-DB0D-00C2-F768AF4D6072}"/>
                </a:ext>
              </a:extLst>
            </p:cNvPr>
            <p:cNvSpPr/>
            <p:nvPr/>
          </p:nvSpPr>
          <p:spPr>
            <a:xfrm>
              <a:off x="7459494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2">
              <a:extLst>
                <a:ext uri="{FF2B5EF4-FFF2-40B4-BE49-F238E27FC236}">
                  <a16:creationId xmlns:a16="http://schemas.microsoft.com/office/drawing/2014/main" id="{FE1C12CB-F855-916A-AE8A-75BDAC0016CD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6" name="Double Wave 35">
            <a:extLst>
              <a:ext uri="{FF2B5EF4-FFF2-40B4-BE49-F238E27FC236}">
                <a16:creationId xmlns:a16="http://schemas.microsoft.com/office/drawing/2014/main" id="{74179234-31D6-570B-D0F5-D4E82B07E569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8" name="Rounded Rectangle 34">
            <a:extLst>
              <a:ext uri="{FF2B5EF4-FFF2-40B4-BE49-F238E27FC236}">
                <a16:creationId xmlns:a16="http://schemas.microsoft.com/office/drawing/2014/main" id="{99323792-A2EA-DBBF-9606-31F3DEB353B5}"/>
              </a:ext>
            </a:extLst>
          </p:cNvPr>
          <p:cNvSpPr/>
          <p:nvPr/>
        </p:nvSpPr>
        <p:spPr>
          <a:xfrm>
            <a:off x="9997423" y="1157578"/>
            <a:ext cx="1944600" cy="463827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نشاط قبلي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2C198266-9435-1899-4576-D1B6BB6AB0D9}"/>
              </a:ext>
            </a:extLst>
          </p:cNvPr>
          <p:cNvSpPr txBox="1">
            <a:spLocks/>
          </p:cNvSpPr>
          <p:nvPr/>
        </p:nvSpPr>
        <p:spPr>
          <a:xfrm>
            <a:off x="352379" y="-12829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0" name="Double Wave 39">
            <a:extLst>
              <a:ext uri="{FF2B5EF4-FFF2-40B4-BE49-F238E27FC236}">
                <a16:creationId xmlns:a16="http://schemas.microsoft.com/office/drawing/2014/main" id="{8F81EA8F-6597-CD33-2D72-BB26735C084B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F6893589-2F55-B68B-75E0-3908C067CC49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r>
              <a:rPr kumimoji="0" lang="ar-JO" sz="1600" b="1" i="0" u="none" strike="noStrike" kern="0" cap="none" spc="0" normalizeH="0" baseline="0" noProof="0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الرابعة 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2" name="Double Wave 41">
            <a:extLst>
              <a:ext uri="{FF2B5EF4-FFF2-40B4-BE49-F238E27FC236}">
                <a16:creationId xmlns:a16="http://schemas.microsoft.com/office/drawing/2014/main" id="{CDD24D6C-9224-E951-2A2E-FD0B42B2B9AF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r>
              <a:rPr lang="ar-JO" sz="1600" b="1" kern="0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دون كيشوت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6F15C3B-6243-3B6B-8C59-6DA425195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378151"/>
            <a:ext cx="650166" cy="644038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1555A386-9E7C-739E-DA2B-DD6E059FF5B1}"/>
              </a:ext>
            </a:extLst>
          </p:cNvPr>
          <p:cNvSpPr/>
          <p:nvPr/>
        </p:nvSpPr>
        <p:spPr>
          <a:xfrm>
            <a:off x="6410103" y="1318067"/>
            <a:ext cx="5781897" cy="178018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الكتاب صفحة  14.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62BA89-3AF5-4973-A8BB-19E13D5BF8A2}"/>
              </a:ext>
            </a:extLst>
          </p:cNvPr>
          <p:cNvSpPr txBox="1"/>
          <p:nvPr/>
        </p:nvSpPr>
        <p:spPr>
          <a:xfrm>
            <a:off x="0" y="1810757"/>
            <a:ext cx="194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dirty="0">
                <a:solidFill>
                  <a:srgbClr val="FF0000"/>
                </a:solidFill>
              </a:rPr>
              <a:t>استراتيجية </a:t>
            </a:r>
            <a:r>
              <a:rPr lang="en-US" sz="2000" dirty="0" smtClean="0">
                <a:solidFill>
                  <a:srgbClr val="FF0000"/>
                </a:solidFill>
              </a:rPr>
              <a:t>KWL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678B6-0B45-4BAE-8EF4-F39FB0FBD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063" y="3098253"/>
            <a:ext cx="7464280" cy="31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3EE5CC9-564C-B7FD-6F63-A57BA596B0D4}"/>
              </a:ext>
            </a:extLst>
          </p:cNvPr>
          <p:cNvGrpSpPr/>
          <p:nvPr/>
        </p:nvGrpSpPr>
        <p:grpSpPr>
          <a:xfrm>
            <a:off x="234022" y="1020059"/>
            <a:ext cx="1261271" cy="716434"/>
            <a:chOff x="7459494" y="205862"/>
            <a:chExt cx="1544854" cy="691058"/>
          </a:xfrm>
        </p:grpSpPr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0385831E-FB7B-DB0D-00C2-F768AF4D6072}"/>
                </a:ext>
              </a:extLst>
            </p:cNvPr>
            <p:cNvSpPr/>
            <p:nvPr/>
          </p:nvSpPr>
          <p:spPr>
            <a:xfrm>
              <a:off x="7459494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2">
              <a:extLst>
                <a:ext uri="{FF2B5EF4-FFF2-40B4-BE49-F238E27FC236}">
                  <a16:creationId xmlns:a16="http://schemas.microsoft.com/office/drawing/2014/main" id="{FE1C12CB-F855-916A-AE8A-75BDAC0016CD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6" name="Double Wave 35">
            <a:extLst>
              <a:ext uri="{FF2B5EF4-FFF2-40B4-BE49-F238E27FC236}">
                <a16:creationId xmlns:a16="http://schemas.microsoft.com/office/drawing/2014/main" id="{74179234-31D6-570B-D0F5-D4E82B07E569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8" name="Rounded Rectangle 34">
            <a:extLst>
              <a:ext uri="{FF2B5EF4-FFF2-40B4-BE49-F238E27FC236}">
                <a16:creationId xmlns:a16="http://schemas.microsoft.com/office/drawing/2014/main" id="{99323792-A2EA-DBBF-9606-31F3DEB353B5}"/>
              </a:ext>
            </a:extLst>
          </p:cNvPr>
          <p:cNvSpPr/>
          <p:nvPr/>
        </p:nvSpPr>
        <p:spPr>
          <a:xfrm>
            <a:off x="9997423" y="1157578"/>
            <a:ext cx="1944600" cy="463827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تنقريم قبلي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2C198266-9435-1899-4576-D1B6BB6AB0D9}"/>
              </a:ext>
            </a:extLst>
          </p:cNvPr>
          <p:cNvSpPr txBox="1">
            <a:spLocks/>
          </p:cNvSpPr>
          <p:nvPr/>
        </p:nvSpPr>
        <p:spPr>
          <a:xfrm>
            <a:off x="352379" y="-12829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0" name="Double Wave 39">
            <a:extLst>
              <a:ext uri="{FF2B5EF4-FFF2-40B4-BE49-F238E27FC236}">
                <a16:creationId xmlns:a16="http://schemas.microsoft.com/office/drawing/2014/main" id="{8F81EA8F-6597-CD33-2D72-BB26735C084B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F6893589-2F55-B68B-75E0-3908C067CC49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r>
              <a:rPr kumimoji="0" lang="ar-JO" sz="1600" b="1" i="0" u="none" strike="noStrike" kern="0" cap="none" spc="0" normalizeH="0" baseline="0" noProof="0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الرابعة 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2" name="Double Wave 41">
            <a:extLst>
              <a:ext uri="{FF2B5EF4-FFF2-40B4-BE49-F238E27FC236}">
                <a16:creationId xmlns:a16="http://schemas.microsoft.com/office/drawing/2014/main" id="{CDD24D6C-9224-E951-2A2E-FD0B42B2B9AF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أدب المغامرات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6F15C3B-6243-3B6B-8C59-6DA425195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378151"/>
            <a:ext cx="650166" cy="644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C33EE3-602C-400F-8706-6A49392C3C70}"/>
              </a:ext>
            </a:extLst>
          </p:cNvPr>
          <p:cNvSpPr txBox="1"/>
          <p:nvPr/>
        </p:nvSpPr>
        <p:spPr>
          <a:xfrm>
            <a:off x="968188" y="1736493"/>
            <a:ext cx="105312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solidFill>
                  <a:srgbClr val="FF0000"/>
                </a:solidFill>
              </a:rPr>
              <a:t>ما المقصود بـ أدب المغامرات</a:t>
            </a:r>
            <a:r>
              <a:rPr lang="fa-IR" sz="3200" b="1" dirty="0" smtClean="0">
                <a:solidFill>
                  <a:srgbClr val="FF0000"/>
                </a:solidFill>
              </a:rPr>
              <a:t>؟</a:t>
            </a:r>
            <a:endParaRPr lang="ar-JO" sz="3200" b="1" dirty="0" smtClean="0">
              <a:solidFill>
                <a:srgbClr val="FF0000"/>
              </a:solidFill>
            </a:endParaRPr>
          </a:p>
          <a:p>
            <a:pPr algn="r" rtl="1"/>
            <a:endParaRPr lang="ar-JO" sz="3200" b="1" dirty="0">
              <a:solidFill>
                <a:srgbClr val="FF0000"/>
              </a:solidFill>
            </a:endParaRPr>
          </a:p>
          <a:p>
            <a:pPr algn="r" rtl="1"/>
            <a:r>
              <a:rPr lang="fa-IR" sz="2800" dirty="0"/>
              <a:t>أ. الأدب الذي يعرض أحداثًا حقيقية من حياة العلماء والمفكرين.</a:t>
            </a:r>
            <a:endParaRPr lang="ar-JO" sz="2800" dirty="0"/>
          </a:p>
          <a:p>
            <a:pPr algn="r" rtl="1"/>
            <a:endParaRPr lang="ar-JO" sz="2800" dirty="0"/>
          </a:p>
          <a:p>
            <a:pPr algn="r" rtl="1"/>
            <a:r>
              <a:rPr lang="fa-IR" sz="2800" dirty="0"/>
              <a:t>ب. الأدب الذي يصوّر رحلاتٍ وأحداثًا مثيرة مليئة بالمخاطر والتشويق يعيشها البطل أثناء سعيه لتحقيق هدف ما.</a:t>
            </a:r>
            <a:endParaRPr lang="ar-JO" sz="2800" dirty="0"/>
          </a:p>
          <a:p>
            <a:pPr algn="r" rtl="1"/>
            <a:endParaRPr lang="ar-JO" sz="2800" dirty="0"/>
          </a:p>
          <a:p>
            <a:pPr algn="r" rtl="1"/>
            <a:r>
              <a:rPr lang="fa-IR" sz="2800" dirty="0"/>
              <a:t>ج. الأدب الذي يهتم بوصف الطبيعة ومظاهر الجمال في الحياة.</a:t>
            </a:r>
            <a:endParaRPr lang="ar-JO" sz="2800" dirty="0"/>
          </a:p>
          <a:p>
            <a:pPr algn="r" rtl="1"/>
            <a:endParaRPr lang="ar-JO" sz="2800" dirty="0"/>
          </a:p>
          <a:p>
            <a:pPr algn="r" rtl="1"/>
            <a:r>
              <a:rPr lang="fa-IR" sz="2800" dirty="0"/>
              <a:t>د. الأدب الذي يعبّر عن القيم الاجتماعية والعادات والتقاليد السائدة في </a:t>
            </a:r>
            <a:r>
              <a:rPr lang="fa-IR" sz="2800" dirty="0" smtClean="0"/>
              <a:t>المجتمع</a:t>
            </a:r>
            <a:r>
              <a:rPr lang="ar-JO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78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3EE5CC9-564C-B7FD-6F63-A57BA596B0D4}"/>
              </a:ext>
            </a:extLst>
          </p:cNvPr>
          <p:cNvGrpSpPr/>
          <p:nvPr/>
        </p:nvGrpSpPr>
        <p:grpSpPr>
          <a:xfrm>
            <a:off x="234022" y="1020059"/>
            <a:ext cx="1261271" cy="716434"/>
            <a:chOff x="7459494" y="205862"/>
            <a:chExt cx="1544854" cy="691058"/>
          </a:xfrm>
        </p:grpSpPr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0385831E-FB7B-DB0D-00C2-F768AF4D6072}"/>
                </a:ext>
              </a:extLst>
            </p:cNvPr>
            <p:cNvSpPr/>
            <p:nvPr/>
          </p:nvSpPr>
          <p:spPr>
            <a:xfrm>
              <a:off x="7459494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2">
              <a:extLst>
                <a:ext uri="{FF2B5EF4-FFF2-40B4-BE49-F238E27FC236}">
                  <a16:creationId xmlns:a16="http://schemas.microsoft.com/office/drawing/2014/main" id="{FE1C12CB-F855-916A-AE8A-75BDAC0016CD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6" name="Double Wave 35">
            <a:extLst>
              <a:ext uri="{FF2B5EF4-FFF2-40B4-BE49-F238E27FC236}">
                <a16:creationId xmlns:a16="http://schemas.microsoft.com/office/drawing/2014/main" id="{74179234-31D6-570B-D0F5-D4E82B07E569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8" name="Rounded Rectangle 34">
            <a:extLst>
              <a:ext uri="{FF2B5EF4-FFF2-40B4-BE49-F238E27FC236}">
                <a16:creationId xmlns:a16="http://schemas.microsoft.com/office/drawing/2014/main" id="{99323792-A2EA-DBBF-9606-31F3DEB353B5}"/>
              </a:ext>
            </a:extLst>
          </p:cNvPr>
          <p:cNvSpPr/>
          <p:nvPr/>
        </p:nvSpPr>
        <p:spPr>
          <a:xfrm>
            <a:off x="9997423" y="1157578"/>
            <a:ext cx="1944600" cy="463827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تنقريم قبلي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2C198266-9435-1899-4576-D1B6BB6AB0D9}"/>
              </a:ext>
            </a:extLst>
          </p:cNvPr>
          <p:cNvSpPr txBox="1">
            <a:spLocks/>
          </p:cNvSpPr>
          <p:nvPr/>
        </p:nvSpPr>
        <p:spPr>
          <a:xfrm>
            <a:off x="352379" y="-12829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0" name="Double Wave 39">
            <a:extLst>
              <a:ext uri="{FF2B5EF4-FFF2-40B4-BE49-F238E27FC236}">
                <a16:creationId xmlns:a16="http://schemas.microsoft.com/office/drawing/2014/main" id="{8F81EA8F-6597-CD33-2D72-BB26735C084B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F6893589-2F55-B68B-75E0-3908C067CC49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r>
              <a:rPr kumimoji="0" lang="ar-JO" sz="1600" b="1" i="0" u="none" strike="noStrike" kern="0" cap="none" spc="0" normalizeH="0" baseline="0" noProof="0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الرابعة 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2" name="Double Wave 41">
            <a:extLst>
              <a:ext uri="{FF2B5EF4-FFF2-40B4-BE49-F238E27FC236}">
                <a16:creationId xmlns:a16="http://schemas.microsoft.com/office/drawing/2014/main" id="{CDD24D6C-9224-E951-2A2E-FD0B42B2B9AF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أدب المغامرات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6F15C3B-6243-3B6B-8C59-6DA425195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378151"/>
            <a:ext cx="650166" cy="644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C33EE3-602C-400F-8706-6A49392C3C70}"/>
              </a:ext>
            </a:extLst>
          </p:cNvPr>
          <p:cNvSpPr txBox="1"/>
          <p:nvPr/>
        </p:nvSpPr>
        <p:spPr>
          <a:xfrm>
            <a:off x="968188" y="1736493"/>
            <a:ext cx="105312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solidFill>
                  <a:srgbClr val="FF0000"/>
                </a:solidFill>
              </a:rPr>
              <a:t>ما المقصود بـ أدب المغامرات</a:t>
            </a:r>
            <a:r>
              <a:rPr lang="fa-IR" sz="3200" b="1" dirty="0" smtClean="0">
                <a:solidFill>
                  <a:srgbClr val="FF0000"/>
                </a:solidFill>
              </a:rPr>
              <a:t>؟</a:t>
            </a:r>
            <a:endParaRPr lang="ar-JO" sz="3200" b="1" dirty="0" smtClean="0">
              <a:solidFill>
                <a:srgbClr val="FF0000"/>
              </a:solidFill>
            </a:endParaRPr>
          </a:p>
          <a:p>
            <a:pPr algn="r" rtl="1"/>
            <a:endParaRPr lang="ar-JO" sz="3200" b="1" dirty="0">
              <a:solidFill>
                <a:srgbClr val="FF0000"/>
              </a:solidFill>
            </a:endParaRPr>
          </a:p>
          <a:p>
            <a:pPr algn="r" rtl="1"/>
            <a:r>
              <a:rPr lang="fa-IR" sz="2800" dirty="0"/>
              <a:t>أ. الأدب الذي يعرض أحداثًا حقيقية من حياة العلماء والمفكرين.</a:t>
            </a:r>
            <a:endParaRPr lang="ar-JO" sz="2800" dirty="0"/>
          </a:p>
          <a:p>
            <a:pPr algn="r" rtl="1"/>
            <a:endParaRPr lang="ar-JO" sz="2800" dirty="0"/>
          </a:p>
          <a:p>
            <a:pPr algn="r" rtl="1"/>
            <a:r>
              <a:rPr lang="fa-IR" sz="2800" dirty="0">
                <a:solidFill>
                  <a:srgbClr val="FF0000"/>
                </a:solidFill>
              </a:rPr>
              <a:t>ب. الأدب الذي يصوّر رحلاتٍ وأحداثًا مثيرة مليئة بالمخاطر والتشويق يعيشها البطل أثناء سعيه لتحقيق هدف ما.</a:t>
            </a:r>
            <a:endParaRPr lang="ar-JO" sz="2800" dirty="0">
              <a:solidFill>
                <a:srgbClr val="FF0000"/>
              </a:solidFill>
            </a:endParaRPr>
          </a:p>
          <a:p>
            <a:pPr algn="r" rtl="1"/>
            <a:endParaRPr lang="ar-JO" sz="2800" dirty="0"/>
          </a:p>
          <a:p>
            <a:pPr algn="r" rtl="1"/>
            <a:r>
              <a:rPr lang="fa-IR" sz="2800" dirty="0"/>
              <a:t>ج. الأدب الذي يهتم بوصف الطبيعة ومظاهر الجمال في الحياة.</a:t>
            </a:r>
            <a:endParaRPr lang="ar-JO" sz="2800" dirty="0"/>
          </a:p>
          <a:p>
            <a:pPr algn="r" rtl="1"/>
            <a:endParaRPr lang="ar-JO" sz="2800" dirty="0"/>
          </a:p>
          <a:p>
            <a:pPr algn="r" rtl="1"/>
            <a:r>
              <a:rPr lang="fa-IR" sz="2800" dirty="0"/>
              <a:t>د. الأدب الذي يعبّر عن القيم الاجتماعية والعادات والتقاليد السائدة في </a:t>
            </a:r>
            <a:r>
              <a:rPr lang="fa-IR" sz="2800" dirty="0" smtClean="0"/>
              <a:t>المجتمع</a:t>
            </a:r>
            <a:r>
              <a:rPr lang="ar-JO" sz="2800" dirty="0" smtClean="0"/>
              <a:t>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5" y="4258734"/>
            <a:ext cx="1732843" cy="173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3EE5CC9-564C-B7FD-6F63-A57BA596B0D4}"/>
              </a:ext>
            </a:extLst>
          </p:cNvPr>
          <p:cNvGrpSpPr/>
          <p:nvPr/>
        </p:nvGrpSpPr>
        <p:grpSpPr>
          <a:xfrm>
            <a:off x="234022" y="1020059"/>
            <a:ext cx="1261271" cy="716434"/>
            <a:chOff x="7459494" y="205862"/>
            <a:chExt cx="1544854" cy="691058"/>
          </a:xfrm>
        </p:grpSpPr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0385831E-FB7B-DB0D-00C2-F768AF4D6072}"/>
                </a:ext>
              </a:extLst>
            </p:cNvPr>
            <p:cNvSpPr/>
            <p:nvPr/>
          </p:nvSpPr>
          <p:spPr>
            <a:xfrm>
              <a:off x="7459494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2">
              <a:extLst>
                <a:ext uri="{FF2B5EF4-FFF2-40B4-BE49-F238E27FC236}">
                  <a16:creationId xmlns:a16="http://schemas.microsoft.com/office/drawing/2014/main" id="{FE1C12CB-F855-916A-AE8A-75BDAC0016CD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6" name="Double Wave 35">
            <a:extLst>
              <a:ext uri="{FF2B5EF4-FFF2-40B4-BE49-F238E27FC236}">
                <a16:creationId xmlns:a16="http://schemas.microsoft.com/office/drawing/2014/main" id="{74179234-31D6-570B-D0F5-D4E82B07E569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8" name="Rounded Rectangle 34">
            <a:extLst>
              <a:ext uri="{FF2B5EF4-FFF2-40B4-BE49-F238E27FC236}">
                <a16:creationId xmlns:a16="http://schemas.microsoft.com/office/drawing/2014/main" id="{99323792-A2EA-DBBF-9606-31F3DEB353B5}"/>
              </a:ext>
            </a:extLst>
          </p:cNvPr>
          <p:cNvSpPr/>
          <p:nvPr/>
        </p:nvSpPr>
        <p:spPr>
          <a:xfrm>
            <a:off x="9997423" y="1157578"/>
            <a:ext cx="1944600" cy="463827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تعلم  قبلي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2C198266-9435-1899-4576-D1B6BB6AB0D9}"/>
              </a:ext>
            </a:extLst>
          </p:cNvPr>
          <p:cNvSpPr txBox="1">
            <a:spLocks/>
          </p:cNvSpPr>
          <p:nvPr/>
        </p:nvSpPr>
        <p:spPr>
          <a:xfrm>
            <a:off x="352379" y="-12829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0" name="Double Wave 39">
            <a:extLst>
              <a:ext uri="{FF2B5EF4-FFF2-40B4-BE49-F238E27FC236}">
                <a16:creationId xmlns:a16="http://schemas.microsoft.com/office/drawing/2014/main" id="{8F81EA8F-6597-CD33-2D72-BB26735C084B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F6893589-2F55-B68B-75E0-3908C067CC49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r>
              <a:rPr kumimoji="0" lang="ar-JO" sz="1600" b="1" i="0" u="none" strike="noStrike" kern="0" cap="none" spc="0" normalizeH="0" baseline="0" noProof="0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الرابعة 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2" name="Double Wave 41">
            <a:extLst>
              <a:ext uri="{FF2B5EF4-FFF2-40B4-BE49-F238E27FC236}">
                <a16:creationId xmlns:a16="http://schemas.microsoft.com/office/drawing/2014/main" id="{CDD24D6C-9224-E951-2A2E-FD0B42B2B9AF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أدب المغامرات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6F15C3B-6243-3B6B-8C59-6DA425195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378151"/>
            <a:ext cx="650166" cy="644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74" y="1716346"/>
            <a:ext cx="8773749" cy="2429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74463" y="1162001"/>
            <a:ext cx="1011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 96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❞ ميغيل دي ثربانتس❝ الكاتب والمفكّر والمؤلِّف الإسباني - المكتب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3" y="1830509"/>
            <a:ext cx="3058441" cy="377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0665" y="1288643"/>
            <a:ext cx="1377855" cy="1083732"/>
          </a:xfrm>
          <a:prstGeom prst="rect">
            <a:avLst/>
          </a:prstGeom>
        </p:spPr>
      </p:pic>
      <p:sp>
        <p:nvSpPr>
          <p:cNvPr id="17" name="Line Callout 1 16"/>
          <p:cNvSpPr/>
          <p:nvPr/>
        </p:nvSpPr>
        <p:spPr>
          <a:xfrm>
            <a:off x="6535190" y="4002228"/>
            <a:ext cx="5289338" cy="2516787"/>
          </a:xfrm>
          <a:prstGeom prst="borderCallout1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altLang="en-US" sz="3600" dirty="0" smtClean="0">
                <a:highlight>
                  <a:srgbClr val="000000"/>
                </a:highlight>
              </a:rPr>
              <a:t>من </a:t>
            </a:r>
            <a:r>
              <a:rPr lang="ar-JO" altLang="en-US" sz="3600" dirty="0">
                <a:highlight>
                  <a:srgbClr val="000000"/>
                </a:highlight>
              </a:rPr>
              <a:t>كاتب النَّص ؟</a:t>
            </a:r>
          </a:p>
          <a:p>
            <a:pPr algn="r"/>
            <a:r>
              <a:rPr lang="ar-JO" altLang="en-US" sz="3600" dirty="0">
                <a:highlight>
                  <a:srgbClr val="000000"/>
                </a:highlight>
              </a:rPr>
              <a:t>عرَّف به .</a:t>
            </a:r>
          </a:p>
          <a:p>
            <a:pPr algn="r"/>
            <a:r>
              <a:rPr lang="ar-JO" altLang="en-US" sz="3600" dirty="0">
                <a:highlight>
                  <a:srgbClr val="000000"/>
                </a:highlight>
              </a:rPr>
              <a:t>أين ولد الكاتب ؟ </a:t>
            </a:r>
          </a:p>
          <a:p>
            <a:pPr algn="r"/>
            <a:r>
              <a:rPr lang="ar-JO" altLang="en-US" sz="3600" dirty="0">
                <a:highlight>
                  <a:srgbClr val="000000"/>
                </a:highlight>
              </a:rPr>
              <a:t>علل سبب شهرته العالميَّة ؟</a:t>
            </a:r>
          </a:p>
        </p:txBody>
      </p:sp>
    </p:spTree>
    <p:extLst>
      <p:ext uri="{BB962C8B-B14F-4D97-AF65-F5344CB8AC3E}">
        <p14:creationId xmlns:p14="http://schemas.microsoft.com/office/powerpoint/2010/main" val="19349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ouble Wave 35">
            <a:extLst>
              <a:ext uri="{FF2B5EF4-FFF2-40B4-BE49-F238E27FC236}">
                <a16:creationId xmlns:a16="http://schemas.microsoft.com/office/drawing/2014/main" id="{74179234-31D6-570B-D0F5-D4E82B07E569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8" name="Rounded Rectangle 34">
            <a:extLst>
              <a:ext uri="{FF2B5EF4-FFF2-40B4-BE49-F238E27FC236}">
                <a16:creationId xmlns:a16="http://schemas.microsoft.com/office/drawing/2014/main" id="{99323792-A2EA-DBBF-9606-31F3DEB353B5}"/>
              </a:ext>
            </a:extLst>
          </p:cNvPr>
          <p:cNvSpPr/>
          <p:nvPr/>
        </p:nvSpPr>
        <p:spPr>
          <a:xfrm>
            <a:off x="9997423" y="1157578"/>
            <a:ext cx="1944600" cy="463827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تعلم  قبلي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2C198266-9435-1899-4576-D1B6BB6AB0D9}"/>
              </a:ext>
            </a:extLst>
          </p:cNvPr>
          <p:cNvSpPr txBox="1">
            <a:spLocks/>
          </p:cNvSpPr>
          <p:nvPr/>
        </p:nvSpPr>
        <p:spPr>
          <a:xfrm>
            <a:off x="352379" y="-12829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0" name="Double Wave 39">
            <a:extLst>
              <a:ext uri="{FF2B5EF4-FFF2-40B4-BE49-F238E27FC236}">
                <a16:creationId xmlns:a16="http://schemas.microsoft.com/office/drawing/2014/main" id="{8F81EA8F-6597-CD33-2D72-BB26735C084B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F6893589-2F55-B68B-75E0-3908C067CC49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r>
              <a:rPr kumimoji="0" lang="ar-JO" sz="1600" b="1" i="0" u="none" strike="noStrike" kern="0" cap="none" spc="0" normalizeH="0" baseline="0" noProof="0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الرابعة 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2" name="Double Wave 41">
            <a:extLst>
              <a:ext uri="{FF2B5EF4-FFF2-40B4-BE49-F238E27FC236}">
                <a16:creationId xmlns:a16="http://schemas.microsoft.com/office/drawing/2014/main" id="{CDD24D6C-9224-E951-2A2E-FD0B42B2B9AF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أدب المغامرات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6F15C3B-6243-3B6B-8C59-6DA425195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378151"/>
            <a:ext cx="650166" cy="6440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74463" y="1162001"/>
            <a:ext cx="1011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 96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33" y="1620201"/>
            <a:ext cx="7121513" cy="52206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478" y="1094323"/>
            <a:ext cx="1377855" cy="1083732"/>
          </a:xfrm>
          <a:prstGeom prst="rect">
            <a:avLst/>
          </a:prstGeom>
        </p:spPr>
      </p:pic>
      <p:pic>
        <p:nvPicPr>
          <p:cNvPr id="2050" name="Picture 2" descr="دون كيشوت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5" y="0"/>
            <a:ext cx="3161300" cy="35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3681494"/>
            <a:ext cx="4876656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1- من أي أدبٍ أُخذت رواية دون كيشوت؟</a:t>
            </a:r>
          </a:p>
          <a:p>
            <a:pPr algn="r" rtl="1"/>
            <a:r>
              <a:rPr lang="ar-J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2- هل هي رواية من الواقع؟</a:t>
            </a:r>
          </a:p>
          <a:p>
            <a:pPr algn="r" rtl="1"/>
            <a:r>
              <a:rPr lang="ar-J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3- ما اسم الشخصية الرئيسة فيها؟</a:t>
            </a:r>
          </a:p>
          <a:p>
            <a:pPr algn="r" rtl="1"/>
            <a:r>
              <a:rPr lang="ar-J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4- ما الذي جعل بطل الرواية يحلم بعالم مثالي؟</a:t>
            </a:r>
          </a:p>
          <a:p>
            <a:pPr algn="r" rtl="1"/>
            <a:r>
              <a:rPr lang="ar-J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5- ما سبب انطلاقه في مغامراته؟</a:t>
            </a:r>
          </a:p>
          <a:p>
            <a:pPr algn="r" rtl="1"/>
            <a:r>
              <a:rPr lang="ar-J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6- لِمَ كانَ يخسر معاركهُ</a:t>
            </a:r>
            <a:r>
              <a:rPr lang="ar-JO" sz="2400" dirty="0" smtClean="0"/>
              <a:t>؟</a:t>
            </a:r>
          </a:p>
          <a:p>
            <a:pPr algn="r" rtl="1"/>
            <a:r>
              <a:rPr lang="ar-J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7- هل عادَ دون كيشوت إلى الواقع؟</a:t>
            </a:r>
          </a:p>
          <a:p>
            <a:pPr algn="r" rtl="1"/>
            <a:r>
              <a:rPr lang="ar-J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8- علامَ تُبنى قصص أدب المغامرات؟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EE5CC9-564C-B7FD-6F63-A57BA596B0D4}"/>
              </a:ext>
            </a:extLst>
          </p:cNvPr>
          <p:cNvGrpSpPr/>
          <p:nvPr/>
        </p:nvGrpSpPr>
        <p:grpSpPr>
          <a:xfrm>
            <a:off x="3813088" y="1065394"/>
            <a:ext cx="1261271" cy="716434"/>
            <a:chOff x="7459494" y="205862"/>
            <a:chExt cx="1544854" cy="691058"/>
          </a:xfrm>
        </p:grpSpPr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0385831E-FB7B-DB0D-00C2-F768AF4D6072}"/>
                </a:ext>
              </a:extLst>
            </p:cNvPr>
            <p:cNvSpPr/>
            <p:nvPr/>
          </p:nvSpPr>
          <p:spPr>
            <a:xfrm>
              <a:off x="7459494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2">
              <a:extLst>
                <a:ext uri="{FF2B5EF4-FFF2-40B4-BE49-F238E27FC236}">
                  <a16:creationId xmlns:a16="http://schemas.microsoft.com/office/drawing/2014/main" id="{FE1C12CB-F855-916A-AE8A-75BDAC0016CD}"/>
                </a:ext>
              </a:extLst>
            </p:cNvPr>
            <p:cNvSpPr/>
            <p:nvPr/>
          </p:nvSpPr>
          <p:spPr>
            <a:xfrm>
              <a:off x="7569132" y="265248"/>
              <a:ext cx="1299081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08:0</a:t>
              </a:r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 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85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ouble Wave 35">
            <a:extLst>
              <a:ext uri="{FF2B5EF4-FFF2-40B4-BE49-F238E27FC236}">
                <a16:creationId xmlns:a16="http://schemas.microsoft.com/office/drawing/2014/main" id="{74179234-31D6-570B-D0F5-D4E82B07E569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8" name="Rounded Rectangle 34">
            <a:extLst>
              <a:ext uri="{FF2B5EF4-FFF2-40B4-BE49-F238E27FC236}">
                <a16:creationId xmlns:a16="http://schemas.microsoft.com/office/drawing/2014/main" id="{99323792-A2EA-DBBF-9606-31F3DEB353B5}"/>
              </a:ext>
            </a:extLst>
          </p:cNvPr>
          <p:cNvSpPr/>
          <p:nvPr/>
        </p:nvSpPr>
        <p:spPr>
          <a:xfrm>
            <a:off x="9997423" y="1157578"/>
            <a:ext cx="1944600" cy="463827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تعلم  قبلي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2C198266-9435-1899-4576-D1B6BB6AB0D9}"/>
              </a:ext>
            </a:extLst>
          </p:cNvPr>
          <p:cNvSpPr txBox="1">
            <a:spLocks/>
          </p:cNvSpPr>
          <p:nvPr/>
        </p:nvSpPr>
        <p:spPr>
          <a:xfrm>
            <a:off x="352379" y="-12829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0" name="Double Wave 39">
            <a:extLst>
              <a:ext uri="{FF2B5EF4-FFF2-40B4-BE49-F238E27FC236}">
                <a16:creationId xmlns:a16="http://schemas.microsoft.com/office/drawing/2014/main" id="{8F81EA8F-6597-CD33-2D72-BB26735C084B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F6893589-2F55-B68B-75E0-3908C067CC49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r>
              <a:rPr kumimoji="0" lang="ar-JO" sz="1600" b="1" i="0" u="none" strike="noStrike" kern="0" cap="none" spc="0" normalizeH="0" baseline="0" noProof="0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الرابعة 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2" name="Double Wave 41">
            <a:extLst>
              <a:ext uri="{FF2B5EF4-FFF2-40B4-BE49-F238E27FC236}">
                <a16:creationId xmlns:a16="http://schemas.microsoft.com/office/drawing/2014/main" id="{CDD24D6C-9224-E951-2A2E-FD0B42B2B9AF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أدب المغامرات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6F15C3B-6243-3B6B-8C59-6DA425195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378151"/>
            <a:ext cx="650166" cy="6440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74463" y="1162001"/>
            <a:ext cx="1011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 96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283" y="1985988"/>
            <a:ext cx="113972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1- من أي أدبٍ أُخذت رواية دون كيشوت؟ </a:t>
            </a:r>
            <a:r>
              <a:rPr lang="ar-JO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الأدب الإسباني.</a:t>
            </a:r>
          </a:p>
          <a:p>
            <a:pPr algn="r" rtl="1"/>
            <a:r>
              <a:rPr lang="ar-J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2- هل هي رواية من الواقع؟ </a:t>
            </a:r>
            <a:r>
              <a:rPr lang="ar-JO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الأعمال الرواية الخيالية.</a:t>
            </a:r>
          </a:p>
          <a:p>
            <a:pPr algn="r" rtl="1"/>
            <a:r>
              <a:rPr lang="ar-J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3- ما اسم الشخصية الرئيسة فيها؟ </a:t>
            </a:r>
            <a:r>
              <a:rPr lang="ar-JO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دون كيشوت.</a:t>
            </a:r>
          </a:p>
          <a:p>
            <a:pPr algn="r" rtl="1"/>
            <a:r>
              <a:rPr lang="ar-J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4- ما الذي جعل بطل الرواية يحلم بعالم مثالي؟ </a:t>
            </a:r>
            <a:r>
              <a:rPr lang="ar-JO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كان يقضي معظم وقته في قراءة كتب الفروسية والفرسان.</a:t>
            </a:r>
          </a:p>
          <a:p>
            <a:pPr algn="r" rtl="1"/>
            <a:r>
              <a:rPr lang="ar-J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5- ما سبب انطلاقه في مغامراته؟ </a:t>
            </a:r>
            <a:r>
              <a:rPr lang="ar-JO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توهّم أنه فارس وعزم على تغيير الواقع ليجعله مسايرًا لما يقرأ.</a:t>
            </a:r>
          </a:p>
          <a:p>
            <a:pPr algn="r" rtl="1"/>
            <a:r>
              <a:rPr lang="ar-J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6- لِمَ كانَ يخسر معاركهُ</a:t>
            </a:r>
            <a:r>
              <a:rPr lang="ar-JO" sz="2400" dirty="0" smtClean="0"/>
              <a:t>؟ </a:t>
            </a:r>
            <a:r>
              <a:rPr lang="ar-JO" sz="2400" dirty="0" smtClean="0">
                <a:solidFill>
                  <a:srgbClr val="FF0000"/>
                </a:solidFill>
              </a:rPr>
              <a:t>لأنه عاش بأوهامه وخيالاته وظنونه خارج الواقع.</a:t>
            </a:r>
          </a:p>
          <a:p>
            <a:pPr algn="r" rtl="1"/>
            <a:r>
              <a:rPr lang="ar-J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7- هل عادَ دون كيشوت إلى الواقع؟ </a:t>
            </a:r>
            <a:r>
              <a:rPr lang="ar-JO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نعم، علم أنه على </a:t>
            </a:r>
            <a:r>
              <a:rPr lang="ar-JO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</a:t>
            </a:r>
            <a:r>
              <a:rPr lang="ar-JO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</a:t>
            </a:r>
            <a:r>
              <a:rPr lang="ar-JO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 </a:t>
            </a:r>
            <a:r>
              <a:rPr lang="ar-JO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نهاية الرواية بعد فوات الأوان وإصابته بحمى شديدة أدت إلى وفاته.</a:t>
            </a:r>
          </a:p>
          <a:p>
            <a:pPr algn="r" rtl="1"/>
            <a:r>
              <a:rPr lang="ar-J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8- علامَ تُبنى قصص أدب المغامرات؟ </a:t>
            </a:r>
            <a:r>
              <a:rPr lang="ar-JO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تُبنى على تعاقب الأحداث التي تعيشها شخصية أو مجموعة من الشخصيات تغادر موطنها الأصلي في رحلة طويلة ملية بالتحديات والمفاجآت.</a:t>
            </a:r>
          </a:p>
        </p:txBody>
      </p:sp>
    </p:spTree>
    <p:extLst>
      <p:ext uri="{BB962C8B-B14F-4D97-AF65-F5344CB8AC3E}">
        <p14:creationId xmlns:p14="http://schemas.microsoft.com/office/powerpoint/2010/main" val="5236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7979afd-fa09-4cb3-8a81-6e3a7f412668">
      <UserInfo>
        <DisplayName/>
        <AccountId xsi:nil="true"/>
        <AccountType/>
      </UserInfo>
    </SharedWithUsers>
    <MediaLengthInSeconds xmlns="c746e4c8-c86c-416f-8a74-cc5f4001d22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7E72FA4C14F43A95E4CDB5CE44937" ma:contentTypeVersion="10" ma:contentTypeDescription="Create a new document." ma:contentTypeScope="" ma:versionID="19a617436b3c5e038019a2b6a6a789d8">
  <xsd:schema xmlns:xsd="http://www.w3.org/2001/XMLSchema" xmlns:xs="http://www.w3.org/2001/XMLSchema" xmlns:p="http://schemas.microsoft.com/office/2006/metadata/properties" xmlns:ns2="c746e4c8-c86c-416f-8a74-cc5f4001d227" xmlns:ns3="27979afd-fa09-4cb3-8a81-6e3a7f412668" targetNamespace="http://schemas.microsoft.com/office/2006/metadata/properties" ma:root="true" ma:fieldsID="de7d05386de073ed2d1191d1a2dd9833" ns2:_="" ns3:_="">
    <xsd:import namespace="c746e4c8-c86c-416f-8a74-cc5f4001d227"/>
    <xsd:import namespace="27979afd-fa09-4cb3-8a81-6e3a7f4126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6e4c8-c86c-416f-8a74-cc5f4001d2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79afd-fa09-4cb3-8a81-6e3a7f41266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C8EDA9-70CE-4A62-99FE-71B395D1BB0B}">
  <ds:schemaRefs>
    <ds:schemaRef ds:uri="c746e4c8-c86c-416f-8a74-cc5f4001d227"/>
    <ds:schemaRef ds:uri="http://purl.org/dc/dcmitype/"/>
    <ds:schemaRef ds:uri="27979afd-fa09-4cb3-8a81-6e3a7f412668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90CA041-7491-44DA-969C-9B007145E1A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746e4c8-c86c-416f-8a74-cc5f4001d227"/>
    <ds:schemaRef ds:uri="27979afd-fa09-4cb3-8a81-6e3a7f41266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2C7EEC-86F6-4CA7-805C-CB656E6A63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1226</TotalTime>
  <Words>710</Words>
  <Application>Microsoft Office PowerPoint</Application>
  <PresentationFormat>Widescreen</PresentationFormat>
  <Paragraphs>156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Adobe Arabic</vt:lpstr>
      <vt:lpstr>AGA Aladdin Regular</vt:lpstr>
      <vt:lpstr>Andalus</vt:lpstr>
      <vt:lpstr>Aptos</vt:lpstr>
      <vt:lpstr>Aptos Display</vt:lpstr>
      <vt:lpstr>Arial</vt:lpstr>
      <vt:lpstr>Calibri</vt:lpstr>
      <vt:lpstr>HelveticaNeueLT Arabic 45 Light</vt:lpstr>
      <vt:lpstr>HelveticaNeueLT Arabic 55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Design</dc:title>
  <dc:creator>Doaa AlKhatib</dc:creator>
  <cp:lastModifiedBy>Maali</cp:lastModifiedBy>
  <cp:revision>188</cp:revision>
  <dcterms:created xsi:type="dcterms:W3CDTF">2020-12-12T13:02:03Z</dcterms:created>
  <dcterms:modified xsi:type="dcterms:W3CDTF">2025-11-01T17:37:09Z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0x0101002EB7E72FA4C14F43A95E4CDB5CE44937</vt:lpwstr>
  </property>
  <property fmtid="{D5CDD505-2E9C-101B-9397-08002B2CF9AE}" pid="3" name="Order">
    <vt:r8>122900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