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68" r:id="rId4"/>
    <p:sldId id="335" r:id="rId5"/>
    <p:sldId id="355" r:id="rId6"/>
    <p:sldId id="289" r:id="rId7"/>
    <p:sldId id="336" r:id="rId8"/>
    <p:sldId id="331" r:id="rId9"/>
    <p:sldId id="337" r:id="rId10"/>
    <p:sldId id="356" r:id="rId11"/>
    <p:sldId id="357" r:id="rId12"/>
    <p:sldId id="313" r:id="rId13"/>
    <p:sldId id="338" r:id="rId14"/>
    <p:sldId id="358" r:id="rId15"/>
    <p:sldId id="359" r:id="rId16"/>
    <p:sldId id="378" r:id="rId17"/>
    <p:sldId id="360" r:id="rId18"/>
    <p:sldId id="365" r:id="rId19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6" autoAdjust="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11/06/1447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0" y="1317241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7FDC760-F3DA-0917-AA85-C8B660E66D64}"/>
              </a:ext>
            </a:extLst>
          </p:cNvPr>
          <p:cNvSpPr txBox="1"/>
          <p:nvPr/>
        </p:nvSpPr>
        <p:spPr>
          <a:xfrm>
            <a:off x="3048000" y="31091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المادة:</a:t>
            </a:r>
            <a:r>
              <a:rPr lang="ar-SA" sz="3600" dirty="0">
                <a:solidFill>
                  <a:schemeClr val="accent5"/>
                </a:solidFill>
              </a:rPr>
              <a:t> اللُّغة العربية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الصَّف:</a:t>
            </a:r>
            <a:r>
              <a:rPr lang="ar-SA" sz="3600" dirty="0">
                <a:solidFill>
                  <a:schemeClr val="accent5"/>
                </a:solidFill>
              </a:rPr>
              <a:t> التاسع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الوحدة:</a:t>
            </a:r>
            <a:r>
              <a:rPr lang="ar-SA" sz="3600" dirty="0">
                <a:solidFill>
                  <a:schemeClr val="accent5"/>
                </a:solidFill>
              </a:rPr>
              <a:t> الخامسة: نحو المستقبل المهني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الدرس:</a:t>
            </a:r>
            <a:r>
              <a:rPr lang="ar-SA" sz="3600" dirty="0">
                <a:solidFill>
                  <a:schemeClr val="accent5"/>
                </a:solidFill>
              </a:rPr>
              <a:t> أبني لغتي (2. المجرد والمزيد)</a:t>
            </a:r>
          </a:p>
        </p:txBody>
      </p:sp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3C0B-B930-CE86-791B-B8D34B50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1D6230-2E43-686D-80A9-6F9B70B3EF7C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599D536-00FB-8A78-DFBA-B0F2AB81861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86D1D1D-D92C-ED70-9DF7-90D6F5336E83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3687C3-4176-AF5C-5FFD-EF6DD21A6647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AD858B-A55D-BFF1-B36A-1FF89DB5D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F8400F3-5586-FE63-84C5-9AAC184FF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AF4ED44-75DC-2BA4-3B85-F8641CA7C48A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8CFC6E0-2DE9-C28C-CBA5-B5FA35965E2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469472E-6522-0CE4-BC8E-8005D880AB2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84D5582-D1A1-EBCB-C49B-3A3135A4BF83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FA13429-9777-6F5B-898A-6B5F3A34B561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274CAB1-0B6C-95CB-9390-C248B091D02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3FD06B2-98B7-7438-4B60-739F038EAE4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B99B615-FE5B-FED8-0EBE-1AA8D3CAF6D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2132C18-7FFC-BE0B-5E25-35462AD3B239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1992CE5-28A2-61E6-1AAF-E3F88DE381A1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82BE904-3D2D-58F6-8689-60BF52CF81C0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8443DDF-EDE6-FCC4-19A4-B0B438123F1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A2B4B9-FB6E-22F2-AA0D-E6E60998713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DA2DFFA-0BFD-0DDA-61CD-A4B426A3446A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3EF2F6E-9A6A-8639-D787-30E3B91518CF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E92B1-F4FA-F2E0-2012-AC2551BBE7BE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1940F7-20E4-3608-81B5-950A6C45E033}"/>
              </a:ext>
            </a:extLst>
          </p:cNvPr>
          <p:cNvSpPr txBox="1"/>
          <p:nvPr/>
        </p:nvSpPr>
        <p:spPr>
          <a:xfrm>
            <a:off x="1065925" y="2181099"/>
            <a:ext cx="81670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800" dirty="0">
                <a:solidFill>
                  <a:srgbClr val="FF0000"/>
                </a:solidFill>
              </a:rPr>
              <a:t>الفعل </a:t>
            </a:r>
            <a:r>
              <a:rPr lang="ar-SA" sz="2800" b="1" dirty="0">
                <a:solidFill>
                  <a:srgbClr val="FF0000"/>
                </a:solidFill>
              </a:rPr>
              <a:t>"قَتَلَ"</a:t>
            </a:r>
            <a:r>
              <a:rPr lang="ar-SA" sz="2800" dirty="0">
                <a:solidFill>
                  <a:srgbClr val="FF0000"/>
                </a:solidFill>
              </a:rPr>
              <a:t> يدلّ على إيقاع القتل، أمّا الفعل </a:t>
            </a:r>
            <a:r>
              <a:rPr lang="ar-SA" sz="2800" b="1" dirty="0">
                <a:solidFill>
                  <a:srgbClr val="FF0000"/>
                </a:solidFill>
              </a:rPr>
              <a:t>"قاتَلَ"</a:t>
            </a:r>
            <a:r>
              <a:rPr lang="ar-SA" sz="2800" dirty="0">
                <a:solidFill>
                  <a:srgbClr val="FF0000"/>
                </a:solidFill>
              </a:rPr>
              <a:t> فهو مزيد بالألف.</a:t>
            </a:r>
          </a:p>
          <a:p>
            <a:pPr algn="r" rtl="1">
              <a:buNone/>
            </a:pPr>
            <a:endParaRPr lang="ar-SA" sz="2800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sz="2800" b="1" dirty="0">
                <a:solidFill>
                  <a:srgbClr val="FF0000"/>
                </a:solidFill>
              </a:rPr>
              <a:t>ما المعنى الذي أضافته الزيادة إلى الفعل؟</a:t>
            </a:r>
          </a:p>
          <a:p>
            <a:pPr algn="r" rtl="1">
              <a:buNone/>
            </a:pPr>
            <a:endParaRPr lang="ar-SA" sz="2800" dirty="0"/>
          </a:p>
          <a:p>
            <a:pPr algn="r" rtl="1">
              <a:buNone/>
            </a:pPr>
            <a:r>
              <a:rPr lang="ar-SA" sz="2800" b="1" dirty="0"/>
              <a:t>أ.</a:t>
            </a:r>
            <a:r>
              <a:rPr lang="ar-SA" sz="2800" dirty="0"/>
              <a:t> الدلالة على حدثٍ وقع مرة واحدة</a:t>
            </a:r>
            <a:br>
              <a:rPr lang="ar-SA" sz="2800" dirty="0"/>
            </a:br>
            <a:r>
              <a:rPr lang="ar-SA" sz="2800" b="1" dirty="0"/>
              <a:t>ب.</a:t>
            </a:r>
            <a:r>
              <a:rPr lang="ar-SA" sz="2800" dirty="0"/>
              <a:t> المشاركة بين طرفين في القتال</a:t>
            </a:r>
            <a:br>
              <a:rPr lang="ar-SA" sz="2800" dirty="0"/>
            </a:br>
            <a:r>
              <a:rPr lang="ar-SA" sz="2800" b="1" dirty="0"/>
              <a:t>ج.</a:t>
            </a:r>
            <a:r>
              <a:rPr lang="ar-SA" sz="2800" dirty="0"/>
              <a:t> المبالغة في القتل</a:t>
            </a:r>
            <a:br>
              <a:rPr lang="ar-SA" sz="2800" dirty="0"/>
            </a:br>
            <a:r>
              <a:rPr lang="ar-SA" sz="2800" b="1" dirty="0"/>
              <a:t>د.</a:t>
            </a:r>
            <a:r>
              <a:rPr lang="ar-SA" sz="2800" dirty="0"/>
              <a:t> التسبب في حدوث القتل</a:t>
            </a:r>
          </a:p>
        </p:txBody>
      </p:sp>
    </p:spTree>
    <p:extLst>
      <p:ext uri="{BB962C8B-B14F-4D97-AF65-F5344CB8AC3E}">
        <p14:creationId xmlns:p14="http://schemas.microsoft.com/office/powerpoint/2010/main" val="1905096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E657-1EF4-3531-89C0-6F4B8BC9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5165DA9-3F11-12CB-842D-669B8E5FFDE0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CC4AE8A-5518-6C7B-6FB4-807265A9912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FC77C4B-0508-5426-8735-D5DAB29D060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37BBB81-2A91-5725-E8F7-DC90AC0DF355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385A4-85D8-21BB-F29E-5AE6C2A43A1C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3C14F0-3CEE-0A2A-90DD-D31E48C81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7F9187A-8048-5B2A-F323-F62383ABA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E5D86D0-E798-ADEA-7669-437C90E7D32D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C4380F70-2C0A-2FEC-2623-D26A28E6C44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876C1094-6054-3C4A-9C9E-CD63CC3C34F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5E79917-BD78-2923-8D7D-FF9B23C9187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9BE91F-DAD1-70DF-548C-985F8BFB48FB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04FB8BB-050C-0DBA-A926-E26B80E1C5EB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5603FAB-6AFF-758B-2487-E4F69A001B0F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5135843-4B13-5A64-C80E-3E0B5CE1616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F48CF1-184C-FA87-CF1E-2C847B926813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9F66AC9-1E45-5D9E-E7A1-632A152A986C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DC26D85-9A68-D340-EA5F-7592A78A18C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CCA1958-8D33-FDD8-A79D-C7C20E3BC8A6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7714887-60D6-5154-A57B-DC0118A15A6F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811DA32-B07D-749E-096D-C3A88D86BE56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1EB8936-0F19-FB87-3984-ED475D999B61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A835F-B08D-C33D-01AC-AD4520DC8B0A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sp>
        <p:nvSpPr>
          <p:cNvPr id="4" name="تمرير: رأسي 3">
            <a:extLst>
              <a:ext uri="{FF2B5EF4-FFF2-40B4-BE49-F238E27FC236}">
                <a16:creationId xmlns:a16="http://schemas.microsoft.com/office/drawing/2014/main" id="{3D6A01F1-CEC3-7FFC-2840-D02B051419E0}"/>
              </a:ext>
            </a:extLst>
          </p:cNvPr>
          <p:cNvSpPr/>
          <p:nvPr/>
        </p:nvSpPr>
        <p:spPr>
          <a:xfrm>
            <a:off x="-149355" y="2157405"/>
            <a:ext cx="3345707" cy="368353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الزيادة في المبنى، زيادة في المعنى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635B16-C8B1-DDBB-C1EC-BBB0F7F9AC97}"/>
              </a:ext>
            </a:extLst>
          </p:cNvPr>
          <p:cNvSpPr txBox="1"/>
          <p:nvPr/>
        </p:nvSpPr>
        <p:spPr>
          <a:xfrm>
            <a:off x="3318745" y="2181099"/>
            <a:ext cx="59142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800" dirty="0">
                <a:solidFill>
                  <a:srgbClr val="FF0000"/>
                </a:solidFill>
              </a:rPr>
              <a:t>الفعل </a:t>
            </a:r>
            <a:r>
              <a:rPr lang="ar-SA" sz="2800" b="1" dirty="0">
                <a:solidFill>
                  <a:srgbClr val="FF0000"/>
                </a:solidFill>
              </a:rPr>
              <a:t>"قَتَلَ"</a:t>
            </a:r>
            <a:r>
              <a:rPr lang="ar-SA" sz="2800" dirty="0">
                <a:solidFill>
                  <a:srgbClr val="FF0000"/>
                </a:solidFill>
              </a:rPr>
              <a:t> يدلّ على إيقاع القتل، أمّا الفعل </a:t>
            </a:r>
            <a:r>
              <a:rPr lang="ar-SA" sz="2800" b="1" dirty="0">
                <a:solidFill>
                  <a:srgbClr val="FF0000"/>
                </a:solidFill>
              </a:rPr>
              <a:t>"قاتَلَ"</a:t>
            </a:r>
            <a:r>
              <a:rPr lang="ar-SA" sz="2800" dirty="0">
                <a:solidFill>
                  <a:srgbClr val="FF0000"/>
                </a:solidFill>
              </a:rPr>
              <a:t> فهو مزيد بالألف.</a:t>
            </a:r>
          </a:p>
          <a:p>
            <a:pPr algn="r" rtl="1">
              <a:buNone/>
            </a:pPr>
            <a:endParaRPr lang="ar-SA" sz="2800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sz="2800" b="1" dirty="0">
                <a:solidFill>
                  <a:srgbClr val="FF0000"/>
                </a:solidFill>
              </a:rPr>
              <a:t>ما المعنى الذي أضافته الزيادة إلى الفعل؟</a:t>
            </a:r>
          </a:p>
          <a:p>
            <a:pPr algn="r" rtl="1">
              <a:buNone/>
            </a:pPr>
            <a:endParaRPr lang="ar-SA" sz="2800" dirty="0"/>
          </a:p>
          <a:p>
            <a:pPr algn="r" rtl="1">
              <a:buNone/>
            </a:pPr>
            <a:r>
              <a:rPr lang="ar-SA" sz="2800" b="1" dirty="0"/>
              <a:t>أ.</a:t>
            </a:r>
            <a:r>
              <a:rPr lang="ar-SA" sz="2800" dirty="0"/>
              <a:t> الدلالة على حدثٍ وقع مرة واحدة</a:t>
            </a:r>
            <a:br>
              <a:rPr lang="ar-SA" sz="2800" dirty="0"/>
            </a:br>
            <a:r>
              <a:rPr lang="ar-SA" sz="2800" b="1" dirty="0"/>
              <a:t>ب.</a:t>
            </a:r>
            <a:r>
              <a:rPr lang="ar-SA" sz="2800" dirty="0"/>
              <a:t> </a:t>
            </a:r>
            <a:r>
              <a:rPr lang="ar-SA" sz="2800" dirty="0">
                <a:highlight>
                  <a:srgbClr val="FFFF00"/>
                </a:highlight>
              </a:rPr>
              <a:t>المشاركة بين طرفين في القتال</a:t>
            </a:r>
            <a:r>
              <a:rPr lang="ar-SA" sz="2800" dirty="0"/>
              <a:t/>
            </a:r>
            <a:br>
              <a:rPr lang="ar-SA" sz="2800" dirty="0"/>
            </a:br>
            <a:r>
              <a:rPr lang="ar-SA" sz="2800" b="1" dirty="0"/>
              <a:t>ج.</a:t>
            </a:r>
            <a:r>
              <a:rPr lang="ar-SA" sz="2800" dirty="0"/>
              <a:t> المبالغة في القتل</a:t>
            </a:r>
            <a:br>
              <a:rPr lang="ar-SA" sz="2800" dirty="0"/>
            </a:br>
            <a:r>
              <a:rPr lang="ar-SA" sz="2800" b="1" dirty="0"/>
              <a:t>د.</a:t>
            </a:r>
            <a:r>
              <a:rPr lang="ar-SA" sz="2800" dirty="0"/>
              <a:t> التسبب في حدوث القتل</a:t>
            </a:r>
          </a:p>
        </p:txBody>
      </p:sp>
    </p:spTree>
    <p:extLst>
      <p:ext uri="{BB962C8B-B14F-4D97-AF65-F5344CB8AC3E}">
        <p14:creationId xmlns:p14="http://schemas.microsoft.com/office/powerpoint/2010/main" val="3997142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45F39D2-6795-24D2-C3DE-F161CFFC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1" y="1366549"/>
            <a:ext cx="8307238" cy="4124901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EF31261-522F-12FD-6F2B-67F209F24165}"/>
              </a:ext>
            </a:extLst>
          </p:cNvPr>
          <p:cNvSpPr txBox="1"/>
          <p:nvPr/>
        </p:nvSpPr>
        <p:spPr>
          <a:xfrm>
            <a:off x="5650302" y="4563374"/>
            <a:ext cx="10524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مدَّ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EF97079-902E-835A-28C9-9252225B20FD}"/>
              </a:ext>
            </a:extLst>
          </p:cNvPr>
          <p:cNvSpPr txBox="1"/>
          <p:nvPr/>
        </p:nvSpPr>
        <p:spPr>
          <a:xfrm>
            <a:off x="4303738" y="4592657"/>
            <a:ext cx="10524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فضل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8658FD2-5354-7D1C-22E5-396567020F09}"/>
              </a:ext>
            </a:extLst>
          </p:cNvPr>
          <p:cNvSpPr txBox="1"/>
          <p:nvPr/>
        </p:nvSpPr>
        <p:spPr>
          <a:xfrm>
            <a:off x="2808493" y="4558909"/>
            <a:ext cx="10524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نزل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61A187-0612-8182-85D2-570BA055906E}"/>
              </a:ext>
            </a:extLst>
          </p:cNvPr>
          <p:cNvSpPr txBox="1"/>
          <p:nvPr/>
        </p:nvSpPr>
        <p:spPr>
          <a:xfrm>
            <a:off x="1431890" y="4558908"/>
            <a:ext cx="10524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روى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DC7BAD-04BC-AB90-5067-3DE2CEF5451E}"/>
              </a:ext>
            </a:extLst>
          </p:cNvPr>
          <p:cNvSpPr txBox="1"/>
          <p:nvPr/>
        </p:nvSpPr>
        <p:spPr>
          <a:xfrm>
            <a:off x="5772364" y="1340275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ص142</a:t>
            </a: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14C8C4-037A-0F3D-2C17-04215C89F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80" y="2033612"/>
            <a:ext cx="8788931" cy="33913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AFEFE8E-C022-3BBC-AD3B-7FEB3A4371A9}"/>
              </a:ext>
            </a:extLst>
          </p:cNvPr>
          <p:cNvSpPr txBox="1"/>
          <p:nvPr/>
        </p:nvSpPr>
        <p:spPr>
          <a:xfrm>
            <a:off x="6986493" y="1503894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ص142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21FBA7-0E53-4475-81C9-F5F5066CC2F5}"/>
              </a:ext>
            </a:extLst>
          </p:cNvPr>
          <p:cNvSpPr txBox="1"/>
          <p:nvPr/>
        </p:nvSpPr>
        <p:spPr>
          <a:xfrm>
            <a:off x="6021498" y="3346224"/>
            <a:ext cx="1268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</a:rPr>
              <a:t>بعثر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9301BF-A2BD-6A20-B4F5-0A870C175AEA}"/>
              </a:ext>
            </a:extLst>
          </p:cNvPr>
          <p:cNvSpPr txBox="1"/>
          <p:nvPr/>
        </p:nvSpPr>
        <p:spPr>
          <a:xfrm>
            <a:off x="6249486" y="4433439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تدحرج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090A29-B8EC-3573-D2B9-059CE178ED2D}"/>
              </a:ext>
            </a:extLst>
          </p:cNvPr>
          <p:cNvSpPr txBox="1"/>
          <p:nvPr/>
        </p:nvSpPr>
        <p:spPr>
          <a:xfrm>
            <a:off x="5037544" y="4433439"/>
            <a:ext cx="1268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</a:rPr>
              <a:t>أسلم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7970B4B-58AD-5771-F14F-0CF48501AD1B}"/>
              </a:ext>
            </a:extLst>
          </p:cNvPr>
          <p:cNvSpPr txBox="1"/>
          <p:nvPr/>
        </p:nvSpPr>
        <p:spPr>
          <a:xfrm>
            <a:off x="4073089" y="4463352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تعاون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6830813-B420-1B4B-3A25-121B3AA4CA69}"/>
              </a:ext>
            </a:extLst>
          </p:cNvPr>
          <p:cNvSpPr txBox="1"/>
          <p:nvPr/>
        </p:nvSpPr>
        <p:spPr>
          <a:xfrm>
            <a:off x="3040015" y="4470306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انتصر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167FDAF-1E50-4FB4-397E-4BF4AD6F5A61}"/>
              </a:ext>
            </a:extLst>
          </p:cNvPr>
          <p:cNvSpPr txBox="1"/>
          <p:nvPr/>
        </p:nvSpPr>
        <p:spPr>
          <a:xfrm>
            <a:off x="1857379" y="4479448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شاهد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CB207A-F169-A3DB-AAE7-6C983CDC66E4}"/>
              </a:ext>
            </a:extLst>
          </p:cNvPr>
          <p:cNvSpPr txBox="1"/>
          <p:nvPr/>
        </p:nvSpPr>
        <p:spPr>
          <a:xfrm>
            <a:off x="833066" y="4423512"/>
            <a:ext cx="1268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</a:rPr>
              <a:t>ابتسم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4416DC-07C2-A2AE-819B-A642199779CE}"/>
              </a:ext>
            </a:extLst>
          </p:cNvPr>
          <p:cNvSpPr txBox="1"/>
          <p:nvPr/>
        </p:nvSpPr>
        <p:spPr>
          <a:xfrm>
            <a:off x="4403503" y="3400825"/>
            <a:ext cx="1268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طار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9EA38F7-6312-0BEE-D081-FEED33248803}"/>
              </a:ext>
            </a:extLst>
          </p:cNvPr>
          <p:cNvSpPr txBox="1"/>
          <p:nvPr/>
        </p:nvSpPr>
        <p:spPr>
          <a:xfrm>
            <a:off x="3003340" y="3346224"/>
            <a:ext cx="12680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شدّ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2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5" grpId="0"/>
      <p:bldP spid="17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CA1B-F04D-719D-1497-78ECA3AE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E0B95C-F364-D629-0699-7A6F33140701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FC4B9DC-B601-D5A0-FD84-4953FEF07A9C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69CE50B-B044-61CD-CD7D-6D9F1BBB889A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5D6BB-B96B-93E1-B7B9-C20F43CF2D6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55F629-AA01-FB66-79A3-4384FFA1C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741C3AA-0C8D-DF31-D700-AF6965DBD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BFC3E9-AE82-04E4-DE90-F9638FC0D70A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99FFFE1-6869-744C-3916-89032974F12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35F37705-F6D6-3CC9-DAF2-14E2C9EDBD9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7EF979B-7710-42FE-4874-8853E48A948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C63D711-96CF-5D2F-B396-73A11154D4E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A10B17-7125-3643-75CF-FBAD509CD83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979B528-2A1F-49F9-2530-029425E3C333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5F471F1-40C5-DCA6-A733-C3A236CD007D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382C327-8FAF-ED1D-7952-8B184BCB3A4F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034BB35-D43A-B0F1-7717-DB93E70A5776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19D0C16-A063-A40D-8C4A-AA5D0FB8C8B1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0AEE908-43A2-B3AD-85BB-82561ACA385B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7A60141-3E3B-C30E-8E4B-10629F11ECA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35C0597-C557-0BAD-A362-D35C0AB40901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ACF8C06E-E35F-520E-D5A8-AEF27EFA0F9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E4243A6-C432-F5DB-22DC-D80BF26B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5" y="1779485"/>
            <a:ext cx="8942681" cy="456457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E607552-8985-4CC5-8DDA-9715035F0449}"/>
              </a:ext>
            </a:extLst>
          </p:cNvPr>
          <p:cNvSpPr txBox="1"/>
          <p:nvPr/>
        </p:nvSpPr>
        <p:spPr>
          <a:xfrm>
            <a:off x="7006184" y="1349894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ص143</a:t>
            </a:r>
          </a:p>
        </p:txBody>
      </p:sp>
    </p:spTree>
    <p:extLst>
      <p:ext uri="{BB962C8B-B14F-4D97-AF65-F5344CB8AC3E}">
        <p14:creationId xmlns:p14="http://schemas.microsoft.com/office/powerpoint/2010/main" val="1922503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970D9-DCEB-262B-1B6C-7AEA3E79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3C910980-10DD-A814-43D2-59E173971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29640"/>
              </p:ext>
            </p:extLst>
          </p:nvPr>
        </p:nvGraphicFramePr>
        <p:xfrm>
          <a:off x="1065925" y="2305736"/>
          <a:ext cx="8229600" cy="4160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142524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1628041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9000876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المجرد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المزيد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أحرف الزيادة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450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5194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054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8465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0005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9161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09186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65F87C-42B2-C084-8700-7F67A9B76B25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D208D0D-05AA-31DD-623F-56DA46F8640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D34B339-DA27-0C1E-1F65-FA40A11B4D3B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31FDE-F09A-7D18-CE50-0E6CCB853A2F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9C1170-7026-4F9C-2E8B-16BBEB9C5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5B9E31B9-FBB3-8653-6372-E5E599536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A8B63-603F-D024-F42F-C18186DE1DDE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B1190B9-9A45-1420-8A2B-B3151AC08C39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BD4B16D5-3F31-A55F-1DD4-E29C5574645B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A0D2A25B-D334-1344-1E28-95A10D359D14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EF1AA17-FFED-A6B7-2285-608C69DFFF28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850A31B-3160-17B5-8610-71841CC35916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C994A77-4796-E982-7746-229AC215364C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F3862F3-73C1-0DAC-E227-8717B52CADE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F3BEF76-C240-199D-6314-2D5360B95380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27852A7-7B55-C8D2-C4A4-2CF445092A7D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763A810-3BD9-7710-81D5-0FEA54160F4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C640466-EFFD-D0BC-F52C-08B838D4F88A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3F92DE7-EF56-098E-2F2B-6ADC889AD6A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FC40E89-33B4-1726-6960-73407AFC886F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B0E2B48-9765-B820-204C-C3D89764B50C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E4DE405-DCB9-36E1-C49A-FE1F411168B2}"/>
              </a:ext>
            </a:extLst>
          </p:cNvPr>
          <p:cNvSpPr txBox="1"/>
          <p:nvPr/>
        </p:nvSpPr>
        <p:spPr>
          <a:xfrm>
            <a:off x="6986493" y="1503894"/>
            <a:ext cx="2794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ص142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4450814" y="2884064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استبشر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B906BC-053F-F6C4-1F85-AF3355204C5E}"/>
              </a:ext>
            </a:extLst>
          </p:cNvPr>
          <p:cNvSpPr txBox="1"/>
          <p:nvPr/>
        </p:nvSpPr>
        <p:spPr>
          <a:xfrm>
            <a:off x="4450813" y="3480547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استنزل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17186B6-06B5-596B-1F36-06D61EDA0C47}"/>
              </a:ext>
            </a:extLst>
          </p:cNvPr>
          <p:cNvSpPr txBox="1"/>
          <p:nvPr/>
        </p:nvSpPr>
        <p:spPr>
          <a:xfrm>
            <a:off x="4157963" y="4081530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أنكر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8756EA3-DC5B-6F81-D359-4047A26A1F8E}"/>
              </a:ext>
            </a:extLst>
          </p:cNvPr>
          <p:cNvSpPr txBox="1"/>
          <p:nvPr/>
        </p:nvSpPr>
        <p:spPr>
          <a:xfrm>
            <a:off x="4268742" y="4675471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حطّم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4559A4-51AD-CBEF-F0D8-E1E2913551B3}"/>
              </a:ext>
            </a:extLst>
          </p:cNvPr>
          <p:cNvSpPr txBox="1"/>
          <p:nvPr/>
        </p:nvSpPr>
        <p:spPr>
          <a:xfrm>
            <a:off x="7115889" y="2884690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شقشق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16AC883-543F-9791-2DF3-F938219F988F}"/>
              </a:ext>
            </a:extLst>
          </p:cNvPr>
          <p:cNvSpPr txBox="1"/>
          <p:nvPr/>
        </p:nvSpPr>
        <p:spPr>
          <a:xfrm>
            <a:off x="4268742" y="5890647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اصفرّ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048F05-833C-F87E-63A6-A7AC145A1963}"/>
              </a:ext>
            </a:extLst>
          </p:cNvPr>
          <p:cNvSpPr txBox="1"/>
          <p:nvPr/>
        </p:nvSpPr>
        <p:spPr>
          <a:xfrm>
            <a:off x="4359777" y="5237600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أخرج</a:t>
            </a:r>
          </a:p>
        </p:txBody>
      </p:sp>
      <p:sp>
        <p:nvSpPr>
          <p:cNvPr id="32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1945087" y="5915205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ا س ت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4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1843355" y="3500927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ا س ت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5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1442198" y="4124489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أ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6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1852697" y="4700991"/>
            <a:ext cx="14528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التضعيف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8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1459284" y="5321360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أ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9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1732576" y="2877365"/>
            <a:ext cx="126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ا + ر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16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/>
      <p:bldP spid="34" grpId="0"/>
      <p:bldP spid="35" grpId="0"/>
      <p:bldP spid="36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97FD8-FA45-893D-5EF5-4E874F38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A833D0D-E76C-34D0-64B5-9751A13C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436323"/>
            <a:ext cx="7880868" cy="3077004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1AC3B7-1047-0E7D-2F13-816A1D220BAE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9C0AD5A-647A-DE35-9646-4EC9FAFCBBDA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D77A4A6-7927-DB99-10D5-4B3E27B969B2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2D45C3F-B590-3E35-7853-243E353AF751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91145D-CBCB-87C3-086A-9B955EEB4E61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EAAAA7-099E-743B-985D-A47A88856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262A184-A538-24D9-A8AD-73CCF6D2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CE8BA-FED5-D272-2C89-2385D2315282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6F5776E-8ED3-219D-E5C1-02D3B44F4AE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23103963-56F8-FBD1-C19C-B6A320E741FC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1171067-C402-9B8A-E501-7867C14A7261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62243DA-2F04-E944-F62F-4491D67A06E8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C88E325-D45B-6F0D-3EE1-77A30C2DE845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E64BFA9-22A0-0A9B-9042-184D88A3E3D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EF5051-48B0-676C-E984-6B88331CFE5C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3085319-5071-7C4D-215A-09C667414764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6605AC7-779A-B10E-2A66-768ECB21740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934988D-A653-CB4E-FE2C-C8FD0F5954F7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BDF3115-CE70-88DB-DD24-4E06CA7E68A7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6F61DD9-E938-4941-6A59-DD44341FCE55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486D176-6B41-9993-2F22-BE6241F2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6D319-D669-F9D9-A06B-16FE1BDD9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49E9358-9984-7801-8131-F3CA1CCE1ABD}"/>
              </a:ext>
            </a:extLst>
          </p:cNvPr>
          <p:cNvSpPr txBox="1"/>
          <p:nvPr/>
        </p:nvSpPr>
        <p:spPr>
          <a:xfrm>
            <a:off x="1489531" y="4310854"/>
            <a:ext cx="75178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000" b="1" dirty="0">
                <a:solidFill>
                  <a:srgbClr val="FF0000"/>
                </a:solidFill>
              </a:rPr>
              <a:t>تدحرجت الكرة في الملعب	انتشر الخبر في المدرسة	استغفر المؤمن ربه	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0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8C56-B26E-CB9E-A7BD-6BBB7B07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B1B32C2-E02F-9D2D-2325-F6A197338CB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76801D5-A28E-CEFB-C051-992ED934C446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82F498D-89AA-8EC7-3BFE-74C445E694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1BECF9-2750-BC3B-BE8E-B1A642D64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AA107EE-762C-E51E-A4A0-9110B4AE8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6AC67F-22BD-CD26-22A9-8A1AC3A643A8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7A43E0B2-963E-BC35-0230-3140E7AC33E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8F646F4-33D1-7A2C-B833-0BABBE7B62F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8855CB9-0818-0EFB-002E-57824AB6AC3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4A4A069-C471-6124-FF99-C791413F9C2D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766D44-B2B6-5036-BAEA-0277F29DC8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2B68CAD-7643-329D-D67E-8FAFF2C0918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1048AE8-FE66-2E02-504B-F88A3A84668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5904601-B96C-4EF8-ABBB-597B770E0ED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BA2E442-E5B1-23C6-BBDE-8559E1BDFF8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084B1FD-34B3-333F-05C6-75E449044794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25AE52E-FC5B-C49B-CA31-6BDB6785AA98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FFCB304-D68F-B3B4-C2EF-C1045985534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B51C22-962D-BAD7-8E77-BA994571BEB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6EBAF3B5-A5DD-F4AF-79DA-B9BCA5CCB892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29B7627-67B8-E440-E359-F3D0DF31CF77}"/>
              </a:ext>
            </a:extLst>
          </p:cNvPr>
          <p:cNvSpPr txBox="1">
            <a:spLocks/>
          </p:cNvSpPr>
          <p:nvPr/>
        </p:nvSpPr>
        <p:spPr>
          <a:xfrm>
            <a:off x="1209039" y="2007387"/>
            <a:ext cx="8236619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b="1" dirty="0">
                <a:solidFill>
                  <a:srgbClr val="FF0000"/>
                </a:solidFill>
              </a:rPr>
              <a:t>تقويم ختامي</a:t>
            </a:r>
            <a:endParaRPr lang="ar-JO" sz="2400" b="1" kern="100" dirty="0">
              <a:solidFill>
                <a:srgbClr val="222222"/>
              </a:solidFill>
              <a:latin typeface="Roboto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ف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 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مدرستي أتعل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ّ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مُ العلوم النافعة وأتلق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ّ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ى الدروس المختلفة فينمو عقل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ويتفتّحُ ذهن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وتتسع خبرت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بكل ما حول</a:t>
            </a:r>
            <a:r>
              <a:rPr lang="ar-JO" sz="2400" b="1" kern="100" dirty="0" smtClean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 smtClean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، 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وفيها يقوى جسمي بما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أمارس 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من أنواع النشاطات البدنية والألعاب الرياضية الت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تهذ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ّ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ب خلق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وتغرس ف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يَّ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كثيرًا من الصفات الكريمة </a:t>
            </a:r>
            <a:r>
              <a:rPr lang="ar-SA" sz="2400" b="1" kern="100" dirty="0" smtClean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JO" sz="2400" b="1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ar-JO" sz="2400" b="1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JO" sz="2400" b="1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SA" sz="2400" b="1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أستخرج الأفعال الواردة في الفقرة </a:t>
            </a:r>
            <a:r>
              <a:rPr lang="ar-JO" sz="2400" b="1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ثمّ أصنفها إلى مجرّدة ومزيدة </a:t>
            </a:r>
            <a:endParaRPr lang="en-US" sz="2400" b="1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4855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0176-0AFB-1DCF-5340-E668CDCE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BC6150-2B3C-57A3-FFFB-E3D52BB31B89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02A1526-12CD-8D91-0FAE-A14558EC764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74FF924-4FE0-CD11-AA11-4FD095CB3F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6B6E89-2142-62FC-0283-28431889838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4E00851-944B-56BB-CEEE-E67E1C887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C5A6F2-1115-7229-1F80-93BE4E9FC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7C43089-C338-CFDE-AAB6-5C7A634D32AD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FAA5BF3-8828-BEE8-E171-4E4C5BA4708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A48AF00-146A-476E-DE70-55362C250E0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C967191-CFB8-B07F-EA16-F7D6E5E7C08E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BBF5446-2ED9-A8AF-1BE9-D728143600B7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03B96D-BAAE-963C-375C-E7505236B341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9F72C2F-6C4B-4145-AF57-974BDC26B614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B51F0E3-9B47-C081-B38A-93131F1E2E4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A79930-961F-4C18-D58D-9FC77D6C504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02AB1B5-1B61-3E4C-F2FB-64C1C89A6D12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95F1136-590A-8932-714C-74276222CB1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8C7DA2C-A4B4-9188-A7CB-6E9839C7DF9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C72B030-D62E-9603-95B8-2C5C355E432D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CDFBCA9-B263-C9DA-69C2-38BAB590B268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5845DDD1-78B4-B652-E065-6472CF93FCB9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FB88826-52D9-2C5A-E69D-C537EB755C44}"/>
              </a:ext>
            </a:extLst>
          </p:cNvPr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07C04A-FD34-7D07-1626-168CF2557D07}"/>
              </a:ext>
            </a:extLst>
          </p:cNvPr>
          <p:cNvSpPr txBox="1"/>
          <p:nvPr/>
        </p:nvSpPr>
        <p:spPr>
          <a:xfrm>
            <a:off x="1040117" y="3547108"/>
            <a:ext cx="7719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لخّص مع مجموعتك ما تعلمته في فقرة قصيرة من 3 أسطر.</a:t>
            </a:r>
          </a:p>
        </p:txBody>
      </p:sp>
    </p:spTree>
    <p:extLst>
      <p:ext uri="{BB962C8B-B14F-4D97-AF65-F5344CB8AC3E}">
        <p14:creationId xmlns:p14="http://schemas.microsoft.com/office/powerpoint/2010/main" val="14538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29920" y="603565"/>
            <a:ext cx="3347478" cy="414251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فيه والمجرد والمزيد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4324" y="1120985"/>
            <a:ext cx="7276441" cy="3951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يتعرف الطالب مفهوم الفعل المجرد والمزيد.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>
                <a:solidFill>
                  <a:prstClr val="black"/>
                </a:solidFill>
              </a:rPr>
              <a:t>يتعرف الطالب حروف الزيادة.</a:t>
            </a:r>
            <a:endParaRPr lang="ar-JO" sz="2800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يُميّز بين الفعل المجرد والفعل المزيد.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0" y="4308680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6A0643D-4182-1E3E-A299-5042D4DB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99" y="1556480"/>
            <a:ext cx="8121393" cy="4707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1260" y="5352138"/>
            <a:ext cx="105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ك ت 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0039" y="6080813"/>
            <a:ext cx="46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7519" y="6056055"/>
            <a:ext cx="5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74243" y="6061149"/>
            <a:ext cx="5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14115" y="1910873"/>
            <a:ext cx="8143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</a:p>
          <a:p>
            <a:pPr algn="r" rtl="1"/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صح أم خطأ:</a:t>
            </a: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جميع الأفعال في اللغة العربية يرجع أصلها إلى ثلاثة أحرف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صح						ب ) خطأ</a:t>
            </a:r>
          </a:p>
          <a:p>
            <a:pPr algn="r" rtl="1"/>
            <a:endParaRPr lang="ar-JO" sz="2800" b="1" dirty="0"/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132389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571F-6656-3F92-F82F-33AF4959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A427C7-9191-9BB3-7E6D-3C35C96E2B5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1441FE8-1530-F538-7650-DB546D3B2A1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E43962E-B0D2-5D9D-F495-F0ADD716D989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1EDE36-5AFB-3718-34F8-36DAB7270779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166CA2-E7BC-BADC-3941-A750CA316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06D2427-43D9-49CE-9785-39172B669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560FF11-C1FB-B8D2-6CB6-8908E3AFF9CD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AA58E18-7669-083E-FF2F-413CA6A8257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CE10FB0-3C66-5F32-C3D2-27EAD9C20F5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4E03D69F-19FD-C106-D556-3E884446A799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9A04071-0F4D-598B-E44C-79719789A53F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1B3F0A0-3586-539D-EE04-59E997F9A0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06CBDB7-DD34-C827-57D3-6D09D39AB69E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B0B2B8-42A3-EBF6-4058-7E6EC222B03E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2DFE53C-D2C9-38B5-CDE6-938B737D394B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CBCC35F-02AD-250E-6261-A2EEA2CCE47A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2AA6EA5-69C3-53A6-5865-2D6157BDA908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229AEB9-12A4-F3FE-A1C1-D6BAAE41CFC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B7BC80F-181F-60C8-5DB0-786BB99DCAE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ECB03FE-E1BC-598C-6CF8-BE3185B9052C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FB1CA-E0E8-7DA4-D9A8-CFDFEA963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7401253-428F-D37A-9BBF-6973F2FD6DA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2BA1526-4C85-1F8B-B179-78D796B89202}"/>
              </a:ext>
            </a:extLst>
          </p:cNvPr>
          <p:cNvSpPr txBox="1"/>
          <p:nvPr/>
        </p:nvSpPr>
        <p:spPr>
          <a:xfrm>
            <a:off x="1115988" y="1407802"/>
            <a:ext cx="8143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</a:p>
          <a:p>
            <a:pPr algn="r" rtl="1"/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صح أم خطأ:</a:t>
            </a: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جميع الأفعال في اللغة العربية يرجع أصلها إلى ثلاثة أحرف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صح						</a:t>
            </a:r>
            <a:r>
              <a:rPr lang="ar-JO" sz="2800" b="1" dirty="0">
                <a:solidFill>
                  <a:srgbClr val="FF0000"/>
                </a:solidFill>
              </a:rPr>
              <a:t>ب ) خطأ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فهناك مجموعة قليلة من الأفعال يرجع أصلها إلى أربعة أحرف، ولا يوجد غير ذلك، فالأفعال ثلاثية أو رباعية </a:t>
            </a:r>
            <a:r>
              <a:rPr lang="ar-JO" sz="2800" b="1" dirty="0" smtClean="0">
                <a:solidFill>
                  <a:srgbClr val="FF0000"/>
                </a:solidFill>
              </a:rPr>
              <a:t>الأصول، مثل (فرهدَ ، زلزلَ)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71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9412DF-9EC3-BE91-470F-87AA25EFA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3" y="1555591"/>
            <a:ext cx="8578745" cy="4887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3096" y="1113745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36326" y="825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  <a:r>
              <a:rPr lang="ar-JO" sz="3200" b="1" dirty="0">
                <a:solidFill>
                  <a:srgbClr val="C00000"/>
                </a:solidFill>
              </a:rPr>
              <a:t> ص109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B520167-91E4-3FCF-731D-2D7958EA0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705" y="1245948"/>
            <a:ext cx="8314896" cy="505069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EC55C83-1392-F302-F80D-F02344EA8FDC}"/>
              </a:ext>
            </a:extLst>
          </p:cNvPr>
          <p:cNvSpPr txBox="1"/>
          <p:nvPr/>
        </p:nvSpPr>
        <p:spPr>
          <a:xfrm>
            <a:off x="3559629" y="5433728"/>
            <a:ext cx="1102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أصلية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EC720C-B4A0-7A42-21CF-82D86020B491}"/>
              </a:ext>
            </a:extLst>
          </p:cNvPr>
          <p:cNvSpPr txBox="1"/>
          <p:nvPr/>
        </p:nvSpPr>
        <p:spPr>
          <a:xfrm>
            <a:off x="4360388" y="5870639"/>
            <a:ext cx="1102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مجرّدة</a:t>
            </a:r>
          </a:p>
        </p:txBody>
      </p:sp>
    </p:spTree>
    <p:extLst>
      <p:ext uri="{BB962C8B-B14F-4D97-AF65-F5344CB8AC3E}">
        <p14:creationId xmlns:p14="http://schemas.microsoft.com/office/powerpoint/2010/main" val="3329014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818" y="51909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F1A997-163D-7A44-CC1A-D65537F0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94" y="1137071"/>
            <a:ext cx="8678612" cy="5562400"/>
          </a:xfrm>
          <a:prstGeom prst="rect">
            <a:avLst/>
          </a:prstGeom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1" y="116764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69C8BD8-F210-BC8E-464F-7571CCD2A35E}"/>
              </a:ext>
            </a:extLst>
          </p:cNvPr>
          <p:cNvSpPr txBox="1"/>
          <p:nvPr/>
        </p:nvSpPr>
        <p:spPr>
          <a:xfrm>
            <a:off x="3290207" y="3357359"/>
            <a:ext cx="13416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الألف + التاء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C1E63A-9265-AFFF-32E3-FB93090AF76C}"/>
              </a:ext>
            </a:extLst>
          </p:cNvPr>
          <p:cNvSpPr txBox="1"/>
          <p:nvPr/>
        </p:nvSpPr>
        <p:spPr>
          <a:xfrm>
            <a:off x="3290206" y="3799115"/>
            <a:ext cx="13416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الألف + النون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B85E7ED-EC83-5FAC-6D1C-298921456DBF}"/>
              </a:ext>
            </a:extLst>
          </p:cNvPr>
          <p:cNvSpPr txBox="1"/>
          <p:nvPr/>
        </p:nvSpPr>
        <p:spPr>
          <a:xfrm>
            <a:off x="5733358" y="3875927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ان</a:t>
            </a:r>
            <a:r>
              <a:rPr lang="ar-SA" b="1" dirty="0"/>
              <a:t>درج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34C2F09-5425-DF2C-B206-61E38C59CB8D}"/>
              </a:ext>
            </a:extLst>
          </p:cNvPr>
          <p:cNvSpPr txBox="1"/>
          <p:nvPr/>
        </p:nvSpPr>
        <p:spPr>
          <a:xfrm>
            <a:off x="5733358" y="4744714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ا</a:t>
            </a:r>
            <a:r>
              <a:rPr lang="ar-JO" b="1" dirty="0"/>
              <a:t>ك</a:t>
            </a:r>
            <a:r>
              <a:rPr lang="ar-JO" b="1" dirty="0">
                <a:solidFill>
                  <a:srgbClr val="FF0000"/>
                </a:solidFill>
              </a:rPr>
              <a:t>ت</a:t>
            </a:r>
            <a:r>
              <a:rPr lang="ar-JO" b="1" dirty="0"/>
              <a:t>شف</a:t>
            </a:r>
            <a:endParaRPr lang="ar-SA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593E334-DB7F-A726-8CB7-90DAFD3EFDA7}"/>
              </a:ext>
            </a:extLst>
          </p:cNvPr>
          <p:cNvSpPr txBox="1"/>
          <p:nvPr/>
        </p:nvSpPr>
        <p:spPr>
          <a:xfrm>
            <a:off x="3290207" y="4716041"/>
            <a:ext cx="13416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الألف + التاء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1EF64D-5779-6C60-688F-7297FAA42756}"/>
              </a:ext>
            </a:extLst>
          </p:cNvPr>
          <p:cNvSpPr txBox="1"/>
          <p:nvPr/>
        </p:nvSpPr>
        <p:spPr>
          <a:xfrm>
            <a:off x="1630135" y="3251307"/>
            <a:ext cx="123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عبر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38D95E5-EC43-DF95-3FED-163B748CF9FE}"/>
              </a:ext>
            </a:extLst>
          </p:cNvPr>
          <p:cNvSpPr txBox="1"/>
          <p:nvPr/>
        </p:nvSpPr>
        <p:spPr>
          <a:xfrm>
            <a:off x="1630135" y="3737560"/>
            <a:ext cx="123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درج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5DDFA5D-9763-F134-726F-487FAE24A7B7}"/>
              </a:ext>
            </a:extLst>
          </p:cNvPr>
          <p:cNvSpPr txBox="1"/>
          <p:nvPr/>
        </p:nvSpPr>
        <p:spPr>
          <a:xfrm>
            <a:off x="1572316" y="4712251"/>
            <a:ext cx="123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كشف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B23D439-BE54-6B4B-157D-D7671A211DFF}"/>
              </a:ext>
            </a:extLst>
          </p:cNvPr>
          <p:cNvSpPr txBox="1"/>
          <p:nvPr/>
        </p:nvSpPr>
        <p:spPr>
          <a:xfrm>
            <a:off x="1572316" y="5209913"/>
            <a:ext cx="123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وحي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FE16FC1-14CB-E227-434A-C1DC997354E4}"/>
              </a:ext>
            </a:extLst>
          </p:cNvPr>
          <p:cNvSpPr txBox="1"/>
          <p:nvPr/>
        </p:nvSpPr>
        <p:spPr>
          <a:xfrm>
            <a:off x="3399063" y="5860605"/>
            <a:ext cx="123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زائدة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F679E6C-7BDA-4200-A6A9-B06C2152B446}"/>
              </a:ext>
            </a:extLst>
          </p:cNvPr>
          <p:cNvSpPr txBox="1"/>
          <p:nvPr/>
        </p:nvSpPr>
        <p:spPr>
          <a:xfrm>
            <a:off x="6141944" y="6211469"/>
            <a:ext cx="123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مزيدة</a:t>
            </a:r>
          </a:p>
        </p:txBody>
      </p:sp>
    </p:spTree>
    <p:extLst>
      <p:ext uri="{BB962C8B-B14F-4D97-AF65-F5344CB8AC3E}">
        <p14:creationId xmlns:p14="http://schemas.microsoft.com/office/powerpoint/2010/main" val="691315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A0CEB6-287F-76A8-EE4A-444681B7A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89" y="1275470"/>
            <a:ext cx="8850857" cy="53257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95" y="175260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0BB85B9-42A3-0C6E-CE88-B3AF35EDF572}"/>
              </a:ext>
            </a:extLst>
          </p:cNvPr>
          <p:cNvSpPr txBox="1"/>
          <p:nvPr/>
        </p:nvSpPr>
        <p:spPr>
          <a:xfrm>
            <a:off x="5571197" y="1707975"/>
            <a:ext cx="14578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>
                <a:solidFill>
                  <a:srgbClr val="FF0000"/>
                </a:solidFill>
              </a:rPr>
              <a:t>مزيد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68ADCE-0982-91DA-6B83-E864CA0B390A}"/>
              </a:ext>
            </a:extLst>
          </p:cNvPr>
          <p:cNvSpPr txBox="1"/>
          <p:nvPr/>
        </p:nvSpPr>
        <p:spPr>
          <a:xfrm>
            <a:off x="4805838" y="5393658"/>
            <a:ext cx="1457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rgbClr val="FF0000"/>
                </a:solidFill>
              </a:rPr>
              <a:t>استقبل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53E064-340F-7365-E500-BB0FDF700150}"/>
              </a:ext>
            </a:extLst>
          </p:cNvPr>
          <p:cNvSpPr txBox="1"/>
          <p:nvPr/>
        </p:nvSpPr>
        <p:spPr>
          <a:xfrm>
            <a:off x="3343790" y="5382475"/>
            <a:ext cx="1457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rgbClr val="FF0000"/>
                </a:solidFill>
              </a:rPr>
              <a:t>استكبر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847</Words>
  <Application>Microsoft Office PowerPoint</Application>
  <PresentationFormat>Widescreen</PresentationFormat>
  <Paragraphs>353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Arabic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414</cp:revision>
  <cp:lastPrinted>2024-02-20T07:15:00Z</cp:lastPrinted>
  <dcterms:created xsi:type="dcterms:W3CDTF">2019-06-13T08:00:41Z</dcterms:created>
  <dcterms:modified xsi:type="dcterms:W3CDTF">2025-12-01T16:41:50Z</dcterms:modified>
</cp:coreProperties>
</file>