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4" r:id="rId3"/>
    <p:sldId id="268" r:id="rId4"/>
    <p:sldId id="335" r:id="rId5"/>
    <p:sldId id="355" r:id="rId6"/>
    <p:sldId id="289" r:id="rId7"/>
    <p:sldId id="336" r:id="rId8"/>
    <p:sldId id="331" r:id="rId9"/>
    <p:sldId id="337" r:id="rId10"/>
    <p:sldId id="356" r:id="rId11"/>
    <p:sldId id="357" r:id="rId12"/>
    <p:sldId id="313" r:id="rId13"/>
    <p:sldId id="338" r:id="rId14"/>
    <p:sldId id="358" r:id="rId15"/>
    <p:sldId id="359" r:id="rId16"/>
    <p:sldId id="375" r:id="rId17"/>
    <p:sldId id="360" r:id="rId18"/>
    <p:sldId id="365" r:id="rId19"/>
    <p:sldId id="363" r:id="rId20"/>
    <p:sldId id="364" r:id="rId21"/>
    <p:sldId id="370" r:id="rId22"/>
    <p:sldId id="371" r:id="rId23"/>
    <p:sldId id="362" r:id="rId24"/>
    <p:sldId id="366" r:id="rId25"/>
    <p:sldId id="367" r:id="rId26"/>
    <p:sldId id="368" r:id="rId27"/>
    <p:sldId id="377" r:id="rId28"/>
    <p:sldId id="369" r:id="rId29"/>
    <p:sldId id="324" r:id="rId30"/>
    <p:sldId id="373" r:id="rId31"/>
    <p:sldId id="374" r:id="rId32"/>
    <p:sldId id="376" r:id="rId33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3063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80C3D0-FF5E-41D5-9E49-DC4E69A392A8}" type="datetimeFigureOut">
              <a:rPr lang="ar-JO" smtClean="0"/>
              <a:t>25/06/1447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3063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48EA6A-D5F9-420D-8D1A-1A8098A52E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2919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90" y="1317241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811C6-55F4-19DD-3D1A-4266006A5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7FDC760-F3DA-0917-AA85-C8B660E66D64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(1. المفعول فيه)</a:t>
            </a:r>
          </a:p>
        </p:txBody>
      </p:sp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43C0B-B930-CE86-791B-B8D34B50A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01D6230-2E43-686D-80A9-6F9B70B3EF7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599D536-00FB-8A78-DFBA-B0F2AB818613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86D1D1D-D92C-ED70-9DF7-90D6F5336E83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3687C3-4176-AF5C-5FFD-EF6DD21A664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AD858B-A55D-BFF1-B36A-1FF89DB5D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F8400F3-5586-FE63-84C5-9AAC184FF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AF4ED44-75DC-2BA4-3B85-F8641CA7C48A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8CFC6E0-2DE9-C28C-CBA5-B5FA35965E2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469472E-6522-0CE4-BC8E-8005D880AB2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84D5582-D1A1-EBCB-C49B-3A3135A4BF83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FA13429-9777-6F5B-898A-6B5F3A34B561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274CAB1-0B6C-95CB-9390-C248B091D02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3FD06B2-98B7-7438-4B60-739F038EAE4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B99B615-FE5B-FED8-0EBE-1AA8D3CAF6D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2132C18-7FFC-BE0B-5E25-35462AD3B239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1992CE5-28A2-61E6-1AAF-E3F88DE381A1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82BE904-3D2D-58F6-8689-60BF52CF81C0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8443DDF-EDE6-FCC4-19A4-B0B438123F1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A2B4B9-FB6E-22F2-AA0D-E6E60998713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DA2DFFA-0BFD-0DDA-61CD-A4B426A3446A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13EF2F6E-9A6A-8639-D787-30E3B91518CF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E92B1-F4FA-F2E0-2012-AC2551BBE7BE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1D78DA5-C57C-DE76-4043-6AFBCB578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2" y="2098793"/>
            <a:ext cx="9549699" cy="29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96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E657-1EF4-3531-89C0-6F4B8BC9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5165DA9-3F11-12CB-842D-669B8E5FFDE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CC4AE8A-5518-6C7B-6FB4-807265A9912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FC77C4B-0508-5426-8735-D5DAB29D060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37BBB81-2A91-5725-E8F7-DC90AC0DF355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385A4-85D8-21BB-F29E-5AE6C2A43A1C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3C14F0-3CEE-0A2A-90DD-D31E48C81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7F9187A-8048-5B2A-F323-F62383ABA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5D86D0-E798-ADEA-7669-437C90E7D32D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C4380F70-2C0A-2FEC-2623-D26A28E6C44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876C1094-6054-3C4A-9C9E-CD63CC3C34F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5E79917-BD78-2923-8D7D-FF9B23C9187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D9BE91F-DAD1-70DF-548C-985F8BFB48FB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04FB8BB-050C-0DBA-A926-E26B80E1C5EB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5603FAB-6AFF-758B-2487-E4F69A001B0F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C5135843-4B13-5A64-C80E-3E0B5CE1616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F48CF1-184C-FA87-CF1E-2C847B926813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9F66AC9-1E45-5D9E-E7A1-632A152A986C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DC26D85-9A68-D340-EA5F-7592A78A18C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4CCA1958-8D33-FDD8-A79D-C7C20E3BC8A6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D7714887-60D6-5154-A57B-DC0118A15A6F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811DA32-B07D-749E-096D-C3A88D86BE56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1EB8936-0F19-FB87-3984-ED475D999B6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A835F-B08D-C33D-01AC-AD4520DC8B0A}"/>
              </a:ext>
            </a:extLst>
          </p:cNvPr>
          <p:cNvSpPr txBox="1"/>
          <p:nvPr/>
        </p:nvSpPr>
        <p:spPr>
          <a:xfrm>
            <a:off x="1981072" y="1291658"/>
            <a:ext cx="7376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b="1" dirty="0"/>
              <a:t>التفكير الناقد : </a:t>
            </a:r>
          </a:p>
          <a:p>
            <a:pPr algn="r"/>
            <a:endParaRPr lang="ar-JO" sz="40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51833D4-DCAF-BBA7-5B92-A67CC9EF0360}"/>
              </a:ext>
            </a:extLst>
          </p:cNvPr>
          <p:cNvSpPr txBox="1"/>
          <p:nvPr/>
        </p:nvSpPr>
        <p:spPr>
          <a:xfrm>
            <a:off x="1065925" y="2383728"/>
            <a:ext cx="829205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3200" dirty="0"/>
              <a:t>اليومَ: ظرف زمان منصوب بالفتحة.</a:t>
            </a:r>
          </a:p>
          <a:p>
            <a:pPr algn="r"/>
            <a:endParaRPr lang="ar-JO" sz="3200" dirty="0"/>
          </a:p>
          <a:p>
            <a:pPr algn="r"/>
            <a:r>
              <a:rPr lang="ar-JO" sz="3200" dirty="0"/>
              <a:t>في اليومِ: اسم مجرور وعلامة جره الكسرة</a:t>
            </a:r>
          </a:p>
          <a:p>
            <a:pPr algn="r"/>
            <a:endParaRPr lang="ar-SA" sz="3200" dirty="0"/>
          </a:p>
        </p:txBody>
      </p:sp>
      <p:sp>
        <p:nvSpPr>
          <p:cNvPr id="4" name="تمرير: رأسي 3">
            <a:extLst>
              <a:ext uri="{FF2B5EF4-FFF2-40B4-BE49-F238E27FC236}">
                <a16:creationId xmlns:a16="http://schemas.microsoft.com/office/drawing/2014/main" id="{3D6A01F1-CEC3-7FFC-2840-D02B051419E0}"/>
              </a:ext>
            </a:extLst>
          </p:cNvPr>
          <p:cNvSpPr/>
          <p:nvPr/>
        </p:nvSpPr>
        <p:spPr>
          <a:xfrm>
            <a:off x="480230" y="2265526"/>
            <a:ext cx="3345707" cy="368353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/>
              <a:t>إذا </a:t>
            </a:r>
            <a:r>
              <a:rPr lang="ar-JO" sz="3200" dirty="0" smtClean="0"/>
              <a:t>سُبق </a:t>
            </a:r>
            <a:r>
              <a:rPr lang="ar-JO" sz="3200" dirty="0"/>
              <a:t>الظرف بحرف </a:t>
            </a:r>
            <a:r>
              <a:rPr lang="ar-JO" sz="3200" dirty="0" smtClean="0"/>
              <a:t>جرّ </a:t>
            </a:r>
            <a:r>
              <a:rPr lang="ar-JO" sz="3200" dirty="0"/>
              <a:t>فإنّه </a:t>
            </a:r>
            <a:r>
              <a:rPr lang="ar-JO" sz="3200" dirty="0" smtClean="0"/>
              <a:t>يُصبح اسمًا مجرورًا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97142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6AF240D-F6BB-7879-14BF-A89DB2C71E30}"/>
              </a:ext>
            </a:extLst>
          </p:cNvPr>
          <p:cNvSpPr txBox="1"/>
          <p:nvPr/>
        </p:nvSpPr>
        <p:spPr>
          <a:xfrm>
            <a:off x="226214" y="4352177"/>
            <a:ext cx="9246741" cy="19514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dirty="0"/>
              <a:t>فظرفُ الزمان ما يَدْلُّ على وقتٍ وقعَ فيه الحدثُ نحو "سافرتُ ليلاً".</a:t>
            </a:r>
          </a:p>
          <a:p>
            <a:pPr algn="r" rtl="1">
              <a:lnSpc>
                <a:spcPct val="150000"/>
              </a:lnSpc>
            </a:pPr>
            <a:r>
              <a:rPr lang="ar-SA" sz="2800" dirty="0"/>
              <a:t>وظرفُ المكان ما يدلُّ على مكانٍ وقعَ فيه الحدثُ، نحو "وقفتُ تحتَ عَلَمِ العلم".</a:t>
            </a:r>
          </a:p>
          <a:p>
            <a:pPr algn="r" rtl="1">
              <a:lnSpc>
                <a:spcPct val="150000"/>
              </a:lnSpc>
            </a:pPr>
            <a:r>
              <a:rPr lang="ar-SA" sz="2800" dirty="0"/>
              <a:t>سميت الأزمنة والامكنة "ظروفاً"، لأنّ الأفعال تحصل فيها، فصارت كالأوعية لها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817246B-76A2-9E68-A6E8-8676FB23E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04" y="1068032"/>
            <a:ext cx="9575868" cy="3182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9222" y="2069055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مكان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8343" y="2659391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مساءً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3821" y="2659391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ظُهرًا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8832" y="2627006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صباحًا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59165" y="2643199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عشاءً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3573" y="2668620"/>
            <a:ext cx="15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(وما أشبهها)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19882" y="3235564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أمامَ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9322" y="3224569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وراءَ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98762" y="3254621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خلفَ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38202" y="3224569"/>
            <a:ext cx="11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شرقَ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3352" y="3283865"/>
            <a:ext cx="159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chemeClr val="accent1">
                    <a:lumMod val="75000"/>
                  </a:schemeClr>
                </a:solidFill>
              </a:rPr>
              <a:t>(وما أشبهها)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48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9697C-946E-22E6-1FF2-6FDE98B4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329" y="1101604"/>
            <a:ext cx="8386313" cy="575639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41E7340-3574-2991-8BD0-4D22D68F4469}"/>
              </a:ext>
            </a:extLst>
          </p:cNvPr>
          <p:cNvSpPr txBox="1"/>
          <p:nvPr/>
        </p:nvSpPr>
        <p:spPr>
          <a:xfrm>
            <a:off x="3726426" y="1448514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ص135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DC9FB96-1345-B3B2-EAB8-F970F035AFA9}"/>
              </a:ext>
            </a:extLst>
          </p:cNvPr>
          <p:cNvSpPr/>
          <p:nvPr/>
        </p:nvSpPr>
        <p:spPr>
          <a:xfrm>
            <a:off x="4041058" y="3135775"/>
            <a:ext cx="452541" cy="53600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7EDA3339-033F-86F9-0D1E-9C1817BA67B2}"/>
              </a:ext>
            </a:extLst>
          </p:cNvPr>
          <p:cNvCxnSpPr/>
          <p:nvPr/>
        </p:nvCxnSpPr>
        <p:spPr>
          <a:xfrm flipH="1">
            <a:off x="5401559" y="2667786"/>
            <a:ext cx="14045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B064BCA3-A987-13AC-F164-09384D9E35CD}"/>
              </a:ext>
            </a:extLst>
          </p:cNvPr>
          <p:cNvSpPr/>
          <p:nvPr/>
        </p:nvSpPr>
        <p:spPr>
          <a:xfrm>
            <a:off x="3619944" y="2128845"/>
            <a:ext cx="1789059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EF3FB393-4390-7C33-CFDF-E46776522234}"/>
              </a:ext>
            </a:extLst>
          </p:cNvPr>
          <p:cNvCxnSpPr>
            <a:cxnSpLocks/>
          </p:cNvCxnSpPr>
          <p:nvPr/>
        </p:nvCxnSpPr>
        <p:spPr>
          <a:xfrm flipH="1">
            <a:off x="3463391" y="3135776"/>
            <a:ext cx="517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7E62DDCF-405A-1135-2085-C590601D1165}"/>
              </a:ext>
            </a:extLst>
          </p:cNvPr>
          <p:cNvSpPr/>
          <p:nvPr/>
        </p:nvSpPr>
        <p:spPr>
          <a:xfrm>
            <a:off x="5846542" y="5415332"/>
            <a:ext cx="514627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228EDB43-CEE5-D675-93B6-642D6A7E2459}"/>
              </a:ext>
            </a:extLst>
          </p:cNvPr>
          <p:cNvCxnSpPr>
            <a:cxnSpLocks/>
          </p:cNvCxnSpPr>
          <p:nvPr/>
        </p:nvCxnSpPr>
        <p:spPr>
          <a:xfrm flipH="1">
            <a:off x="6910967" y="5096116"/>
            <a:ext cx="290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9FD1074D-5BB6-282E-3213-945E766FABD5}"/>
              </a:ext>
            </a:extLst>
          </p:cNvPr>
          <p:cNvCxnSpPr>
            <a:cxnSpLocks/>
          </p:cNvCxnSpPr>
          <p:nvPr/>
        </p:nvCxnSpPr>
        <p:spPr>
          <a:xfrm flipH="1">
            <a:off x="7542740" y="5914372"/>
            <a:ext cx="2909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223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CA1B-F04D-719D-1497-78ECA3AE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E0B95C-F364-D629-0699-7A6F33140701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FC4B9DC-B601-D5A0-FD84-4953FEF07A9C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469CE50B-B044-61CD-CD7D-6D9F1BBB889A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85D6BB-B96B-93E1-B7B9-C20F43CF2D6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55F629-AA01-FB66-79A3-4384FFA1C8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741C3AA-0C8D-DF31-D700-AF6965DBD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BBFC3E9-AE82-04E4-DE90-F9638FC0D7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999FFFE1-6869-744C-3916-89032974F124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35F37705-F6D6-3CC9-DAF2-14E2C9EDBD9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07EF979B-7710-42FE-4874-8853E48A9481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C63D711-96CF-5D2F-B396-73A11154D4E2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DA10B17-7125-3643-75CF-FBAD509CD83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979B528-2A1F-49F9-2530-029425E3C333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A5F471F1-40C5-DCA6-A733-C3A236CD007D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382C327-8FAF-ED1D-7952-8B184BCB3A4F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034BB35-D43A-B0F1-7717-DB93E70A577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19D0C16-A063-A40D-8C4A-AA5D0FB8C8B1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0AEE908-43A2-B3AD-85BB-82561ACA38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7A60141-3E3B-C30E-8E4B-10629F11ECA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35C0597-C557-0BAD-A362-D35C0AB40901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ACF8C06E-E35F-520E-D5A8-AEF27EFA0F9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36CCC1C-80DA-B767-1D5A-6780E2162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9" y="2289911"/>
            <a:ext cx="8942681" cy="330026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4276BB1-6916-2797-B8A1-91AB823D656B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EDDA67D-EAC9-B105-7F98-DFF782F8ECE6}"/>
              </a:ext>
            </a:extLst>
          </p:cNvPr>
          <p:cNvSpPr/>
          <p:nvPr/>
        </p:nvSpPr>
        <p:spPr>
          <a:xfrm>
            <a:off x="6841067" y="2383728"/>
            <a:ext cx="505202" cy="72777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9C56423-2E7C-0F5E-C976-BD70B50AF2E8}"/>
              </a:ext>
            </a:extLst>
          </p:cNvPr>
          <p:cNvCxnSpPr>
            <a:cxnSpLocks/>
          </p:cNvCxnSpPr>
          <p:nvPr/>
        </p:nvCxnSpPr>
        <p:spPr>
          <a:xfrm flipH="1">
            <a:off x="8723214" y="4189088"/>
            <a:ext cx="2994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A493215-B7A0-0207-605C-BDF40E395C03}"/>
              </a:ext>
            </a:extLst>
          </p:cNvPr>
          <p:cNvCxnSpPr>
            <a:cxnSpLocks/>
          </p:cNvCxnSpPr>
          <p:nvPr/>
        </p:nvCxnSpPr>
        <p:spPr>
          <a:xfrm flipH="1">
            <a:off x="7870508" y="3111499"/>
            <a:ext cx="2994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C2B7D0BE-06D5-8E96-494B-5A7C45FBB0EC}"/>
              </a:ext>
            </a:extLst>
          </p:cNvPr>
          <p:cNvCxnSpPr>
            <a:cxnSpLocks/>
          </p:cNvCxnSpPr>
          <p:nvPr/>
        </p:nvCxnSpPr>
        <p:spPr>
          <a:xfrm flipH="1">
            <a:off x="6706949" y="5207336"/>
            <a:ext cx="51923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03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970D9-DCEB-262B-1B6C-7AEA3E793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A65F87C-42B2-C084-8700-7F67A9B76B25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D208D0D-05AA-31DD-623F-56DA46F86409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5D34B339-DA27-0C1E-1F65-FA40A11B4D3B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31FDE-F09A-7D18-CE50-0E6CCB853A2F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9C1170-7026-4F9C-2E8B-16BBEB9C5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B9E31B9-FBB3-8653-6372-E5E59953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C2A8B63-603F-D024-F42F-C18186DE1DDE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B1190B9-9A45-1420-8A2B-B3151AC08C39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D4B16D5-3F31-A55F-1DD4-E29C5574645B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A0D2A25B-D334-1344-1E28-95A10D359D14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EF1AA17-FFED-A6B7-2285-608C69DFFF28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850A31B-3160-17B5-8610-71841CC35916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C994A77-4796-E982-7746-229AC215364C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F3862F3-73C1-0DAC-E227-8717B52CADE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F3BEF76-C240-199D-6314-2D5360B95380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27852A7-7B55-C8D2-C4A4-2CF445092A7D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8763A810-3BD9-7710-81D5-0FEA54160F4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C640466-EFFD-D0BC-F52C-08B838D4F88A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3F92DE7-EF56-098E-2F2B-6ADC889AD6A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7FC40E89-33B4-1726-6960-73407AFC886F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FB0E2B48-9765-B820-204C-C3D89764B50C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ABD6157-C0D7-4540-831C-160043F22AC1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F36CF13-7775-12BC-791B-4F1E3FAAC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7" y="2158097"/>
            <a:ext cx="9378669" cy="37267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761511F-0ED4-FE2D-2E17-AD413556D114}"/>
              </a:ext>
            </a:extLst>
          </p:cNvPr>
          <p:cNvSpPr txBox="1"/>
          <p:nvPr/>
        </p:nvSpPr>
        <p:spPr>
          <a:xfrm>
            <a:off x="7566053" y="2908765"/>
            <a:ext cx="1028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chemeClr val="accent1"/>
                </a:solidFill>
              </a:rPr>
              <a:t>اليومَ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9A08D8-C4AA-1CA4-B71F-393761CF08CD}"/>
              </a:ext>
            </a:extLst>
          </p:cNvPr>
          <p:cNvSpPr txBox="1"/>
          <p:nvPr/>
        </p:nvSpPr>
        <p:spPr>
          <a:xfrm>
            <a:off x="6956582" y="3605230"/>
            <a:ext cx="1028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chemeClr val="accent1"/>
                </a:solidFill>
              </a:rPr>
              <a:t>وراءَك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EA767EA-11FC-47A1-D326-17B8982E91FE}"/>
              </a:ext>
            </a:extLst>
          </p:cNvPr>
          <p:cNvSpPr txBox="1"/>
          <p:nvPr/>
        </p:nvSpPr>
        <p:spPr>
          <a:xfrm>
            <a:off x="6194582" y="4181805"/>
            <a:ext cx="1028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chemeClr val="accent1"/>
                </a:solidFill>
              </a:rPr>
              <a:t>فوقَ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15DF76C-0E85-CA46-1921-958616080926}"/>
              </a:ext>
            </a:extLst>
          </p:cNvPr>
          <p:cNvSpPr txBox="1"/>
          <p:nvPr/>
        </p:nvSpPr>
        <p:spPr>
          <a:xfrm>
            <a:off x="2619399" y="4685263"/>
            <a:ext cx="10285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800" b="1" dirty="0">
                <a:solidFill>
                  <a:schemeClr val="accent1"/>
                </a:solidFill>
              </a:rPr>
              <a:t>جهةَ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16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076ED-0520-7F4C-5E2B-0658F3260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A36CA8-F5F3-59BB-EE3C-5123D97A181B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735DB08B-7179-26D6-53D8-03A9BD101035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464043B-2DCF-C3E8-0831-819C039D1C8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76FCE63-0E60-1D69-7A23-338BD820A868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َّف 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3E00AC-FBDE-CD34-4AB1-CB8F0602E35A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6FD08E-0797-F536-69A1-D4C564048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3020FC-DE98-6405-B42A-F705995F9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134C8-18A1-7576-BC6B-6A10F5B6CE95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103DBA94-ACB3-5AC3-9140-8C2B68BF2A1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0FFDE794-7C83-7E6A-40FC-5B903158BA9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18D4AB-58FE-B98C-C34B-E9934D3B22F3}"/>
              </a:ext>
            </a:extLst>
          </p:cNvPr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C00000"/>
                </a:solidFill>
              </a:rPr>
              <a:t>الربط بالحياة 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3947189-D5AD-19CB-451D-A5FD52CD630E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AFC99B8-C62A-2C09-2384-97A59E7F2654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4D78053-4A55-FA3D-762A-A32A03CC10E2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39563B2-8643-45EA-9F3A-4C0C5168536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123C4ED-8C34-F511-EE4F-8BB20A4FA07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D609D94-7DBB-7BCC-D0C1-3703B9ABD6B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880BBBC-8763-83A0-DDE2-025178FE013A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94C84DF6-FF9F-E2AB-CA36-4481CB357393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1261894-95E2-801B-7650-C1AEBF629D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D912D7E-9F31-D904-1A9B-C92C5B2321D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14C048-3E89-7D0F-8DAE-959A3C3A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4A9A7-39DF-C9B3-3963-F0C3E56EE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44" y="2128027"/>
            <a:ext cx="1390008" cy="139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33888E-2230-425E-624E-DC52AD92F92B}"/>
              </a:ext>
            </a:extLst>
          </p:cNvPr>
          <p:cNvSpPr txBox="1"/>
          <p:nvPr/>
        </p:nvSpPr>
        <p:spPr>
          <a:xfrm>
            <a:off x="1868254" y="2265526"/>
            <a:ext cx="710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>
                <a:solidFill>
                  <a:srgbClr val="FF0000"/>
                </a:solidFill>
              </a:rPr>
              <a:t>وظف ظرف مكان مناسب يعبر عن الصورة الآتية: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الأردنيون يرفعون عَلمهم عاليا في يومه الوطني - رؤيا نيوز royanews">
            <a:extLst>
              <a:ext uri="{FF2B5EF4-FFF2-40B4-BE49-F238E27FC236}">
                <a16:creationId xmlns:a16="http://schemas.microsoft.com/office/drawing/2014/main" id="{3FB75007-DDCB-1A11-2B20-6FF9232E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76" y="3097525"/>
            <a:ext cx="3468159" cy="303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76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8C56-B26E-CB9E-A7BD-6BBB7B074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B1B32C2-E02F-9D2D-2325-F6A197338CB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76801D5-A28E-CEFB-C051-992ED934C446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82F498D-89AA-8EC7-3BFE-74C445E694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8C0831-8A99-4442-54AE-287766FF5BF4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71BECF9-2750-BC3B-BE8E-B1A642D64A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AA107EE-762C-E51E-A4A0-9110B4AE8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D6AC67F-22BD-CD26-22A9-8A1AC3A643A8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A43E0B2-963E-BC35-0230-3140E7AC33E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8F646F4-33D1-7A2C-B833-0BABBE7B62F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38855CB9-0818-0EFB-002E-57824AB6AC3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4A4A069-C471-6124-FF99-C791413F9C2D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766D44-B2B6-5036-BAEA-0277F29DC8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2B68CAD-7643-329D-D67E-8FAFF2C0918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71048AE8-FE66-2E02-504B-F88A3A84668B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05904601-B96C-4EF8-ABBB-597B770E0ED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BA2E442-E5B1-23C6-BBDE-8559E1BDFF8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084B1FD-34B3-333F-05C6-75E449044794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25AE52E-FC5B-C49B-CA31-6BDB6785AA98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FFCB304-D68F-B3B4-C2EF-C10459855340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6B51C22-962D-BAD7-8E77-BA994571BEB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EBAF3B5-A5DD-F4AF-79DA-B9BCA5CCB892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F817F3-D640-4A1B-E39B-F96A39154A82}"/>
              </a:ext>
            </a:extLst>
          </p:cNvPr>
          <p:cNvSpPr txBox="1"/>
          <p:nvPr/>
        </p:nvSpPr>
        <p:spPr>
          <a:xfrm>
            <a:off x="7700087" y="1602841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D69DAA-2476-E4C5-A536-D1B2812FA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89293"/>
            <a:ext cx="9572601" cy="247941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01DDC6-63AB-16C9-87C4-BE8CCE808295}"/>
              </a:ext>
            </a:extLst>
          </p:cNvPr>
          <p:cNvSpPr txBox="1"/>
          <p:nvPr/>
        </p:nvSpPr>
        <p:spPr>
          <a:xfrm>
            <a:off x="593376" y="4832556"/>
            <a:ext cx="88298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2000" b="1" dirty="0">
                <a:solidFill>
                  <a:schemeClr val="accent5"/>
                </a:solidFill>
              </a:rPr>
              <a:t>أ) ظرف زمان: سافر أبي صباحَ يوم </a:t>
            </a:r>
            <a:r>
              <a:rPr lang="ar-JO" sz="2000" b="1" dirty="0" smtClean="0">
                <a:solidFill>
                  <a:schemeClr val="accent5"/>
                </a:solidFill>
              </a:rPr>
              <a:t>الجمعة.               اسمًا مجرورًا</a:t>
            </a:r>
            <a:r>
              <a:rPr lang="ar-JO" sz="2000" b="1" dirty="0">
                <a:solidFill>
                  <a:schemeClr val="accent5"/>
                </a:solidFill>
              </a:rPr>
              <a:t>: سافر أبي في صباحِ يومِ </a:t>
            </a:r>
            <a:r>
              <a:rPr lang="ar-JO" sz="2000" b="1" dirty="0" smtClean="0">
                <a:solidFill>
                  <a:schemeClr val="accent5"/>
                </a:solidFill>
              </a:rPr>
              <a:t>الجمعة.</a:t>
            </a:r>
            <a:endParaRPr lang="ar-JO" sz="2000" b="1" dirty="0">
              <a:solidFill>
                <a:schemeClr val="accent5"/>
              </a:solidFill>
            </a:endParaRPr>
          </a:p>
          <a:p>
            <a:pPr algn="r"/>
            <a:endParaRPr lang="ar-JO" sz="2000" b="1" dirty="0"/>
          </a:p>
          <a:p>
            <a:pPr algn="r"/>
            <a:r>
              <a:rPr lang="ar-JO" sz="2000" b="1" dirty="0">
                <a:solidFill>
                  <a:schemeClr val="accent5"/>
                </a:solidFill>
              </a:rPr>
              <a:t>ب) ظرف زمان: </a:t>
            </a:r>
            <a:r>
              <a:rPr lang="ar-JO" sz="2000" b="1" dirty="0" smtClean="0">
                <a:solidFill>
                  <a:schemeClr val="accent5"/>
                </a:solidFill>
              </a:rPr>
              <a:t>زرتُ </a:t>
            </a:r>
            <a:r>
              <a:rPr lang="ar-JO" sz="2000" b="1" dirty="0">
                <a:solidFill>
                  <a:schemeClr val="accent5"/>
                </a:solidFill>
              </a:rPr>
              <a:t>صديقي قبلَ العصر.                ظرف مكان: </a:t>
            </a:r>
            <a:r>
              <a:rPr lang="ar-JO" sz="2000" b="1" dirty="0" smtClean="0">
                <a:solidFill>
                  <a:schemeClr val="accent5"/>
                </a:solidFill>
              </a:rPr>
              <a:t>يقعُ بيتُ </a:t>
            </a:r>
            <a:r>
              <a:rPr lang="ar-JO" sz="2000" b="1" dirty="0">
                <a:solidFill>
                  <a:schemeClr val="accent5"/>
                </a:solidFill>
              </a:rPr>
              <a:t>صديقي قبلَ السوق.</a:t>
            </a:r>
            <a:endParaRPr lang="ar-SA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52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90176-0AFB-1DCF-5340-E668CDCE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BC6150-2B3C-57A3-FFFB-E3D52BB31B89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02A1526-12CD-8D91-0FAE-A14558EC7640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074FF924-4FE0-CD11-AA11-4FD095CB3FA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6B6E89-2142-62FC-0283-28431889838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E00851-944B-56BB-CEEE-E67E1C887E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FC5A6F2-1115-7229-1F80-93BE4E9FC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7C43089-C338-CFDE-AAB6-5C7A634D32AD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DFAA5BF3-8828-BEE8-E171-4E4C5BA4708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9A48AF00-146A-476E-DE70-55362C250E0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C967191-CFB8-B07F-EA16-F7D6E5E7C08E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BBF5446-2ED9-A8AF-1BE9-D728143600B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03B96D-BAAE-963C-375C-E7505236B341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F9F72C2F-6C4B-4145-AF57-974BDC26B614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B51F0E3-9B47-C081-B38A-93131F1E2E4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8A79930-961F-4C18-D58D-9FC77D6C504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102AB1B5-1B61-3E4C-F2FB-64C1C89A6D1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B95F1136-590A-8932-714C-74276222CB16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8C7DA2C-A4B4-9188-A7CB-6E9839C7DF9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C72B030-D62E-9603-95B8-2C5C355E432D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4CDFBCA9-B263-C9DA-69C2-38BAB590B268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5845DDD1-78B4-B652-E065-6472CF93FCB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FB88826-52D9-2C5A-E69D-C537EB755C44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407C04A-FD34-7D07-1626-168CF2557D07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14538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AD4C4-F579-DD60-63DE-DF244879E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8CFBD4-BAE0-A145-B7F9-3D6F66D988D3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E2A312-EE03-2698-1609-41AF4BAC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0" y="923997"/>
            <a:ext cx="5046911" cy="15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F542C6-1B95-6044-15CE-0C7041DF5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5" y="2110155"/>
            <a:ext cx="2074983" cy="17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87F2772-BEF5-D975-D683-98F3FB2A3896}"/>
              </a:ext>
            </a:extLst>
          </p:cNvPr>
          <p:cNvSpPr txBox="1"/>
          <p:nvPr/>
        </p:nvSpPr>
        <p:spPr>
          <a:xfrm>
            <a:off x="3048000" y="3109148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المادة:</a:t>
            </a:r>
            <a:r>
              <a:rPr lang="ar-SA" sz="3600" dirty="0">
                <a:solidFill>
                  <a:schemeClr val="accent5"/>
                </a:solidFill>
              </a:rPr>
              <a:t> اللُّغة العربية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الصَّف:</a:t>
            </a:r>
            <a:r>
              <a:rPr lang="ar-SA" sz="3600" dirty="0">
                <a:solidFill>
                  <a:schemeClr val="accent5"/>
                </a:solidFill>
              </a:rPr>
              <a:t> التاسع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الوحدة:</a:t>
            </a:r>
            <a:r>
              <a:rPr lang="ar-SA" sz="3600" dirty="0">
                <a:solidFill>
                  <a:schemeClr val="accent5"/>
                </a:solidFill>
              </a:rPr>
              <a:t> الخامسة: نحو المستقبل المهني </a:t>
            </a:r>
          </a:p>
          <a:p>
            <a:pPr algn="r" rtl="1"/>
            <a:r>
              <a:rPr lang="ar-SA" sz="3600" b="1" dirty="0">
                <a:solidFill>
                  <a:schemeClr val="accent5"/>
                </a:solidFill>
              </a:rPr>
              <a:t>الدرس:</a:t>
            </a:r>
            <a:r>
              <a:rPr lang="ar-SA" sz="3600" dirty="0">
                <a:solidFill>
                  <a:schemeClr val="accent5"/>
                </a:solidFill>
              </a:rPr>
              <a:t> أبني لغتي (1. المفعول فيه)</a:t>
            </a:r>
          </a:p>
        </p:txBody>
      </p:sp>
    </p:spTree>
    <p:extLst>
      <p:ext uri="{BB962C8B-B14F-4D97-AF65-F5344CB8AC3E}">
        <p14:creationId xmlns:p14="http://schemas.microsoft.com/office/powerpoint/2010/main" val="33480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96160" y="1120985"/>
            <a:ext cx="7276441" cy="39518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يتعرف الطالب مفهوم المفعول فيه (ظرفا الزمان والمكان). 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يُميّز بين ظرف الزمان وظرف المكان.</a:t>
            </a:r>
            <a:endParaRPr lang="ar-JO" sz="2800" b="1" dirty="0">
              <a:solidFill>
                <a:prstClr val="black"/>
              </a:solidFill>
            </a:endParaRPr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يُعرب المفعول فيه </a:t>
            </a:r>
            <a:r>
              <a:rPr lang="ar-SA" sz="2800" dirty="0" smtClean="0"/>
              <a:t>إعراب</a:t>
            </a:r>
            <a:r>
              <a:rPr lang="ar-JO" sz="2800" dirty="0" smtClean="0"/>
              <a:t>ً</a:t>
            </a:r>
            <a:r>
              <a:rPr lang="ar-SA" sz="2800" dirty="0" smtClean="0"/>
              <a:t>ا صحيح</a:t>
            </a:r>
            <a:r>
              <a:rPr lang="ar-JO" sz="2800" dirty="0"/>
              <a:t>ً</a:t>
            </a:r>
            <a:r>
              <a:rPr lang="ar-SA" sz="2800" dirty="0" smtClean="0"/>
              <a:t>ا.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D0B4E7-E65A-7A03-6B1F-F0C945735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9B16-492F-F364-FA04-9DDBD1590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CC72933-7569-3B63-09EE-1C654ABC6102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29848F7-8257-8477-8F23-B0356E1CFF07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EC1660-BD4A-BE07-69F1-AA3286973C6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3467731-2B6B-B76D-2BEF-9BDE9AEFEA36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1ECE441-F7E2-EE7F-C56D-26B2349D50A0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9D2C22B-5E75-4C9B-767E-572F161DB9F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547ACA4-5959-ED55-8291-C7AB86D77A6A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العربية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820176B-B8AC-57E7-A10A-C49184FFD16E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A6B4AC9-992B-7BC5-E619-4075BF26D02C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733A33A-0BCA-FBC4-99A7-53C42AEF15B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D7B4811-40A7-520C-86AD-E4C3017CA015}"/>
              </a:ext>
            </a:extLst>
          </p:cNvPr>
          <p:cNvSpPr/>
          <p:nvPr/>
        </p:nvSpPr>
        <p:spPr>
          <a:xfrm>
            <a:off x="5685486" y="586823"/>
            <a:ext cx="2432560" cy="390106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BB84A34-179C-BE28-1DE0-4828D7788DE9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الخامسة </a:t>
            </a: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717DB17-F651-D8C8-FC4A-D17E4C42D34B}"/>
              </a:ext>
            </a:extLst>
          </p:cNvPr>
          <p:cNvSpPr/>
          <p:nvPr/>
        </p:nvSpPr>
        <p:spPr>
          <a:xfrm>
            <a:off x="629920" y="603565"/>
            <a:ext cx="3347478" cy="414251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المفعول فيه والمجرد والمزيد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081792-3F7C-B26B-9BA7-318F8D2C6204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9942B9-3F49-796E-8555-39CCABBAF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0CD40D3-429D-2750-9C3F-08829DDDD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88CE8B4-2F02-E218-7E31-247B56EC0E8F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C3C778FF-B240-62C4-6C77-FA3D27057777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67C7D77-FCDA-80A0-CE19-E70C74896238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DB4D362-E304-B044-67F8-F454837190B7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43ED9E-7471-B3E9-2181-DAB31DE9B0AE}"/>
              </a:ext>
            </a:extLst>
          </p:cNvPr>
          <p:cNvSpPr txBox="1"/>
          <p:nvPr/>
        </p:nvSpPr>
        <p:spPr>
          <a:xfrm>
            <a:off x="2296160" y="1120985"/>
            <a:ext cx="7276441" cy="29177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 :</a:t>
            </a:r>
            <a:r>
              <a:rPr lang="ar-JO" sz="40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endParaRPr lang="en-US" sz="2000" b="1" dirty="0"/>
          </a:p>
          <a:p>
            <a:pPr marL="514350" lvl="0" indent="-514350" algn="r" rtl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ar-SA" sz="2800" dirty="0"/>
              <a:t>يُعرب المفعول فيه </a:t>
            </a:r>
            <a:r>
              <a:rPr lang="ar-SA" sz="2800" dirty="0" smtClean="0"/>
              <a:t>إعراب</a:t>
            </a:r>
            <a:r>
              <a:rPr lang="ar-JO" sz="2800" dirty="0" smtClean="0"/>
              <a:t>ً</a:t>
            </a:r>
            <a:r>
              <a:rPr lang="ar-SA" sz="2800" dirty="0" smtClean="0"/>
              <a:t>ا صحيح</a:t>
            </a:r>
            <a:r>
              <a:rPr lang="ar-JO" sz="2800" dirty="0" smtClean="0"/>
              <a:t>ً</a:t>
            </a:r>
            <a:r>
              <a:rPr lang="ar-SA" sz="2800" dirty="0" smtClean="0"/>
              <a:t>ا.</a:t>
            </a:r>
            <a:endParaRPr lang="ar-JO" sz="2800" b="1" dirty="0">
              <a:solidFill>
                <a:prstClr val="black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D68975F-D802-E66D-CA87-0672B3577297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50B3028-DE47-93C6-E400-2502B4826DA9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37C61-8C6B-BB0F-6B3E-3326ECB8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0" y="4308680"/>
            <a:ext cx="2417321" cy="24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57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6F68-B9B2-3CC0-E468-0FE0A0746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186AA0E-C641-B9A7-B0E1-DC31FF2B0164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484D2B4-552A-5253-1F13-B66BB75CA76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D31963DE-974B-43EF-EDE1-224A65CCD9C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EE6215-8884-3C4A-8A2B-F92A69CEF1F5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12E006B-FE71-CFD3-EEC6-F9BCF0D3E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D529BEA5-22B0-CA46-D044-99163FE1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F64125E-3A55-C58B-4052-2F1BB287B4D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E599494F-1A65-5552-72E9-A376BAAC50B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B1DF5E57-C0F3-216E-20DA-515C901D1CD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78C973-1356-885D-B936-2A04064FED65}"/>
              </a:ext>
            </a:extLst>
          </p:cNvPr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</a:t>
            </a:r>
            <a:r>
              <a:rPr lang="ar-JO" sz="2800" b="1" dirty="0" smtClean="0">
                <a:solidFill>
                  <a:srgbClr val="00B050"/>
                </a:solidFill>
              </a:rPr>
              <a:t>صباحًا زيارةً سريعةً رغبةً </a:t>
            </a:r>
            <a:r>
              <a:rPr lang="ar-JO" sz="2800" b="1" dirty="0">
                <a:solidFill>
                  <a:srgbClr val="00B050"/>
                </a:solidFill>
              </a:rPr>
              <a:t>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DCA24D01-90CB-7316-0954-B595827DD607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66C25CF-F4A0-6597-073F-96244EF867C9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3824170-114B-BBE0-07CC-C21C9F67B5FD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F62F34B-9FF9-675F-41B5-56E50BD7A6BB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AB5C578-61CD-5EE5-70AA-C880168F3DC2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F1CBC25-2E27-805D-28F1-C242ACFBCB77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282E548-B6E6-80FF-5916-BF14AB38A498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015E84F-0202-B25A-A51A-C5D2DE83E80B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9BB7A0D-6E1D-28E7-9730-FC5805722B8D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9CB2A9D-285F-CD3C-E474-E826FAB36303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840A7241-0AAB-0D4D-E5D3-E595E3F8E555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AAF7B-029A-19FA-2053-34C43ECBF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2459BCCB-258B-4512-EE5A-BB63F5E640D9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688843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4DD7-18C0-2D7D-5EE9-868F007AD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1B5534-5C72-4AF3-AE6F-03E049B546DD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71C7DF1-E1A8-949D-F81D-DBEE852C439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FAF20F1-8684-FFEC-E93C-B78137C80DE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DE1EE4-7A5C-146F-9811-AC6772B0E5F7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125B1-8F47-F2DC-F0B2-A697640A9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5E8C13C-4C83-B34F-37CA-E758B9AFB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7FC66CB-E921-FE93-8B23-83995506896E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47E79758-B40B-8D5A-30D4-AF94ECD5E20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6C9F2561-C2EA-ABE9-846A-0F8E66A819C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B7782BA-8843-E2A0-6D3E-E238C83D7F11}"/>
              </a:ext>
            </a:extLst>
          </p:cNvPr>
          <p:cNvSpPr txBox="1"/>
          <p:nvPr/>
        </p:nvSpPr>
        <p:spPr>
          <a:xfrm>
            <a:off x="1238381" y="962330"/>
            <a:ext cx="8143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د) 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6EDF4897-1D30-A81F-8930-15A19CB40A9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55174A6-A781-F46E-D156-4854A8255B93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8243E2C-1266-5689-93DF-D4D2A5BC565E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359B49-1D2B-886E-3775-6D82371D16EA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062BF23D-B806-19B8-496F-20DD482247BC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D7210BC-2276-7DC0-198B-F426EA7B59D5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3E2CF17-87AF-DE88-9502-B28FA5B46916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D47E3C2-45D2-AF92-906F-42551AA7EC27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290401D-ABFB-6DCF-A8DD-3D4AFD73635B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6F5C474-50F6-34C6-B8E5-00F21754B233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39254B91-6AF6-F6F3-2573-5989037A817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FA84A-D160-56A0-78CC-94CD8B174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624390A2-8DF9-DC91-CD21-C637F649E4F1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5266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D46CF5C-D313-1FA8-9236-800BCDFAD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1" y="1077686"/>
            <a:ext cx="9421586" cy="5653998"/>
          </a:xfrm>
          <a:prstGeom prst="rect">
            <a:avLst/>
          </a:prstGeom>
        </p:spPr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4ABDE6D9-9927-BBAE-00E1-F0C1BA5C12A4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6A74FE5D-C21A-17AB-D08B-BB35B6E015D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43A74FBD-52B9-90CE-47B1-8BDC9AD7DD8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59A772-A548-839D-30EB-66CD6F6AC552}"/>
              </a:ext>
            </a:extLst>
          </p:cNvPr>
          <p:cNvSpPr txBox="1"/>
          <p:nvPr/>
        </p:nvSpPr>
        <p:spPr>
          <a:xfrm>
            <a:off x="4474287" y="1290872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ص136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573E-BED5-9EF1-07F9-487E49BE4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F294F060-24DA-CBA2-4BFA-A2A7E8654B24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ADEE3D3D-15B8-4752-A7B7-1B6BCD43357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2436CB61-C3B0-221A-E82B-B4C3C5CDE12A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91B6594-5B88-FD27-A1BE-7CE532FB6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1515929"/>
            <a:ext cx="8727622" cy="472975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C086FE4-F72A-B5BD-ABC5-FAAC690A3E78}"/>
              </a:ext>
            </a:extLst>
          </p:cNvPr>
          <p:cNvSpPr txBox="1"/>
          <p:nvPr/>
        </p:nvSpPr>
        <p:spPr>
          <a:xfrm>
            <a:off x="2424793" y="1814092"/>
            <a:ext cx="881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5"/>
                </a:solidFill>
              </a:rPr>
              <a:t>مكان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B4B0981-9E9A-2469-89AB-D73092D2D6F0}"/>
              </a:ext>
            </a:extLst>
          </p:cNvPr>
          <p:cNvSpPr txBox="1"/>
          <p:nvPr/>
        </p:nvSpPr>
        <p:spPr>
          <a:xfrm>
            <a:off x="6548620" y="1254319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AE40-E450-35C3-4C44-0BB4591A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807A44E8-7FD0-DBB6-4073-211991D785FB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046B7ECD-623E-35B5-B61A-A981C0F611F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19A46131-8F06-3EC4-8707-78B2FE976AB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DED8AB6-04B0-B932-E32F-21B419A83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1142793"/>
            <a:ext cx="7969572" cy="56775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6897AE9-799A-0AA2-A62C-AD324746FAA0}"/>
              </a:ext>
            </a:extLst>
          </p:cNvPr>
          <p:cNvSpPr txBox="1"/>
          <p:nvPr/>
        </p:nvSpPr>
        <p:spPr>
          <a:xfrm>
            <a:off x="3019576" y="2983291"/>
            <a:ext cx="16410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الضم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F565FFF-A74E-E650-CF27-E8222E41B814}"/>
              </a:ext>
            </a:extLst>
          </p:cNvPr>
          <p:cNvSpPr txBox="1"/>
          <p:nvPr/>
        </p:nvSpPr>
        <p:spPr>
          <a:xfrm>
            <a:off x="2494341" y="4107241"/>
            <a:ext cx="16410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الكسر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8B539B-DCFC-AE36-7882-14ED59767D55}"/>
              </a:ext>
            </a:extLst>
          </p:cNvPr>
          <p:cNvSpPr txBox="1"/>
          <p:nvPr/>
        </p:nvSpPr>
        <p:spPr>
          <a:xfrm>
            <a:off x="6717954" y="37627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9419E-E09D-BB20-9968-B2761809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2755423E-54BC-115B-42DF-06C1D5DB5D95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984A8E90-C4EA-CACD-6EB8-37F37F7A305A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C448D802-D949-1B9E-E4DB-E62D00AD437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8DBA29B-4FA0-738E-15B6-5DA7945F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0" y="2024349"/>
            <a:ext cx="9118205" cy="45961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E7233E-7DEE-2514-F74F-8C35B046650D}"/>
              </a:ext>
            </a:extLst>
          </p:cNvPr>
          <p:cNvSpPr txBox="1"/>
          <p:nvPr/>
        </p:nvSpPr>
        <p:spPr>
          <a:xfrm>
            <a:off x="5050971" y="3621818"/>
            <a:ext cx="1189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/>
                </a:solidFill>
              </a:rPr>
              <a:t>أمسِ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DAFAF3A-C678-6238-4ACA-CCD93E269F84}"/>
              </a:ext>
            </a:extLst>
          </p:cNvPr>
          <p:cNvSpPr txBox="1"/>
          <p:nvPr/>
        </p:nvSpPr>
        <p:spPr>
          <a:xfrm>
            <a:off x="5050971" y="4322445"/>
            <a:ext cx="1189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/>
                </a:solidFill>
              </a:rPr>
              <a:t>قطُّ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488DC55-53AA-4C4C-1C53-9A98409DFD91}"/>
              </a:ext>
            </a:extLst>
          </p:cNvPr>
          <p:cNvSpPr txBox="1"/>
          <p:nvPr/>
        </p:nvSpPr>
        <p:spPr>
          <a:xfrm>
            <a:off x="4976782" y="5031793"/>
            <a:ext cx="11892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5"/>
                </a:solidFill>
              </a:rPr>
              <a:t>إذا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E0C4D13-BBF8-068B-5936-277DC5546139}"/>
              </a:ext>
            </a:extLst>
          </p:cNvPr>
          <p:cNvSpPr txBox="1"/>
          <p:nvPr/>
        </p:nvSpPr>
        <p:spPr>
          <a:xfrm>
            <a:off x="7175154" y="1217766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ص137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D3136-6592-4600-5462-43FC69198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>
            <a:extLst>
              <a:ext uri="{FF2B5EF4-FFF2-40B4-BE49-F238E27FC236}">
                <a16:creationId xmlns:a16="http://schemas.microsoft.com/office/drawing/2014/main" id="{74DC120F-BEA9-6CF5-206E-08533612590A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18562A2D-93E8-5DED-FB23-7E658D8C32EF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D4FA9808-A73C-07A2-8F36-352B96222194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</a:t>
              </a:r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A9C1AB6-2ACF-6593-F7E6-53EAADCCFE09}"/>
              </a:ext>
            </a:extLst>
          </p:cNvPr>
          <p:cNvSpPr txBox="1"/>
          <p:nvPr/>
        </p:nvSpPr>
        <p:spPr>
          <a:xfrm>
            <a:off x="1879599" y="1724174"/>
            <a:ext cx="7272867" cy="397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B0F0"/>
                </a:solidFill>
              </a:rPr>
              <a:t>الت</a:t>
            </a:r>
            <a:r>
              <a:rPr lang="ar-JO" sz="2400" b="1" dirty="0">
                <a:solidFill>
                  <a:srgbClr val="00B0F0"/>
                </a:solidFill>
              </a:rPr>
              <a:t>َّ</a:t>
            </a:r>
            <a:r>
              <a:rPr lang="ar-SA" sz="2400" b="1" dirty="0">
                <a:solidFill>
                  <a:srgbClr val="00B0F0"/>
                </a:solidFill>
              </a:rPr>
              <a:t>قويم </a:t>
            </a:r>
            <a:r>
              <a:rPr lang="ar-JO" sz="2400" b="1" dirty="0">
                <a:solidFill>
                  <a:srgbClr val="00B0F0"/>
                </a:solidFill>
              </a:rPr>
              <a:t>التكويني</a:t>
            </a:r>
            <a:r>
              <a:rPr lang="ar-SA" sz="2400" b="1" dirty="0">
                <a:solidFill>
                  <a:srgbClr val="00B0F0"/>
                </a:solidFill>
              </a:rPr>
              <a:t> </a:t>
            </a:r>
            <a:r>
              <a:rPr lang="ar-SA" sz="3200" b="1" dirty="0">
                <a:solidFill>
                  <a:srgbClr val="00B0F0"/>
                </a:solidFill>
              </a:rPr>
              <a:t>:</a:t>
            </a:r>
            <a:endParaRPr lang="ar-SA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بيّن المفعول فيه في الجمل الآتية، واذكر نوعه (زمان أو مكان)</a:t>
            </a:r>
            <a:r>
              <a:rPr lang="en-US" sz="2400" b="1" dirty="0"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1- </a:t>
            </a:r>
            <a:r>
              <a:rPr lang="ar-SA" sz="2400" b="1" dirty="0"/>
              <a:t>اجتمعَ الأطفالُ تحتَ الشجرةِ يلعبونَ بفرح.</a:t>
            </a:r>
          </a:p>
          <a:p>
            <a:pPr algn="r" rtl="1"/>
            <a:endParaRPr lang="ar-JO" sz="2400" b="1" dirty="0" smtClean="0"/>
          </a:p>
          <a:p>
            <a:pPr algn="r" rtl="1"/>
            <a:endParaRPr lang="ar-SA" sz="2400" b="1" dirty="0"/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2- </a:t>
            </a:r>
            <a:r>
              <a:rPr lang="ar-SA" sz="2400" b="1" dirty="0"/>
              <a:t>جلستُ أكتبُ رسالتي عندَ النافذةِ بهدوء</a:t>
            </a:r>
            <a:r>
              <a:rPr lang="ar-SA" sz="2400" b="1" dirty="0" smtClean="0"/>
              <a:t>.</a:t>
            </a:r>
            <a:endParaRPr lang="ar-JO" sz="2400" b="1" dirty="0" smtClean="0"/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endParaRPr lang="ar-SA" sz="2400" b="1" dirty="0"/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3- </a:t>
            </a:r>
            <a:r>
              <a:rPr lang="ar-SA" sz="2400" b="1" dirty="0"/>
              <a:t>ارتفعَ صوتُ المطرِ حينَ هبّتِ الريحُ بقوّة.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0844" y="3482603"/>
            <a:ext cx="147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ظرف مكان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6032" y="4592651"/>
            <a:ext cx="147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ظرف مكان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0089" y="5702697"/>
            <a:ext cx="147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FF0000"/>
                </a:solidFill>
              </a:rPr>
              <a:t>ظرف زمان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BE00-124A-7CD3-83F3-FC59AEAF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396B02-D26A-C743-7853-EE8D79DA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955098"/>
            <a:ext cx="8825593" cy="5902901"/>
          </a:xfrm>
          <a:prstGeom prst="rect">
            <a:avLst/>
          </a:prstGeom>
        </p:spPr>
      </p:pic>
      <p:grpSp>
        <p:nvGrpSpPr>
          <p:cNvPr id="4" name="Group 24">
            <a:extLst>
              <a:ext uri="{FF2B5EF4-FFF2-40B4-BE49-F238E27FC236}">
                <a16:creationId xmlns:a16="http://schemas.microsoft.com/office/drawing/2014/main" id="{1FFD62ED-B008-C6DA-7E6B-C74F77E744C7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5" name="Rounded Rectangle 10">
              <a:extLst>
                <a:ext uri="{FF2B5EF4-FFF2-40B4-BE49-F238E27FC236}">
                  <a16:creationId xmlns:a16="http://schemas.microsoft.com/office/drawing/2014/main" id="{3A4BA612-AE13-1ABD-9C40-0795ABC0719E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13">
              <a:extLst>
                <a:ext uri="{FF2B5EF4-FFF2-40B4-BE49-F238E27FC236}">
                  <a16:creationId xmlns:a16="http://schemas.microsoft.com/office/drawing/2014/main" id="{2B233370-D633-1AF3-8D07-906AD255F123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5:00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A00B2904-42E1-9A70-7E61-30DB6E9D4455}"/>
              </a:ext>
            </a:extLst>
          </p:cNvPr>
          <p:cNvSpPr/>
          <p:nvPr/>
        </p:nvSpPr>
        <p:spPr>
          <a:xfrm>
            <a:off x="4547507" y="2852748"/>
            <a:ext cx="465364" cy="64973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DC728EEB-CEA9-4BD2-10C8-C88E3D69D9F5}"/>
              </a:ext>
            </a:extLst>
          </p:cNvPr>
          <p:cNvCxnSpPr>
            <a:cxnSpLocks/>
          </p:cNvCxnSpPr>
          <p:nvPr/>
        </p:nvCxnSpPr>
        <p:spPr>
          <a:xfrm flipH="1">
            <a:off x="6841671" y="2194257"/>
            <a:ext cx="4408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282A9C2-37D4-6DE3-7C6C-8E07E7FA23C6}"/>
              </a:ext>
            </a:extLst>
          </p:cNvPr>
          <p:cNvSpPr/>
          <p:nvPr/>
        </p:nvSpPr>
        <p:spPr>
          <a:xfrm>
            <a:off x="5992587" y="1655316"/>
            <a:ext cx="587828" cy="61492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DF1FB67C-3E19-48EF-07A3-4DB53F22C81A}"/>
              </a:ext>
            </a:extLst>
          </p:cNvPr>
          <p:cNvCxnSpPr>
            <a:cxnSpLocks/>
          </p:cNvCxnSpPr>
          <p:nvPr/>
        </p:nvCxnSpPr>
        <p:spPr>
          <a:xfrm flipH="1">
            <a:off x="7682592" y="2852748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F5370123-B6B7-EF63-165E-52CEF654DA05}"/>
              </a:ext>
            </a:extLst>
          </p:cNvPr>
          <p:cNvCxnSpPr>
            <a:cxnSpLocks/>
          </p:cNvCxnSpPr>
          <p:nvPr/>
        </p:nvCxnSpPr>
        <p:spPr>
          <a:xfrm flipH="1">
            <a:off x="6306298" y="3429000"/>
            <a:ext cx="2741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F8BC1552-1C3E-0D0C-21E8-8BDC2DA05109}"/>
              </a:ext>
            </a:extLst>
          </p:cNvPr>
          <p:cNvCxnSpPr>
            <a:cxnSpLocks/>
          </p:cNvCxnSpPr>
          <p:nvPr/>
        </p:nvCxnSpPr>
        <p:spPr>
          <a:xfrm flipH="1">
            <a:off x="6871606" y="4564527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23E6362C-2A8C-CEA9-A294-ECF6AD0B259D}"/>
              </a:ext>
            </a:extLst>
          </p:cNvPr>
          <p:cNvCxnSpPr>
            <a:cxnSpLocks/>
          </p:cNvCxnSpPr>
          <p:nvPr/>
        </p:nvCxnSpPr>
        <p:spPr>
          <a:xfrm flipH="1">
            <a:off x="4460420" y="4586990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D400AA6A-4414-DE54-A29F-200E16D0C0A9}"/>
              </a:ext>
            </a:extLst>
          </p:cNvPr>
          <p:cNvCxnSpPr>
            <a:cxnSpLocks/>
          </p:cNvCxnSpPr>
          <p:nvPr/>
        </p:nvCxnSpPr>
        <p:spPr>
          <a:xfrm flipH="1">
            <a:off x="7352553" y="5043499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89E00E4E-B6B1-7AD3-24F6-3D2B1078CD7E}"/>
              </a:ext>
            </a:extLst>
          </p:cNvPr>
          <p:cNvSpPr/>
          <p:nvPr/>
        </p:nvSpPr>
        <p:spPr>
          <a:xfrm>
            <a:off x="8163539" y="5478927"/>
            <a:ext cx="286498" cy="5136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B43AA859-3829-CF58-2A4D-97BE16EED206}"/>
              </a:ext>
            </a:extLst>
          </p:cNvPr>
          <p:cNvCxnSpPr>
            <a:cxnSpLocks/>
          </p:cNvCxnSpPr>
          <p:nvPr/>
        </p:nvCxnSpPr>
        <p:spPr>
          <a:xfrm flipH="1">
            <a:off x="5511640" y="6526678"/>
            <a:ext cx="480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9F25FDC-D739-238A-A806-964ECC2F1F8B}"/>
              </a:ext>
            </a:extLst>
          </p:cNvPr>
          <p:cNvSpPr txBox="1"/>
          <p:nvPr/>
        </p:nvSpPr>
        <p:spPr>
          <a:xfrm>
            <a:off x="1159329" y="3583382"/>
            <a:ext cx="19594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dirty="0">
                <a:solidFill>
                  <a:schemeClr val="accent1"/>
                </a:solidFill>
              </a:rPr>
              <a:t>شهر = تدل على الزمان ولكنها هنا اسم مجرور  </a:t>
            </a:r>
            <a:endParaRPr lang="ar-SA" dirty="0">
              <a:solidFill>
                <a:schemeClr val="accent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53B1850-3990-00E2-0FB6-3F6CDAB0256E}"/>
              </a:ext>
            </a:extLst>
          </p:cNvPr>
          <p:cNvSpPr txBox="1"/>
          <p:nvPr/>
        </p:nvSpPr>
        <p:spPr>
          <a:xfrm>
            <a:off x="5201470" y="1101066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ص138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835B3E8-2E4D-6DED-F349-8CC12624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257603"/>
            <a:ext cx="8997044" cy="5420481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EEB5034-602B-0369-8C8F-13D3A335A951}"/>
              </a:ext>
            </a:extLst>
          </p:cNvPr>
          <p:cNvCxnSpPr/>
          <p:nvPr/>
        </p:nvCxnSpPr>
        <p:spPr>
          <a:xfrm flipH="1">
            <a:off x="7123903" y="2693463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0A7C521D-C187-3873-8B20-2ED95A186569}"/>
              </a:ext>
            </a:extLst>
          </p:cNvPr>
          <p:cNvCxnSpPr/>
          <p:nvPr/>
        </p:nvCxnSpPr>
        <p:spPr>
          <a:xfrm flipH="1">
            <a:off x="7123903" y="3386915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658FDF1A-861A-2BC1-EFFE-F808E1860074}"/>
              </a:ext>
            </a:extLst>
          </p:cNvPr>
          <p:cNvCxnSpPr/>
          <p:nvPr/>
        </p:nvCxnSpPr>
        <p:spPr>
          <a:xfrm flipH="1">
            <a:off x="5788011" y="4480496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0FF3AFD4-B222-78DA-86E4-93B90266ADFC}"/>
              </a:ext>
            </a:extLst>
          </p:cNvPr>
          <p:cNvCxnSpPr/>
          <p:nvPr/>
        </p:nvCxnSpPr>
        <p:spPr>
          <a:xfrm flipH="1">
            <a:off x="5890674" y="4762978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1770BEB-C531-ACB6-C687-F047B67E8CC7}"/>
              </a:ext>
            </a:extLst>
          </p:cNvPr>
          <p:cNvCxnSpPr/>
          <p:nvPr/>
        </p:nvCxnSpPr>
        <p:spPr>
          <a:xfrm flipH="1">
            <a:off x="6444798" y="5516227"/>
            <a:ext cx="130082" cy="84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0D854AA2-ED78-E562-D486-6B9EF4B0E4F2}"/>
              </a:ext>
            </a:extLst>
          </p:cNvPr>
          <p:cNvGrpSpPr/>
          <p:nvPr/>
        </p:nvGrpSpPr>
        <p:grpSpPr>
          <a:xfrm>
            <a:off x="4679126" y="5432057"/>
            <a:ext cx="204050" cy="299203"/>
            <a:chOff x="4679126" y="5432057"/>
            <a:chExt cx="204050" cy="299203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75773D49-F371-EB48-F99B-4AB31DC1241E}"/>
                </a:ext>
              </a:extLst>
            </p:cNvPr>
            <p:cNvCxnSpPr/>
            <p:nvPr/>
          </p:nvCxnSpPr>
          <p:spPr>
            <a:xfrm flipH="1">
              <a:off x="4753094" y="5474142"/>
              <a:ext cx="130082" cy="841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D4D6CD75-35D3-82DE-ACC7-53C20A670862}"/>
                </a:ext>
              </a:extLst>
            </p:cNvPr>
            <p:cNvCxnSpPr/>
            <p:nvPr/>
          </p:nvCxnSpPr>
          <p:spPr>
            <a:xfrm flipH="1">
              <a:off x="4704632" y="5432057"/>
              <a:ext cx="130082" cy="841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121ED331-7636-A453-2942-0DF4B0D9EF97}"/>
                </a:ext>
              </a:extLst>
            </p:cNvPr>
            <p:cNvCxnSpPr>
              <a:cxnSpLocks/>
            </p:cNvCxnSpPr>
            <p:nvPr/>
          </p:nvCxnSpPr>
          <p:spPr>
            <a:xfrm>
              <a:off x="4679126" y="5516227"/>
              <a:ext cx="0" cy="2150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69B0FA8-F1F0-51B3-8314-59AC7ABA6777}"/>
              </a:ext>
            </a:extLst>
          </p:cNvPr>
          <p:cNvSpPr txBox="1"/>
          <p:nvPr/>
        </p:nvSpPr>
        <p:spPr>
          <a:xfrm>
            <a:off x="3153487" y="1373935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ص138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40" y="2395760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D862B0-7D38-B7C7-ABB3-FA0E9A82C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258" y="1807907"/>
            <a:ext cx="8143441" cy="41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E4C60-1831-B188-79BE-92FBFA33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0DFAF-4111-0829-E5A2-02AFBF8D7FBA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5C63FAB-1C88-4766-02FA-E874FBD6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59" y="1018743"/>
            <a:ext cx="3839111" cy="58392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169B590-0960-C708-1DCF-DEFB5D7A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41" y="1118577"/>
            <a:ext cx="5090026" cy="56395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EAA51F-FB10-E00F-52A8-B508E21243C0}"/>
              </a:ext>
            </a:extLst>
          </p:cNvPr>
          <p:cNvSpPr txBox="1"/>
          <p:nvPr/>
        </p:nvSpPr>
        <p:spPr>
          <a:xfrm>
            <a:off x="6751820" y="89913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ص139</a:t>
            </a:r>
            <a:endParaRPr lang="ar-SA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017B-DDFE-34DF-2149-1D1FF1859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06ED7-C6FF-97D9-E307-2E6BDEA5E2C3}"/>
              </a:ext>
            </a:extLst>
          </p:cNvPr>
          <p:cNvSpPr txBox="1"/>
          <p:nvPr/>
        </p:nvSpPr>
        <p:spPr>
          <a:xfrm>
            <a:off x="3451726" y="2429920"/>
            <a:ext cx="7014643" cy="22498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 algn="r" defTabSz="777240" rtl="1">
              <a:lnSpc>
                <a:spcPct val="150000"/>
              </a:lnSpc>
              <a:spcAft>
                <a:spcPts val="600"/>
              </a:spcAft>
            </a:pPr>
            <a:endParaRPr lang="ar-JO" sz="3740" kern="1200" dirty="0">
              <a:solidFill>
                <a:schemeClr val="tx1"/>
              </a:solidFill>
              <a:latin typeface="+mn-lt"/>
              <a:ea typeface="+mn-ea"/>
              <a:cs typeface="AGA Battouta Regular" pitchFamily="2" charset="-78"/>
            </a:endParaRPr>
          </a:p>
          <a:p>
            <a:pPr>
              <a:spcAft>
                <a:spcPts val="600"/>
              </a:spcAft>
            </a:pPr>
            <a:endParaRPr lang="ar-JO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CA9A624-1F1F-E904-9687-BE959265EAEA}"/>
              </a:ext>
            </a:extLst>
          </p:cNvPr>
          <p:cNvSpPr txBox="1"/>
          <p:nvPr/>
        </p:nvSpPr>
        <p:spPr>
          <a:xfrm>
            <a:off x="6751820" y="89913"/>
            <a:ext cx="1789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800" b="1" dirty="0">
                <a:solidFill>
                  <a:schemeClr val="accent1"/>
                </a:solidFill>
              </a:rPr>
              <a:t>ص139</a:t>
            </a:r>
            <a:endParaRPr lang="ar-SA" sz="2800" b="1" dirty="0">
              <a:solidFill>
                <a:schemeClr val="accent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ABE291-0F68-A3BA-B837-35D8B7483C5E}"/>
              </a:ext>
            </a:extLst>
          </p:cNvPr>
          <p:cNvSpPr txBox="1"/>
          <p:nvPr/>
        </p:nvSpPr>
        <p:spPr>
          <a:xfrm>
            <a:off x="956733" y="1905001"/>
            <a:ext cx="823806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أ) ظرف زمان منصوب وعلامة نصبه الفتحة، وهو مضاف.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ب) ظرف زمان منصوب وعلامة نصبه الفتحة.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ج) اسم مجرور وعلامة جره الكسرة الظاهرة، وهو مضاف.</a:t>
            </a:r>
          </a:p>
          <a:p>
            <a:pPr algn="r" rtl="1"/>
            <a:r>
              <a:rPr lang="ar-JO" sz="3200" b="1" dirty="0">
                <a:solidFill>
                  <a:schemeClr val="accent1"/>
                </a:solidFill>
              </a:rPr>
              <a:t>د) ظرف مكان مبني على الضم في محل نصب.</a:t>
            </a:r>
          </a:p>
          <a:p>
            <a:pPr algn="r" rtl="1"/>
            <a:endParaRPr lang="ar-S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63646-B6BC-CE26-2013-009C1B43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A80500-2D14-3D4E-EE74-465EB14359B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8B271CD-14BC-891B-8096-F3D2FC0EA708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46E6F9F-268D-923D-046F-0D3ABDC7D240}"/>
              </a:ext>
            </a:extLst>
          </p:cNvPr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1475C7-D29E-2985-4D69-E0CF293061FD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02BD6E4-7CE3-475B-B047-681FC775C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2A2F5A7C-5F4E-7CC2-E033-892179A64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BF2DCC2-06C9-7E74-2FE2-AFCE654865BC}"/>
              </a:ext>
            </a:extLst>
          </p:cNvPr>
          <p:cNvGrpSpPr/>
          <p:nvPr/>
        </p:nvGrpSpPr>
        <p:grpSpPr>
          <a:xfrm>
            <a:off x="41637" y="1139785"/>
            <a:ext cx="1443033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6DDB9B79-9FB1-D55E-77F2-0713EB854690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5C0CD5BD-5237-D1A9-E2E4-5168232B579C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2:00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7B3B777-5514-C1AD-5A6B-8A17DF0A077C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0E0F76C-1B1E-9B85-4210-A5B5547D82A4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FFD4B20-CCD2-795E-83D3-710C2BA2AA8A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3F11D9E-AEB0-6BDE-E835-79403ECD3EB9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0FAA6BE-F7A3-7E7E-FB37-B10B88E17EA8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01FFA9F-2017-F265-D702-CBEC3CEB738E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D6C2767-4BE2-1F98-4366-354C8DD3B3E2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F607BC2-25A5-9106-9876-BE97A84AE62B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B6B519B0-706E-6863-7800-20EA9198CF41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6347A90B-9C27-95ED-98EF-BDD8E75E6AFB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C6D379D-C4B4-4196-DAD0-705D315503ED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C63682ED-D009-3619-0E96-D7941313843B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A4674E1-0755-E6A8-E754-D33AA1508FD5}"/>
              </a:ext>
            </a:extLst>
          </p:cNvPr>
          <p:cNvSpPr txBox="1"/>
          <p:nvPr/>
        </p:nvSpPr>
        <p:spPr>
          <a:xfrm>
            <a:off x="3991621" y="112957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50"/>
                </a:solidFill>
              </a:rPr>
              <a:t> بطاقة خروج :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C46FF9B-ED72-3248-685E-B61E6EE9F3CA}"/>
              </a:ext>
            </a:extLst>
          </p:cNvPr>
          <p:cNvSpPr txBox="1"/>
          <p:nvPr/>
        </p:nvSpPr>
        <p:spPr>
          <a:xfrm>
            <a:off x="1040117" y="3547108"/>
            <a:ext cx="7719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لخّص مع مجموعتك ما تعلمته في فقرة قصيرة من 3 أسطر.</a:t>
            </a:r>
          </a:p>
        </p:txBody>
      </p:sp>
    </p:spTree>
    <p:extLst>
      <p:ext uri="{BB962C8B-B14F-4D97-AF65-F5344CB8AC3E}">
        <p14:creationId xmlns:p14="http://schemas.microsoft.com/office/powerpoint/2010/main" val="3517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13238981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571F-6656-3F92-F82F-33AF4959B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1A427C7-9191-9BB3-7E6D-3C35C96E2B5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21441FE8-1530-F538-7650-DB546D3B2A11}"/>
              </a:ext>
            </a:extLst>
          </p:cNvPr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E43962E-B0D2-5D9D-F495-F0ADD716D989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1EDE36-5AFB-3718-34F8-36DAB7270779}"/>
              </a:ext>
            </a:extLst>
          </p:cNvPr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E166CA2-E7BC-BADC-3941-A750CA316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06D2427-43D9-49CE-9785-39172B669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60FF11-C1FB-B8D2-6CB6-8908E3AFF9CD}"/>
              </a:ext>
            </a:extLst>
          </p:cNvPr>
          <p:cNvGrpSpPr/>
          <p:nvPr/>
        </p:nvGrpSpPr>
        <p:grpSpPr>
          <a:xfrm>
            <a:off x="41638" y="1139785"/>
            <a:ext cx="1074350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FAA58E18-7669-083E-FF2F-413CA6A8257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FCE10FB0-3C66-5F32-C3D2-27EAD9C20F5E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BA9BB3-4932-F426-C62E-1252D016FE75}"/>
              </a:ext>
            </a:extLst>
          </p:cNvPr>
          <p:cNvSpPr txBox="1"/>
          <p:nvPr/>
        </p:nvSpPr>
        <p:spPr>
          <a:xfrm>
            <a:off x="1322329" y="1174875"/>
            <a:ext cx="814344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</a:rPr>
              <a:t>الت</a:t>
            </a:r>
            <a:r>
              <a:rPr lang="ar-JO" sz="3200" b="1" dirty="0">
                <a:solidFill>
                  <a:srgbClr val="00B0F0"/>
                </a:solidFill>
              </a:rPr>
              <a:t>َّ</a:t>
            </a:r>
            <a:r>
              <a:rPr lang="ar-SA" sz="3200" b="1" dirty="0">
                <a:solidFill>
                  <a:srgbClr val="00B0F0"/>
                </a:solidFill>
              </a:rPr>
              <a:t>قويم القبلي </a:t>
            </a:r>
            <a:r>
              <a:rPr lang="ar-SA" sz="4000" b="1" dirty="0">
                <a:solidFill>
                  <a:srgbClr val="00B0F0"/>
                </a:solidFill>
              </a:rPr>
              <a:t>:</a:t>
            </a:r>
            <a:endParaRPr lang="ar-JO" sz="4000" b="1" dirty="0">
              <a:solidFill>
                <a:srgbClr val="00B0F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كم عدد المفاعيل التي درستها والواردة في العبارة الآتية :</a:t>
            </a:r>
            <a:br>
              <a:rPr lang="ar-JO" sz="2800" b="1" dirty="0">
                <a:solidFill>
                  <a:srgbClr val="00B050"/>
                </a:solidFill>
              </a:rPr>
            </a:br>
            <a:endParaRPr lang="ar-JO" sz="2800" b="1" dirty="0">
              <a:solidFill>
                <a:srgbClr val="00B050"/>
              </a:solidFill>
            </a:endParaRPr>
          </a:p>
          <a:p>
            <a:pPr algn="r" rtl="1"/>
            <a:r>
              <a:rPr lang="ar-JO" sz="2800" b="1" dirty="0">
                <a:solidFill>
                  <a:srgbClr val="00B050"/>
                </a:solidFill>
              </a:rPr>
              <a:t>زرتُ صديقي البارحة زيارة سريعة رغبة في الاطمئنان عليه</a:t>
            </a:r>
          </a:p>
          <a:p>
            <a:pPr algn="r" rtl="1"/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/>
              <a:t>أ ) 1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ب ) 2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ج ) 3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د) 4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4E03D69F-19FD-C106-D556-3E884446A799}"/>
              </a:ext>
            </a:extLst>
          </p:cNvPr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59A04071-0F4D-598B-E44C-79719789A53F}"/>
              </a:ext>
            </a:extLst>
          </p:cNvPr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1B3F0A0-3586-539D-EE04-59E997F9A0D5}"/>
              </a:ext>
            </a:extLst>
          </p:cNvPr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06CBDB7-DD34-C827-57D3-6D09D39AB69E}"/>
              </a:ext>
            </a:extLst>
          </p:cNvPr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B0B2B8-42A3-EBF6-4058-7E6EC222B03E}"/>
              </a:ext>
            </a:extLst>
          </p:cNvPr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2DFE53C-D2C9-38B5-CDE6-938B737D394B}"/>
              </a:ext>
            </a:extLst>
          </p:cNvPr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CBCC35F-02AD-250E-6261-A2EEA2CCE47A}"/>
              </a:ext>
            </a:extLst>
          </p:cNvPr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02AA6EA5-69C3-53A6-5865-2D6157BDA908}"/>
              </a:ext>
            </a:extLst>
          </p:cNvPr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229AEB9-12A4-F3FE-A1C1-D6BAAE41CFC0}"/>
              </a:ext>
            </a:extLst>
          </p:cNvPr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B7BC80F-181F-60C8-5DB0-786BB99DCAE1}"/>
              </a:ext>
            </a:extLst>
          </p:cNvPr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0ECB03FE-E1BC-598C-6CF8-BE3185B9052C}"/>
              </a:ext>
            </a:extLst>
          </p:cNvPr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B1CA-E0E8-7DA4-D9A8-CFDFEA963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77" y="1041394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07401253-428F-D37A-9BBF-6973F2FD6DAE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97717130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4160" y="110049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494E537-2403-3F49-F282-40897A0A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60" y="1651989"/>
            <a:ext cx="9361198" cy="516062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85CE57B3-967B-7578-0552-BAF92342D6D5}"/>
              </a:ext>
            </a:extLst>
          </p:cNvPr>
          <p:cNvSpPr txBox="1"/>
          <p:nvPr/>
        </p:nvSpPr>
        <p:spPr>
          <a:xfrm>
            <a:off x="1292504" y="1626004"/>
            <a:ext cx="8245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أقرأ النصّ الآتي قراءة واعية، ثم أجمع الكلمات الملونة باللون الأزرق والملونة باللون الأحمر، وألاحظ الرابط بينها:</a:t>
            </a:r>
          </a:p>
        </p:txBody>
      </p:sp>
    </p:spTree>
    <p:extLst>
      <p:ext uri="{BB962C8B-B14F-4D97-AF65-F5344CB8AC3E}">
        <p14:creationId xmlns:p14="http://schemas.microsoft.com/office/powerpoint/2010/main" val="237338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اللُّغة العربيَّة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974293" y="611164"/>
            <a:ext cx="1859392" cy="39952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التاسع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-24921" y="99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36326" y="8259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</a:rPr>
              <a:t>الت</a:t>
            </a:r>
            <a:r>
              <a:rPr lang="ar-JO" sz="3200" b="1" dirty="0">
                <a:solidFill>
                  <a:srgbClr val="C00000"/>
                </a:solidFill>
              </a:rPr>
              <a:t>َّ</a:t>
            </a:r>
            <a:r>
              <a:rPr lang="ar-SA" sz="3200" b="1" dirty="0">
                <a:solidFill>
                  <a:srgbClr val="C00000"/>
                </a:solidFill>
              </a:rPr>
              <a:t>قديم :</a:t>
            </a:r>
            <a:r>
              <a:rPr lang="ar-JO" sz="3200" b="1" dirty="0">
                <a:solidFill>
                  <a:srgbClr val="C00000"/>
                </a:solidFill>
              </a:rPr>
              <a:t> ص109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4CE09-5DF4-93BE-7FF4-D6162CE7A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87" y="848257"/>
            <a:ext cx="1038418" cy="1103724"/>
          </a:xfrm>
          <a:prstGeom prst="rect">
            <a:avLst/>
          </a:prstGeom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40F2ABF6-0760-5309-9EE3-B02260F7C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3814"/>
              </p:ext>
            </p:extLst>
          </p:nvPr>
        </p:nvGraphicFramePr>
        <p:xfrm>
          <a:off x="1209040" y="1349908"/>
          <a:ext cx="8128000" cy="51206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4078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4215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الكلمات الملونة </a:t>
                      </a:r>
                      <a:r>
                        <a:rPr lang="ar-SA" sz="3600" dirty="0">
                          <a:solidFill>
                            <a:srgbClr val="FF0000"/>
                          </a:solidFill>
                        </a:rPr>
                        <a:t>بالأحمر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الكلمات الملونة </a:t>
                      </a:r>
                      <a:r>
                        <a:rPr lang="ar-SA" sz="3600" dirty="0">
                          <a:solidFill>
                            <a:srgbClr val="0070C0"/>
                          </a:solidFill>
                        </a:rPr>
                        <a:t>بالأزرق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52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حولَ</a:t>
                      </a:r>
                      <a:r>
                        <a:rPr lang="ar-SA" sz="3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نا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قبلَ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7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أمامَ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بعدَ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51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داخلَ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اليومَ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44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بينَ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08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يمنةً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2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يسرةً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2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نحوَ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896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14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D0A082F-7C6F-3B5E-D9AE-C846F24BD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7" y="1470568"/>
            <a:ext cx="8734460" cy="432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6222" y="2482158"/>
            <a:ext cx="118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زمان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44133" y="3387008"/>
            <a:ext cx="118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مكان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85763" y="4231637"/>
            <a:ext cx="118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الفتحة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5192" y="5014526"/>
            <a:ext cx="1185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النصب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158" y="5014526"/>
            <a:ext cx="161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/ مفعولًا فيه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76488" y="1052564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1315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prstClr val="white"/>
              </a:solidFill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اللُّغة العربيَّة</a:t>
            </a:r>
            <a:r>
              <a:rPr lang="ar-SA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836790" y="617411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َّ</a:t>
            </a:r>
            <a:r>
              <a:rPr lang="ar-SA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ف :</a:t>
            </a:r>
            <a:r>
              <a:rPr lang="ar-JO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االتاسع </a:t>
            </a:r>
            <a:r>
              <a:rPr lang="en-US" sz="1200" b="1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200" b="1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53895" y="955687"/>
            <a:ext cx="1280691" cy="752288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01:00</a:t>
              </a:r>
              <a:r>
                <a:rPr lang="en-US" sz="16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 minutes</a:t>
              </a: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prstClr val="white"/>
                </a:solidFill>
              </a:rPr>
              <a:t>ألواح صغيرة 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344B-2A44-6730-6205-166C2C35A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95" y="1752603"/>
            <a:ext cx="1390008" cy="1396105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IRS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9DA199-F9E4-3B9B-17EE-84489D1E2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2" y="3000249"/>
            <a:ext cx="8121316" cy="7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</TotalTime>
  <Words>1155</Words>
  <Application>Microsoft Office PowerPoint</Application>
  <PresentationFormat>Widescreen</PresentationFormat>
  <Paragraphs>473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Adobe Arabic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415</cp:revision>
  <cp:lastPrinted>2024-02-20T07:15:00Z</cp:lastPrinted>
  <dcterms:created xsi:type="dcterms:W3CDTF">2019-06-13T08:00:41Z</dcterms:created>
  <dcterms:modified xsi:type="dcterms:W3CDTF">2025-12-15T17:00:26Z</dcterms:modified>
</cp:coreProperties>
</file>