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22"/>
  </p:notesMasterIdLst>
  <p:sldIdLst>
    <p:sldId id="256" r:id="rId3"/>
    <p:sldId id="319" r:id="rId4"/>
    <p:sldId id="331" r:id="rId5"/>
    <p:sldId id="334" r:id="rId6"/>
    <p:sldId id="344" r:id="rId7"/>
    <p:sldId id="345" r:id="rId8"/>
    <p:sldId id="339" r:id="rId9"/>
    <p:sldId id="341" r:id="rId10"/>
    <p:sldId id="328" r:id="rId11"/>
    <p:sldId id="340" r:id="rId12"/>
    <p:sldId id="342" r:id="rId13"/>
    <p:sldId id="343" r:id="rId14"/>
    <p:sldId id="303" r:id="rId15"/>
    <p:sldId id="321" r:id="rId16"/>
    <p:sldId id="322" r:id="rId17"/>
    <p:sldId id="323" r:id="rId18"/>
    <p:sldId id="329" r:id="rId19"/>
    <p:sldId id="330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5B7"/>
    <a:srgbClr val="F09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15B227-3F9E-45D4-8104-3975600E88C7}">
  <a:tblStyle styleId="{1415B227-3F9E-45D4-8104-3975600E8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g9fe55af3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6" name="Google Shape;7246;g9fe55af3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26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4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44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6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91" name="Google Shape;691;p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6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802" name="Google Shape;802;p6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70" name="Google Shape;870;p6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7370661" y="331788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"/>
          <p:cNvPicPr preferRelativeResize="0"/>
          <p:nvPr/>
        </p:nvPicPr>
        <p:blipFill rotWithShape="1">
          <a:blip r:embed="rId4">
            <a:alphaModFix amt="58000"/>
          </a:blip>
          <a:srcRect l="6060" r="-6059"/>
          <a:stretch/>
        </p:blipFill>
        <p:spPr>
          <a:xfrm>
            <a:off x="-1047375" y="4636612"/>
            <a:ext cx="3793026" cy="6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03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03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386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87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7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354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65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266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1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805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74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9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2" name="Google Shape;2312;p16"/>
          <p:cNvSpPr txBox="1">
            <a:spLocks noGrp="1"/>
          </p:cNvSpPr>
          <p:nvPr>
            <p:ph type="subTitle" idx="1"/>
          </p:nvPr>
        </p:nvSpPr>
        <p:spPr>
          <a:xfrm>
            <a:off x="1299261" y="1727887"/>
            <a:ext cx="6536700" cy="12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3" name="Google Shape;2313;p16"/>
          <p:cNvSpPr txBox="1">
            <a:spLocks noGrp="1"/>
          </p:cNvSpPr>
          <p:nvPr>
            <p:ph type="ctrTitle"/>
          </p:nvPr>
        </p:nvSpPr>
        <p:spPr>
          <a:xfrm>
            <a:off x="5010925" y="3107337"/>
            <a:ext cx="28251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2314" name="Google Shape;2314;p1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315" name="Google Shape;2315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5" name="Google Shape;2425;p1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2426" name="Google Shape;2426;p1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6" name="Google Shape;2536;p1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7" name="Google Shape;2537;p16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61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93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2" r:id="rId4"/>
    <p:sldLayoutId id="2147483682" r:id="rId5"/>
    <p:sldLayoutId id="2147483683" r:id="rId6"/>
    <p:sldLayoutId id="214748368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070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worksheets.com/yp300764yi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liveworksheets.com/ia1280726e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worksheets.com/ff7160zy" TargetMode="External"/><Relationship Id="rId11" Type="http://schemas.openxmlformats.org/officeDocument/2006/relationships/hyperlink" Target="https://www.liveworksheets.com/gl218702un" TargetMode="External"/><Relationship Id="rId5" Type="http://schemas.openxmlformats.org/officeDocument/2006/relationships/hyperlink" Target="https://www.liveworksheets.com/rm211367bv" TargetMode="External"/><Relationship Id="rId10" Type="http://schemas.openxmlformats.org/officeDocument/2006/relationships/hyperlink" Target="https://www.liveworksheets.com/zy1326sp" TargetMode="External"/><Relationship Id="rId4" Type="http://schemas.openxmlformats.org/officeDocument/2006/relationships/image" Target="../media/image22.gif"/><Relationship Id="rId9" Type="http://schemas.openxmlformats.org/officeDocument/2006/relationships/hyperlink" Target="https://www.liveworksheets.com/zh1097023r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3" name="Google Shape;7153;p41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</a:t>
            </a:r>
            <a:endParaRPr sz="2800" dirty="0"/>
          </a:p>
        </p:txBody>
      </p:sp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375384" y="776605"/>
            <a:ext cx="8575381" cy="2120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 dirty="0" smtClean="0"/>
              <a:t>Grammar</a:t>
            </a:r>
            <a:r>
              <a:rPr lang="en" sz="6000" dirty="0" smtClean="0"/>
              <a:t/>
            </a:r>
            <a:br>
              <a:rPr lang="en" sz="6000" dirty="0" smtClean="0"/>
            </a:br>
            <a:r>
              <a:rPr lang="en" sz="6000" dirty="0" smtClean="0"/>
              <a:t>Comparative </a:t>
            </a:r>
            <a:r>
              <a:rPr lang="en" sz="4000" dirty="0" smtClean="0"/>
              <a:t>and</a:t>
            </a:r>
            <a:r>
              <a:rPr lang="en" sz="6000" dirty="0" smtClean="0"/>
              <a:t> Superlative Adjectives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1" y="76840"/>
            <a:ext cx="5622655" cy="51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1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63" y="0"/>
            <a:ext cx="5772604" cy="50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15"/>
          </p:nvPr>
        </p:nvSpPr>
        <p:spPr>
          <a:xfrm>
            <a:off x="687720" y="939570"/>
            <a:ext cx="7710900" cy="5727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Thinking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991" y="1817926"/>
            <a:ext cx="842938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</a:t>
            </a: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 advertisers often use </a:t>
            </a:r>
            <a:r>
              <a:rPr kumimoji="0" lang="en-US" sz="2400" b="1" i="0" u="none" strike="noStrike" kern="0" cap="none" spc="0" normalizeH="0" baseline="0" noProof="0" dirty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superlative</a:t>
            </a: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adjectives (e.g., ‘the best,’ ‘the most effective’) instead of comparative forms (e.g., ‘better,’ ‘more effective’)? </a:t>
            </a:r>
            <a:endParaRPr kumimoji="0" lang="en-US" sz="2000" b="1" i="0" u="none" strike="noStrike" kern="0" cap="none" spc="0" normalizeH="0" baseline="0" noProof="0" dirty="0" smtClean="0">
              <a:ln/>
              <a:solidFill>
                <a:srgbClr val="59595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</a:t>
            </a:r>
            <a:r>
              <a:rPr kumimoji="0" lang="en-US" sz="2000" b="1" i="0" u="none" strike="noStrike" kern="0" cap="none" spc="0" normalizeH="0" baseline="0" noProof="0" dirty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does this choice affect how we perceive products or services</a:t>
            </a:r>
            <a:r>
              <a:rPr kumimoji="0" lang="en-US" sz="2000" b="1" i="0" u="none" strike="noStrike" kern="0" cap="none" spc="0" normalizeH="0" baseline="0" noProof="0" dirty="0" smtClean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en-US" sz="2000" b="1" i="0" u="none" strike="noStrike" kern="0" cap="none" spc="0" normalizeH="0" baseline="0" noProof="0" dirty="0">
              <a:ln/>
              <a:solidFill>
                <a:srgbClr val="595959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99"/>
            <a:ext cx="3133901" cy="10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80" y="729644"/>
            <a:ext cx="7392418" cy="4157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676" y="173709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Student Book p.46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0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0676" y="173709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Student Book p.46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50" y="635374"/>
            <a:ext cx="5968501" cy="432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0676" y="227497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Student Book p.46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311" b="45978"/>
          <a:stretch/>
        </p:blipFill>
        <p:spPr>
          <a:xfrm>
            <a:off x="1710693" y="958103"/>
            <a:ext cx="6764796" cy="37061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1764" y="2616431"/>
            <a:ext cx="1721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1"/>
                </a:solidFill>
                <a:effectLst/>
              </a:rPr>
              <a:t>friendl</a:t>
            </a:r>
            <a:r>
              <a:rPr lang="en-US" sz="2800" b="1" u="sng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</a:t>
            </a:r>
            <a:endParaRPr lang="en-US" sz="2800" b="1" u="sng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637" y="3240849"/>
            <a:ext cx="1184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endParaRPr lang="en-US" sz="2800" b="1" u="sng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8076" y="3603657"/>
            <a:ext cx="12250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1"/>
                </a:solidFill>
              </a:rPr>
              <a:t>eas</a:t>
            </a:r>
            <a:r>
              <a:rPr lang="en-US" sz="2800" b="1" u="sng" cap="none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</a:t>
            </a:r>
            <a:endParaRPr lang="en-US" sz="2800" b="1" u="sng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1070" y="3966464"/>
            <a:ext cx="2023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1"/>
                </a:solidFill>
                <a:effectLst/>
              </a:rPr>
              <a:t>interesting</a:t>
            </a:r>
            <a:endParaRPr lang="en-US" sz="2800" b="1" u="sng" cap="none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7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0676" y="258233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Student Book p.46</a:t>
            </a:r>
            <a:endParaRPr lang="en-US" sz="2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779" r="25539"/>
          <a:stretch/>
        </p:blipFill>
        <p:spPr>
          <a:xfrm>
            <a:off x="1825954" y="814507"/>
            <a:ext cx="6303754" cy="38804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8260" y="2817017"/>
            <a:ext cx="16450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quick</a:t>
            </a:r>
            <a:r>
              <a:rPr lang="en-US" sz="2800" b="1" u="sng" cap="none" spc="0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2800" b="1" u="sng" cap="none" spc="0" dirty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084" y="3222990"/>
            <a:ext cx="925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endParaRPr lang="en-US" sz="2800" b="1" cap="none" spc="0" dirty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8249" y="3697357"/>
            <a:ext cx="16834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6"/>
                </a:solidFill>
                <a:effectLst/>
              </a:rPr>
              <a:t>beautiful</a:t>
            </a:r>
            <a:endParaRPr lang="en-US" sz="2800" b="1" u="sng" cap="none" spc="0" dirty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6126" y="4053576"/>
            <a:ext cx="1705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6"/>
                </a:solidFill>
              </a:rPr>
              <a:t>sweet</a:t>
            </a:r>
            <a:r>
              <a:rPr lang="en-US" sz="2800" b="1" u="sng" cap="none" spc="0" dirty="0" smtClean="0">
                <a:ln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2800" b="1" u="sng" cap="none" spc="0" dirty="0">
              <a:ln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0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5284" y="510133"/>
            <a:ext cx="2825100" cy="461700"/>
          </a:xfrm>
        </p:spPr>
        <p:txBody>
          <a:bodyPr/>
          <a:lstStyle/>
          <a:p>
            <a:r>
              <a:rPr lang="en-US" sz="2400" u="sng" dirty="0" smtClean="0"/>
              <a:t>Fix the Mistakes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25" y="1329338"/>
            <a:ext cx="7693899" cy="302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5284" y="510133"/>
            <a:ext cx="2825100" cy="461700"/>
          </a:xfrm>
        </p:spPr>
        <p:txBody>
          <a:bodyPr/>
          <a:lstStyle/>
          <a:p>
            <a:r>
              <a:rPr lang="en-US" sz="2400" u="sng" dirty="0" smtClean="0"/>
              <a:t>Fix the Mistakes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25" y="1329338"/>
            <a:ext cx="7693899" cy="302073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42124" y="1844168"/>
            <a:ext cx="49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33903" y="4149378"/>
            <a:ext cx="1367758" cy="140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13929" y="3354081"/>
            <a:ext cx="49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0345" y="3354081"/>
            <a:ext cx="796579" cy="38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76887" y="2613852"/>
            <a:ext cx="11782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59633" y="2613852"/>
            <a:ext cx="49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3742124" y="1165954"/>
            <a:ext cx="560934" cy="4994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925055" y="1982283"/>
            <a:ext cx="560934" cy="4994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113929" y="2675867"/>
            <a:ext cx="560934" cy="4994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57961" y="1844168"/>
            <a:ext cx="1731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shin</a:t>
            </a:r>
            <a:r>
              <a:rPr lang="en-US" sz="32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iest</a:t>
            </a:r>
            <a:endParaRPr lang="en-US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7317" y="2582501"/>
            <a:ext cx="1662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fluff</a:t>
            </a:r>
            <a:r>
              <a:rPr lang="en-US" sz="32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iest</a:t>
            </a:r>
            <a:endParaRPr lang="en-US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830" y="3385850"/>
            <a:ext cx="1026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best</a:t>
            </a:r>
            <a:endParaRPr lang="en-US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82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781334" y="2145788"/>
            <a:ext cx="1727325" cy="42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85465" y="1196558"/>
            <a:ext cx="17443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</a:t>
            </a:r>
            <a:r>
              <a:rPr lang="en-US" sz="280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ore 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</a:t>
            </a:r>
            <a:endParaRPr lang="en-US" sz="2800" b="0" cap="none" spc="0" dirty="0">
              <a:ln w="0"/>
              <a:solidFill>
                <a:schemeClr val="bg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and Apple Sticker - Hand Apple Computer Stick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4" y="1287494"/>
            <a:ext cx="1736800" cy="18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4A7E93-FCEF-4291-AE3A-992291BE0C1D}"/>
              </a:ext>
            </a:extLst>
          </p:cNvPr>
          <p:cNvSpPr txBox="1">
            <a:spLocks/>
          </p:cNvSpPr>
          <p:nvPr/>
        </p:nvSpPr>
        <p:spPr>
          <a:xfrm>
            <a:off x="2410535" y="314474"/>
            <a:ext cx="5131014" cy="22995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5"/>
              </a:rPr>
              <a:t>https://www.liveworksheets.com/rm211367bv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6"/>
              </a:rPr>
              <a:t>https://www.liveworksheets.com/ff7160zy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7"/>
              </a:rPr>
              <a:t>https://www.liveworksheets.com/ia1280726em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8"/>
              </a:rPr>
              <a:t>https://www.liveworksheets.com/yp300764yi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9"/>
              </a:rPr>
              <a:t>https://www.liveworksheets.com/zh1097023rx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887799-F457-4F23-BD16-70CC238664D1}"/>
              </a:ext>
            </a:extLst>
          </p:cNvPr>
          <p:cNvSpPr txBox="1">
            <a:spLocks/>
          </p:cNvSpPr>
          <p:nvPr/>
        </p:nvSpPr>
        <p:spPr>
          <a:xfrm>
            <a:off x="1872654" y="2806367"/>
            <a:ext cx="5131013" cy="2130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10"/>
              </a:rPr>
              <a:t>https://www.liveworksheets.com/xs22491nr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10"/>
              </a:rPr>
              <a:t>https://www.liveworksheets.com/vy674520pi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10"/>
              </a:rPr>
              <a:t>https://www.liveworksheets.com/zy1326sp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hlinkClick r:id="rId11"/>
              </a:rPr>
              <a:t>https://www.liveworksheets.com/gl218702un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8" name="Google Shape;7248;p4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 rot="-1411927">
            <a:off x="1759006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9" name="Google Shape;7249;p43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-1411927">
            <a:off x="5584231" y="1564006"/>
            <a:ext cx="1931598" cy="126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0" name="Google Shape;7250;p43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411927">
            <a:off x="3479598" y="3094805"/>
            <a:ext cx="1931598" cy="12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52" name="Google Shape;7252;p4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Outcomes</a:t>
            </a:r>
            <a:endParaRPr dirty="0"/>
          </a:p>
        </p:txBody>
      </p:sp>
      <p:sp>
        <p:nvSpPr>
          <p:cNvPr id="7253" name="Google Shape;7253;p43"/>
          <p:cNvSpPr txBox="1">
            <a:spLocks noGrp="1"/>
          </p:cNvSpPr>
          <p:nvPr>
            <p:ph type="subTitle" idx="5"/>
          </p:nvPr>
        </p:nvSpPr>
        <p:spPr>
          <a:xfrm>
            <a:off x="1530037" y="2601860"/>
            <a:ext cx="2551099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rgbClr val="00426E"/>
              </a:buClr>
            </a:pPr>
            <a:r>
              <a:rPr lang="en-US" sz="1400" b="1" dirty="0">
                <a:solidFill>
                  <a:srgbClr val="00426E"/>
                </a:solidFill>
                <a:latin typeface="Söhne"/>
              </a:rPr>
              <a:t>between comparative and superlative adjectives</a:t>
            </a:r>
            <a:r>
              <a:rPr lang="en-US" sz="2400" b="1" dirty="0">
                <a:solidFill>
                  <a:srgbClr val="00426E"/>
                </a:solidFill>
                <a:latin typeface="Caveat Brush"/>
                <a:sym typeface="Caveat Brush"/>
              </a:rPr>
              <a:t> </a:t>
            </a:r>
          </a:p>
        </p:txBody>
      </p:sp>
      <p:sp>
        <p:nvSpPr>
          <p:cNvPr id="7254" name="Google Shape;7254;p43"/>
          <p:cNvSpPr txBox="1">
            <a:spLocks noGrp="1"/>
          </p:cNvSpPr>
          <p:nvPr>
            <p:ph type="subTitle" idx="6"/>
          </p:nvPr>
        </p:nvSpPr>
        <p:spPr>
          <a:xfrm>
            <a:off x="5284108" y="2481535"/>
            <a:ext cx="2149741" cy="6854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lnSpc>
                <a:spcPct val="150000"/>
              </a:lnSpc>
              <a:buClr>
                <a:schemeClr val="dk2"/>
              </a:buClr>
              <a:buSzPts val="1100"/>
            </a:pPr>
            <a:r>
              <a:rPr lang="en-US" sz="1400" b="1" dirty="0">
                <a:latin typeface="Söhne"/>
              </a:rPr>
              <a:t>c</a:t>
            </a:r>
            <a:r>
              <a:rPr lang="en-US" sz="1400" b="1" dirty="0" smtClean="0">
                <a:latin typeface="Söhne"/>
              </a:rPr>
              <a:t>omparative </a:t>
            </a:r>
            <a:r>
              <a:rPr lang="en-US" sz="1400" b="1" dirty="0">
                <a:latin typeface="Söhne"/>
              </a:rPr>
              <a:t>and s</a:t>
            </a:r>
            <a:r>
              <a:rPr lang="en-US" sz="1400" b="1" dirty="0" smtClean="0">
                <a:latin typeface="Söhne"/>
              </a:rPr>
              <a:t>uperlative forms</a:t>
            </a:r>
            <a:r>
              <a:rPr lang="en-US" sz="1400" dirty="0" smtClean="0">
                <a:solidFill>
                  <a:srgbClr val="374151"/>
                </a:solidFill>
                <a:latin typeface="Söhne"/>
              </a:rPr>
              <a:t> </a:t>
            </a:r>
            <a:endParaRPr sz="1400" dirty="0"/>
          </a:p>
        </p:txBody>
      </p:sp>
      <p:sp>
        <p:nvSpPr>
          <p:cNvPr id="7255" name="Google Shape;7255;p43"/>
          <p:cNvSpPr txBox="1">
            <a:spLocks noGrp="1"/>
          </p:cNvSpPr>
          <p:nvPr>
            <p:ph type="subTitle" idx="7"/>
          </p:nvPr>
        </p:nvSpPr>
        <p:spPr>
          <a:xfrm>
            <a:off x="2829072" y="4121483"/>
            <a:ext cx="306095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Clr>
                <a:schemeClr val="dk2"/>
              </a:buClr>
              <a:buSzPts val="1100"/>
            </a:pPr>
            <a:r>
              <a:rPr lang="en-US" sz="1600" b="1" dirty="0">
                <a:latin typeface="Söhne"/>
              </a:rPr>
              <a:t>c</a:t>
            </a:r>
            <a:r>
              <a:rPr lang="en-US" sz="1600" b="1" dirty="0" smtClean="0">
                <a:latin typeface="Söhne"/>
              </a:rPr>
              <a:t>omparative </a:t>
            </a:r>
            <a:r>
              <a:rPr lang="en-US" sz="1600" b="1" dirty="0">
                <a:latin typeface="Söhne"/>
              </a:rPr>
              <a:t>and </a:t>
            </a:r>
            <a:r>
              <a:rPr lang="en-US" sz="1600" b="1" dirty="0" smtClean="0">
                <a:latin typeface="Söhne"/>
              </a:rPr>
              <a:t>superlative adjectives effectively</a:t>
            </a:r>
            <a:endParaRPr dirty="0"/>
          </a:p>
        </p:txBody>
      </p:sp>
      <p:grpSp>
        <p:nvGrpSpPr>
          <p:cNvPr id="7256" name="Google Shape;7256;p43"/>
          <p:cNvGrpSpPr/>
          <p:nvPr/>
        </p:nvGrpSpPr>
        <p:grpSpPr>
          <a:xfrm>
            <a:off x="2968930" y="1205450"/>
            <a:ext cx="3206130" cy="174750"/>
            <a:chOff x="3962000" y="4060525"/>
            <a:chExt cx="2324125" cy="174750"/>
          </a:xfrm>
        </p:grpSpPr>
        <p:sp>
          <p:nvSpPr>
            <p:cNvPr id="7257" name="Google Shape;7257;p4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89" name="Google Shape;7289;p43"/>
          <p:cNvSpPr txBox="1">
            <a:spLocks noGrp="1"/>
          </p:cNvSpPr>
          <p:nvPr>
            <p:ph type="subTitle" idx="1"/>
          </p:nvPr>
        </p:nvSpPr>
        <p:spPr>
          <a:xfrm>
            <a:off x="3899816" y="3506345"/>
            <a:ext cx="1374395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a</a:t>
            </a:r>
            <a:r>
              <a:rPr lang="en" dirty="0" smtClean="0"/>
              <a:t>pply </a:t>
            </a:r>
            <a:endParaRPr dirty="0"/>
          </a:p>
        </p:txBody>
      </p:sp>
      <p:sp>
        <p:nvSpPr>
          <p:cNvPr id="7291" name="Google Shape;7291;p43"/>
          <p:cNvSpPr txBox="1">
            <a:spLocks noGrp="1"/>
          </p:cNvSpPr>
          <p:nvPr>
            <p:ph type="subTitle" idx="3"/>
          </p:nvPr>
        </p:nvSpPr>
        <p:spPr>
          <a:xfrm>
            <a:off x="1830424" y="1762746"/>
            <a:ext cx="2051390" cy="901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400" dirty="0"/>
              <a:t>d</a:t>
            </a:r>
            <a:r>
              <a:rPr lang="en" sz="2400" dirty="0" smtClean="0"/>
              <a:t>ifferentiate</a:t>
            </a:r>
            <a:endParaRPr sz="2800" dirty="0"/>
          </a:p>
        </p:txBody>
      </p:sp>
      <p:sp>
        <p:nvSpPr>
          <p:cNvPr id="7292" name="Google Shape;7292;p43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smtClean="0"/>
              <a:t>construct</a:t>
            </a:r>
            <a:endParaRPr dirty="0"/>
          </a:p>
        </p:txBody>
      </p:sp>
      <p:sp>
        <p:nvSpPr>
          <p:cNvPr id="7295" name="Google Shape;7295;p43"/>
          <p:cNvSpPr txBox="1">
            <a:spLocks noGrp="1"/>
          </p:cNvSpPr>
          <p:nvPr>
            <p:ph type="title" idx="9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296" name="Google Shape;7296;p43"/>
          <p:cNvSpPr txBox="1">
            <a:spLocks noGrp="1"/>
          </p:cNvSpPr>
          <p:nvPr>
            <p:ph type="title" idx="13"/>
          </p:nvPr>
        </p:nvSpPr>
        <p:spPr>
          <a:xfrm>
            <a:off x="2843058" y="3551705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297" name="Google Shape;7297;p43"/>
          <p:cNvSpPr txBox="1">
            <a:spLocks noGrp="1"/>
          </p:cNvSpPr>
          <p:nvPr>
            <p:ph type="title" idx="14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25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30" t="27930" r="6949" b="29281"/>
          <a:stretch/>
        </p:blipFill>
        <p:spPr>
          <a:xfrm>
            <a:off x="4589890" y="220782"/>
            <a:ext cx="4214255" cy="2782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5" t="70868" r="5421"/>
          <a:stretch/>
        </p:blipFill>
        <p:spPr>
          <a:xfrm>
            <a:off x="4589890" y="3017079"/>
            <a:ext cx="4172816" cy="2126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679" y="2303155"/>
            <a:ext cx="4060727" cy="23544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b="1" u="sng" cap="none" spc="0" dirty="0" smtClean="0">
                <a:ln/>
                <a:solidFill>
                  <a:schemeClr val="accent3"/>
                </a:solidFill>
                <a:effectLst/>
              </a:rPr>
              <a:t>Examples: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_______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stronger than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me.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________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taller than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me.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A 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lighter than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my pencil.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The _______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heavier than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my backpack.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The _______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the biggest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thing in class.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The _______ is </a:t>
            </a:r>
            <a:r>
              <a:rPr lang="en-US" b="1" u="sng" dirty="0" smtClean="0">
                <a:ln/>
                <a:solidFill>
                  <a:schemeClr val="tx2"/>
                </a:solidFill>
              </a:rPr>
              <a:t>the dirtiest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thing in class.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453" y="-12105"/>
            <a:ext cx="2379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cap="none" spc="0" dirty="0" smtClean="0">
                <a:ln/>
                <a:solidFill>
                  <a:schemeClr val="accent4"/>
                </a:solidFill>
                <a:effectLst/>
              </a:rPr>
              <a:t>Warm up</a:t>
            </a:r>
            <a:endParaRPr lang="en-US" sz="4000" b="1" u="sng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930" r="6949" b="73006"/>
          <a:stretch/>
        </p:blipFill>
        <p:spPr>
          <a:xfrm>
            <a:off x="214093" y="695781"/>
            <a:ext cx="4019809" cy="167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1727" y="1134213"/>
            <a:ext cx="76049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What is an </a:t>
            </a:r>
            <a:r>
              <a:rPr lang="en-US" sz="6600" dirty="0" smtClean="0">
                <a:ln w="0"/>
                <a:solidFill>
                  <a:schemeClr val="accent1">
                    <a:lumMod val="9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adjective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47" y="2340572"/>
            <a:ext cx="7030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 adjective is a word that </a:t>
            </a:r>
            <a:r>
              <a:rPr lang="en-US" sz="2800" b="1" u="sng" spc="50" dirty="0">
                <a:ln w="0"/>
                <a:solidFill>
                  <a:schemeClr val="accent1">
                    <a:lumMod val="9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describes a noun or pronoun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giving more information about it, like its </a:t>
            </a:r>
            <a:r>
              <a:rPr lang="en-US" sz="2800" b="1" spc="50" dirty="0">
                <a:ln w="0"/>
                <a:solidFill>
                  <a:schemeClr val="accent1">
                    <a:lumMod val="9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size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>
                <a:ln w="0"/>
                <a:solidFill>
                  <a:schemeClr val="accent1">
                    <a:lumMod val="9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color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smtClean="0">
                <a:ln w="0"/>
                <a:solidFill>
                  <a:schemeClr val="accent1">
                    <a:lumMod val="9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shape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en-US" sz="2800" b="1" spc="50" dirty="0" smtClean="0">
                <a:ln w="0"/>
                <a:solidFill>
                  <a:schemeClr val="accent1">
                    <a:lumMod val="9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quality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…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7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68188" y="1409366"/>
            <a:ext cx="7687877" cy="3323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better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watching movies at home or going to the cinema? Why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wearing hoodies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more comfortable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than wearing jackets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Who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taller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in your family: you or your sibling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funnier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your best friend or a family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member?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5. 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math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more interesting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than science for you? Why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8BFC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6.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A8BFC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sport do you think 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A8B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more exciting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A8BFC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soccer or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A8BFC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basketball?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E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7.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26E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26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safer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26E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walking to school or taking a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E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bus?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8.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more delicious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pizza or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burgers?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09D4A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9.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09D4A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09D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worse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09D4A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forgetting your lunch or forgetting your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09D4A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homework?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>
                    <a:lumMod val="9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10. Which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9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would be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cooler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>
                    <a:lumMod val="9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: flying like a superhero or swimming like a dolphin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>
                    <a:lumMod val="9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?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5BD">
                  <a:lumMod val="90000"/>
                </a:srgb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685" y="877922"/>
            <a:ext cx="8565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Link to Life – </a:t>
            </a:r>
            <a:r>
              <a:rPr kumimoji="0" lang="en-US" sz="36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Comparative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 Adjectives 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003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244" y="212128"/>
            <a:ext cx="4084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Pair-up Interviews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5959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cs typeface="Arial"/>
              <a:sym typeface="Arial"/>
            </a:endParaRPr>
          </a:p>
        </p:txBody>
      </p:sp>
      <p:pic>
        <p:nvPicPr>
          <p:cNvPr id="5" name="Picture 2" descr="4,600+ 2 Minutes Stock Illustrations, Royalty-Free Ve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5417" r="10000" b="26734"/>
          <a:stretch/>
        </p:blipFill>
        <p:spPr bwMode="auto">
          <a:xfrm>
            <a:off x="4505557" y="107429"/>
            <a:ext cx="1136200" cy="7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25614" y="1493891"/>
            <a:ext cx="6188941" cy="3323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1. What’s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most exciting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thing you’ve done this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884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year?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D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2. Who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6A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funniest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3D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person in your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D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class?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3. What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best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movie you’ve seen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F60">
                    <a:lumMod val="5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recently?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4. Who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do you think 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most talented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singer right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now?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5. What’s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hardest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subject in school for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you?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6. Who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kindest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teacher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B5BD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you’ve ever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B5BD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had?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7. What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most beautiful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place you’ve ever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visited?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8. Where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would you love to go for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most relaxing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81C7C7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vacation?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E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9. What’s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26E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craziest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426E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trend you’ve seen on social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26E">
                    <a:lumMod val="40000"/>
                    <a:lumOff val="60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media?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7884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10. What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is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the worst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7884">
                    <a:lumMod val="75000"/>
                  </a:srgb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  <a:sym typeface="Arial"/>
              </a:rPr>
              <a:t>food you’ve ever tried?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768" y="827581"/>
            <a:ext cx="8196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Link to Life – </a:t>
            </a:r>
            <a:r>
              <a:rPr kumimoji="0" lang="en-US" sz="36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Superlative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003D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 Adjectives 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003D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92" y="77619"/>
            <a:ext cx="40847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59595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cs typeface="Arial"/>
                <a:sym typeface="Arial"/>
              </a:rPr>
              <a:t>Pair-up Interviews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595959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anose="02000600000000000000" pitchFamily="2" charset="0"/>
              <a:cs typeface="Arial"/>
              <a:sym typeface="Arial"/>
            </a:endParaRPr>
          </a:p>
        </p:txBody>
      </p:sp>
      <p:pic>
        <p:nvPicPr>
          <p:cNvPr id="1026" name="Picture 2" descr="4,600+ 2 Minutes Stock Illustrations, Royalty-Free Ve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25417" r="10000" b="26734"/>
          <a:stretch/>
        </p:blipFill>
        <p:spPr bwMode="auto">
          <a:xfrm>
            <a:off x="4251984" y="77619"/>
            <a:ext cx="1136200" cy="7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6E6B8-4187-41EE-9CEA-A8C0DB5DD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2" y="500592"/>
            <a:ext cx="8166609" cy="3829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7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47202"/>
          <a:stretch/>
        </p:blipFill>
        <p:spPr>
          <a:xfrm>
            <a:off x="69156" y="284308"/>
            <a:ext cx="4392222" cy="3457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52371"/>
          <a:stretch/>
        </p:blipFill>
        <p:spPr>
          <a:xfrm>
            <a:off x="4306098" y="338098"/>
            <a:ext cx="4773337" cy="34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04" y="567583"/>
            <a:ext cx="7944959" cy="45154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8636" y="101904"/>
            <a:ext cx="1821115" cy="461700"/>
          </a:xfrm>
        </p:spPr>
        <p:txBody>
          <a:bodyPr/>
          <a:lstStyle/>
          <a:p>
            <a:r>
              <a:rPr lang="en-US" sz="2400" u="sng" dirty="0" smtClean="0"/>
              <a:t>Feedback</a:t>
            </a:r>
            <a:endParaRPr lang="en-US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5067578" y="636007"/>
            <a:ext cx="14943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cap="none" spc="0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hottest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1176" y="1066913"/>
            <a:ext cx="1167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cap="none" spc="0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best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120" y="1465623"/>
            <a:ext cx="24792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difficult than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4944" y="2324097"/>
            <a:ext cx="15376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cap="none" spc="0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coldest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0358" y="2765694"/>
            <a:ext cx="24769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relaxing than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8483" y="3208072"/>
            <a:ext cx="25474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cap="none" spc="0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most wonderful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2568" y="4483438"/>
            <a:ext cx="16081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noisiest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2666" y="4048612"/>
            <a:ext cx="15376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b="1" dirty="0" smtClean="0">
                <a:ln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orse than</a:t>
            </a:r>
            <a:endParaRPr lang="en-US" sz="2000" b="1" cap="none" spc="0" dirty="0">
              <a:ln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114957"/>
      </p:ext>
    </p:extLst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512</Words>
  <Application>Microsoft Office PowerPoint</Application>
  <PresentationFormat>On-screen Show (16:9)</PresentationFormat>
  <Paragraphs>86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Caveat Brush</vt:lpstr>
      <vt:lpstr>Raleway</vt:lpstr>
      <vt:lpstr>Segoe Print</vt:lpstr>
      <vt:lpstr>Söhne</vt:lpstr>
      <vt:lpstr>Handa Notebook Thesis by Slidesgo</vt:lpstr>
      <vt:lpstr>1_Handa Notebook Thesis by Slidesgo</vt:lpstr>
      <vt:lpstr>Grammar Comparative and Superlative Adjectives</vt:lpstr>
      <vt:lpstr>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</vt:lpstr>
      <vt:lpstr>PowerPoint Presentation</vt:lpstr>
      <vt:lpstr>PowerPoint Presentation</vt:lpstr>
      <vt:lpstr>Critical Thinking </vt:lpstr>
      <vt:lpstr>PowerPoint Presentation</vt:lpstr>
      <vt:lpstr>PowerPoint Presentation</vt:lpstr>
      <vt:lpstr>PowerPoint Presentation</vt:lpstr>
      <vt:lpstr>PowerPoint Presentation</vt:lpstr>
      <vt:lpstr>Fix the Mistakes</vt:lpstr>
      <vt:lpstr>Fix the Mistakes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Past Perfect</dc:title>
  <dc:creator>Dee</dc:creator>
  <cp:lastModifiedBy>Diana Shaban</cp:lastModifiedBy>
  <cp:revision>107</cp:revision>
  <dcterms:modified xsi:type="dcterms:W3CDTF">2025-11-23T09:09:58Z</dcterms:modified>
</cp:coreProperties>
</file>