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5" r:id="rId4"/>
  </p:sldMasterIdLst>
  <p:notesMasterIdLst>
    <p:notesMasterId r:id="rId30"/>
  </p:notesMasterIdLst>
  <p:sldIdLst>
    <p:sldId id="256" r:id="rId5"/>
    <p:sldId id="296" r:id="rId6"/>
    <p:sldId id="294" r:id="rId7"/>
    <p:sldId id="295" r:id="rId8"/>
    <p:sldId id="297" r:id="rId9"/>
    <p:sldId id="300" r:id="rId10"/>
    <p:sldId id="301" r:id="rId11"/>
    <p:sldId id="302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311" r:id="rId20"/>
    <p:sldId id="312" r:id="rId21"/>
    <p:sldId id="313" r:id="rId22"/>
    <p:sldId id="314" r:id="rId23"/>
    <p:sldId id="318" r:id="rId24"/>
    <p:sldId id="316" r:id="rId25"/>
    <p:sldId id="317" r:id="rId26"/>
    <p:sldId id="315" r:id="rId27"/>
    <p:sldId id="321" r:id="rId28"/>
    <p:sldId id="322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B28AD6-9075-43EB-8E45-39483689A729}" v="1320" dt="2020-10-10T17:37:14.6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75" autoAdjust="0"/>
    <p:restoredTop sz="94660"/>
  </p:normalViewPr>
  <p:slideViewPr>
    <p:cSldViewPr snapToGrid="0">
      <p:cViewPr varScale="1">
        <p:scale>
          <a:sx n="82" d="100"/>
          <a:sy n="82" d="100"/>
        </p:scale>
        <p:origin x="45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9654D0-E8B9-4D1E-9902-8F9B59A6FF1E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EF6280-A9D4-4178-80BA-EBCA127BB4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41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614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470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75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883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000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180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322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658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301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28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12/13/2025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424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12/13/2025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992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5" r:id="rId2"/>
    <p:sldLayoutId id="2147483874" r:id="rId3"/>
    <p:sldLayoutId id="2147483873" r:id="rId4"/>
    <p:sldLayoutId id="2147483872" r:id="rId5"/>
    <p:sldLayoutId id="2147483871" r:id="rId6"/>
    <p:sldLayoutId id="2147483870" r:id="rId7"/>
    <p:sldLayoutId id="2147483869" r:id="rId8"/>
    <p:sldLayoutId id="2147483868" r:id="rId9"/>
    <p:sldLayoutId id="2147483867" r:id="rId10"/>
    <p:sldLayoutId id="2147483866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ABEDF0-D471-481C-A67F-7865819E42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5393" r="-1" b="-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8F51725E-A483-43B2-A6F2-C44F502FE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37549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7300" u="sng" dirty="0">
                <a:solidFill>
                  <a:schemeClr val="bg1"/>
                </a:solidFill>
                <a:latin typeface="Segoe Print" panose="02000600000000000000" pitchFamily="2" charset="0"/>
              </a:rPr>
              <a:t>Unit 3 – Reading 1</a:t>
            </a:r>
            <a:br>
              <a:rPr lang="en-US" sz="10000" dirty="0">
                <a:solidFill>
                  <a:schemeClr val="bg1"/>
                </a:solidFill>
                <a:latin typeface="Segoe Print" panose="02000600000000000000" pitchFamily="2" charset="0"/>
              </a:rPr>
            </a:br>
            <a:r>
              <a:rPr lang="en-US" sz="10000" dirty="0">
                <a:solidFill>
                  <a:schemeClr val="bg1"/>
                </a:solidFill>
                <a:latin typeface="Segoe Print" panose="02000600000000000000" pitchFamily="2" charset="0"/>
              </a:rPr>
              <a:t>Vocabulary </a:t>
            </a:r>
            <a:r>
              <a:rPr lang="en-US" sz="4900" dirty="0">
                <a:solidFill>
                  <a:schemeClr val="bg1"/>
                </a:solidFill>
                <a:latin typeface="Segoe Print" panose="02000600000000000000" pitchFamily="2" charset="0"/>
              </a:rPr>
              <a:t>and</a:t>
            </a:r>
            <a:r>
              <a:rPr lang="en-US" sz="10000" dirty="0">
                <a:solidFill>
                  <a:schemeClr val="bg1"/>
                </a:solidFill>
                <a:latin typeface="Segoe Print" panose="02000600000000000000" pitchFamily="2" charset="0"/>
              </a:rPr>
              <a:t> Comprehension</a:t>
            </a:r>
            <a:endParaRPr lang="en-US" sz="4400" dirty="0"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17794" y="4599432"/>
            <a:ext cx="3707505" cy="52371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Segoe Print" panose="02000600000000000000" pitchFamily="2" charset="0"/>
              </a:rPr>
              <a:t>Grade 8 </a:t>
            </a:r>
          </a:p>
        </p:txBody>
      </p:sp>
      <p:sp>
        <p:nvSpPr>
          <p:cNvPr id="55" name="Rectangle 6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5450" y="603821"/>
            <a:ext cx="8610600" cy="1325563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2"/>
                </a:solidFill>
                <a:latin typeface="Segoe Print" panose="02000600000000000000" pitchFamily="2" charset="0"/>
              </a:rPr>
              <a:t>Questions on pages 130+131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2034159"/>
            <a:ext cx="11039475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  <a:latin typeface="Segoe Print" panose="02000600000000000000" pitchFamily="2" charset="0"/>
              </a:rPr>
              <a:t>1. Where do the characters live?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2"/>
                </a:solidFill>
                <a:latin typeface="Segoe Print" panose="02000600000000000000" pitchFamily="2" charset="0"/>
              </a:rPr>
              <a:t>2. What do students have to do every December? How does Marilia react to this?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5"/>
                </a:solidFill>
                <a:latin typeface="Segoe Print" panose="02000600000000000000" pitchFamily="2" charset="0"/>
              </a:rPr>
              <a:t>3. What happens to the two plans Marilia comes up with to get out of going? What do you think will happen next?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6"/>
                </a:solidFill>
                <a:latin typeface="Segoe Print" panose="02000600000000000000" pitchFamily="2" charset="0"/>
              </a:rPr>
              <a:t>4. From what you’ve read, why do you think Marilia doesn’t want to go? Explain.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3"/>
                </a:solidFill>
                <a:latin typeface="Segoe Print" panose="02000600000000000000" pitchFamily="2" charset="0"/>
              </a:rPr>
              <a:t>5. Find some vocabulary words related to Hispanic culture. </a:t>
            </a:r>
          </a:p>
          <a:p>
            <a:pPr marL="0" indent="0">
              <a:buNone/>
            </a:pPr>
            <a:endParaRPr lang="en-US" b="1" dirty="0">
              <a:solidFill>
                <a:schemeClr val="accent6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684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8700" y="603821"/>
            <a:ext cx="2562225" cy="132556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tx2"/>
                </a:solidFill>
                <a:latin typeface="Segoe Print" panose="02000600000000000000" pitchFamily="2" charset="0"/>
              </a:rPr>
              <a:t>Answers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925" y="1929384"/>
            <a:ext cx="11410950" cy="4251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  <a:latin typeface="Segoe Print" panose="02000600000000000000" pitchFamily="2" charset="0"/>
              </a:rPr>
              <a:t>1. The characters live in Puerto Rico.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2"/>
                </a:solidFill>
                <a:latin typeface="Segoe Print" panose="02000600000000000000" pitchFamily="2" charset="0"/>
              </a:rPr>
              <a:t>2. The students must visit a nursing home and cheer elderly people up. Marilia is reluctant to go because her grandmother recently died in a nursing home.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5"/>
                </a:solidFill>
                <a:latin typeface="Segoe Print" panose="02000600000000000000" pitchFamily="2" charset="0"/>
              </a:rPr>
              <a:t>3. Marilia’s plans of helping teachers instead of going on the trip do not work. I think …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6"/>
                </a:solidFill>
                <a:latin typeface="Segoe Print" panose="02000600000000000000" pitchFamily="2" charset="0"/>
              </a:rPr>
              <a:t>4. Marilia doesn’t want to be reminded of her grandmother, who died in a nursing home.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3"/>
                </a:solidFill>
                <a:latin typeface="Segoe Print" panose="02000600000000000000" pitchFamily="2" charset="0"/>
              </a:rPr>
              <a:t>5. </a:t>
            </a:r>
            <a:r>
              <a:rPr lang="en-US" sz="2400" b="1" dirty="0" err="1">
                <a:solidFill>
                  <a:schemeClr val="accent3"/>
                </a:solidFill>
                <a:latin typeface="Segoe Print" panose="02000600000000000000" pitchFamily="2" charset="0"/>
              </a:rPr>
              <a:t>Tía</a:t>
            </a:r>
            <a:r>
              <a:rPr lang="en-US" sz="2400" b="1" dirty="0">
                <a:solidFill>
                  <a:schemeClr val="accent3"/>
                </a:solidFill>
                <a:latin typeface="Segoe Print" panose="02000600000000000000" pitchFamily="2" charset="0"/>
              </a:rPr>
              <a:t> – </a:t>
            </a:r>
            <a:r>
              <a:rPr lang="en-US" sz="2400" b="1" dirty="0" err="1">
                <a:solidFill>
                  <a:schemeClr val="accent3"/>
                </a:solidFill>
                <a:latin typeface="Segoe Print" panose="02000600000000000000" pitchFamily="2" charset="0"/>
              </a:rPr>
              <a:t>hola</a:t>
            </a:r>
            <a:r>
              <a:rPr lang="en-US" sz="2400" b="1" dirty="0">
                <a:solidFill>
                  <a:schemeClr val="accent3"/>
                </a:solidFill>
                <a:latin typeface="Segoe Print" panose="02000600000000000000" pitchFamily="2" charset="0"/>
              </a:rPr>
              <a:t> – </a:t>
            </a:r>
            <a:r>
              <a:rPr lang="en-US" sz="2400" b="1" dirty="0" err="1">
                <a:solidFill>
                  <a:schemeClr val="accent3"/>
                </a:solidFill>
                <a:latin typeface="Segoe Print" panose="02000600000000000000" pitchFamily="2" charset="0"/>
              </a:rPr>
              <a:t>Señora</a:t>
            </a:r>
            <a:r>
              <a:rPr lang="en-US" sz="2400" b="1" dirty="0">
                <a:solidFill>
                  <a:schemeClr val="accent3"/>
                </a:solidFill>
                <a:latin typeface="Segoe Print" panose="02000600000000000000" pitchFamily="2" charset="0"/>
              </a:rPr>
              <a:t> -  </a:t>
            </a:r>
            <a:r>
              <a:rPr lang="en-US" sz="2400" b="1" dirty="0" err="1">
                <a:solidFill>
                  <a:schemeClr val="accent3"/>
                </a:solidFill>
                <a:latin typeface="Segoe Print" panose="02000600000000000000" pitchFamily="2" charset="0"/>
              </a:rPr>
              <a:t>aguinaldo</a:t>
            </a:r>
            <a:endParaRPr lang="en-US" sz="2400" b="1" dirty="0">
              <a:solidFill>
                <a:schemeClr val="accent3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294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6174" y="771525"/>
            <a:ext cx="1690425" cy="1325563"/>
          </a:xfrm>
        </p:spPr>
        <p:txBody>
          <a:bodyPr>
            <a:normAutofit/>
          </a:bodyPr>
          <a:lstStyle/>
          <a:p>
            <a:r>
              <a:rPr lang="en-US" sz="3600" dirty="0">
                <a:ln w="0"/>
                <a:solidFill>
                  <a:schemeClr val="accent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p.132</a:t>
            </a:r>
          </a:p>
        </p:txBody>
      </p:sp>
      <p:pic>
        <p:nvPicPr>
          <p:cNvPr id="7" name="Listen to Aguinal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8000" end="477203.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7669304" y="0"/>
            <a:ext cx="1676706" cy="17430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6156"/>
            <a:ext cx="7486585" cy="66918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6585" y="1864795"/>
            <a:ext cx="4600639" cy="20076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86585" y="3994150"/>
            <a:ext cx="4545367" cy="1720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792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01399" y="710039"/>
            <a:ext cx="1690425" cy="1325563"/>
          </a:xfrm>
        </p:spPr>
        <p:txBody>
          <a:bodyPr>
            <a:normAutofit/>
          </a:bodyPr>
          <a:lstStyle/>
          <a:p>
            <a:r>
              <a:rPr lang="en-US" sz="3600" dirty="0">
                <a:ln w="0"/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p.133</a:t>
            </a:r>
          </a:p>
        </p:txBody>
      </p:sp>
      <p:pic>
        <p:nvPicPr>
          <p:cNvPr id="7" name="Listen to Aguinal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5900" end="375603.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9034724" y="1899994"/>
            <a:ext cx="1676706" cy="17430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4300"/>
            <a:ext cx="8448675" cy="6743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8675" y="3643068"/>
            <a:ext cx="3691005" cy="1152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1244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5450" y="603821"/>
            <a:ext cx="8610600" cy="1325563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2"/>
                </a:solidFill>
                <a:latin typeface="Segoe Print" panose="02000600000000000000" pitchFamily="2" charset="0"/>
              </a:rPr>
              <a:t>Questions on pages 132+133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" y="2034159"/>
            <a:ext cx="11839575" cy="4251960"/>
          </a:xfrm>
        </p:spPr>
        <p:txBody>
          <a:bodyPr>
            <a:normAutofit fontScale="92500"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800" b="1" dirty="0">
                <a:solidFill>
                  <a:schemeClr val="accent2"/>
                </a:solidFill>
                <a:latin typeface="Segoe Print" panose="02000600000000000000" pitchFamily="2" charset="0"/>
              </a:rPr>
              <a:t>What </a:t>
            </a:r>
            <a:r>
              <a:rPr lang="en-US" sz="1800" b="1" dirty="0" err="1">
                <a:solidFill>
                  <a:schemeClr val="accent2"/>
                </a:solidFill>
                <a:latin typeface="Segoe Print" panose="02000600000000000000" pitchFamily="2" charset="0"/>
              </a:rPr>
              <a:t>aguinaldos</a:t>
            </a:r>
            <a:r>
              <a:rPr lang="en-US" sz="1800" b="1" dirty="0">
                <a:solidFill>
                  <a:schemeClr val="accent2"/>
                </a:solidFill>
                <a:latin typeface="Segoe Print" panose="02000600000000000000" pitchFamily="2" charset="0"/>
              </a:rPr>
              <a:t> does Marilia’s class plan to distribute to the residents of the nursing home?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800" b="1" dirty="0">
                <a:solidFill>
                  <a:schemeClr val="accent5"/>
                </a:solidFill>
                <a:latin typeface="Segoe Print" panose="02000600000000000000" pitchFamily="2" charset="0"/>
              </a:rPr>
              <a:t>What happens to Marilia third plan to get out of going?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solidFill>
                  <a:schemeClr val="accent1"/>
                </a:solidFill>
                <a:latin typeface="Segoe Print" panose="02000600000000000000" pitchFamily="2" charset="0"/>
              </a:rPr>
              <a:t>3. How does Marilia feel when she goes to the nursing home? Why?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solidFill>
                  <a:schemeClr val="accent3"/>
                </a:solidFill>
                <a:latin typeface="Segoe Print" panose="02000600000000000000" pitchFamily="2" charset="0"/>
              </a:rPr>
              <a:t>4. How would you feel about being at the nursing home if you were Marilia? Explain.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800" b="1" u="sng" dirty="0">
                <a:solidFill>
                  <a:schemeClr val="accent6"/>
                </a:solidFill>
                <a:latin typeface="Segoe Print" panose="02000600000000000000" pitchFamily="2" charset="0"/>
              </a:rPr>
              <a:t>analyzing cultural context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solidFill>
                  <a:schemeClr val="accent6"/>
                </a:solidFill>
                <a:latin typeface="Segoe Print" panose="02000600000000000000" pitchFamily="2" charset="0"/>
              </a:rPr>
              <a:t>5. What can you tell about family relationships in Puerto Rico from this story?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solidFill>
                  <a:schemeClr val="accent6"/>
                </a:solidFill>
                <a:latin typeface="Segoe Print" panose="02000600000000000000" pitchFamily="2" charset="0"/>
              </a:rPr>
              <a:t>6. What cultural tradition is the plot of this story based upon?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solidFill>
                  <a:schemeClr val="accent6"/>
                </a:solidFill>
                <a:latin typeface="Segoe Print" panose="02000600000000000000" pitchFamily="2" charset="0"/>
              </a:rPr>
              <a:t>7. What does the tradition of visiting nursing home residents tell you about Marilia’s cultural background?</a:t>
            </a:r>
          </a:p>
        </p:txBody>
      </p:sp>
    </p:spTree>
    <p:extLst>
      <p:ext uri="{BB962C8B-B14F-4D97-AF65-F5344CB8AC3E}">
        <p14:creationId xmlns:p14="http://schemas.microsoft.com/office/powerpoint/2010/main" val="3135928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8700" y="603821"/>
            <a:ext cx="2562225" cy="132556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tx2"/>
                </a:solidFill>
                <a:latin typeface="Segoe Print" panose="02000600000000000000" pitchFamily="2" charset="0"/>
              </a:rPr>
              <a:t>Answers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150" y="1996059"/>
            <a:ext cx="10334626" cy="425196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chemeClr val="accent2"/>
                </a:solidFill>
                <a:latin typeface="Segoe Print" panose="02000600000000000000" pitchFamily="2" charset="0"/>
              </a:rPr>
              <a:t>1. Marilia’s class plans to take a tray of </a:t>
            </a:r>
            <a:r>
              <a:rPr lang="en-US" sz="2000" b="1" dirty="0" err="1">
                <a:solidFill>
                  <a:schemeClr val="accent2"/>
                </a:solidFill>
                <a:latin typeface="Segoe Print" panose="02000600000000000000" pitchFamily="2" charset="0"/>
              </a:rPr>
              <a:t>besitos</a:t>
            </a:r>
            <a:r>
              <a:rPr lang="en-US" sz="2000" b="1" dirty="0">
                <a:solidFill>
                  <a:schemeClr val="accent2"/>
                </a:solidFill>
                <a:latin typeface="Segoe Print" panose="02000600000000000000" pitchFamily="2" charset="0"/>
              </a:rPr>
              <a:t> de coco (coconut cookies).</a:t>
            </a:r>
          </a:p>
          <a:p>
            <a:pPr marL="0" indent="0">
              <a:buNone/>
            </a:pPr>
            <a:endParaRPr lang="en-US" sz="1200" b="1" dirty="0">
              <a:solidFill>
                <a:schemeClr val="accent2"/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accent5"/>
                </a:solidFill>
                <a:latin typeface="Segoe Print" panose="02000600000000000000" pitchFamily="2" charset="0"/>
              </a:rPr>
              <a:t>2. Marilia’s third plan also fails. Marilia doesn’t get indigestion after eating too much, and she eventually discusses her fears with her mother.  </a:t>
            </a:r>
          </a:p>
          <a:p>
            <a:pPr marL="0" indent="0">
              <a:buNone/>
            </a:pPr>
            <a:endParaRPr lang="en-US" sz="1000" b="1" dirty="0">
              <a:solidFill>
                <a:schemeClr val="accent2"/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accent1"/>
                </a:solidFill>
                <a:latin typeface="Segoe Print" panose="02000600000000000000" pitchFamily="2" charset="0"/>
              </a:rPr>
              <a:t>3. Marilia is sad when she goes to the nursing home because it reminds her of her grandma.</a:t>
            </a:r>
          </a:p>
          <a:p>
            <a:pPr marL="0" indent="0">
              <a:buNone/>
            </a:pPr>
            <a:endParaRPr lang="en-US" sz="1000" b="1" dirty="0">
              <a:solidFill>
                <a:schemeClr val="accent1"/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accent3"/>
                </a:solidFill>
                <a:latin typeface="Segoe Print" panose="02000600000000000000" pitchFamily="2" charset="0"/>
              </a:rPr>
              <a:t>4. If I were Marilia, I would …</a:t>
            </a:r>
          </a:p>
          <a:p>
            <a:pPr marL="0" indent="0">
              <a:buNone/>
            </a:pPr>
            <a:endParaRPr lang="en-US" sz="1000" b="1" dirty="0">
              <a:solidFill>
                <a:schemeClr val="accent3"/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accent6"/>
                </a:solidFill>
                <a:latin typeface="Segoe Print" panose="02000600000000000000" pitchFamily="2" charset="0"/>
              </a:rPr>
              <a:t>5. Extended families have close relationships. Marilia was very close to her grandmother.</a:t>
            </a:r>
          </a:p>
          <a:p>
            <a:pPr marL="0" indent="0">
              <a:buNone/>
            </a:pPr>
            <a:endParaRPr lang="en-US" sz="1000" b="1" dirty="0">
              <a:solidFill>
                <a:schemeClr val="accent6"/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accent6"/>
                </a:solidFill>
                <a:latin typeface="Segoe Print" panose="02000600000000000000" pitchFamily="2" charset="0"/>
              </a:rPr>
              <a:t>6. The story is based on bringing </a:t>
            </a:r>
            <a:r>
              <a:rPr lang="en-US" sz="2000" b="1" dirty="0" err="1">
                <a:solidFill>
                  <a:schemeClr val="accent6"/>
                </a:solidFill>
                <a:latin typeface="Segoe Print" panose="02000600000000000000" pitchFamily="2" charset="0"/>
              </a:rPr>
              <a:t>aguinaldos</a:t>
            </a:r>
            <a:r>
              <a:rPr lang="en-US" sz="2000" b="1" dirty="0">
                <a:solidFill>
                  <a:schemeClr val="accent6"/>
                </a:solidFill>
                <a:latin typeface="Segoe Print" panose="02000600000000000000" pitchFamily="2" charset="0"/>
              </a:rPr>
              <a:t> to nursing home residents in December. </a:t>
            </a:r>
          </a:p>
          <a:p>
            <a:pPr marL="0" indent="0">
              <a:buNone/>
            </a:pPr>
            <a:endParaRPr lang="en-US" sz="1100" b="1" dirty="0">
              <a:solidFill>
                <a:schemeClr val="accent6"/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accent6"/>
                </a:solidFill>
                <a:latin typeface="Segoe Print" panose="02000600000000000000" pitchFamily="2" charset="0"/>
              </a:rPr>
              <a:t>7. Puerto Rican people care for the elderly and have great respect for them.</a:t>
            </a:r>
          </a:p>
          <a:p>
            <a:pPr marL="0" indent="0">
              <a:buNone/>
            </a:pPr>
            <a:endParaRPr lang="en-US" sz="2400" b="1" dirty="0">
              <a:solidFill>
                <a:schemeClr val="accent6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556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07" y="92705"/>
            <a:ext cx="11657762" cy="25060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907" y="92705"/>
            <a:ext cx="2336524" cy="44069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400" dirty="0">
                <a:ln w="0"/>
                <a:solidFill>
                  <a:schemeClr val="accent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pp. 134+135</a:t>
            </a:r>
          </a:p>
        </p:txBody>
      </p:sp>
      <p:pic>
        <p:nvPicPr>
          <p:cNvPr id="7" name="Listen to Aguinal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7600" end="185482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5186628" y="112684"/>
            <a:ext cx="1385621" cy="1440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5" y="2690713"/>
            <a:ext cx="6199102" cy="41349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2788" y="2598788"/>
            <a:ext cx="6179212" cy="41601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t="4713"/>
          <a:stretch/>
        </p:blipFill>
        <p:spPr>
          <a:xfrm>
            <a:off x="9250065" y="1553152"/>
            <a:ext cx="2718352" cy="973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/>
          <a:srcRect t="4251"/>
          <a:stretch/>
        </p:blipFill>
        <p:spPr>
          <a:xfrm>
            <a:off x="183907" y="1389277"/>
            <a:ext cx="2919759" cy="1137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26748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Segoe Print" panose="02000600000000000000" pitchFamily="2" charset="0"/>
              </a:rPr>
              <a:t>Across the Curriculum: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325" y="1929383"/>
            <a:ext cx="10839449" cy="4461891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60000"/>
              </a:lnSpc>
            </a:pPr>
            <a:r>
              <a:rPr lang="en-US" sz="2400" b="1" dirty="0">
                <a:solidFill>
                  <a:schemeClr val="accent2"/>
                </a:solidFill>
                <a:latin typeface="Segoe Print" panose="02000600000000000000" pitchFamily="2" charset="0"/>
                <a:cs typeface="Sakkal Majalla" panose="02000000000000000000" pitchFamily="2" charset="-78"/>
              </a:rPr>
              <a:t>Like </a:t>
            </a:r>
            <a:r>
              <a:rPr lang="en-US" sz="2400" b="1" dirty="0" err="1">
                <a:solidFill>
                  <a:schemeClr val="accent2"/>
                </a:solidFill>
                <a:latin typeface="Segoe Print" panose="02000600000000000000" pitchFamily="2" charset="0"/>
                <a:cs typeface="Sakkal Majalla" panose="02000000000000000000" pitchFamily="2" charset="-78"/>
              </a:rPr>
              <a:t>Elenita</a:t>
            </a:r>
            <a:r>
              <a:rPr lang="en-US" sz="2400" b="1" dirty="0">
                <a:solidFill>
                  <a:schemeClr val="accent2"/>
                </a:solidFill>
                <a:latin typeface="Segoe Print" panose="02000600000000000000" pitchFamily="2" charset="0"/>
                <a:cs typeface="Sakkal Majalla" panose="02000000000000000000" pitchFamily="2" charset="-78"/>
              </a:rPr>
              <a:t>, many people around the world suffer from blindness (the inability to see). The leading causes of serious blindness include cataract, glaucoma, age-related degeneration, and eye conditions that occur in children, for example through a vitamin A deficiency. Age-related blindness is increasing throughout the world, as is blindness brought about by uncontrolled diabetes. </a:t>
            </a:r>
          </a:p>
          <a:p>
            <a:pPr>
              <a:lnSpc>
                <a:spcPct val="160000"/>
              </a:lnSpc>
            </a:pPr>
            <a:r>
              <a:rPr lang="en-US" sz="2600" b="1" dirty="0">
                <a:solidFill>
                  <a:schemeClr val="accent6"/>
                </a:solidFill>
                <a:latin typeface="Segoe Print" panose="02000600000000000000" pitchFamily="2" charset="0"/>
                <a:cs typeface="Sakkal Majalla" panose="02000000000000000000" pitchFamily="2" charset="-78"/>
              </a:rPr>
              <a:t>More than 82% of all people who are blind are aged 50 years or older, although they represent only 19% of the world’s total population. Blindness and other less serious forms of visual impairment can strike anyone, but over 90% of the visually-impaired live in developing countries.75% of all blindness can be prevented or treated.</a:t>
            </a:r>
          </a:p>
        </p:txBody>
      </p:sp>
    </p:spTree>
    <p:extLst>
      <p:ext uri="{BB962C8B-B14F-4D97-AF65-F5344CB8AC3E}">
        <p14:creationId xmlns:p14="http://schemas.microsoft.com/office/powerpoint/2010/main" val="1805482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5450" y="603821"/>
            <a:ext cx="8610600" cy="1325563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2"/>
                </a:solidFill>
                <a:latin typeface="Segoe Print" panose="02000600000000000000" pitchFamily="2" charset="0"/>
              </a:rPr>
              <a:t>Questions on pages 134+135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1" y="1752600"/>
            <a:ext cx="12077700" cy="5105400"/>
          </a:xfr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chemeClr val="accent2"/>
                </a:solidFill>
                <a:latin typeface="Segoe Print" panose="02000600000000000000" pitchFamily="2" charset="0"/>
              </a:rPr>
              <a:t>Why does </a:t>
            </a:r>
            <a:r>
              <a:rPr lang="en-US" sz="2000" b="1" dirty="0" err="1">
                <a:solidFill>
                  <a:schemeClr val="accent2"/>
                </a:solidFill>
                <a:latin typeface="Segoe Print" panose="02000600000000000000" pitchFamily="2" charset="0"/>
              </a:rPr>
              <a:t>Elenita</a:t>
            </a:r>
            <a:r>
              <a:rPr lang="en-US" sz="2000" b="1" dirty="0">
                <a:solidFill>
                  <a:schemeClr val="accent2"/>
                </a:solidFill>
                <a:latin typeface="Segoe Print" panose="02000600000000000000" pitchFamily="2" charset="0"/>
              </a:rPr>
              <a:t> ask Marilia to describe the card?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How does Marilia feel at the end of the trip?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000" b="1" dirty="0">
                <a:solidFill>
                  <a:schemeClr val="accent6"/>
                </a:solidFill>
                <a:latin typeface="Segoe Print" panose="02000600000000000000" pitchFamily="2" charset="0"/>
              </a:rPr>
              <a:t>How do you know that Marilia changed her mind about the field trip?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chemeClr val="accent1"/>
                </a:solidFill>
                <a:latin typeface="Segoe Print" panose="02000600000000000000" pitchFamily="2" charset="0"/>
              </a:rPr>
              <a:t>4. What is the </a:t>
            </a:r>
            <a:r>
              <a:rPr lang="en-US" sz="2000" b="1" u="sng" dirty="0">
                <a:solidFill>
                  <a:schemeClr val="accent1"/>
                </a:solidFill>
                <a:latin typeface="Segoe Print" panose="02000600000000000000" pitchFamily="2" charset="0"/>
              </a:rPr>
              <a:t>irony</a:t>
            </a:r>
            <a:r>
              <a:rPr lang="en-US" sz="2000" b="1" dirty="0">
                <a:solidFill>
                  <a:schemeClr val="accent1"/>
                </a:solidFill>
                <a:latin typeface="Segoe Print" panose="02000600000000000000" pitchFamily="2" charset="0"/>
              </a:rPr>
              <a:t> of Marilia’s trip to the nursing home?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chemeClr val="accent3"/>
                </a:solidFill>
                <a:latin typeface="Segoe Print" panose="02000600000000000000" pitchFamily="2" charset="0"/>
              </a:rPr>
              <a:t>5. How would you feel about </a:t>
            </a:r>
            <a:r>
              <a:rPr lang="en-US" sz="2000" b="1" dirty="0" err="1">
                <a:solidFill>
                  <a:schemeClr val="accent3"/>
                </a:solidFill>
                <a:latin typeface="Segoe Print" panose="02000600000000000000" pitchFamily="2" charset="0"/>
              </a:rPr>
              <a:t>Elenita</a:t>
            </a:r>
            <a:r>
              <a:rPr lang="en-US" sz="2000" b="1" dirty="0">
                <a:solidFill>
                  <a:schemeClr val="accent3"/>
                </a:solidFill>
                <a:latin typeface="Segoe Print" panose="02000600000000000000" pitchFamily="2" charset="0"/>
              </a:rPr>
              <a:t> if you were Marilia? Explain.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6. Marilia and </a:t>
            </a:r>
            <a:r>
              <a:rPr lang="en-US" sz="2000" b="1" dirty="0" err="1"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Elenita</a:t>
            </a:r>
            <a:r>
              <a:rPr lang="en-US" sz="2000" b="1" dirty="0"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 are very different in age. Do you think it’s possible for young and old people who are not relatives to have something in common? Explain your point of view.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7. What do the following pronouns refer to?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b="1" u="sng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her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(line 3 p.134)  </a:t>
            </a:r>
            <a:r>
              <a:rPr lang="en-US" sz="2000" b="1" u="sng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she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(line9 p.134)    </a:t>
            </a:r>
            <a:r>
              <a:rPr lang="en-US" sz="2000" b="1" u="sng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it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(last line p.134)  </a:t>
            </a:r>
            <a:r>
              <a:rPr lang="en-US" sz="2000" b="1" u="sng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it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 (line 7 p.135)  </a:t>
            </a:r>
            <a:r>
              <a:rPr lang="en-US" sz="2000" b="1" u="sng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them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 (line 17 p.135)</a:t>
            </a:r>
          </a:p>
        </p:txBody>
      </p:sp>
    </p:spTree>
    <p:extLst>
      <p:ext uri="{BB962C8B-B14F-4D97-AF65-F5344CB8AC3E}">
        <p14:creationId xmlns:p14="http://schemas.microsoft.com/office/powerpoint/2010/main" val="4275265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8700" y="603821"/>
            <a:ext cx="2562225" cy="132556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tx2"/>
                </a:solidFill>
                <a:latin typeface="Segoe Print" panose="02000600000000000000" pitchFamily="2" charset="0"/>
              </a:rPr>
              <a:t>Answers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6300" y="1762125"/>
            <a:ext cx="10144125" cy="509587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chemeClr val="accent2"/>
                </a:solidFill>
                <a:latin typeface="Segoe Print" panose="02000600000000000000" pitchFamily="2" charset="0"/>
              </a:rPr>
              <a:t>1. </a:t>
            </a:r>
            <a:r>
              <a:rPr lang="en-US" sz="2600" b="1" dirty="0" err="1">
                <a:solidFill>
                  <a:schemeClr val="accent2"/>
                </a:solidFill>
                <a:latin typeface="Segoe Print" panose="02000600000000000000" pitchFamily="2" charset="0"/>
              </a:rPr>
              <a:t>Elenita</a:t>
            </a:r>
            <a:r>
              <a:rPr lang="en-US" sz="2600" b="1" dirty="0">
                <a:solidFill>
                  <a:schemeClr val="accent2"/>
                </a:solidFill>
                <a:latin typeface="Segoe Print" panose="02000600000000000000" pitchFamily="2" charset="0"/>
              </a:rPr>
              <a:t> asks Marilia to describe the card because she is blind and can’t see it. Also, she wants Marilia to talk to her.</a:t>
            </a:r>
          </a:p>
          <a:p>
            <a:pPr marL="0" indent="0">
              <a:buNone/>
            </a:pPr>
            <a:endParaRPr lang="en-US" sz="900" b="1" dirty="0">
              <a:solidFill>
                <a:schemeClr val="accent2"/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r>
              <a:rPr lang="en-US" sz="2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2. Marilia is sad to leave the nursing home. She wants to stay with her new friend, </a:t>
            </a:r>
            <a:r>
              <a:rPr lang="en-US" sz="26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Elenita</a:t>
            </a:r>
            <a:r>
              <a:rPr lang="en-US" sz="26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.</a:t>
            </a:r>
          </a:p>
          <a:p>
            <a:pPr marL="0" indent="0">
              <a:buNone/>
            </a:pPr>
            <a:endParaRPr lang="en-US" sz="1400" b="1" dirty="0">
              <a:solidFill>
                <a:schemeClr val="accent5"/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r>
              <a:rPr lang="en-US" sz="2600" b="1" dirty="0">
                <a:solidFill>
                  <a:schemeClr val="accent6"/>
                </a:solidFill>
                <a:latin typeface="Segoe Print" panose="02000600000000000000" pitchFamily="2" charset="0"/>
              </a:rPr>
              <a:t>3. Marilia began having fun with </a:t>
            </a:r>
            <a:r>
              <a:rPr lang="en-US" sz="2600" b="1" dirty="0" err="1">
                <a:solidFill>
                  <a:schemeClr val="accent6"/>
                </a:solidFill>
                <a:latin typeface="Segoe Print" panose="02000600000000000000" pitchFamily="2" charset="0"/>
              </a:rPr>
              <a:t>Elenita</a:t>
            </a:r>
            <a:r>
              <a:rPr lang="en-US" sz="2600" b="1" dirty="0">
                <a:solidFill>
                  <a:schemeClr val="accent6"/>
                </a:solidFill>
                <a:latin typeface="Segoe Print" panose="02000600000000000000" pitchFamily="2" charset="0"/>
              </a:rPr>
              <a:t> and enjoyed visiting her. </a:t>
            </a:r>
          </a:p>
          <a:p>
            <a:pPr marL="0" indent="0">
              <a:buNone/>
            </a:pPr>
            <a:endParaRPr lang="en-US" sz="1100" b="1" dirty="0">
              <a:solidFill>
                <a:schemeClr val="accent2"/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r>
              <a:rPr lang="en-US" sz="2600" b="1" dirty="0">
                <a:solidFill>
                  <a:schemeClr val="accent1"/>
                </a:solidFill>
                <a:latin typeface="Segoe Print" panose="02000600000000000000" pitchFamily="2" charset="0"/>
              </a:rPr>
              <a:t>4. The irony of Marilia’s trip to the nursing home is that instead of hating the visit, she actually enjoyed it.</a:t>
            </a:r>
          </a:p>
          <a:p>
            <a:pPr marL="0" indent="0">
              <a:buNone/>
            </a:pPr>
            <a:endParaRPr lang="en-US" sz="600" b="1" dirty="0">
              <a:solidFill>
                <a:schemeClr val="accent1"/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r>
              <a:rPr lang="en-US" sz="2600" b="1" dirty="0">
                <a:solidFill>
                  <a:schemeClr val="accent3"/>
                </a:solidFill>
                <a:latin typeface="Segoe Print" panose="02000600000000000000" pitchFamily="2" charset="0"/>
              </a:rPr>
              <a:t>5. I would …</a:t>
            </a:r>
          </a:p>
          <a:p>
            <a:pPr marL="0" indent="0">
              <a:buNone/>
            </a:pPr>
            <a:endParaRPr lang="en-US" sz="100" b="1" dirty="0">
              <a:solidFill>
                <a:schemeClr val="accent3"/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r>
              <a:rPr lang="en-US" sz="2600" b="1" dirty="0"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6. In my point of view, </a:t>
            </a:r>
          </a:p>
          <a:p>
            <a:pPr marL="0" indent="0">
              <a:buNone/>
            </a:pPr>
            <a:endParaRPr lang="en-US" sz="1400" b="1" dirty="0">
              <a:solidFill>
                <a:schemeClr val="bg2">
                  <a:lumMod val="75000"/>
                </a:schemeClr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r>
              <a:rPr lang="en-US" sz="2600" b="1" dirty="0"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7. a frail old lady – the old woman – the card – </a:t>
            </a:r>
            <a:r>
              <a:rPr lang="en-US" sz="2600" b="1" dirty="0" err="1"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besito</a:t>
            </a:r>
            <a:r>
              <a:rPr lang="en-US" sz="2600" b="1" dirty="0">
                <a:solidFill>
                  <a:schemeClr val="bg2">
                    <a:lumMod val="75000"/>
                  </a:schemeClr>
                </a:solidFill>
                <a:latin typeface="Segoe Print" panose="02000600000000000000" pitchFamily="2" charset="0"/>
              </a:rPr>
              <a:t> de coco – suitors </a:t>
            </a:r>
          </a:p>
          <a:p>
            <a:pPr marL="0" indent="0">
              <a:buNone/>
            </a:pPr>
            <a:endParaRPr lang="en-US" sz="1000" b="1" dirty="0">
              <a:solidFill>
                <a:schemeClr val="accent6"/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endParaRPr lang="en-US" sz="2400" b="1" dirty="0">
              <a:solidFill>
                <a:schemeClr val="accent6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006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83" y="698301"/>
            <a:ext cx="10935592" cy="60728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87491" y="0"/>
            <a:ext cx="1920719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Segoe Print" panose="02000600000000000000" pitchFamily="2" charset="0"/>
              </a:rPr>
              <a:t>p.129</a:t>
            </a:r>
          </a:p>
        </p:txBody>
      </p:sp>
    </p:spTree>
    <p:extLst>
      <p:ext uri="{BB962C8B-B14F-4D97-AF65-F5344CB8AC3E}">
        <p14:creationId xmlns:p14="http://schemas.microsoft.com/office/powerpoint/2010/main" val="7822925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5732" y="152413"/>
            <a:ext cx="1473443" cy="44069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4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pp. 136</a:t>
            </a:r>
          </a:p>
        </p:txBody>
      </p:sp>
      <p:pic>
        <p:nvPicPr>
          <p:cNvPr id="7" name="Listen to Aguinal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7708" end="75803.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 flipH="1">
            <a:off x="8908807" y="152413"/>
            <a:ext cx="1385621" cy="14404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r="-1381"/>
          <a:stretch/>
        </p:blipFill>
        <p:spPr>
          <a:xfrm>
            <a:off x="0" y="85372"/>
            <a:ext cx="6991350" cy="66773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855" t="1818"/>
          <a:stretch/>
        </p:blipFill>
        <p:spPr>
          <a:xfrm>
            <a:off x="6943725" y="2033576"/>
            <a:ext cx="5037523" cy="4233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6183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4" y="657226"/>
            <a:ext cx="12115800" cy="5852253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800" b="1" dirty="0">
                <a:solidFill>
                  <a:schemeClr val="accent2"/>
                </a:solidFill>
                <a:latin typeface="Segoe Print" panose="02000600000000000000" pitchFamily="2" charset="0"/>
              </a:rPr>
              <a:t>Look back at the story. Identify one instance of </a:t>
            </a:r>
            <a:r>
              <a:rPr lang="en-US" sz="1800" b="1" u="sng" dirty="0">
                <a:solidFill>
                  <a:schemeClr val="accent2"/>
                </a:solidFill>
                <a:latin typeface="Segoe Print" panose="02000600000000000000" pitchFamily="2" charset="0"/>
              </a:rPr>
              <a:t>foreshadowing</a:t>
            </a:r>
            <a:r>
              <a:rPr lang="en-US" sz="1800" b="1" dirty="0">
                <a:solidFill>
                  <a:schemeClr val="accent2"/>
                </a:solidFill>
                <a:latin typeface="Segoe Print" panose="02000600000000000000" pitchFamily="2" charset="0"/>
              </a:rPr>
              <a:t>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The idea of giving an Aguinaldo is very important to understanding this story. At first, the Aguinaldo is a </a:t>
            </a:r>
            <a:r>
              <a:rPr lang="en-US" sz="1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besito</a:t>
            </a:r>
            <a:r>
              <a:rPr lang="en-US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 de coco. However, at the end of this story, the Aguinaldo is something else. What do you think it is?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1800" b="1" dirty="0">
                <a:solidFill>
                  <a:schemeClr val="accent6"/>
                </a:solidFill>
                <a:latin typeface="Segoe Print" panose="02000600000000000000" pitchFamily="2" charset="0"/>
              </a:rPr>
              <a:t>Why does Marilia have positive feelings when she leaves the nursing home?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solidFill>
                  <a:schemeClr val="accent1"/>
                </a:solidFill>
                <a:latin typeface="Segoe Print" panose="02000600000000000000" pitchFamily="2" charset="0"/>
              </a:rPr>
              <a:t>4. What reason does Marilia give for what she’s going to bring next year?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solidFill>
                  <a:schemeClr val="accent3"/>
                </a:solidFill>
                <a:latin typeface="Segoe Print" panose="02000600000000000000" pitchFamily="2" charset="0"/>
              </a:rPr>
              <a:t>5. Why do you think Marilia chose this experience to put in Carmen Teresa’s notebook? What did she want to share with her family about the nursing home residents?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solidFill>
                  <a:schemeClr val="accent2">
                    <a:lumMod val="75000"/>
                  </a:schemeClr>
                </a:solidFill>
                <a:latin typeface="Segoe Print" panose="02000600000000000000" pitchFamily="2" charset="0"/>
              </a:rPr>
              <a:t>6. How do you think Marilia’s experience at the nursing home might affect her the next time she is very reluctant to do something?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7. How are relationships with others important? In what ways did Marilia help herself by reaching out to </a:t>
            </a:r>
            <a:r>
              <a:rPr lang="en-US" sz="1800" b="1" dirty="0" err="1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Elenita</a:t>
            </a: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? Has someone ever reached out to you when you needed a friend? Explain.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6749" y="70422"/>
            <a:ext cx="3876675" cy="58680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400" dirty="0">
                <a:solidFill>
                  <a:schemeClr val="tx2"/>
                </a:solidFill>
                <a:latin typeface="Segoe Print" panose="02000600000000000000" pitchFamily="2" charset="0"/>
              </a:rPr>
              <a:t>Questions on page 136</a:t>
            </a:r>
          </a:p>
        </p:txBody>
      </p:sp>
    </p:spTree>
    <p:extLst>
      <p:ext uri="{BB962C8B-B14F-4D97-AF65-F5344CB8AC3E}">
        <p14:creationId xmlns:p14="http://schemas.microsoft.com/office/powerpoint/2010/main" val="500636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" y="0"/>
            <a:ext cx="1724025" cy="64395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Segoe Print" panose="02000600000000000000" pitchFamily="2" charset="0"/>
              </a:rPr>
              <a:t>Answers</a:t>
            </a:r>
            <a:endParaRPr lang="en-US" sz="4400" b="1" dirty="0">
              <a:solidFill>
                <a:schemeClr val="tx2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49733"/>
            <a:ext cx="12115800" cy="5975921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2"/>
                </a:solidFill>
                <a:latin typeface="Segoe Print" panose="02000600000000000000" pitchFamily="2" charset="0"/>
              </a:rPr>
              <a:t>1. At the beginning of the story we learn that the nursing home residents will receive surprise Christmas gifts. This is a clue, or foreshadowing, that in addition to the </a:t>
            </a:r>
            <a:r>
              <a:rPr lang="en-US" sz="2400" b="1" dirty="0" err="1">
                <a:solidFill>
                  <a:schemeClr val="accent2"/>
                </a:solidFill>
                <a:latin typeface="Segoe Print" panose="02000600000000000000" pitchFamily="2" charset="0"/>
              </a:rPr>
              <a:t>aguinaldos</a:t>
            </a:r>
            <a:r>
              <a:rPr lang="en-US" sz="2400" b="1" dirty="0">
                <a:solidFill>
                  <a:schemeClr val="accent2"/>
                </a:solidFill>
                <a:latin typeface="Segoe Print" panose="02000600000000000000" pitchFamily="2" charset="0"/>
              </a:rPr>
              <a:t>, there may be other surprise gifts, including the new friendship between Marilia and </a:t>
            </a:r>
            <a:r>
              <a:rPr lang="en-US" sz="2400" b="1" dirty="0" err="1">
                <a:solidFill>
                  <a:schemeClr val="accent2"/>
                </a:solidFill>
                <a:latin typeface="Segoe Print" panose="02000600000000000000" pitchFamily="2" charset="0"/>
              </a:rPr>
              <a:t>Elenita</a:t>
            </a:r>
            <a:r>
              <a:rPr lang="en-US" sz="2400" b="1" dirty="0">
                <a:solidFill>
                  <a:schemeClr val="accent2"/>
                </a:solidFill>
                <a:latin typeface="Segoe Print" panose="02000600000000000000" pitchFamily="2" charset="0"/>
              </a:rPr>
              <a:t>.</a:t>
            </a:r>
            <a:endParaRPr lang="en-US" sz="800" b="1" dirty="0">
              <a:solidFill>
                <a:schemeClr val="accent2"/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Segoe Print" panose="02000600000000000000" pitchFamily="2" charset="0"/>
              </a:rPr>
              <a:t>2. The Aguinaldo is the gift of friendship between Marilia and </a:t>
            </a:r>
            <a:r>
              <a:rPr lang="en-US" sz="2400" b="1" dirty="0" err="1">
                <a:solidFill>
                  <a:schemeClr val="bg2">
                    <a:lumMod val="50000"/>
                  </a:schemeClr>
                </a:solidFill>
                <a:latin typeface="Segoe Print" panose="02000600000000000000" pitchFamily="2" charset="0"/>
              </a:rPr>
              <a:t>Elenita</a:t>
            </a:r>
            <a:r>
              <a:rPr lang="en-US" sz="2400" b="1" dirty="0">
                <a:solidFill>
                  <a:schemeClr val="bg2">
                    <a:lumMod val="50000"/>
                  </a:schemeClr>
                </a:solidFill>
                <a:latin typeface="Segoe Print" panose="02000600000000000000" pitchFamily="2" charset="0"/>
              </a:rPr>
              <a:t>.</a:t>
            </a:r>
          </a:p>
          <a:p>
            <a:pPr marL="0" indent="0">
              <a:buNone/>
            </a:pPr>
            <a:endParaRPr lang="en-US" sz="100" b="1" dirty="0">
              <a:solidFill>
                <a:schemeClr val="accent5"/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accent6"/>
                </a:solidFill>
                <a:latin typeface="Segoe Print" panose="02000600000000000000" pitchFamily="2" charset="0"/>
              </a:rPr>
              <a:t>3. Marilia made a new friend and overcame her grief over </a:t>
            </a:r>
            <a:r>
              <a:rPr lang="en-US" sz="2400" b="1">
                <a:solidFill>
                  <a:schemeClr val="accent6"/>
                </a:solidFill>
                <a:latin typeface="Segoe Print" panose="02000600000000000000" pitchFamily="2" charset="0"/>
              </a:rPr>
              <a:t>her grandma. </a:t>
            </a:r>
            <a:endParaRPr lang="en-US" sz="100" b="1" dirty="0">
              <a:solidFill>
                <a:schemeClr val="accent2"/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4. Marilia says she will bring a collage because although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Elenita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Segoe Print" panose="02000600000000000000" pitchFamily="2" charset="0"/>
              </a:rPr>
              <a:t> is blind, she can feel the textures.</a:t>
            </a:r>
            <a:endParaRPr lang="en-US" sz="500" b="1" dirty="0">
              <a:solidFill>
                <a:schemeClr val="accent1">
                  <a:lumMod val="75000"/>
                </a:schemeClr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accent3"/>
                </a:solidFill>
                <a:latin typeface="Segoe Print" panose="02000600000000000000" pitchFamily="2" charset="0"/>
              </a:rPr>
              <a:t>5. Marilia wanted to share this experience because the students’ visit cheered up the residents, and in Marilia’s case, helped develop a new friendship.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6. I think when someone is afraid to do something but tries it anyway, it gets easier the second time, so Marilia will overcome her reluctance next time.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tx1"/>
                </a:solidFill>
                <a:latin typeface="Segoe Print" panose="02000600000000000000" pitchFamily="2" charset="0"/>
              </a:rPr>
              <a:t>7. (write your own answer.)</a:t>
            </a:r>
            <a:endParaRPr lang="en-US" sz="100" b="1" dirty="0">
              <a:solidFill>
                <a:schemeClr val="tx1"/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endParaRPr lang="en-US" sz="1000" b="1" dirty="0">
              <a:solidFill>
                <a:schemeClr val="accent6"/>
              </a:solidFill>
              <a:latin typeface="Segoe Print" panose="02000600000000000000" pitchFamily="2" charset="0"/>
            </a:endParaRPr>
          </a:p>
          <a:p>
            <a:pPr marL="0" indent="0">
              <a:buNone/>
            </a:pPr>
            <a:endParaRPr lang="en-US" sz="2400" b="1" dirty="0">
              <a:solidFill>
                <a:schemeClr val="accent6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627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2903" y="1162063"/>
            <a:ext cx="1473443" cy="44069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400" dirty="0">
                <a:ln w="0"/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pp. 137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126" y="152413"/>
            <a:ext cx="9177324" cy="6661992"/>
          </a:xfrm>
          <a:prstGeom prst="rect">
            <a:avLst/>
          </a:prstGeom>
        </p:spPr>
      </p:pic>
      <p:pic>
        <p:nvPicPr>
          <p:cNvPr id="7" name="Listen to Aguinal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7600" end="1527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7645278" y="2507633"/>
            <a:ext cx="1385621" cy="14404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88823" y="3738903"/>
            <a:ext cx="4103177" cy="138499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2800" b="1" dirty="0">
                <a:ln/>
                <a:solidFill>
                  <a:schemeClr val="accent3"/>
                </a:solidFill>
                <a:latin typeface="Segoe Print" panose="02000600000000000000" pitchFamily="2" charset="0"/>
              </a:rPr>
              <a:t>Describe a special recipe that you like to share with friends.</a:t>
            </a:r>
          </a:p>
        </p:txBody>
      </p:sp>
    </p:spTree>
    <p:extLst>
      <p:ext uri="{BB962C8B-B14F-4D97-AF65-F5344CB8AC3E}">
        <p14:creationId xmlns:p14="http://schemas.microsoft.com/office/powerpoint/2010/main" val="332589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5937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Segoe Print" panose="02000600000000000000" pitchFamily="2" charset="0"/>
              </a:rPr>
              <a:t>Workbook p.69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7" t="801" r="-407" b="13316"/>
          <a:stretch/>
        </p:blipFill>
        <p:spPr>
          <a:xfrm>
            <a:off x="4486126" y="252413"/>
            <a:ext cx="7610624" cy="652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8099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5" y="5937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Segoe Print" panose="02000600000000000000" pitchFamily="2" charset="0"/>
              </a:rPr>
              <a:t>Workbook p.69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9820" y="385762"/>
            <a:ext cx="7402129" cy="581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48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06" y="857250"/>
            <a:ext cx="3805169" cy="78581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Workbook </a:t>
            </a:r>
            <a:r>
              <a:rPr lang="en-US" sz="24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p.68</a:t>
            </a:r>
            <a:endParaRPr lang="en-US" sz="3200" b="1" dirty="0">
              <a:solidFill>
                <a:schemeClr val="accent6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92" y="1847849"/>
            <a:ext cx="11002808" cy="461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8549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06" y="857250"/>
            <a:ext cx="3805169" cy="78581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Workbook </a:t>
            </a:r>
            <a:r>
              <a:rPr lang="en-US" sz="2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p.68</a:t>
            </a:r>
            <a:endParaRPr lang="en-US" sz="2800" b="1" dirty="0">
              <a:solidFill>
                <a:schemeClr val="accent6">
                  <a:lumMod val="60000"/>
                  <a:lumOff val="40000"/>
                </a:schemeClr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013" y="333375"/>
            <a:ext cx="8280911" cy="640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994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706" y="857250"/>
            <a:ext cx="3805169" cy="785813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chemeClr val="tx2"/>
                </a:solidFill>
                <a:latin typeface="Segoe Print" panose="02000600000000000000" pitchFamily="2" charset="0"/>
              </a:rPr>
              <a:t>Workbook </a:t>
            </a:r>
            <a:r>
              <a:rPr lang="en-US" sz="2000" b="1" dirty="0">
                <a:solidFill>
                  <a:schemeClr val="tx2"/>
                </a:solidFill>
                <a:latin typeface="Segoe Print" panose="02000600000000000000" pitchFamily="2" charset="0"/>
              </a:rPr>
              <a:t>p.68</a:t>
            </a:r>
            <a:endParaRPr lang="en-US" sz="2800" b="1" dirty="0">
              <a:solidFill>
                <a:schemeClr val="tx2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013" y="333375"/>
            <a:ext cx="8280911" cy="640174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71924" y="1521139"/>
            <a:ext cx="8220076" cy="92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  <a:latin typeface="Segoe Print" panose="02000600000000000000" pitchFamily="2" charset="0"/>
              </a:rPr>
              <a:t>The narrator learns that Chanukah is the Jewish festival of lights and how to play </a:t>
            </a:r>
            <a:r>
              <a:rPr lang="en-US" b="1" dirty="0" err="1">
                <a:solidFill>
                  <a:schemeClr val="accent3"/>
                </a:solidFill>
                <a:latin typeface="Segoe Print" panose="02000600000000000000" pitchFamily="2" charset="0"/>
              </a:rPr>
              <a:t>dreidel</a:t>
            </a:r>
            <a:r>
              <a:rPr lang="en-US" b="1" dirty="0">
                <a:solidFill>
                  <a:schemeClr val="accent3"/>
                </a:solidFill>
                <a:latin typeface="Segoe Print" panose="02000600000000000000" pitchFamily="2" charset="0"/>
              </a:rPr>
              <a:t>. He/she also sees a menorah being lit and tries new foods, like latkes and </a:t>
            </a:r>
            <a:r>
              <a:rPr lang="en-US" b="1" dirty="0" err="1">
                <a:solidFill>
                  <a:schemeClr val="accent3"/>
                </a:solidFill>
                <a:latin typeface="Segoe Print" panose="02000600000000000000" pitchFamily="2" charset="0"/>
              </a:rPr>
              <a:t>sufganiot</a:t>
            </a:r>
            <a:r>
              <a:rPr lang="en-US" b="1" dirty="0">
                <a:solidFill>
                  <a:schemeClr val="accent3"/>
                </a:solidFill>
                <a:latin typeface="Segoe Print" panose="02000600000000000000" pitchFamily="2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4129697" y="672584"/>
            <a:ext cx="7528023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  <a:latin typeface="Segoe Print" panose="02000600000000000000" pitchFamily="2" charset="0"/>
              </a:rPr>
              <a:t>Jewish culture                                                        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3971924" y="2818893"/>
            <a:ext cx="7734301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  <a:latin typeface="Segoe Print" panose="02000600000000000000" pitchFamily="2" charset="0"/>
              </a:rPr>
              <a:t> The Jewish family is proud of their culture and makes efforts to celebrate their traditions.</a:t>
            </a:r>
          </a:p>
        </p:txBody>
      </p:sp>
      <p:sp>
        <p:nvSpPr>
          <p:cNvPr id="7" name="Rectangle 6"/>
          <p:cNvSpPr/>
          <p:nvPr/>
        </p:nvSpPr>
        <p:spPr>
          <a:xfrm>
            <a:off x="3971924" y="5727747"/>
            <a:ext cx="7909903" cy="92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 </a:t>
            </a:r>
          </a:p>
          <a:p>
            <a:r>
              <a:rPr lang="en-US" b="1" dirty="0">
                <a:solidFill>
                  <a:schemeClr val="accent2"/>
                </a:solidFill>
                <a:latin typeface="Segoe Print" panose="02000600000000000000" pitchFamily="2" charset="0"/>
              </a:rPr>
              <a:t>Understanding the cultural context helps the reader picture the action in the story and understand the characters.</a:t>
            </a:r>
          </a:p>
        </p:txBody>
      </p:sp>
      <p:sp>
        <p:nvSpPr>
          <p:cNvPr id="8" name="Rectangle 7"/>
          <p:cNvSpPr/>
          <p:nvPr/>
        </p:nvSpPr>
        <p:spPr>
          <a:xfrm>
            <a:off x="4075062" y="4220463"/>
            <a:ext cx="7631163" cy="9233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i="1" dirty="0">
                <a:solidFill>
                  <a:schemeClr val="accent5"/>
                </a:solidFill>
                <a:latin typeface="Segoe Print" panose="02000600000000000000" pitchFamily="2" charset="0"/>
              </a:rPr>
              <a:t>(Write your own answer.)</a:t>
            </a:r>
          </a:p>
          <a:p>
            <a:endParaRPr lang="en-US" b="1" dirty="0">
              <a:solidFill>
                <a:schemeClr val="accent6"/>
              </a:solidFill>
              <a:latin typeface="Segoe Print" panose="02000600000000000000" pitchFamily="2" charset="0"/>
            </a:endParaRPr>
          </a:p>
          <a:p>
            <a:r>
              <a:rPr lang="en-US" b="1" dirty="0">
                <a:solidFill>
                  <a:schemeClr val="accent6"/>
                </a:solidFill>
                <a:latin typeface="Segoe Print" panose="02000600000000000000" pitchFamily="2" charset="0"/>
              </a:rPr>
              <a:t>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7481820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625" y="460375"/>
            <a:ext cx="73152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6"/>
                </a:solidFill>
                <a:latin typeface="Segoe Print" panose="02000600000000000000" pitchFamily="2" charset="0"/>
                <a:cs typeface="Sakkal Majalla" panose="02000000000000000000" pitchFamily="2" charset="-78"/>
              </a:rPr>
              <a:t>Aguinaldo – Introduction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580"/>
          <a:stretch/>
        </p:blipFill>
        <p:spPr>
          <a:xfrm>
            <a:off x="1392149" y="1962149"/>
            <a:ext cx="9513976" cy="459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93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625" y="460375"/>
            <a:ext cx="731520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accent6"/>
                </a:solidFill>
                <a:latin typeface="Segoe Print" panose="02000600000000000000" pitchFamily="2" charset="0"/>
                <a:cs typeface="Sakkal Majalla" panose="02000000000000000000" pitchFamily="2" charset="-78"/>
              </a:rPr>
              <a:t>Aguinaldo – Introduction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3012" y="1900237"/>
            <a:ext cx="9496425" cy="48387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E395C9-E0B4-4A51-4BDB-89D2B5255870}"/>
              </a:ext>
            </a:extLst>
          </p:cNvPr>
          <p:cNvSpPr txBox="1"/>
          <p:nvPr/>
        </p:nvSpPr>
        <p:spPr>
          <a:xfrm>
            <a:off x="2333625" y="6326909"/>
            <a:ext cx="9360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panose="030F0702030302020204" pitchFamily="66" charset="0"/>
              </a:rPr>
              <a:t>Does</a:t>
            </a:r>
          </a:p>
        </p:txBody>
      </p:sp>
    </p:spTree>
    <p:extLst>
      <p:ext uri="{BB962C8B-B14F-4D97-AF65-F5344CB8AC3E}">
        <p14:creationId xmlns:p14="http://schemas.microsoft.com/office/powerpoint/2010/main" val="32364246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165100"/>
            <a:ext cx="1447800" cy="1325563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accent2"/>
                </a:solidFill>
                <a:latin typeface="Segoe Print" panose="02000600000000000000" pitchFamily="2" charset="0"/>
              </a:rPr>
              <a:t>p.130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5465" r="4859" b="71801"/>
          <a:stretch/>
        </p:blipFill>
        <p:spPr>
          <a:xfrm>
            <a:off x="1519237" y="261255"/>
            <a:ext cx="4376737" cy="1421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t="29237" b="12436"/>
          <a:stretch/>
        </p:blipFill>
        <p:spPr>
          <a:xfrm>
            <a:off x="226774" y="1746993"/>
            <a:ext cx="8583851" cy="49490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4767" t="90117" r="24621" b="-80"/>
          <a:stretch/>
        </p:blipFill>
        <p:spPr>
          <a:xfrm>
            <a:off x="5895974" y="760683"/>
            <a:ext cx="5438776" cy="858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Listen to Aguinal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90503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9153522" y="2568574"/>
            <a:ext cx="2247902" cy="2336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5909" y="6272188"/>
            <a:ext cx="3368177" cy="42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09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6174" y="771525"/>
            <a:ext cx="1690425" cy="1325563"/>
          </a:xfrm>
        </p:spPr>
        <p:txBody>
          <a:bodyPr>
            <a:normAutofit/>
          </a:bodyPr>
          <a:lstStyle/>
          <a:p>
            <a:r>
              <a:rPr lang="en-US" sz="3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p.131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95" y="87545"/>
            <a:ext cx="8135556" cy="67704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r="4173"/>
          <a:stretch/>
        </p:blipFill>
        <p:spPr>
          <a:xfrm>
            <a:off x="8362951" y="3137867"/>
            <a:ext cx="3773104" cy="3691326"/>
          </a:xfrm>
          <a:prstGeom prst="rect">
            <a:avLst/>
          </a:prstGeom>
        </p:spPr>
      </p:pic>
      <p:pic>
        <p:nvPicPr>
          <p:cNvPr id="7" name="Listen to Aguinald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2600" end="585203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8234391" y="1857376"/>
            <a:ext cx="1943565" cy="2020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0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8BB150AB36C64AB5AAEFBDC017260A" ma:contentTypeVersion="12" ma:contentTypeDescription="Create a new document." ma:contentTypeScope="" ma:versionID="a91eb3a8da7a02487453401e1b53c18d">
  <xsd:schema xmlns:xsd="http://www.w3.org/2001/XMLSchema" xmlns:xs="http://www.w3.org/2001/XMLSchema" xmlns:p="http://schemas.microsoft.com/office/2006/metadata/properties" xmlns:ns2="e0b6c0e0-de4e-409e-b269-71b3b8bc7195" xmlns:ns3="5d2085c5-797b-4c15-b636-bb65629a7b09" targetNamespace="http://schemas.microsoft.com/office/2006/metadata/properties" ma:root="true" ma:fieldsID="56918441549ac271acf34583c06b0a35" ns2:_="" ns3:_="">
    <xsd:import namespace="e0b6c0e0-de4e-409e-b269-71b3b8bc7195"/>
    <xsd:import namespace="5d2085c5-797b-4c15-b636-bb65629a7b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b6c0e0-de4e-409e-b269-71b3b8bc71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3d429481-e3d0-471e-bc25-7565d51e70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2085c5-797b-4c15-b636-bb65629a7b09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b40ee5b-7e1d-467a-a81b-9b54a4109fb1}" ma:internalName="TaxCatchAll" ma:showField="CatchAllData" ma:web="5d2085c5-797b-4c15-b636-bb65629a7b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d2085c5-797b-4c15-b636-bb65629a7b09" xsi:nil="true"/>
    <lcf76f155ced4ddcb4097134ff3c332f xmlns="e0b6c0e0-de4e-409e-b269-71b3b8bc7195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B94331-CAC6-4F68-9BEB-42B467834B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b6c0e0-de4e-409e-b269-71b3b8bc7195"/>
    <ds:schemaRef ds:uri="5d2085c5-797b-4c15-b636-bb65629a7b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57FEF2E-86D0-487D-878C-22BC64D9A6B1}">
  <ds:schemaRefs>
    <ds:schemaRef ds:uri="e0b6c0e0-de4e-409e-b269-71b3b8bc7195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http://purl.org/dc/dcmitype/"/>
    <ds:schemaRef ds:uri="http://purl.org/dc/terms/"/>
    <ds:schemaRef ds:uri="http://schemas.microsoft.com/office/infopath/2007/PartnerControls"/>
    <ds:schemaRef ds:uri="5d2085c5-797b-4c15-b636-bb65629a7b09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4A83290-AD71-4C00-A268-6BEA6F3B433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580</TotalTime>
  <Words>1338</Words>
  <Application>Microsoft Office PowerPoint</Application>
  <PresentationFormat>Widescreen</PresentationFormat>
  <Paragraphs>105</Paragraphs>
  <Slides>25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Comic Sans MS</vt:lpstr>
      <vt:lpstr>Modern Love</vt:lpstr>
      <vt:lpstr>Sakkal Majalla</vt:lpstr>
      <vt:lpstr>Segoe Print</vt:lpstr>
      <vt:lpstr>The Hand</vt:lpstr>
      <vt:lpstr>Wingdings</vt:lpstr>
      <vt:lpstr>SketchyVTI</vt:lpstr>
      <vt:lpstr>Unit 3 – Reading 1 Vocabulary and Comprehension</vt:lpstr>
      <vt:lpstr>PowerPoint Presentation</vt:lpstr>
      <vt:lpstr>Workbook p.68</vt:lpstr>
      <vt:lpstr>Workbook p.68</vt:lpstr>
      <vt:lpstr>Workbook p.68</vt:lpstr>
      <vt:lpstr>Aguinaldo – Introduction </vt:lpstr>
      <vt:lpstr>Aguinaldo – Introduction </vt:lpstr>
      <vt:lpstr>p.130</vt:lpstr>
      <vt:lpstr>p.131</vt:lpstr>
      <vt:lpstr>Questions on pages 130+131</vt:lpstr>
      <vt:lpstr>Answers</vt:lpstr>
      <vt:lpstr>p.132</vt:lpstr>
      <vt:lpstr>p.133</vt:lpstr>
      <vt:lpstr>Questions on pages 132+133</vt:lpstr>
      <vt:lpstr>Answers</vt:lpstr>
      <vt:lpstr>pp. 134+135</vt:lpstr>
      <vt:lpstr>Across the Curriculum: Science</vt:lpstr>
      <vt:lpstr>Questions on pages 134+135</vt:lpstr>
      <vt:lpstr>Answers</vt:lpstr>
      <vt:lpstr>pp. 136</vt:lpstr>
      <vt:lpstr>Questions on page 136</vt:lpstr>
      <vt:lpstr>Answers</vt:lpstr>
      <vt:lpstr>pp. 137</vt:lpstr>
      <vt:lpstr>Workbook p.69</vt:lpstr>
      <vt:lpstr>Workbook p.69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Dee</dc:creator>
  <cp:lastModifiedBy>user</cp:lastModifiedBy>
  <cp:revision>591</cp:revision>
  <dcterms:created xsi:type="dcterms:W3CDTF">2020-10-10T15:09:00Z</dcterms:created>
  <dcterms:modified xsi:type="dcterms:W3CDTF">2025-12-13T20:50:58Z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0x0101009B8BB150AB36C64AB5AAEFBDC017260A</vt:lpwstr>
  </property>
</Properties>
</file>