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gif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sldIdLst>
    <p:sldId id="258" r:id="rId3"/>
    <p:sldId id="259" r:id="rId4"/>
    <p:sldId id="278" r:id="rId5"/>
    <p:sldId id="288" r:id="rId6"/>
    <p:sldId id="289" r:id="rId7"/>
    <p:sldId id="256" r:id="rId8"/>
    <p:sldId id="262" r:id="rId9"/>
    <p:sldId id="261" r:id="rId10"/>
    <p:sldId id="264" r:id="rId11"/>
    <p:sldId id="265" r:id="rId12"/>
    <p:sldId id="266" r:id="rId13"/>
    <p:sldId id="260" r:id="rId14"/>
    <p:sldId id="267" r:id="rId15"/>
    <p:sldId id="268" r:id="rId16"/>
    <p:sldId id="269" r:id="rId17"/>
    <p:sldId id="270" r:id="rId18"/>
    <p:sldId id="263" r:id="rId19"/>
    <p:sldId id="273" r:id="rId20"/>
    <p:sldId id="271" r:id="rId21"/>
    <p:sldId id="272" r:id="rId22"/>
    <p:sldId id="257" r:id="rId23"/>
    <p:sldId id="284" r:id="rId24"/>
    <p:sldId id="283" r:id="rId25"/>
    <p:sldId id="286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8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C2A10-CC32-4BE9-BE9C-81B78CA544CB}" type="datetimeFigureOut">
              <a:rPr lang="ru-RU" smtClean="0"/>
              <a:t>23.11.2025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F91083-D696-44BB-BAAC-4EAD801F44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758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D2B4E-4D83-4C0B-9BD6-AAC4D2D3D12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766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D2B4E-4D83-4C0B-9BD6-AAC4D2D3D12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8162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6B45F-E6FE-4EE1-AAB6-7538EC924B6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7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6B45F-E6FE-4EE1-AAB6-7538EC924B6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829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D2B4E-4D83-4C0B-9BD6-AAC4D2D3D12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611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D2B4E-4D83-4C0B-9BD6-AAC4D2D3D12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137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575BE-6549-4A4E-9898-A2D911725505}" type="datetimeFigureOut">
              <a:rPr lang="ru-RU" smtClean="0"/>
              <a:t>23.11.2025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9AA9-59F7-48D2-967E-EF2024FD02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433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575BE-6549-4A4E-9898-A2D911725505}" type="datetimeFigureOut">
              <a:rPr lang="ru-RU" smtClean="0"/>
              <a:t>23.11.2025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9AA9-59F7-48D2-967E-EF2024FD02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103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575BE-6549-4A4E-9898-A2D911725505}" type="datetimeFigureOut">
              <a:rPr lang="ru-RU" smtClean="0"/>
              <a:t>23.11.2025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9AA9-59F7-48D2-967E-EF2024FD02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491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31262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3682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53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6596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148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0987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096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336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575BE-6549-4A4E-9898-A2D911725505}" type="datetimeFigureOut">
              <a:rPr lang="ru-RU" smtClean="0"/>
              <a:t>23.11.2025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9AA9-59F7-48D2-967E-EF2024FD02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538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78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492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4553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865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575BE-6549-4A4E-9898-A2D911725505}" type="datetimeFigureOut">
              <a:rPr lang="ru-RU" smtClean="0"/>
              <a:t>23.11.2025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9AA9-59F7-48D2-967E-EF2024FD02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724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575BE-6549-4A4E-9898-A2D911725505}" type="datetimeFigureOut">
              <a:rPr lang="ru-RU" smtClean="0"/>
              <a:t>23.11.2025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9AA9-59F7-48D2-967E-EF2024FD02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443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575BE-6549-4A4E-9898-A2D911725505}" type="datetimeFigureOut">
              <a:rPr lang="ru-RU" smtClean="0"/>
              <a:t>23.11.2025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9AA9-59F7-48D2-967E-EF2024FD02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840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575BE-6549-4A4E-9898-A2D911725505}" type="datetimeFigureOut">
              <a:rPr lang="ru-RU" smtClean="0"/>
              <a:t>23.11.2025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9AA9-59F7-48D2-967E-EF2024FD02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584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575BE-6549-4A4E-9898-A2D911725505}" type="datetimeFigureOut">
              <a:rPr lang="ru-RU" smtClean="0"/>
              <a:t>23.11.2025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9AA9-59F7-48D2-967E-EF2024FD02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936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575BE-6549-4A4E-9898-A2D911725505}" type="datetimeFigureOut">
              <a:rPr lang="ru-RU" smtClean="0"/>
              <a:t>23.11.2025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9AA9-59F7-48D2-967E-EF2024FD02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346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575BE-6549-4A4E-9898-A2D911725505}" type="datetimeFigureOut">
              <a:rPr lang="ru-RU" smtClean="0"/>
              <a:t>23.11.2025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9AA9-59F7-48D2-967E-EF2024FD02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7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575BE-6549-4A4E-9898-A2D911725505}" type="datetimeFigureOut">
              <a:rPr lang="ru-RU" smtClean="0"/>
              <a:t>23.11.2025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D9AA9-59F7-48D2-967E-EF2024FD02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53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6F202-E086-43E8-BC5F-C161767B980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58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9.png"/><Relationship Id="rId4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7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" t="3158" r="1480" b="2162"/>
          <a:stretch/>
        </p:blipFill>
        <p:spPr>
          <a:xfrm>
            <a:off x="4413504" y="1024128"/>
            <a:ext cx="3254028" cy="3171198"/>
          </a:xfrm>
          <a:prstGeom prst="roundRect">
            <a:avLst/>
          </a:prstGeom>
          <a:ln w="76200"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828431" y="1683556"/>
            <a:ext cx="38965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n w="19050"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Bauhaus 93" panose="04030905020B02020C02" pitchFamily="82" charset="0"/>
                <a:cs typeface="Aharoni" panose="02010803020104030203" pitchFamily="2" charset="-79"/>
              </a:rPr>
              <a:t>British</a:t>
            </a:r>
            <a:r>
              <a:rPr lang="en-US" sz="7200" dirty="0"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 </a:t>
            </a:r>
            <a:endParaRPr lang="ru-RU" sz="7200" dirty="0">
              <a:ln w="19050">
                <a:solidFill>
                  <a:schemeClr val="tx1">
                    <a:lumMod val="85000"/>
                    <a:lumOff val="15000"/>
                  </a:schemeClr>
                </a:solidFill>
              </a:ln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21544" y="1802059"/>
            <a:ext cx="3861747" cy="1446550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8800" dirty="0">
                <a:ln w="19050"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Bauhaus 93" panose="04030905020B02020C02" pitchFamily="82" charset="0"/>
                <a:cs typeface="Aharoni" panose="02010803020104030203" pitchFamily="2" charset="-79"/>
              </a:rPr>
              <a:t>English</a:t>
            </a:r>
            <a:endParaRPr lang="ru-RU" sz="8800" dirty="0">
              <a:ln w="19050">
                <a:solidFill>
                  <a:schemeClr val="bg1"/>
                </a:solidFill>
              </a:ln>
              <a:solidFill>
                <a:schemeClr val="accent5">
                  <a:lumMod val="50000"/>
                </a:schemeClr>
              </a:solidFill>
              <a:cs typeface="Aharoni" panose="02010803020104030203" pitchFamily="2" charset="-79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53"/>
          <a:stretch/>
        </p:blipFill>
        <p:spPr>
          <a:xfrm flipH="1">
            <a:off x="-1090437" y="2894033"/>
            <a:ext cx="5503941" cy="30711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93"/>
          <a:stretch/>
        </p:blipFill>
        <p:spPr>
          <a:xfrm>
            <a:off x="8273793" y="2834262"/>
            <a:ext cx="5140451" cy="3130925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1743741" y="4813661"/>
            <a:ext cx="9090836" cy="115152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13505" y="5035481"/>
            <a:ext cx="3155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Segoe Print" panose="02000600000000000000" pitchFamily="2" charset="0"/>
              </a:rPr>
              <a:t>Past Tenses</a:t>
            </a:r>
            <a:endParaRPr lang="ru-RU" sz="40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189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602852" y="887834"/>
            <a:ext cx="4969669" cy="88731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Bauhaus 93" panose="04030905020B02020C02" pitchFamily="82" charset="0"/>
              </a:rPr>
              <a:t>Past Continuous</a:t>
            </a:r>
            <a:endParaRPr lang="ru-RU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619639" y="882687"/>
            <a:ext cx="4977246" cy="89246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auhaus 93" panose="04030905020B02020C02" pitchFamily="82" charset="0"/>
              </a:rPr>
              <a:t> to be + </a:t>
            </a:r>
            <a:r>
              <a:rPr lang="en-US" sz="4800" dirty="0">
                <a:solidFill>
                  <a:srgbClr val="002060"/>
                </a:solidFill>
                <a:latin typeface="Bauhaus 93" panose="04030905020B02020C02" pitchFamily="82" charset="0"/>
              </a:rPr>
              <a:t>V</a:t>
            </a:r>
            <a:r>
              <a:rPr lang="en-US" sz="3200" dirty="0">
                <a:solidFill>
                  <a:srgbClr val="FF5050"/>
                </a:solidFill>
                <a:latin typeface="Bauhaus 93" panose="04030905020B02020C02" pitchFamily="82" charset="0"/>
              </a:rPr>
              <a:t>ing</a:t>
            </a:r>
            <a:endParaRPr lang="ru-RU" sz="3200" dirty="0">
              <a:solidFill>
                <a:srgbClr val="FF505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82" y="2393940"/>
            <a:ext cx="1447739" cy="15833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81" y="2899150"/>
            <a:ext cx="1003844" cy="114725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211" y="2501759"/>
            <a:ext cx="1203930" cy="160524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496" y="2571322"/>
            <a:ext cx="726084" cy="130745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22" y="2189044"/>
            <a:ext cx="1179037" cy="193779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074" y="2530718"/>
            <a:ext cx="1774889" cy="155302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499104" y="3910590"/>
            <a:ext cx="3796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I  /  He  /  She  /  It</a:t>
            </a:r>
            <a:endParaRPr lang="ru-RU" sz="3200" dirty="0">
              <a:solidFill>
                <a:srgbClr val="002060"/>
              </a:solidFill>
              <a:cs typeface="Narkisim" panose="020E0502050101010101" pitchFamily="34" charset="-79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23747" y="3898951"/>
            <a:ext cx="4185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You</a:t>
            </a:r>
            <a:r>
              <a:rPr lang="ru-RU" sz="3200" dirty="0">
                <a:solidFill>
                  <a:srgbClr val="002060"/>
                </a:solidFill>
                <a:latin typeface="Adobe Caslon Pro Bold" panose="0205070206050A020403" pitchFamily="18" charset="0"/>
                <a:cs typeface="Narkisim" panose="020E0502050101010101" pitchFamily="34" charset="-79"/>
              </a:rPr>
              <a:t>   </a:t>
            </a:r>
            <a:r>
              <a:rPr lang="en-US" sz="3200" dirty="0">
                <a:solidFill>
                  <a:srgbClr val="00206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 /   We    / </a:t>
            </a:r>
            <a:r>
              <a:rPr lang="ru-RU" sz="3200" dirty="0">
                <a:solidFill>
                  <a:srgbClr val="002060"/>
                </a:solidFill>
                <a:latin typeface="Adobe Caslon Pro Bold" panose="0205070206050A020403" pitchFamily="18" charset="0"/>
                <a:cs typeface="Narkisim" panose="020E0502050101010101" pitchFamily="34" charset="-79"/>
              </a:rPr>
              <a:t>  </a:t>
            </a:r>
            <a:r>
              <a:rPr lang="en-US" sz="3200" dirty="0">
                <a:solidFill>
                  <a:srgbClr val="00206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They</a:t>
            </a:r>
            <a:endParaRPr lang="ru-RU" sz="3200" dirty="0">
              <a:solidFill>
                <a:srgbClr val="002060"/>
              </a:solidFill>
              <a:cs typeface="Narkisim" panose="020E0502050101010101" pitchFamily="34" charset="-79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335" y="2879352"/>
            <a:ext cx="2200874" cy="1237992"/>
          </a:xfrm>
          <a:prstGeom prst="rect">
            <a:avLst/>
          </a:prstGeom>
        </p:spPr>
      </p:pic>
      <p:sp>
        <p:nvSpPr>
          <p:cNvPr id="32" name="Овал 31"/>
          <p:cNvSpPr/>
          <p:nvPr/>
        </p:nvSpPr>
        <p:spPr>
          <a:xfrm>
            <a:off x="3876557" y="1696748"/>
            <a:ext cx="1502561" cy="1170190"/>
          </a:xfrm>
          <a:prstGeom prst="ellipse">
            <a:avLst/>
          </a:prstGeom>
          <a:solidFill>
            <a:schemeClr val="bg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5050"/>
                </a:solidFill>
                <a:latin typeface="Bauhaus 93" panose="04030905020B02020C02" pitchFamily="82" charset="0"/>
              </a:rPr>
              <a:t>was</a:t>
            </a:r>
            <a:endParaRPr lang="ru-RU" sz="4000" dirty="0">
              <a:solidFill>
                <a:srgbClr val="FF5050"/>
              </a:solidFill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6862224" y="1728960"/>
            <a:ext cx="1477147" cy="1170190"/>
          </a:xfrm>
          <a:prstGeom prst="ellipse">
            <a:avLst/>
          </a:prstGeom>
          <a:solidFill>
            <a:schemeClr val="bg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rgbClr val="FF5050"/>
              </a:solidFill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521896" y="4446389"/>
            <a:ext cx="11284582" cy="2072221"/>
          </a:xfrm>
          <a:prstGeom prst="roundRect">
            <a:avLst/>
          </a:prstGeom>
          <a:gradFill flip="none" rotWithShape="1">
            <a:gsLst>
              <a:gs pos="28000">
                <a:schemeClr val="accent1">
                  <a:lumMod val="75000"/>
                </a:schemeClr>
              </a:gs>
              <a:gs pos="67000">
                <a:schemeClr val="accent1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6200000" scaled="1"/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auhaus 93" panose="04030905020B02020C02" pitchFamily="82" charset="0"/>
              </a:rPr>
              <a:t> </a:t>
            </a:r>
            <a:endParaRPr lang="ru-RU" sz="4000" dirty="0">
              <a:solidFill>
                <a:srgbClr val="002060"/>
              </a:solidFill>
            </a:endParaRP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 flipH="1">
            <a:off x="6164186" y="4446389"/>
            <a:ext cx="1" cy="207222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Овал 35"/>
          <p:cNvSpPr/>
          <p:nvPr/>
        </p:nvSpPr>
        <p:spPr>
          <a:xfrm>
            <a:off x="403137" y="4061678"/>
            <a:ext cx="1027859" cy="95414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0801553" y="4061678"/>
            <a:ext cx="1027859" cy="95414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678345" y="4165213"/>
            <a:ext cx="1018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5050"/>
                </a:solidFill>
                <a:latin typeface="Bauhaus 93" panose="04030905020B02020C02" pitchFamily="82" charset="0"/>
              </a:rPr>
              <a:t>?</a:t>
            </a:r>
            <a:endParaRPr lang="ru-RU" sz="4400" dirty="0">
              <a:solidFill>
                <a:srgbClr val="FF505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073743" y="3631932"/>
            <a:ext cx="5813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5050"/>
                </a:solidFill>
                <a:latin typeface="Baskerville Old Face" panose="02020602080505020303" pitchFamily="18" charset="0"/>
              </a:rPr>
              <a:t>-</a:t>
            </a:r>
            <a:endParaRPr lang="ru-RU" sz="9600" b="1" dirty="0">
              <a:solidFill>
                <a:srgbClr val="FF505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831924" y="1890290"/>
            <a:ext cx="1537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5050"/>
                </a:solidFill>
                <a:latin typeface="Bauhaus 93" panose="04030905020B02020C02" pitchFamily="82" charset="0"/>
              </a:rPr>
              <a:t>were</a:t>
            </a:r>
            <a:endParaRPr lang="ru-RU" sz="4000" dirty="0">
              <a:solidFill>
                <a:srgbClr val="FF505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97740" y="4815759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n>
                  <a:solidFill>
                    <a:schemeClr val="bg1"/>
                  </a:solidFill>
                </a:ln>
                <a:solidFill>
                  <a:srgbClr val="FF5050"/>
                </a:solidFill>
                <a:latin typeface="Bauhaus 93" panose="04030905020B02020C02" pitchFamily="82" charset="0"/>
              </a:rPr>
              <a:t>Was</a:t>
            </a:r>
            <a:endParaRPr lang="ru-RU" sz="3600" dirty="0">
              <a:ln>
                <a:solidFill>
                  <a:schemeClr val="bg1"/>
                </a:solidFill>
              </a:ln>
              <a:solidFill>
                <a:srgbClr val="FF505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090760" y="4864258"/>
            <a:ext cx="206067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I/he/she/it</a:t>
            </a:r>
          </a:p>
          <a:p>
            <a:pPr algn="ctr"/>
            <a:endParaRPr lang="en-US" sz="1000" dirty="0">
              <a:solidFill>
                <a:schemeClr val="bg1"/>
              </a:solidFill>
              <a:latin typeface="Narkisim" panose="020E0502050101010101" pitchFamily="34" charset="-79"/>
              <a:cs typeface="Narkisim" panose="020E0502050101010101" pitchFamily="34" charset="-79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we/you/they</a:t>
            </a:r>
            <a:endParaRPr lang="ru-RU" sz="2800" dirty="0">
              <a:solidFill>
                <a:schemeClr val="bg1"/>
              </a:solidFill>
              <a:cs typeface="Narkisim" panose="020E0502050101010101" pitchFamily="34" charset="-79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06032" y="5351558"/>
            <a:ext cx="1398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n>
                  <a:solidFill>
                    <a:schemeClr val="bg1"/>
                  </a:solidFill>
                </a:ln>
                <a:solidFill>
                  <a:srgbClr val="FF5050"/>
                </a:solidFill>
                <a:latin typeface="Bauhaus 93" panose="04030905020B02020C02" pitchFamily="82" charset="0"/>
              </a:rPr>
              <a:t>Were</a:t>
            </a:r>
            <a:r>
              <a:rPr lang="en-US" sz="3200" dirty="0">
                <a:solidFill>
                  <a:srgbClr val="FF5050"/>
                </a:solidFill>
                <a:latin typeface="Bauhaus 93" panose="04030905020B02020C02" pitchFamily="82" charset="0"/>
              </a:rPr>
              <a:t> </a:t>
            </a:r>
            <a:endParaRPr lang="ru-RU" sz="3200" dirty="0">
              <a:solidFill>
                <a:srgbClr val="FF505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948345" y="5133819"/>
            <a:ext cx="2395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hav</a:t>
            </a:r>
            <a:r>
              <a:rPr lang="en-US" sz="2800" dirty="0">
                <a:solidFill>
                  <a:srgbClr val="FF505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ing </a:t>
            </a:r>
            <a:r>
              <a:rPr lang="en-US" sz="28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a party?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182969" y="4916190"/>
            <a:ext cx="206067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I/he/she/it</a:t>
            </a:r>
          </a:p>
          <a:p>
            <a:pPr algn="ctr"/>
            <a:endParaRPr lang="en-US" sz="1000" dirty="0">
              <a:solidFill>
                <a:schemeClr val="bg1"/>
              </a:solidFill>
              <a:latin typeface="Narkisim" panose="020E0502050101010101" pitchFamily="34" charset="-79"/>
              <a:cs typeface="Narkisim" panose="020E0502050101010101" pitchFamily="34" charset="-79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we/you/they</a:t>
            </a:r>
            <a:endParaRPr lang="ru-RU" sz="2800" dirty="0">
              <a:solidFill>
                <a:schemeClr val="bg1"/>
              </a:solidFill>
              <a:cs typeface="Narkisim" panose="020E0502050101010101" pitchFamily="34" charset="-79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176942" y="4883714"/>
            <a:ext cx="1797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FF5050"/>
                </a:solidFill>
                <a:latin typeface="Bauhaus 93" panose="04030905020B02020C02" pitchFamily="82" charset="0"/>
              </a:rPr>
              <a:t>wasn’t </a:t>
            </a:r>
            <a:endParaRPr lang="ru-RU" sz="3200" dirty="0">
              <a:ln>
                <a:solidFill>
                  <a:schemeClr val="bg1"/>
                </a:solidFill>
              </a:ln>
              <a:solidFill>
                <a:srgbClr val="FF505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571080" y="5114964"/>
            <a:ext cx="2416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hav</a:t>
            </a:r>
            <a:r>
              <a:rPr lang="en-US" sz="2800" dirty="0">
                <a:solidFill>
                  <a:srgbClr val="FF505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ing </a:t>
            </a:r>
            <a:r>
              <a:rPr lang="en-US" sz="28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a party.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143064" y="5473084"/>
            <a:ext cx="1797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FF5050"/>
                </a:solidFill>
                <a:latin typeface="Bauhaus 93" panose="04030905020B02020C02" pitchFamily="82" charset="0"/>
              </a:rPr>
              <a:t>weren’t</a:t>
            </a:r>
            <a:r>
              <a:rPr lang="en-US" sz="3200" dirty="0">
                <a:solidFill>
                  <a:srgbClr val="FF5050"/>
                </a:solidFill>
                <a:latin typeface="Bauhaus 93" panose="04030905020B02020C02" pitchFamily="82" charset="0"/>
              </a:rPr>
              <a:t> </a:t>
            </a:r>
            <a:endParaRPr lang="ru-RU" sz="3200" dirty="0">
              <a:solidFill>
                <a:srgbClr val="FF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870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/>
      <p:bldP spid="20" grpId="0"/>
      <p:bldP spid="32" grpId="0" animBg="1"/>
      <p:bldP spid="33" grpId="0" animBg="1"/>
      <p:bldP spid="34" grpId="0" animBg="1"/>
      <p:bldP spid="36" grpId="0" animBg="1"/>
      <p:bldP spid="37" grpId="0" animBg="1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568002" y="779069"/>
            <a:ext cx="4969669" cy="88731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Bauhaus 93" panose="04030905020B02020C02" pitchFamily="82" charset="0"/>
              </a:rPr>
              <a:t>Past Perfect</a:t>
            </a:r>
            <a:endParaRPr lang="ru-RU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10293" y="2032036"/>
            <a:ext cx="11209470" cy="188208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auhaus 93" panose="04030905020B02020C02" pitchFamily="82" charset="0"/>
              </a:rPr>
              <a:t> 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182844" y="1831229"/>
            <a:ext cx="1739983" cy="130750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auhaus 93" panose="04030905020B02020C02" pitchFamily="82" charset="0"/>
              </a:rPr>
              <a:t>  </a:t>
            </a:r>
            <a:endParaRPr lang="ru-RU" sz="3200" dirty="0">
              <a:solidFill>
                <a:srgbClr val="FF5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07428" y="1949578"/>
            <a:ext cx="1338943" cy="1187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400" dirty="0">
                <a:solidFill>
                  <a:srgbClr val="002060"/>
                </a:solidFill>
                <a:latin typeface="Bauhaus 93" panose="04030905020B02020C02" pitchFamily="82" charset="0"/>
              </a:rPr>
              <a:t>had</a:t>
            </a:r>
          </a:p>
          <a:p>
            <a:pPr algn="ctr">
              <a:lnSpc>
                <a:spcPct val="80000"/>
              </a:lnSpc>
            </a:pPr>
            <a:r>
              <a:rPr lang="en-US" sz="4400" dirty="0">
                <a:solidFill>
                  <a:srgbClr val="002060"/>
                </a:solidFill>
                <a:latin typeface="Bauhaus 93" panose="04030905020B02020C02" pitchFamily="82" charset="0"/>
              </a:rPr>
              <a:t>+</a:t>
            </a:r>
            <a:endParaRPr lang="ru-RU" sz="4400" dirty="0"/>
          </a:p>
        </p:txBody>
      </p:sp>
      <p:sp>
        <p:nvSpPr>
          <p:cNvPr id="12" name="Стрелка влево 11"/>
          <p:cNvSpPr/>
          <p:nvPr/>
        </p:nvSpPr>
        <p:spPr>
          <a:xfrm>
            <a:off x="4867157" y="2402147"/>
            <a:ext cx="738986" cy="636866"/>
          </a:xfrm>
          <a:prstGeom prst="leftArrow">
            <a:avLst/>
          </a:prstGeom>
          <a:solidFill>
            <a:srgbClr val="FF5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лево 12"/>
          <p:cNvSpPr/>
          <p:nvPr/>
        </p:nvSpPr>
        <p:spPr>
          <a:xfrm rot="10800000">
            <a:off x="6503017" y="2402147"/>
            <a:ext cx="717971" cy="636866"/>
          </a:xfrm>
          <a:prstGeom prst="leftArrow">
            <a:avLst/>
          </a:prstGeom>
          <a:solidFill>
            <a:srgbClr val="FF5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967629" y="2062790"/>
            <a:ext cx="2141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Bauhaus 93" panose="04030905020B02020C02" pitchFamily="82" charset="0"/>
              </a:rPr>
              <a:t>V+</a:t>
            </a:r>
            <a:r>
              <a:rPr lang="en-US" sz="4800" dirty="0">
                <a:solidFill>
                  <a:srgbClr val="FF5050"/>
                </a:solidFill>
                <a:latin typeface="Bauhaus 93" panose="04030905020B02020C02" pitchFamily="82" charset="0"/>
              </a:rPr>
              <a:t>ed</a:t>
            </a:r>
            <a:endParaRPr lang="ru-RU" sz="4800" dirty="0">
              <a:solidFill>
                <a:srgbClr val="FF50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59193" y="2033952"/>
            <a:ext cx="940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Bauhaus 93" panose="04030905020B02020C02" pitchFamily="82" charset="0"/>
              </a:rPr>
              <a:t>V</a:t>
            </a:r>
            <a:r>
              <a:rPr lang="en-US" sz="2800" dirty="0">
                <a:solidFill>
                  <a:srgbClr val="FF5050"/>
                </a:solidFill>
                <a:latin typeface="Bauhaus 93" panose="04030905020B02020C02" pitchFamily="82" charset="0"/>
              </a:rPr>
              <a:t>3</a:t>
            </a:r>
            <a:endParaRPr lang="ru-RU" sz="2800" dirty="0">
              <a:solidFill>
                <a:srgbClr val="FF5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41922" y="3167452"/>
            <a:ext cx="9013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He had invit</a:t>
            </a:r>
            <a:r>
              <a:rPr lang="en-US" sz="3200" dirty="0">
                <a:solidFill>
                  <a:srgbClr val="FF505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ed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 / seen off his guests.</a:t>
            </a:r>
            <a:endParaRPr lang="ru-RU" sz="3200" dirty="0">
              <a:solidFill>
                <a:schemeClr val="accent5">
                  <a:lumMod val="50000"/>
                </a:schemeClr>
              </a:solidFill>
              <a:cs typeface="Narkisim" panose="020E0502050101010101" pitchFamily="34" charset="-79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94" y="559685"/>
            <a:ext cx="3684924" cy="3684924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 rot="1137091">
            <a:off x="515275" y="1596575"/>
            <a:ext cx="2271340" cy="723819"/>
          </a:xfrm>
          <a:prstGeom prst="roundRect">
            <a:avLst/>
          </a:prstGeom>
          <a:solidFill>
            <a:srgbClr val="FF505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Narkisim" panose="020E0502050101010101" pitchFamily="34" charset="-79"/>
                <a:cs typeface="Narkisim" panose="020E0502050101010101" pitchFamily="34" charset="-79"/>
              </a:rPr>
              <a:t>regular</a:t>
            </a:r>
            <a:endParaRPr lang="ru-RU" sz="4000" dirty="0">
              <a:cs typeface="Narkisim" panose="020E0502050101010101" pitchFamily="34" charset="-79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37672" y="559685"/>
            <a:ext cx="3654328" cy="3684924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 rot="20639728">
            <a:off x="9392658" y="1546455"/>
            <a:ext cx="2271340" cy="72381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Narkisim" panose="020E0502050101010101" pitchFamily="34" charset="-79"/>
                <a:cs typeface="Narkisim" panose="020E0502050101010101" pitchFamily="34" charset="-79"/>
              </a:rPr>
              <a:t>irregular</a:t>
            </a:r>
            <a:endParaRPr lang="ru-RU" sz="4000" dirty="0">
              <a:cs typeface="Narkisim" panose="020E0502050101010101" pitchFamily="34" charset="-79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3846214" y="3103621"/>
            <a:ext cx="700264" cy="714537"/>
          </a:xfrm>
          <a:prstGeom prst="ellipse">
            <a:avLst/>
          </a:prstGeom>
          <a:noFill/>
          <a:ln w="381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2737" y="4317664"/>
            <a:ext cx="11274350" cy="2072221"/>
          </a:xfrm>
          <a:prstGeom prst="roundRect">
            <a:avLst/>
          </a:prstGeom>
          <a:gradFill flip="none" rotWithShape="1">
            <a:gsLst>
              <a:gs pos="28000">
                <a:schemeClr val="accent1">
                  <a:lumMod val="75000"/>
                </a:schemeClr>
              </a:gs>
              <a:gs pos="67000">
                <a:schemeClr val="accent1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6200000" scaled="1"/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auhaus 93" panose="04030905020B02020C02" pitchFamily="82" charset="0"/>
              </a:rPr>
              <a:t> 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403137" y="4061678"/>
            <a:ext cx="1027859" cy="95414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10849894" y="4075137"/>
            <a:ext cx="1027859" cy="95414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678345" y="4165213"/>
            <a:ext cx="1018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5050"/>
                </a:solidFill>
                <a:latin typeface="Bauhaus 93" panose="04030905020B02020C02" pitchFamily="82" charset="0"/>
              </a:rPr>
              <a:t>?</a:t>
            </a:r>
            <a:endParaRPr lang="ru-RU" sz="4400" dirty="0">
              <a:solidFill>
                <a:srgbClr val="FF505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097454" y="3674983"/>
            <a:ext cx="5813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5050"/>
                </a:solidFill>
                <a:latin typeface="Baskerville Old Face" panose="02020602080505020303" pitchFamily="18" charset="0"/>
              </a:rPr>
              <a:t>-</a:t>
            </a:r>
            <a:endParaRPr lang="ru-RU" sz="9600" b="1" dirty="0">
              <a:solidFill>
                <a:srgbClr val="FF505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38317" y="4972299"/>
            <a:ext cx="25256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invit</a:t>
            </a:r>
            <a:r>
              <a:rPr lang="en-US" sz="2800" dirty="0">
                <a:solidFill>
                  <a:srgbClr val="FF505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ed</a:t>
            </a:r>
            <a:r>
              <a:rPr lang="en-US" sz="28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 / seen off </a:t>
            </a:r>
          </a:p>
          <a:p>
            <a:r>
              <a:rPr lang="en-US" sz="28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         his guests?</a:t>
            </a:r>
            <a:endParaRPr lang="ru-RU" sz="2800" dirty="0">
              <a:solidFill>
                <a:schemeClr val="bg1"/>
              </a:solidFill>
              <a:cs typeface="Narkisim" panose="020E0502050101010101" pitchFamily="34" charset="-79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227982" y="4972299"/>
            <a:ext cx="25680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invit</a:t>
            </a:r>
            <a:r>
              <a:rPr lang="en-US" sz="2800" dirty="0">
                <a:solidFill>
                  <a:srgbClr val="FF505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ed</a:t>
            </a:r>
            <a:r>
              <a:rPr lang="en-US" sz="28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 / seen off     	his guests.</a:t>
            </a:r>
            <a:endParaRPr lang="ru-RU" sz="2800" dirty="0">
              <a:solidFill>
                <a:schemeClr val="bg1"/>
              </a:solidFill>
              <a:cs typeface="Narkisim" panose="020E0502050101010101" pitchFamily="34" charset="-79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3106" y="5012043"/>
            <a:ext cx="1338943" cy="588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5050"/>
                </a:solidFill>
                <a:latin typeface="Bauhaus 93" panose="04030905020B02020C02" pitchFamily="82" charset="0"/>
              </a:rPr>
              <a:t>Had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295446" y="4989149"/>
            <a:ext cx="2359887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FF5050"/>
                </a:solidFill>
                <a:latin typeface="Bauhaus 93" panose="04030905020B02020C02" pitchFamily="82" charset="0"/>
              </a:rPr>
              <a:t>had not</a:t>
            </a:r>
          </a:p>
          <a:p>
            <a:pPr algn="ctr">
              <a:lnSpc>
                <a:spcPct val="80000"/>
              </a:lnSpc>
            </a:pP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rgbClr val="FF5050"/>
                </a:solidFill>
                <a:latin typeface="Bauhaus 93" panose="04030905020B02020C02" pitchFamily="82" charset="0"/>
              </a:rPr>
              <a:t>(hadn’t)</a:t>
            </a: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flipH="1">
            <a:off x="5976738" y="4345326"/>
            <a:ext cx="1" cy="207222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291284" y="4547112"/>
            <a:ext cx="21770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I</a:t>
            </a:r>
            <a:r>
              <a:rPr lang="en-US" sz="2800" dirty="0">
                <a:solidFill>
                  <a:srgbClr val="FF505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he/she/it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we/you/they</a:t>
            </a:r>
            <a:endParaRPr lang="ru-RU" sz="2800" dirty="0">
              <a:solidFill>
                <a:schemeClr val="bg1"/>
              </a:solidFill>
              <a:cs typeface="Narkisim" panose="020E0502050101010101" pitchFamily="34" charset="-79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826552" y="4541411"/>
            <a:ext cx="21770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I</a:t>
            </a:r>
            <a:r>
              <a:rPr lang="en-US" sz="2800" dirty="0">
                <a:solidFill>
                  <a:srgbClr val="FF505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he/she/it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we/you/they</a:t>
            </a:r>
            <a:endParaRPr lang="ru-RU" sz="2800" dirty="0">
              <a:solidFill>
                <a:schemeClr val="bg1"/>
              </a:solidFill>
              <a:cs typeface="Narkisim" panose="020E05020501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49765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  <p:bldP spid="11" grpId="0"/>
      <p:bldP spid="12" grpId="0" animBg="1"/>
      <p:bldP spid="13" grpId="0" animBg="1"/>
      <p:bldP spid="14" grpId="0"/>
      <p:bldP spid="15" grpId="0"/>
      <p:bldP spid="16" grpId="0"/>
      <p:bldP spid="6" grpId="0" animBg="1"/>
      <p:bldP spid="8" grpId="0" animBg="1"/>
      <p:bldP spid="17" grpId="0" animBg="1"/>
      <p:bldP spid="19" grpId="0" animBg="1"/>
      <p:bldP spid="20" grpId="0" animBg="1"/>
      <p:bldP spid="21" grpId="0" animBg="1"/>
      <p:bldP spid="22" grpId="0"/>
      <p:bldP spid="23" grpId="0"/>
      <p:bldP spid="25" grpId="0"/>
      <p:bldP spid="26" grpId="0"/>
      <p:bldP spid="27" grpId="0"/>
      <p:bldP spid="28" grpId="0"/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513471" y="946672"/>
            <a:ext cx="5338690" cy="173018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dirty="0">
              <a:solidFill>
                <a:schemeClr val="bg1"/>
              </a:solidFill>
              <a:cs typeface="Narkisim" panose="020E0502050101010101" pitchFamily="34" charset="-79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13471" y="2904565"/>
            <a:ext cx="5338690" cy="1687155"/>
          </a:xfrm>
          <a:prstGeom prst="roundRect">
            <a:avLst/>
          </a:prstGeom>
          <a:gradFill flip="none" rotWithShape="1">
            <a:gsLst>
              <a:gs pos="28000">
                <a:schemeClr val="accent1">
                  <a:lumMod val="75000"/>
                </a:schemeClr>
              </a:gs>
              <a:gs pos="67000">
                <a:schemeClr val="accent1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6200000" scaled="1"/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auhaus 93" panose="04030905020B02020C02" pitchFamily="82" charset="0"/>
              </a:rPr>
              <a:t> 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13471" y="4819426"/>
            <a:ext cx="5338690" cy="1660261"/>
          </a:xfrm>
          <a:prstGeom prst="roundRect">
            <a:avLst/>
          </a:prstGeom>
          <a:gradFill flip="none" rotWithShape="1">
            <a:gsLst>
              <a:gs pos="28000">
                <a:schemeClr val="accent1">
                  <a:lumMod val="75000"/>
                </a:schemeClr>
              </a:gs>
              <a:gs pos="67000">
                <a:schemeClr val="accent1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6200000" scaled="1"/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auhaus 93" panose="04030905020B02020C02" pitchFamily="82" charset="0"/>
              </a:rPr>
              <a:t> 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56668" y="2887732"/>
            <a:ext cx="44741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an action which was in progress at a stated time in the past. </a:t>
            </a:r>
          </a:p>
          <a:p>
            <a:r>
              <a:rPr lang="en-US" sz="26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We don’t</a:t>
            </a:r>
            <a:r>
              <a:rPr lang="ru-RU" sz="2600" dirty="0">
                <a:solidFill>
                  <a:schemeClr val="bg1"/>
                </a:solidFill>
                <a:latin typeface="Adobe Caslon Pro Bold" panose="0205070206050A020403" pitchFamily="18" charset="0"/>
                <a:cs typeface="Narkisim" panose="020E0502050101010101" pitchFamily="34" charset="-79"/>
              </a:rPr>
              <a:t> </a:t>
            </a:r>
            <a:r>
              <a:rPr lang="en-US" sz="26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mention when it started or finished.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66392" y="1041527"/>
            <a:ext cx="448593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a complete action at a stated time in the past. </a:t>
            </a:r>
            <a:endParaRPr lang="ru-RU" sz="2600" dirty="0">
              <a:solidFill>
                <a:schemeClr val="bg1"/>
              </a:solidFill>
              <a:cs typeface="Narkisim" panose="020E0502050101010101" pitchFamily="34" charset="-79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56668" y="4831800"/>
            <a:ext cx="459364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26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one past action which happened before another past action or before a stated time in the past.</a:t>
            </a:r>
            <a:endParaRPr lang="ru-RU" sz="2600" dirty="0">
              <a:solidFill>
                <a:schemeClr val="bg1"/>
              </a:solidFill>
              <a:cs typeface="Narkisim" panose="020E0502050101010101" pitchFamily="34" charset="-79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96000" y="946672"/>
            <a:ext cx="5543774" cy="173018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096000" y="2883048"/>
            <a:ext cx="5543774" cy="173018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096000" y="4819426"/>
            <a:ext cx="5543774" cy="166026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0" y="1041527"/>
            <a:ext cx="5708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 </a:t>
            </a:r>
            <a:r>
              <a:rPr lang="en-US" sz="2400" dirty="0">
                <a:solidFill>
                  <a:srgbClr val="FF5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painted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my bedroom last Saturday.</a:t>
            </a:r>
            <a:endParaRPr lang="ru-RU" sz="2400" dirty="0">
              <a:solidFill>
                <a:schemeClr val="accent5">
                  <a:lumMod val="50000"/>
                </a:schemeClr>
              </a:solidFill>
              <a:cs typeface="MV Boli" panose="02000500030200090000" pitchFamily="2" charset="0"/>
            </a:endParaRPr>
          </a:p>
        </p:txBody>
      </p:sp>
      <p:sp>
        <p:nvSpPr>
          <p:cNvPr id="16" name="Правая круглая скобка 15"/>
          <p:cNvSpPr/>
          <p:nvPr/>
        </p:nvSpPr>
        <p:spPr>
          <a:xfrm rot="5400000">
            <a:off x="8218782" y="1278099"/>
            <a:ext cx="276560" cy="2134985"/>
          </a:xfrm>
          <a:prstGeom prst="rightBracket">
            <a:avLst>
              <a:gd name="adj" fmla="val 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ятиугольник 19"/>
          <p:cNvSpPr/>
          <p:nvPr/>
        </p:nvSpPr>
        <p:spPr>
          <a:xfrm>
            <a:off x="6643094" y="2023335"/>
            <a:ext cx="4449584" cy="186896"/>
          </a:xfrm>
          <a:custGeom>
            <a:avLst/>
            <a:gdLst>
              <a:gd name="connsiteX0" fmla="*/ 0 w 4449584"/>
              <a:gd name="connsiteY0" fmla="*/ 0 h 186896"/>
              <a:gd name="connsiteX1" fmla="*/ 4356136 w 4449584"/>
              <a:gd name="connsiteY1" fmla="*/ 0 h 186896"/>
              <a:gd name="connsiteX2" fmla="*/ 4449584 w 4449584"/>
              <a:gd name="connsiteY2" fmla="*/ 93448 h 186896"/>
              <a:gd name="connsiteX3" fmla="*/ 4356136 w 4449584"/>
              <a:gd name="connsiteY3" fmla="*/ 186896 h 186896"/>
              <a:gd name="connsiteX4" fmla="*/ 0 w 4449584"/>
              <a:gd name="connsiteY4" fmla="*/ 186896 h 186896"/>
              <a:gd name="connsiteX5" fmla="*/ 0 w 4449584"/>
              <a:gd name="connsiteY5" fmla="*/ 0 h 186896"/>
              <a:gd name="connsiteX0" fmla="*/ 93518 w 4449584"/>
              <a:gd name="connsiteY0" fmla="*/ 31173 h 186896"/>
              <a:gd name="connsiteX1" fmla="*/ 4356136 w 4449584"/>
              <a:gd name="connsiteY1" fmla="*/ 0 h 186896"/>
              <a:gd name="connsiteX2" fmla="*/ 4449584 w 4449584"/>
              <a:gd name="connsiteY2" fmla="*/ 93448 h 186896"/>
              <a:gd name="connsiteX3" fmla="*/ 4356136 w 4449584"/>
              <a:gd name="connsiteY3" fmla="*/ 186896 h 186896"/>
              <a:gd name="connsiteX4" fmla="*/ 0 w 4449584"/>
              <a:gd name="connsiteY4" fmla="*/ 186896 h 186896"/>
              <a:gd name="connsiteX5" fmla="*/ 93518 w 4449584"/>
              <a:gd name="connsiteY5" fmla="*/ 31173 h 186896"/>
              <a:gd name="connsiteX0" fmla="*/ 93518 w 4449584"/>
              <a:gd name="connsiteY0" fmla="*/ 10391 h 186896"/>
              <a:gd name="connsiteX1" fmla="*/ 4356136 w 4449584"/>
              <a:gd name="connsiteY1" fmla="*/ 0 h 186896"/>
              <a:gd name="connsiteX2" fmla="*/ 4449584 w 4449584"/>
              <a:gd name="connsiteY2" fmla="*/ 93448 h 186896"/>
              <a:gd name="connsiteX3" fmla="*/ 4356136 w 4449584"/>
              <a:gd name="connsiteY3" fmla="*/ 186896 h 186896"/>
              <a:gd name="connsiteX4" fmla="*/ 0 w 4449584"/>
              <a:gd name="connsiteY4" fmla="*/ 186896 h 186896"/>
              <a:gd name="connsiteX5" fmla="*/ 93518 w 4449584"/>
              <a:gd name="connsiteY5" fmla="*/ 10391 h 18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9584" h="186896">
                <a:moveTo>
                  <a:pt x="93518" y="10391"/>
                </a:moveTo>
                <a:lnTo>
                  <a:pt x="4356136" y="0"/>
                </a:lnTo>
                <a:lnTo>
                  <a:pt x="4449584" y="93448"/>
                </a:lnTo>
                <a:lnTo>
                  <a:pt x="4356136" y="186896"/>
                </a:lnTo>
                <a:lnTo>
                  <a:pt x="0" y="186896"/>
                </a:lnTo>
                <a:lnTo>
                  <a:pt x="93518" y="1039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6612164" y="2171148"/>
            <a:ext cx="1059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past</a:t>
            </a:r>
            <a:endParaRPr lang="ru-RU" sz="2000" dirty="0">
              <a:solidFill>
                <a:srgbClr val="002060"/>
              </a:solidFill>
              <a:cs typeface="Narkisim" panose="020E0502050101010101" pitchFamily="34" charset="-79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402621" y="2163841"/>
            <a:ext cx="1059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now</a:t>
            </a:r>
            <a:endParaRPr lang="ru-RU" sz="2000" dirty="0">
              <a:solidFill>
                <a:srgbClr val="002060"/>
              </a:solidFill>
              <a:cs typeface="Narkisim" panose="020E0502050101010101" pitchFamily="34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32548" y="2972197"/>
            <a:ext cx="5435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She </a:t>
            </a:r>
            <a:r>
              <a:rPr lang="en-US" sz="2400" dirty="0">
                <a:solidFill>
                  <a:srgbClr val="FF5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was crying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while watching TV.</a:t>
            </a:r>
            <a:endParaRPr lang="ru-RU" sz="2400" dirty="0">
              <a:solidFill>
                <a:schemeClr val="accent5">
                  <a:lumMod val="50000"/>
                </a:schemeClr>
              </a:solidFill>
              <a:cs typeface="MV Boli" panose="02000500030200090000" pitchFamily="2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9295411" y="1934698"/>
            <a:ext cx="258288" cy="272613"/>
          </a:xfrm>
          <a:prstGeom prst="ellipse">
            <a:avLst/>
          </a:prstGeom>
          <a:solidFill>
            <a:srgbClr val="FF5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8827539" y="1559964"/>
            <a:ext cx="1452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505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stated time</a:t>
            </a:r>
            <a:endParaRPr lang="ru-RU" sz="2000" dirty="0">
              <a:solidFill>
                <a:srgbClr val="FF5050"/>
              </a:solidFill>
              <a:cs typeface="Narkisim" panose="020E0502050101010101" pitchFamily="34" charset="-79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812" y="1417452"/>
            <a:ext cx="1184911" cy="106642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812" y="4089757"/>
            <a:ext cx="2125743" cy="367424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</p:pic>
      <p:sp>
        <p:nvSpPr>
          <p:cNvPr id="22" name="Пятиугольник 19"/>
          <p:cNvSpPr/>
          <p:nvPr/>
        </p:nvSpPr>
        <p:spPr>
          <a:xfrm>
            <a:off x="6643094" y="3907584"/>
            <a:ext cx="4449584" cy="186896"/>
          </a:xfrm>
          <a:custGeom>
            <a:avLst/>
            <a:gdLst>
              <a:gd name="connsiteX0" fmla="*/ 0 w 4449584"/>
              <a:gd name="connsiteY0" fmla="*/ 0 h 186896"/>
              <a:gd name="connsiteX1" fmla="*/ 4356136 w 4449584"/>
              <a:gd name="connsiteY1" fmla="*/ 0 h 186896"/>
              <a:gd name="connsiteX2" fmla="*/ 4449584 w 4449584"/>
              <a:gd name="connsiteY2" fmla="*/ 93448 h 186896"/>
              <a:gd name="connsiteX3" fmla="*/ 4356136 w 4449584"/>
              <a:gd name="connsiteY3" fmla="*/ 186896 h 186896"/>
              <a:gd name="connsiteX4" fmla="*/ 0 w 4449584"/>
              <a:gd name="connsiteY4" fmla="*/ 186896 h 186896"/>
              <a:gd name="connsiteX5" fmla="*/ 0 w 4449584"/>
              <a:gd name="connsiteY5" fmla="*/ 0 h 186896"/>
              <a:gd name="connsiteX0" fmla="*/ 93518 w 4449584"/>
              <a:gd name="connsiteY0" fmla="*/ 31173 h 186896"/>
              <a:gd name="connsiteX1" fmla="*/ 4356136 w 4449584"/>
              <a:gd name="connsiteY1" fmla="*/ 0 h 186896"/>
              <a:gd name="connsiteX2" fmla="*/ 4449584 w 4449584"/>
              <a:gd name="connsiteY2" fmla="*/ 93448 h 186896"/>
              <a:gd name="connsiteX3" fmla="*/ 4356136 w 4449584"/>
              <a:gd name="connsiteY3" fmla="*/ 186896 h 186896"/>
              <a:gd name="connsiteX4" fmla="*/ 0 w 4449584"/>
              <a:gd name="connsiteY4" fmla="*/ 186896 h 186896"/>
              <a:gd name="connsiteX5" fmla="*/ 93518 w 4449584"/>
              <a:gd name="connsiteY5" fmla="*/ 31173 h 186896"/>
              <a:gd name="connsiteX0" fmla="*/ 93518 w 4449584"/>
              <a:gd name="connsiteY0" fmla="*/ 10391 h 186896"/>
              <a:gd name="connsiteX1" fmla="*/ 4356136 w 4449584"/>
              <a:gd name="connsiteY1" fmla="*/ 0 h 186896"/>
              <a:gd name="connsiteX2" fmla="*/ 4449584 w 4449584"/>
              <a:gd name="connsiteY2" fmla="*/ 93448 h 186896"/>
              <a:gd name="connsiteX3" fmla="*/ 4356136 w 4449584"/>
              <a:gd name="connsiteY3" fmla="*/ 186896 h 186896"/>
              <a:gd name="connsiteX4" fmla="*/ 0 w 4449584"/>
              <a:gd name="connsiteY4" fmla="*/ 186896 h 186896"/>
              <a:gd name="connsiteX5" fmla="*/ 93518 w 4449584"/>
              <a:gd name="connsiteY5" fmla="*/ 10391 h 18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9584" h="186896">
                <a:moveTo>
                  <a:pt x="93518" y="10391"/>
                </a:moveTo>
                <a:lnTo>
                  <a:pt x="4356136" y="0"/>
                </a:lnTo>
                <a:lnTo>
                  <a:pt x="4449584" y="93448"/>
                </a:lnTo>
                <a:lnTo>
                  <a:pt x="4356136" y="186896"/>
                </a:lnTo>
                <a:lnTo>
                  <a:pt x="0" y="186896"/>
                </a:lnTo>
                <a:lnTo>
                  <a:pt x="93518" y="1039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6653031" y="4073414"/>
            <a:ext cx="1059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past</a:t>
            </a:r>
            <a:endParaRPr lang="ru-RU" sz="2000" dirty="0">
              <a:solidFill>
                <a:srgbClr val="002060"/>
              </a:solidFill>
              <a:cs typeface="Narkisim" panose="020E0502050101010101" pitchFamily="34" charset="-79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445026" y="4057071"/>
            <a:ext cx="1059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now</a:t>
            </a:r>
            <a:endParaRPr lang="ru-RU" sz="2000" dirty="0">
              <a:solidFill>
                <a:srgbClr val="002060"/>
              </a:solidFill>
              <a:cs typeface="Narkisim" panose="020E0502050101010101" pitchFamily="34" charset="-79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891" y="3300694"/>
            <a:ext cx="1129411" cy="1058823"/>
          </a:xfrm>
          <a:prstGeom prst="rect">
            <a:avLst/>
          </a:prstGeom>
        </p:spPr>
      </p:pic>
      <p:sp>
        <p:nvSpPr>
          <p:cNvPr id="26" name="Пятиугольник 19"/>
          <p:cNvSpPr/>
          <p:nvPr/>
        </p:nvSpPr>
        <p:spPr>
          <a:xfrm>
            <a:off x="6653684" y="6092750"/>
            <a:ext cx="4449584" cy="186896"/>
          </a:xfrm>
          <a:custGeom>
            <a:avLst/>
            <a:gdLst>
              <a:gd name="connsiteX0" fmla="*/ 0 w 4449584"/>
              <a:gd name="connsiteY0" fmla="*/ 0 h 186896"/>
              <a:gd name="connsiteX1" fmla="*/ 4356136 w 4449584"/>
              <a:gd name="connsiteY1" fmla="*/ 0 h 186896"/>
              <a:gd name="connsiteX2" fmla="*/ 4449584 w 4449584"/>
              <a:gd name="connsiteY2" fmla="*/ 93448 h 186896"/>
              <a:gd name="connsiteX3" fmla="*/ 4356136 w 4449584"/>
              <a:gd name="connsiteY3" fmla="*/ 186896 h 186896"/>
              <a:gd name="connsiteX4" fmla="*/ 0 w 4449584"/>
              <a:gd name="connsiteY4" fmla="*/ 186896 h 186896"/>
              <a:gd name="connsiteX5" fmla="*/ 0 w 4449584"/>
              <a:gd name="connsiteY5" fmla="*/ 0 h 186896"/>
              <a:gd name="connsiteX0" fmla="*/ 93518 w 4449584"/>
              <a:gd name="connsiteY0" fmla="*/ 31173 h 186896"/>
              <a:gd name="connsiteX1" fmla="*/ 4356136 w 4449584"/>
              <a:gd name="connsiteY1" fmla="*/ 0 h 186896"/>
              <a:gd name="connsiteX2" fmla="*/ 4449584 w 4449584"/>
              <a:gd name="connsiteY2" fmla="*/ 93448 h 186896"/>
              <a:gd name="connsiteX3" fmla="*/ 4356136 w 4449584"/>
              <a:gd name="connsiteY3" fmla="*/ 186896 h 186896"/>
              <a:gd name="connsiteX4" fmla="*/ 0 w 4449584"/>
              <a:gd name="connsiteY4" fmla="*/ 186896 h 186896"/>
              <a:gd name="connsiteX5" fmla="*/ 93518 w 4449584"/>
              <a:gd name="connsiteY5" fmla="*/ 31173 h 186896"/>
              <a:gd name="connsiteX0" fmla="*/ 93518 w 4449584"/>
              <a:gd name="connsiteY0" fmla="*/ 10391 h 186896"/>
              <a:gd name="connsiteX1" fmla="*/ 4356136 w 4449584"/>
              <a:gd name="connsiteY1" fmla="*/ 0 h 186896"/>
              <a:gd name="connsiteX2" fmla="*/ 4449584 w 4449584"/>
              <a:gd name="connsiteY2" fmla="*/ 93448 h 186896"/>
              <a:gd name="connsiteX3" fmla="*/ 4356136 w 4449584"/>
              <a:gd name="connsiteY3" fmla="*/ 186896 h 186896"/>
              <a:gd name="connsiteX4" fmla="*/ 0 w 4449584"/>
              <a:gd name="connsiteY4" fmla="*/ 186896 h 186896"/>
              <a:gd name="connsiteX5" fmla="*/ 93518 w 4449584"/>
              <a:gd name="connsiteY5" fmla="*/ 10391 h 18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9584" h="186896">
                <a:moveTo>
                  <a:pt x="93518" y="10391"/>
                </a:moveTo>
                <a:lnTo>
                  <a:pt x="4356136" y="0"/>
                </a:lnTo>
                <a:lnTo>
                  <a:pt x="4449584" y="93448"/>
                </a:lnTo>
                <a:lnTo>
                  <a:pt x="4356136" y="186896"/>
                </a:lnTo>
                <a:lnTo>
                  <a:pt x="0" y="186896"/>
                </a:lnTo>
                <a:lnTo>
                  <a:pt x="93518" y="1039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6147071" y="4858607"/>
            <a:ext cx="5606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 </a:t>
            </a:r>
            <a:r>
              <a:rPr lang="en-US" sz="2400" dirty="0">
                <a:solidFill>
                  <a:srgbClr val="FF5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took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the books back to the library when I </a:t>
            </a:r>
            <a:r>
              <a:rPr lang="en-US" sz="2400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had read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them.</a:t>
            </a:r>
            <a:endParaRPr lang="ru-RU" sz="2400" dirty="0">
              <a:solidFill>
                <a:schemeClr val="accent5">
                  <a:lumMod val="50000"/>
                </a:schemeClr>
              </a:solidFill>
              <a:cs typeface="MV Boli" panose="02000500030200090000" pitchFamily="2" charset="0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9548387" y="6016779"/>
            <a:ext cx="258288" cy="272613"/>
          </a:xfrm>
          <a:prstGeom prst="ellipse">
            <a:avLst/>
          </a:prstGeom>
          <a:solidFill>
            <a:srgbClr val="FF5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7436781" y="6007033"/>
            <a:ext cx="258288" cy="27261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10445025" y="6153040"/>
            <a:ext cx="1059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now</a:t>
            </a:r>
            <a:endParaRPr lang="ru-RU" sz="2000" dirty="0">
              <a:solidFill>
                <a:srgbClr val="002060"/>
              </a:solidFill>
              <a:cs typeface="Narkisim" panose="020E0502050101010101" pitchFamily="34" charset="-79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59632" y="6153040"/>
            <a:ext cx="1059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past</a:t>
            </a:r>
            <a:endParaRPr lang="ru-RU" sz="2000" dirty="0">
              <a:solidFill>
                <a:srgbClr val="002060"/>
              </a:solidFill>
              <a:cs typeface="Narkisim" panose="020E0502050101010101" pitchFamily="34" charset="-79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926905" y="5689604"/>
            <a:ext cx="1406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Past Perfect</a:t>
            </a:r>
            <a:endParaRPr lang="ru-RU" sz="2000" dirty="0">
              <a:solidFill>
                <a:srgbClr val="00B050"/>
              </a:solidFill>
              <a:cs typeface="Narkisim" panose="020E0502050101010101" pitchFamily="34" charset="-79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103301" y="5692640"/>
            <a:ext cx="1406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505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Past Simple</a:t>
            </a:r>
            <a:endParaRPr lang="ru-RU" sz="2000" dirty="0">
              <a:solidFill>
                <a:srgbClr val="FF5050"/>
              </a:solidFill>
              <a:cs typeface="Narkisim" panose="020E0502050101010101" pitchFamily="34" charset="-79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875" y="5458118"/>
            <a:ext cx="744622" cy="1095032"/>
          </a:xfrm>
          <a:prstGeom prst="rect">
            <a:avLst/>
          </a:prstGeom>
        </p:spPr>
      </p:pic>
      <p:sp>
        <p:nvSpPr>
          <p:cNvPr id="36" name="Скругленный прямоугольник 35"/>
          <p:cNvSpPr/>
          <p:nvPr/>
        </p:nvSpPr>
        <p:spPr>
          <a:xfrm rot="16200000">
            <a:off x="-145208" y="1466892"/>
            <a:ext cx="1865582" cy="68974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Bauhaus 93" panose="04030905020B02020C02" pitchFamily="82" charset="0"/>
                <a:cs typeface="Narkisim" panose="020E0502050101010101" pitchFamily="34" charset="-79"/>
              </a:rPr>
              <a:t>Simple</a:t>
            </a:r>
            <a:endParaRPr lang="ru-RU" sz="3600" dirty="0">
              <a:cs typeface="Narkisim" panose="020E0502050101010101" pitchFamily="34" charset="-79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 rot="16200000">
            <a:off x="-145208" y="3346355"/>
            <a:ext cx="1865582" cy="68974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Bauhaus 93" panose="04030905020B02020C02" pitchFamily="82" charset="0"/>
                <a:cs typeface="Narkisim" panose="020E0502050101010101" pitchFamily="34" charset="-79"/>
              </a:rPr>
              <a:t>Contin.</a:t>
            </a:r>
            <a:endParaRPr lang="ru-RU" sz="3600" dirty="0">
              <a:cs typeface="Narkisim" panose="020E0502050101010101" pitchFamily="34" charset="-79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 rot="16200000">
            <a:off x="-145208" y="5225818"/>
            <a:ext cx="1865582" cy="689746"/>
          </a:xfrm>
          <a:prstGeom prst="roundRect">
            <a:avLst/>
          </a:prstGeom>
          <a:solidFill>
            <a:srgbClr val="FF505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Bauhaus 93" panose="04030905020B02020C02" pitchFamily="82" charset="0"/>
                <a:cs typeface="Narkisim" panose="020E0502050101010101" pitchFamily="34" charset="-79"/>
              </a:rPr>
              <a:t>Perfect</a:t>
            </a:r>
            <a:endParaRPr lang="ru-RU" sz="3600" dirty="0">
              <a:cs typeface="Narkisim" panose="020E05020501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97378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2" grpId="0"/>
      <p:bldP spid="9" grpId="0"/>
      <p:bldP spid="10" grpId="0"/>
      <p:bldP spid="11" grpId="0" animBg="1"/>
      <p:bldP spid="12" grpId="0" animBg="1"/>
      <p:bldP spid="13" grpId="0" animBg="1"/>
      <p:bldP spid="14" grpId="0"/>
      <p:bldP spid="16" grpId="0" animBg="1"/>
      <p:bldP spid="15" grpId="0" animBg="1"/>
      <p:bldP spid="17" grpId="0"/>
      <p:bldP spid="18" grpId="0"/>
      <p:bldP spid="5" grpId="0"/>
      <p:bldP spid="6" grpId="0" animBg="1"/>
      <p:bldP spid="19" grpId="0"/>
      <p:bldP spid="22" grpId="0" animBg="1"/>
      <p:bldP spid="23" grpId="0"/>
      <p:bldP spid="24" grpId="0"/>
      <p:bldP spid="26" grpId="0" animBg="1"/>
      <p:bldP spid="27" grpId="0"/>
      <p:bldP spid="28" grpId="0" animBg="1"/>
      <p:bldP spid="29" grpId="0" animBg="1"/>
      <p:bldP spid="30" grpId="0"/>
      <p:bldP spid="31" grpId="0"/>
      <p:bldP spid="32" grpId="0"/>
      <p:bldP spid="33" grpId="0"/>
      <p:bldP spid="36" grpId="0" animBg="1"/>
      <p:bldP spid="39" grpId="0" animBg="1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513471" y="946672"/>
            <a:ext cx="5338690" cy="173018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dirty="0">
              <a:solidFill>
                <a:schemeClr val="bg1"/>
              </a:solidFill>
              <a:cs typeface="Narkisim" panose="020E0502050101010101" pitchFamily="34" charset="-79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13471" y="2904565"/>
            <a:ext cx="5338690" cy="1687155"/>
          </a:xfrm>
          <a:prstGeom prst="roundRect">
            <a:avLst/>
          </a:prstGeom>
          <a:gradFill flip="none" rotWithShape="1">
            <a:gsLst>
              <a:gs pos="28000">
                <a:schemeClr val="accent1">
                  <a:lumMod val="75000"/>
                </a:schemeClr>
              </a:gs>
              <a:gs pos="67000">
                <a:schemeClr val="accent1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6200000" scaled="1"/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auhaus 93" panose="04030905020B02020C02" pitchFamily="82" charset="0"/>
              </a:rPr>
              <a:t> 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13471" y="4819426"/>
            <a:ext cx="5338690" cy="1660261"/>
          </a:xfrm>
          <a:prstGeom prst="roundRect">
            <a:avLst/>
          </a:prstGeom>
          <a:gradFill flip="none" rotWithShape="1">
            <a:gsLst>
              <a:gs pos="28000">
                <a:schemeClr val="accent1">
                  <a:lumMod val="75000"/>
                </a:schemeClr>
              </a:gs>
              <a:gs pos="67000">
                <a:schemeClr val="accent1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6200000" scaled="1"/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auhaus 93" panose="04030905020B02020C02" pitchFamily="82" charset="0"/>
              </a:rPr>
              <a:t> 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69004" y="2972197"/>
            <a:ext cx="426412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an action which was in progress when something else happened.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67790" y="1038504"/>
            <a:ext cx="492700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the actions which happened one after the other in the past. </a:t>
            </a:r>
            <a:endParaRPr lang="ru-RU" sz="2600" dirty="0">
              <a:solidFill>
                <a:schemeClr val="bg1"/>
              </a:solidFill>
              <a:cs typeface="Narkisim" panose="020E0502050101010101" pitchFamily="34" charset="-79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66770" y="4910466"/>
            <a:ext cx="434297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an action which finished in the past and whose result was visible in the past.</a:t>
            </a:r>
            <a:endParaRPr lang="ru-RU" sz="2600" dirty="0">
              <a:solidFill>
                <a:schemeClr val="bg1"/>
              </a:solidFill>
              <a:cs typeface="Narkisim" panose="020E0502050101010101" pitchFamily="34" charset="-79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96000" y="946672"/>
            <a:ext cx="5543774" cy="173018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096000" y="2883048"/>
            <a:ext cx="5543774" cy="173018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096000" y="4819426"/>
            <a:ext cx="5543774" cy="166026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02067" y="1069282"/>
            <a:ext cx="5708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He </a:t>
            </a:r>
            <a:r>
              <a:rPr lang="en-US" sz="2400" dirty="0">
                <a:solidFill>
                  <a:srgbClr val="FF5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knocked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her down, </a:t>
            </a:r>
            <a:r>
              <a:rPr lang="en-US" sz="2400" dirty="0">
                <a:solidFill>
                  <a:srgbClr val="FF5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grabbed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her purse and </a:t>
            </a:r>
            <a:r>
              <a:rPr lang="en-US" sz="2400" dirty="0">
                <a:solidFill>
                  <a:srgbClr val="FF5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ran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off.</a:t>
            </a:r>
            <a:endParaRPr lang="ru-RU" sz="2400" dirty="0">
              <a:solidFill>
                <a:schemeClr val="accent5">
                  <a:lumMod val="50000"/>
                </a:schemeClr>
              </a:solidFill>
              <a:cs typeface="MV Boli" panose="02000500030200090000" pitchFamily="2" charset="0"/>
            </a:endParaRPr>
          </a:p>
        </p:txBody>
      </p:sp>
      <p:sp>
        <p:nvSpPr>
          <p:cNvPr id="15" name="Пятиугольник 19"/>
          <p:cNvSpPr/>
          <p:nvPr/>
        </p:nvSpPr>
        <p:spPr>
          <a:xfrm>
            <a:off x="6653684" y="2158851"/>
            <a:ext cx="4449584" cy="186896"/>
          </a:xfrm>
          <a:custGeom>
            <a:avLst/>
            <a:gdLst>
              <a:gd name="connsiteX0" fmla="*/ 0 w 4449584"/>
              <a:gd name="connsiteY0" fmla="*/ 0 h 186896"/>
              <a:gd name="connsiteX1" fmla="*/ 4356136 w 4449584"/>
              <a:gd name="connsiteY1" fmla="*/ 0 h 186896"/>
              <a:gd name="connsiteX2" fmla="*/ 4449584 w 4449584"/>
              <a:gd name="connsiteY2" fmla="*/ 93448 h 186896"/>
              <a:gd name="connsiteX3" fmla="*/ 4356136 w 4449584"/>
              <a:gd name="connsiteY3" fmla="*/ 186896 h 186896"/>
              <a:gd name="connsiteX4" fmla="*/ 0 w 4449584"/>
              <a:gd name="connsiteY4" fmla="*/ 186896 h 186896"/>
              <a:gd name="connsiteX5" fmla="*/ 0 w 4449584"/>
              <a:gd name="connsiteY5" fmla="*/ 0 h 186896"/>
              <a:gd name="connsiteX0" fmla="*/ 93518 w 4449584"/>
              <a:gd name="connsiteY0" fmla="*/ 31173 h 186896"/>
              <a:gd name="connsiteX1" fmla="*/ 4356136 w 4449584"/>
              <a:gd name="connsiteY1" fmla="*/ 0 h 186896"/>
              <a:gd name="connsiteX2" fmla="*/ 4449584 w 4449584"/>
              <a:gd name="connsiteY2" fmla="*/ 93448 h 186896"/>
              <a:gd name="connsiteX3" fmla="*/ 4356136 w 4449584"/>
              <a:gd name="connsiteY3" fmla="*/ 186896 h 186896"/>
              <a:gd name="connsiteX4" fmla="*/ 0 w 4449584"/>
              <a:gd name="connsiteY4" fmla="*/ 186896 h 186896"/>
              <a:gd name="connsiteX5" fmla="*/ 93518 w 4449584"/>
              <a:gd name="connsiteY5" fmla="*/ 31173 h 186896"/>
              <a:gd name="connsiteX0" fmla="*/ 93518 w 4449584"/>
              <a:gd name="connsiteY0" fmla="*/ 10391 h 186896"/>
              <a:gd name="connsiteX1" fmla="*/ 4356136 w 4449584"/>
              <a:gd name="connsiteY1" fmla="*/ 0 h 186896"/>
              <a:gd name="connsiteX2" fmla="*/ 4449584 w 4449584"/>
              <a:gd name="connsiteY2" fmla="*/ 93448 h 186896"/>
              <a:gd name="connsiteX3" fmla="*/ 4356136 w 4449584"/>
              <a:gd name="connsiteY3" fmla="*/ 186896 h 186896"/>
              <a:gd name="connsiteX4" fmla="*/ 0 w 4449584"/>
              <a:gd name="connsiteY4" fmla="*/ 186896 h 186896"/>
              <a:gd name="connsiteX5" fmla="*/ 93518 w 4449584"/>
              <a:gd name="connsiteY5" fmla="*/ 10391 h 18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9584" h="186896">
                <a:moveTo>
                  <a:pt x="93518" y="10391"/>
                </a:moveTo>
                <a:lnTo>
                  <a:pt x="4356136" y="0"/>
                </a:lnTo>
                <a:lnTo>
                  <a:pt x="4449584" y="93448"/>
                </a:lnTo>
                <a:lnTo>
                  <a:pt x="4356136" y="186896"/>
                </a:lnTo>
                <a:lnTo>
                  <a:pt x="0" y="186896"/>
                </a:lnTo>
                <a:lnTo>
                  <a:pt x="93518" y="1039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6576965" y="2296041"/>
            <a:ext cx="1059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past</a:t>
            </a:r>
            <a:endParaRPr lang="ru-RU" sz="2000" dirty="0">
              <a:solidFill>
                <a:srgbClr val="002060"/>
              </a:solidFill>
              <a:cs typeface="Narkisim" panose="020E0502050101010101" pitchFamily="34" charset="-79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432851" y="2286395"/>
            <a:ext cx="1059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now</a:t>
            </a:r>
            <a:endParaRPr lang="ru-RU" sz="2000" dirty="0">
              <a:solidFill>
                <a:srgbClr val="002060"/>
              </a:solidFill>
              <a:cs typeface="Narkisim" panose="020E0502050101010101" pitchFamily="34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32548" y="2972197"/>
            <a:ext cx="5435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We </a:t>
            </a:r>
            <a:r>
              <a:rPr lang="en-US" sz="2400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were dancing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when one of the neighbors </a:t>
            </a:r>
            <a:r>
              <a:rPr lang="en-US" sz="2400" dirty="0">
                <a:solidFill>
                  <a:srgbClr val="FF5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came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.</a:t>
            </a:r>
            <a:endParaRPr lang="ru-RU" sz="2400" dirty="0">
              <a:solidFill>
                <a:schemeClr val="accent5">
                  <a:lumMod val="50000"/>
                </a:schemeClr>
              </a:solidFill>
              <a:cs typeface="MV Boli" panose="02000500030200090000" pitchFamily="2" charset="0"/>
            </a:endParaRPr>
          </a:p>
        </p:txBody>
      </p:sp>
      <p:sp>
        <p:nvSpPr>
          <p:cNvPr id="22" name="Пятиугольник 19"/>
          <p:cNvSpPr/>
          <p:nvPr/>
        </p:nvSpPr>
        <p:spPr>
          <a:xfrm>
            <a:off x="6643095" y="4128687"/>
            <a:ext cx="4449584" cy="186896"/>
          </a:xfrm>
          <a:custGeom>
            <a:avLst/>
            <a:gdLst>
              <a:gd name="connsiteX0" fmla="*/ 0 w 4449584"/>
              <a:gd name="connsiteY0" fmla="*/ 0 h 186896"/>
              <a:gd name="connsiteX1" fmla="*/ 4356136 w 4449584"/>
              <a:gd name="connsiteY1" fmla="*/ 0 h 186896"/>
              <a:gd name="connsiteX2" fmla="*/ 4449584 w 4449584"/>
              <a:gd name="connsiteY2" fmla="*/ 93448 h 186896"/>
              <a:gd name="connsiteX3" fmla="*/ 4356136 w 4449584"/>
              <a:gd name="connsiteY3" fmla="*/ 186896 h 186896"/>
              <a:gd name="connsiteX4" fmla="*/ 0 w 4449584"/>
              <a:gd name="connsiteY4" fmla="*/ 186896 h 186896"/>
              <a:gd name="connsiteX5" fmla="*/ 0 w 4449584"/>
              <a:gd name="connsiteY5" fmla="*/ 0 h 186896"/>
              <a:gd name="connsiteX0" fmla="*/ 93518 w 4449584"/>
              <a:gd name="connsiteY0" fmla="*/ 31173 h 186896"/>
              <a:gd name="connsiteX1" fmla="*/ 4356136 w 4449584"/>
              <a:gd name="connsiteY1" fmla="*/ 0 h 186896"/>
              <a:gd name="connsiteX2" fmla="*/ 4449584 w 4449584"/>
              <a:gd name="connsiteY2" fmla="*/ 93448 h 186896"/>
              <a:gd name="connsiteX3" fmla="*/ 4356136 w 4449584"/>
              <a:gd name="connsiteY3" fmla="*/ 186896 h 186896"/>
              <a:gd name="connsiteX4" fmla="*/ 0 w 4449584"/>
              <a:gd name="connsiteY4" fmla="*/ 186896 h 186896"/>
              <a:gd name="connsiteX5" fmla="*/ 93518 w 4449584"/>
              <a:gd name="connsiteY5" fmla="*/ 31173 h 186896"/>
              <a:gd name="connsiteX0" fmla="*/ 93518 w 4449584"/>
              <a:gd name="connsiteY0" fmla="*/ 10391 h 186896"/>
              <a:gd name="connsiteX1" fmla="*/ 4356136 w 4449584"/>
              <a:gd name="connsiteY1" fmla="*/ 0 h 186896"/>
              <a:gd name="connsiteX2" fmla="*/ 4449584 w 4449584"/>
              <a:gd name="connsiteY2" fmla="*/ 93448 h 186896"/>
              <a:gd name="connsiteX3" fmla="*/ 4356136 w 4449584"/>
              <a:gd name="connsiteY3" fmla="*/ 186896 h 186896"/>
              <a:gd name="connsiteX4" fmla="*/ 0 w 4449584"/>
              <a:gd name="connsiteY4" fmla="*/ 186896 h 186896"/>
              <a:gd name="connsiteX5" fmla="*/ 93518 w 4449584"/>
              <a:gd name="connsiteY5" fmla="*/ 10391 h 18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9584" h="186896">
                <a:moveTo>
                  <a:pt x="93518" y="10391"/>
                </a:moveTo>
                <a:lnTo>
                  <a:pt x="4356136" y="0"/>
                </a:lnTo>
                <a:lnTo>
                  <a:pt x="4449584" y="93448"/>
                </a:lnTo>
                <a:lnTo>
                  <a:pt x="4356136" y="186896"/>
                </a:lnTo>
                <a:lnTo>
                  <a:pt x="0" y="186896"/>
                </a:lnTo>
                <a:lnTo>
                  <a:pt x="93518" y="1039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6608051" y="4249959"/>
            <a:ext cx="1059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past</a:t>
            </a:r>
            <a:endParaRPr lang="ru-RU" sz="2000" dirty="0">
              <a:solidFill>
                <a:srgbClr val="002060"/>
              </a:solidFill>
              <a:cs typeface="Narkisim" panose="020E0502050101010101" pitchFamily="34" charset="-79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432851" y="4277280"/>
            <a:ext cx="1059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now</a:t>
            </a:r>
            <a:endParaRPr lang="ru-RU" sz="2000" dirty="0">
              <a:solidFill>
                <a:srgbClr val="002060"/>
              </a:solidFill>
              <a:cs typeface="Narkisim" panose="020E0502050101010101" pitchFamily="34" charset="-79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47273" y="4893605"/>
            <a:ext cx="54624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He </a:t>
            </a:r>
            <a:r>
              <a:rPr lang="en-US" sz="2400" dirty="0">
                <a:solidFill>
                  <a:srgbClr val="FF5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was tired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because he </a:t>
            </a:r>
            <a:r>
              <a:rPr lang="en-US" sz="2400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had worked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hard all day.</a:t>
            </a:r>
            <a:endParaRPr lang="ru-RU" sz="2400" dirty="0">
              <a:solidFill>
                <a:schemeClr val="accent5">
                  <a:lumMod val="50000"/>
                </a:schemeClr>
              </a:solidFill>
              <a:cs typeface="MV Boli" panose="0200050003020009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445025" y="6153040"/>
            <a:ext cx="1059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now</a:t>
            </a:r>
            <a:endParaRPr lang="ru-RU" sz="2000" dirty="0">
              <a:solidFill>
                <a:srgbClr val="002060"/>
              </a:solidFill>
              <a:cs typeface="Narkisim" panose="020E0502050101010101" pitchFamily="34" charset="-79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713557" y="2238030"/>
            <a:ext cx="3239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5050"/>
                </a:solidFill>
                <a:latin typeface="Bauhaus 93" panose="04030905020B02020C02" pitchFamily="82" charset="0"/>
              </a:rPr>
              <a:t>A         B       C</a:t>
            </a:r>
            <a:endParaRPr lang="ru-RU" sz="2400" dirty="0">
              <a:solidFill>
                <a:srgbClr val="FF505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165638" y="883302"/>
            <a:ext cx="446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5050"/>
                </a:solidFill>
                <a:latin typeface="Bauhaus 93" panose="04030905020B02020C02" pitchFamily="82" charset="0"/>
              </a:rPr>
              <a:t>A</a:t>
            </a:r>
            <a:endParaRPr lang="ru-RU" sz="2000" dirty="0">
              <a:solidFill>
                <a:srgbClr val="FF505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806674" y="907764"/>
            <a:ext cx="446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5050"/>
                </a:solidFill>
                <a:latin typeface="Bauhaus 93" panose="04030905020B02020C02" pitchFamily="82" charset="0"/>
              </a:rPr>
              <a:t>B</a:t>
            </a:r>
            <a:endParaRPr lang="ru-RU" sz="2000" dirty="0">
              <a:solidFill>
                <a:srgbClr val="FF505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915593" y="1297429"/>
            <a:ext cx="446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5050"/>
                </a:solidFill>
                <a:latin typeface="Bauhaus 93" panose="04030905020B02020C02" pitchFamily="82" charset="0"/>
              </a:rPr>
              <a:t>C</a:t>
            </a:r>
            <a:endParaRPr lang="ru-RU" sz="2000" dirty="0">
              <a:solidFill>
                <a:srgbClr val="FF5050"/>
              </a:solidFill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128" r="621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7985"/>
          <a:stretch/>
        </p:blipFill>
        <p:spPr>
          <a:xfrm flipH="1">
            <a:off x="9764407" y="1241042"/>
            <a:ext cx="745641" cy="1838963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301" y="3225298"/>
            <a:ext cx="1456192" cy="1820240"/>
          </a:xfrm>
          <a:prstGeom prst="rect">
            <a:avLst/>
          </a:prstGeom>
        </p:spPr>
      </p:pic>
      <p:sp>
        <p:nvSpPr>
          <p:cNvPr id="42" name="Прямоугольник 41"/>
          <p:cNvSpPr/>
          <p:nvPr/>
        </p:nvSpPr>
        <p:spPr>
          <a:xfrm>
            <a:off x="7165638" y="3796226"/>
            <a:ext cx="1609736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rgbClr val="00B050"/>
                </a:solidFill>
                <a:latin typeface="Narkisim" panose="020E0502050101010101" pitchFamily="34" charset="-79"/>
                <a:ea typeface="Calibri" panose="020F0502020204030204" pitchFamily="34" charset="0"/>
                <a:cs typeface="Narkisim" panose="020E0502050101010101" pitchFamily="34" charset="-79"/>
              </a:rPr>
              <a:t>Past Continuous</a:t>
            </a:r>
            <a:endParaRPr lang="ru-RU" sz="14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Narkisim" panose="020E0502050101010101" pitchFamily="34" charset="-79"/>
            </a:endParaRPr>
          </a:p>
        </p:txBody>
      </p:sp>
      <p:sp>
        <p:nvSpPr>
          <p:cNvPr id="43" name="Пятиугольник 42"/>
          <p:cNvSpPr/>
          <p:nvPr/>
        </p:nvSpPr>
        <p:spPr>
          <a:xfrm rot="16200000">
            <a:off x="7757545" y="3776942"/>
            <a:ext cx="421548" cy="1276253"/>
          </a:xfrm>
          <a:prstGeom prst="homePlate">
            <a:avLst/>
          </a:prstGeom>
          <a:solidFill>
            <a:srgbClr val="FF5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7428748" y="4305446"/>
            <a:ext cx="1079142" cy="355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solidFill>
                  <a:schemeClr val="bg1"/>
                </a:solidFill>
                <a:latin typeface="Narkisim" panose="020E0502050101010101" pitchFamily="34" charset="-79"/>
                <a:ea typeface="Calibri" panose="020F0502020204030204" pitchFamily="34" charset="0"/>
                <a:cs typeface="Narkisim" panose="020E0502050101010101" pitchFamily="34" charset="-79"/>
              </a:rPr>
              <a:t>Past Simple</a:t>
            </a:r>
            <a:endParaRPr lang="ru-RU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Narkisim" panose="020E0502050101010101" pitchFamily="34" charset="-79"/>
            </a:endParaRPr>
          </a:p>
        </p:txBody>
      </p:sp>
      <p:sp>
        <p:nvSpPr>
          <p:cNvPr id="45" name="Правая круглая скобка 44"/>
          <p:cNvSpPr/>
          <p:nvPr/>
        </p:nvSpPr>
        <p:spPr>
          <a:xfrm rot="5400000">
            <a:off x="8501893" y="5089437"/>
            <a:ext cx="276560" cy="2503942"/>
          </a:xfrm>
          <a:prstGeom prst="rightBracket">
            <a:avLst>
              <a:gd name="adj" fmla="val 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6759632" y="6153040"/>
            <a:ext cx="1059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past</a:t>
            </a:r>
            <a:endParaRPr lang="ru-RU" sz="2000" dirty="0">
              <a:solidFill>
                <a:srgbClr val="002060"/>
              </a:solidFill>
              <a:cs typeface="Narkisim" panose="020E0502050101010101" pitchFamily="34" charset="-79"/>
            </a:endParaRPr>
          </a:p>
        </p:txBody>
      </p:sp>
      <p:sp>
        <p:nvSpPr>
          <p:cNvPr id="26" name="Пятиугольник 19"/>
          <p:cNvSpPr/>
          <p:nvPr/>
        </p:nvSpPr>
        <p:spPr>
          <a:xfrm>
            <a:off x="6653684" y="6092750"/>
            <a:ext cx="4449584" cy="186896"/>
          </a:xfrm>
          <a:custGeom>
            <a:avLst/>
            <a:gdLst>
              <a:gd name="connsiteX0" fmla="*/ 0 w 4449584"/>
              <a:gd name="connsiteY0" fmla="*/ 0 h 186896"/>
              <a:gd name="connsiteX1" fmla="*/ 4356136 w 4449584"/>
              <a:gd name="connsiteY1" fmla="*/ 0 h 186896"/>
              <a:gd name="connsiteX2" fmla="*/ 4449584 w 4449584"/>
              <a:gd name="connsiteY2" fmla="*/ 93448 h 186896"/>
              <a:gd name="connsiteX3" fmla="*/ 4356136 w 4449584"/>
              <a:gd name="connsiteY3" fmla="*/ 186896 h 186896"/>
              <a:gd name="connsiteX4" fmla="*/ 0 w 4449584"/>
              <a:gd name="connsiteY4" fmla="*/ 186896 h 186896"/>
              <a:gd name="connsiteX5" fmla="*/ 0 w 4449584"/>
              <a:gd name="connsiteY5" fmla="*/ 0 h 186896"/>
              <a:gd name="connsiteX0" fmla="*/ 93518 w 4449584"/>
              <a:gd name="connsiteY0" fmla="*/ 31173 h 186896"/>
              <a:gd name="connsiteX1" fmla="*/ 4356136 w 4449584"/>
              <a:gd name="connsiteY1" fmla="*/ 0 h 186896"/>
              <a:gd name="connsiteX2" fmla="*/ 4449584 w 4449584"/>
              <a:gd name="connsiteY2" fmla="*/ 93448 h 186896"/>
              <a:gd name="connsiteX3" fmla="*/ 4356136 w 4449584"/>
              <a:gd name="connsiteY3" fmla="*/ 186896 h 186896"/>
              <a:gd name="connsiteX4" fmla="*/ 0 w 4449584"/>
              <a:gd name="connsiteY4" fmla="*/ 186896 h 186896"/>
              <a:gd name="connsiteX5" fmla="*/ 93518 w 4449584"/>
              <a:gd name="connsiteY5" fmla="*/ 31173 h 186896"/>
              <a:gd name="connsiteX0" fmla="*/ 93518 w 4449584"/>
              <a:gd name="connsiteY0" fmla="*/ 10391 h 186896"/>
              <a:gd name="connsiteX1" fmla="*/ 4356136 w 4449584"/>
              <a:gd name="connsiteY1" fmla="*/ 0 h 186896"/>
              <a:gd name="connsiteX2" fmla="*/ 4449584 w 4449584"/>
              <a:gd name="connsiteY2" fmla="*/ 93448 h 186896"/>
              <a:gd name="connsiteX3" fmla="*/ 4356136 w 4449584"/>
              <a:gd name="connsiteY3" fmla="*/ 186896 h 186896"/>
              <a:gd name="connsiteX4" fmla="*/ 0 w 4449584"/>
              <a:gd name="connsiteY4" fmla="*/ 186896 h 186896"/>
              <a:gd name="connsiteX5" fmla="*/ 93518 w 4449584"/>
              <a:gd name="connsiteY5" fmla="*/ 10391 h 18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9584" h="186896">
                <a:moveTo>
                  <a:pt x="93518" y="10391"/>
                </a:moveTo>
                <a:lnTo>
                  <a:pt x="4356136" y="0"/>
                </a:lnTo>
                <a:lnTo>
                  <a:pt x="4449584" y="93448"/>
                </a:lnTo>
                <a:lnTo>
                  <a:pt x="4356136" y="186896"/>
                </a:lnTo>
                <a:lnTo>
                  <a:pt x="0" y="186896"/>
                </a:lnTo>
                <a:lnTo>
                  <a:pt x="93518" y="1039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7256354" y="6016733"/>
            <a:ext cx="258288" cy="27261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9752036" y="6020046"/>
            <a:ext cx="258288" cy="272613"/>
          </a:xfrm>
          <a:prstGeom prst="ellipse">
            <a:avLst/>
          </a:prstGeom>
          <a:solidFill>
            <a:srgbClr val="FF5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493" y="5188845"/>
            <a:ext cx="1238874" cy="1238874"/>
          </a:xfrm>
          <a:prstGeom prst="rect">
            <a:avLst/>
          </a:prstGeom>
        </p:spPr>
      </p:pic>
      <p:sp>
        <p:nvSpPr>
          <p:cNvPr id="50" name="Прямоугольник 49"/>
          <p:cNvSpPr/>
          <p:nvPr/>
        </p:nvSpPr>
        <p:spPr>
          <a:xfrm>
            <a:off x="9515206" y="5682978"/>
            <a:ext cx="665567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rgbClr val="FF5050"/>
                </a:solidFill>
                <a:latin typeface="Narkisim" panose="020E0502050101010101" pitchFamily="34" charset="-79"/>
                <a:ea typeface="Calibri" panose="020F0502020204030204" pitchFamily="34" charset="0"/>
                <a:cs typeface="Narkisim" panose="020E0502050101010101" pitchFamily="34" charset="-79"/>
              </a:rPr>
              <a:t>result</a:t>
            </a:r>
            <a:endParaRPr lang="ru-RU" sz="1400" dirty="0">
              <a:solidFill>
                <a:srgbClr val="FF5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Narkisim" panose="020E0502050101010101" pitchFamily="34" charset="-79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8093228" y="6196280"/>
            <a:ext cx="1093569" cy="355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solidFill>
                  <a:srgbClr val="00B050"/>
                </a:solidFill>
                <a:latin typeface="Narkisim" panose="020E0502050101010101" pitchFamily="34" charset="-79"/>
                <a:ea typeface="Calibri" panose="020F0502020204030204" pitchFamily="34" charset="0"/>
                <a:cs typeface="Narkisim" panose="020E0502050101010101" pitchFamily="34" charset="-79"/>
              </a:rPr>
              <a:t>Past Perfect</a:t>
            </a:r>
            <a:endParaRPr lang="ru-RU" sz="12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Narkisim" panose="020E0502050101010101" pitchFamily="34" charset="-79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 rot="16200000">
            <a:off x="-145208" y="1466892"/>
            <a:ext cx="1865582" cy="68974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Bauhaus 93" panose="04030905020B02020C02" pitchFamily="82" charset="0"/>
                <a:cs typeface="Narkisim" panose="020E0502050101010101" pitchFamily="34" charset="-79"/>
              </a:rPr>
              <a:t>Simple</a:t>
            </a:r>
            <a:endParaRPr lang="ru-RU" sz="3600" dirty="0">
              <a:cs typeface="Narkisim" panose="020E0502050101010101" pitchFamily="34" charset="-79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 rot="16200000">
            <a:off x="-145208" y="3346355"/>
            <a:ext cx="1865582" cy="68974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Bauhaus 93" panose="04030905020B02020C02" pitchFamily="82" charset="0"/>
                <a:cs typeface="Narkisim" panose="020E0502050101010101" pitchFamily="34" charset="-79"/>
              </a:rPr>
              <a:t>Contin.</a:t>
            </a:r>
            <a:endParaRPr lang="ru-RU" sz="3600" dirty="0">
              <a:cs typeface="Narkisim" panose="020E0502050101010101" pitchFamily="34" charset="-79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 rot="16200000">
            <a:off x="-145208" y="5225818"/>
            <a:ext cx="1865582" cy="689746"/>
          </a:xfrm>
          <a:prstGeom prst="roundRect">
            <a:avLst/>
          </a:prstGeom>
          <a:solidFill>
            <a:srgbClr val="FF505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Bauhaus 93" panose="04030905020B02020C02" pitchFamily="82" charset="0"/>
                <a:cs typeface="Narkisim" panose="020E0502050101010101" pitchFamily="34" charset="-79"/>
              </a:rPr>
              <a:t>Perfect</a:t>
            </a:r>
            <a:endParaRPr lang="ru-RU" sz="3600" dirty="0">
              <a:cs typeface="Narkisim" panose="020E05020501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73766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2" grpId="0"/>
      <p:bldP spid="9" grpId="0"/>
      <p:bldP spid="10" grpId="0"/>
      <p:bldP spid="11" grpId="0" animBg="1"/>
      <p:bldP spid="12" grpId="0" animBg="1"/>
      <p:bldP spid="13" grpId="0" animBg="1"/>
      <p:bldP spid="14" grpId="0"/>
      <p:bldP spid="15" grpId="0" animBg="1"/>
      <p:bldP spid="17" grpId="0"/>
      <p:bldP spid="18" grpId="0"/>
      <p:bldP spid="5" grpId="0"/>
      <p:bldP spid="22" grpId="0" animBg="1"/>
      <p:bldP spid="23" grpId="0"/>
      <p:bldP spid="24" grpId="0"/>
      <p:bldP spid="27" grpId="0"/>
      <p:bldP spid="30" grpId="0"/>
      <p:bldP spid="36" grpId="0"/>
      <p:bldP spid="37" grpId="0"/>
      <p:bldP spid="38" grpId="0"/>
      <p:bldP spid="39" grpId="0"/>
      <p:bldP spid="42" grpId="0"/>
      <p:bldP spid="43" grpId="0" animBg="1"/>
      <p:bldP spid="44" grpId="0"/>
      <p:bldP spid="45" grpId="0" animBg="1"/>
      <p:bldP spid="31" grpId="0"/>
      <p:bldP spid="26" grpId="0" animBg="1"/>
      <p:bldP spid="29" grpId="0" animBg="1"/>
      <p:bldP spid="28" grpId="0" animBg="1"/>
      <p:bldP spid="50" grpId="0"/>
      <p:bldP spid="46" grpId="0"/>
      <p:bldP spid="47" grpId="0" animBg="1"/>
      <p:bldP spid="48" grpId="0" animBg="1"/>
      <p:bldP spid="5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513471" y="946672"/>
            <a:ext cx="5338690" cy="173018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dirty="0">
              <a:solidFill>
                <a:schemeClr val="bg1"/>
              </a:solidFill>
              <a:cs typeface="Narkisim" panose="020E0502050101010101" pitchFamily="34" charset="-79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13471" y="2904565"/>
            <a:ext cx="5338690" cy="1687155"/>
          </a:xfrm>
          <a:prstGeom prst="roundRect">
            <a:avLst/>
          </a:prstGeom>
          <a:gradFill flip="none" rotWithShape="1">
            <a:gsLst>
              <a:gs pos="28000">
                <a:schemeClr val="accent1">
                  <a:lumMod val="75000"/>
                </a:schemeClr>
              </a:gs>
              <a:gs pos="67000">
                <a:schemeClr val="accent1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6200000" scaled="1"/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auhaus 93" panose="04030905020B02020C02" pitchFamily="82" charset="0"/>
              </a:rPr>
              <a:t> 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13471" y="4819426"/>
            <a:ext cx="5338690" cy="1660261"/>
          </a:xfrm>
          <a:prstGeom prst="roundRect">
            <a:avLst/>
          </a:prstGeom>
          <a:gradFill flip="none" rotWithShape="1">
            <a:gsLst>
              <a:gs pos="28000">
                <a:schemeClr val="accent1">
                  <a:lumMod val="75000"/>
                </a:schemeClr>
              </a:gs>
              <a:gs pos="67000">
                <a:schemeClr val="accent1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6200000" scaled="1"/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auhaus 93" panose="04030905020B02020C02" pitchFamily="82" charset="0"/>
              </a:rPr>
              <a:t> 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43785" y="2956282"/>
            <a:ext cx="433745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two or more simultaneous past actions.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43785" y="1007865"/>
            <a:ext cx="448048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for past habits and states which are now finished. In such cases we can also use </a:t>
            </a:r>
            <a:r>
              <a:rPr lang="en-US" sz="2600" dirty="0">
                <a:solidFill>
                  <a:srgbClr val="FF505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used to</a:t>
            </a:r>
            <a:r>
              <a:rPr lang="en-US" sz="26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.</a:t>
            </a:r>
            <a:r>
              <a:rPr lang="en-US" sz="2600" dirty="0">
                <a:solidFill>
                  <a:srgbClr val="FF505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 </a:t>
            </a:r>
            <a:endParaRPr lang="ru-RU" sz="2600" dirty="0">
              <a:solidFill>
                <a:srgbClr val="FF5050"/>
              </a:solidFill>
              <a:cs typeface="Narkisim" panose="020E0502050101010101" pitchFamily="34" charset="-79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43785" y="4897607"/>
            <a:ext cx="426421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The Past Perfect is the past equivalent of the Present Perfect.</a:t>
            </a:r>
            <a:endParaRPr lang="ru-RU" sz="2600" dirty="0">
              <a:solidFill>
                <a:schemeClr val="bg1"/>
              </a:solidFill>
              <a:cs typeface="Narkisim" panose="020E0502050101010101" pitchFamily="34" charset="-79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96000" y="946672"/>
            <a:ext cx="5677050" cy="173018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096000" y="2883048"/>
            <a:ext cx="5677050" cy="173018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095999" y="4819426"/>
            <a:ext cx="5677051" cy="166026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02067" y="1069282"/>
            <a:ext cx="5708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He </a:t>
            </a:r>
            <a:r>
              <a:rPr lang="en-US" sz="2400" dirty="0">
                <a:solidFill>
                  <a:srgbClr val="FF5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went / used to go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scuba diving. </a:t>
            </a:r>
            <a:endParaRPr lang="ru-RU" sz="2400" dirty="0">
              <a:solidFill>
                <a:schemeClr val="accent5">
                  <a:lumMod val="50000"/>
                </a:schemeClr>
              </a:solidFill>
              <a:cs typeface="MV Boli" panose="0200050003020009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6965" y="2296041"/>
            <a:ext cx="1059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past</a:t>
            </a:r>
            <a:endParaRPr lang="ru-RU" sz="2000" dirty="0">
              <a:solidFill>
                <a:srgbClr val="002060"/>
              </a:solidFill>
              <a:cs typeface="Narkisim" panose="020E0502050101010101" pitchFamily="34" charset="-79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432851" y="2286395"/>
            <a:ext cx="1059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now</a:t>
            </a:r>
            <a:endParaRPr lang="ru-RU" sz="2000" dirty="0">
              <a:solidFill>
                <a:srgbClr val="002060"/>
              </a:solidFill>
              <a:cs typeface="Narkisim" panose="020E0502050101010101" pitchFamily="34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32548" y="2972197"/>
            <a:ext cx="5435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She </a:t>
            </a:r>
            <a:r>
              <a:rPr lang="en-US" sz="2400" dirty="0">
                <a:solidFill>
                  <a:srgbClr val="FF5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was doing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shopping while he </a:t>
            </a:r>
            <a:r>
              <a:rPr lang="en-US" sz="2400" dirty="0">
                <a:solidFill>
                  <a:srgbClr val="FF5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was reading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papers. </a:t>
            </a:r>
            <a:endParaRPr lang="ru-RU" sz="2400" dirty="0">
              <a:solidFill>
                <a:schemeClr val="accent5">
                  <a:lumMod val="50000"/>
                </a:schemeClr>
              </a:solidFill>
              <a:cs typeface="MV Boli" panose="02000500030200090000" pitchFamily="2" charset="0"/>
            </a:endParaRPr>
          </a:p>
        </p:txBody>
      </p:sp>
      <p:sp>
        <p:nvSpPr>
          <p:cNvPr id="22" name="Пятиугольник 19"/>
          <p:cNvSpPr/>
          <p:nvPr/>
        </p:nvSpPr>
        <p:spPr>
          <a:xfrm>
            <a:off x="6776019" y="4262523"/>
            <a:ext cx="4204911" cy="159759"/>
          </a:xfrm>
          <a:custGeom>
            <a:avLst/>
            <a:gdLst>
              <a:gd name="connsiteX0" fmla="*/ 0 w 4449584"/>
              <a:gd name="connsiteY0" fmla="*/ 0 h 186896"/>
              <a:gd name="connsiteX1" fmla="*/ 4356136 w 4449584"/>
              <a:gd name="connsiteY1" fmla="*/ 0 h 186896"/>
              <a:gd name="connsiteX2" fmla="*/ 4449584 w 4449584"/>
              <a:gd name="connsiteY2" fmla="*/ 93448 h 186896"/>
              <a:gd name="connsiteX3" fmla="*/ 4356136 w 4449584"/>
              <a:gd name="connsiteY3" fmla="*/ 186896 h 186896"/>
              <a:gd name="connsiteX4" fmla="*/ 0 w 4449584"/>
              <a:gd name="connsiteY4" fmla="*/ 186896 h 186896"/>
              <a:gd name="connsiteX5" fmla="*/ 0 w 4449584"/>
              <a:gd name="connsiteY5" fmla="*/ 0 h 186896"/>
              <a:gd name="connsiteX0" fmla="*/ 93518 w 4449584"/>
              <a:gd name="connsiteY0" fmla="*/ 31173 h 186896"/>
              <a:gd name="connsiteX1" fmla="*/ 4356136 w 4449584"/>
              <a:gd name="connsiteY1" fmla="*/ 0 h 186896"/>
              <a:gd name="connsiteX2" fmla="*/ 4449584 w 4449584"/>
              <a:gd name="connsiteY2" fmla="*/ 93448 h 186896"/>
              <a:gd name="connsiteX3" fmla="*/ 4356136 w 4449584"/>
              <a:gd name="connsiteY3" fmla="*/ 186896 h 186896"/>
              <a:gd name="connsiteX4" fmla="*/ 0 w 4449584"/>
              <a:gd name="connsiteY4" fmla="*/ 186896 h 186896"/>
              <a:gd name="connsiteX5" fmla="*/ 93518 w 4449584"/>
              <a:gd name="connsiteY5" fmla="*/ 31173 h 186896"/>
              <a:gd name="connsiteX0" fmla="*/ 93518 w 4449584"/>
              <a:gd name="connsiteY0" fmla="*/ 10391 h 186896"/>
              <a:gd name="connsiteX1" fmla="*/ 4356136 w 4449584"/>
              <a:gd name="connsiteY1" fmla="*/ 0 h 186896"/>
              <a:gd name="connsiteX2" fmla="*/ 4449584 w 4449584"/>
              <a:gd name="connsiteY2" fmla="*/ 93448 h 186896"/>
              <a:gd name="connsiteX3" fmla="*/ 4356136 w 4449584"/>
              <a:gd name="connsiteY3" fmla="*/ 186896 h 186896"/>
              <a:gd name="connsiteX4" fmla="*/ 0 w 4449584"/>
              <a:gd name="connsiteY4" fmla="*/ 186896 h 186896"/>
              <a:gd name="connsiteX5" fmla="*/ 93518 w 4449584"/>
              <a:gd name="connsiteY5" fmla="*/ 10391 h 18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9584" h="186896">
                <a:moveTo>
                  <a:pt x="93518" y="10391"/>
                </a:moveTo>
                <a:lnTo>
                  <a:pt x="4356136" y="0"/>
                </a:lnTo>
                <a:lnTo>
                  <a:pt x="4449584" y="93448"/>
                </a:lnTo>
                <a:lnTo>
                  <a:pt x="4356136" y="186896"/>
                </a:lnTo>
                <a:lnTo>
                  <a:pt x="0" y="186896"/>
                </a:lnTo>
                <a:lnTo>
                  <a:pt x="93518" y="1039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6280976" y="4249857"/>
            <a:ext cx="1059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past</a:t>
            </a:r>
            <a:endParaRPr lang="ru-RU" sz="2000" dirty="0">
              <a:solidFill>
                <a:srgbClr val="002060"/>
              </a:solidFill>
              <a:cs typeface="Narkisim" panose="020E0502050101010101" pitchFamily="34" charset="-79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856014" y="4266758"/>
            <a:ext cx="1059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now</a:t>
            </a:r>
            <a:endParaRPr lang="ru-RU" sz="2000" dirty="0">
              <a:solidFill>
                <a:srgbClr val="002060"/>
              </a:solidFill>
              <a:cs typeface="Narkisim" panose="020E0502050101010101" pitchFamily="34" charset="-79"/>
            </a:endParaRPr>
          </a:p>
        </p:txBody>
      </p:sp>
      <p:sp>
        <p:nvSpPr>
          <p:cNvPr id="45" name="Правая круглая скобка 44"/>
          <p:cNvSpPr/>
          <p:nvPr/>
        </p:nvSpPr>
        <p:spPr>
          <a:xfrm rot="5400000">
            <a:off x="8698821" y="931691"/>
            <a:ext cx="276560" cy="3005261"/>
          </a:xfrm>
          <a:prstGeom prst="rightBracket">
            <a:avLst>
              <a:gd name="adj" fmla="val 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10006948" y="1723380"/>
            <a:ext cx="647934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rgbClr val="FF5050"/>
                </a:solidFill>
                <a:latin typeface="Narkisim" panose="020E0502050101010101" pitchFamily="34" charset="-79"/>
                <a:ea typeface="Calibri" panose="020F0502020204030204" pitchFamily="34" charset="0"/>
                <a:cs typeface="Narkisim" panose="020E0502050101010101" pitchFamily="34" charset="-79"/>
              </a:rPr>
              <a:t>finish</a:t>
            </a:r>
            <a:endParaRPr lang="ru-RU" sz="1400" dirty="0">
              <a:solidFill>
                <a:srgbClr val="FF5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Narkisim" panose="020E0502050101010101" pitchFamily="34" charset="-79"/>
            </a:endParaRPr>
          </a:p>
        </p:txBody>
      </p:sp>
      <p:sp>
        <p:nvSpPr>
          <p:cNvPr id="15" name="Пятиугольник 19"/>
          <p:cNvSpPr/>
          <p:nvPr/>
        </p:nvSpPr>
        <p:spPr>
          <a:xfrm>
            <a:off x="6653684" y="2158851"/>
            <a:ext cx="4449584" cy="186896"/>
          </a:xfrm>
          <a:custGeom>
            <a:avLst/>
            <a:gdLst>
              <a:gd name="connsiteX0" fmla="*/ 0 w 4449584"/>
              <a:gd name="connsiteY0" fmla="*/ 0 h 186896"/>
              <a:gd name="connsiteX1" fmla="*/ 4356136 w 4449584"/>
              <a:gd name="connsiteY1" fmla="*/ 0 h 186896"/>
              <a:gd name="connsiteX2" fmla="*/ 4449584 w 4449584"/>
              <a:gd name="connsiteY2" fmla="*/ 93448 h 186896"/>
              <a:gd name="connsiteX3" fmla="*/ 4356136 w 4449584"/>
              <a:gd name="connsiteY3" fmla="*/ 186896 h 186896"/>
              <a:gd name="connsiteX4" fmla="*/ 0 w 4449584"/>
              <a:gd name="connsiteY4" fmla="*/ 186896 h 186896"/>
              <a:gd name="connsiteX5" fmla="*/ 0 w 4449584"/>
              <a:gd name="connsiteY5" fmla="*/ 0 h 186896"/>
              <a:gd name="connsiteX0" fmla="*/ 93518 w 4449584"/>
              <a:gd name="connsiteY0" fmla="*/ 31173 h 186896"/>
              <a:gd name="connsiteX1" fmla="*/ 4356136 w 4449584"/>
              <a:gd name="connsiteY1" fmla="*/ 0 h 186896"/>
              <a:gd name="connsiteX2" fmla="*/ 4449584 w 4449584"/>
              <a:gd name="connsiteY2" fmla="*/ 93448 h 186896"/>
              <a:gd name="connsiteX3" fmla="*/ 4356136 w 4449584"/>
              <a:gd name="connsiteY3" fmla="*/ 186896 h 186896"/>
              <a:gd name="connsiteX4" fmla="*/ 0 w 4449584"/>
              <a:gd name="connsiteY4" fmla="*/ 186896 h 186896"/>
              <a:gd name="connsiteX5" fmla="*/ 93518 w 4449584"/>
              <a:gd name="connsiteY5" fmla="*/ 31173 h 186896"/>
              <a:gd name="connsiteX0" fmla="*/ 93518 w 4449584"/>
              <a:gd name="connsiteY0" fmla="*/ 10391 h 186896"/>
              <a:gd name="connsiteX1" fmla="*/ 4356136 w 4449584"/>
              <a:gd name="connsiteY1" fmla="*/ 0 h 186896"/>
              <a:gd name="connsiteX2" fmla="*/ 4449584 w 4449584"/>
              <a:gd name="connsiteY2" fmla="*/ 93448 h 186896"/>
              <a:gd name="connsiteX3" fmla="*/ 4356136 w 4449584"/>
              <a:gd name="connsiteY3" fmla="*/ 186896 h 186896"/>
              <a:gd name="connsiteX4" fmla="*/ 0 w 4449584"/>
              <a:gd name="connsiteY4" fmla="*/ 186896 h 186896"/>
              <a:gd name="connsiteX5" fmla="*/ 93518 w 4449584"/>
              <a:gd name="connsiteY5" fmla="*/ 10391 h 18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9584" h="186896">
                <a:moveTo>
                  <a:pt x="93518" y="10391"/>
                </a:moveTo>
                <a:lnTo>
                  <a:pt x="4356136" y="0"/>
                </a:lnTo>
                <a:lnTo>
                  <a:pt x="4449584" y="93448"/>
                </a:lnTo>
                <a:lnTo>
                  <a:pt x="4356136" y="186896"/>
                </a:lnTo>
                <a:lnTo>
                  <a:pt x="0" y="186896"/>
                </a:lnTo>
                <a:lnTo>
                  <a:pt x="93518" y="1039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585" y="1437904"/>
            <a:ext cx="1804726" cy="1660348"/>
          </a:xfrm>
          <a:prstGeom prst="rect">
            <a:avLst/>
          </a:prstGeom>
        </p:spPr>
      </p:pic>
      <p:sp>
        <p:nvSpPr>
          <p:cNvPr id="28" name="Овал 27"/>
          <p:cNvSpPr/>
          <p:nvPr/>
        </p:nvSpPr>
        <p:spPr>
          <a:xfrm>
            <a:off x="10210588" y="2080204"/>
            <a:ext cx="258288" cy="272613"/>
          </a:xfrm>
          <a:prstGeom prst="ellipse">
            <a:avLst/>
          </a:prstGeom>
          <a:solidFill>
            <a:srgbClr val="FF5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ятиугольник 19"/>
          <p:cNvSpPr/>
          <p:nvPr/>
        </p:nvSpPr>
        <p:spPr>
          <a:xfrm>
            <a:off x="6898357" y="3930521"/>
            <a:ext cx="4082573" cy="169570"/>
          </a:xfrm>
          <a:custGeom>
            <a:avLst/>
            <a:gdLst>
              <a:gd name="connsiteX0" fmla="*/ 0 w 4449584"/>
              <a:gd name="connsiteY0" fmla="*/ 0 h 186896"/>
              <a:gd name="connsiteX1" fmla="*/ 4356136 w 4449584"/>
              <a:gd name="connsiteY1" fmla="*/ 0 h 186896"/>
              <a:gd name="connsiteX2" fmla="*/ 4449584 w 4449584"/>
              <a:gd name="connsiteY2" fmla="*/ 93448 h 186896"/>
              <a:gd name="connsiteX3" fmla="*/ 4356136 w 4449584"/>
              <a:gd name="connsiteY3" fmla="*/ 186896 h 186896"/>
              <a:gd name="connsiteX4" fmla="*/ 0 w 4449584"/>
              <a:gd name="connsiteY4" fmla="*/ 186896 h 186896"/>
              <a:gd name="connsiteX5" fmla="*/ 0 w 4449584"/>
              <a:gd name="connsiteY5" fmla="*/ 0 h 186896"/>
              <a:gd name="connsiteX0" fmla="*/ 93518 w 4449584"/>
              <a:gd name="connsiteY0" fmla="*/ 31173 h 186896"/>
              <a:gd name="connsiteX1" fmla="*/ 4356136 w 4449584"/>
              <a:gd name="connsiteY1" fmla="*/ 0 h 186896"/>
              <a:gd name="connsiteX2" fmla="*/ 4449584 w 4449584"/>
              <a:gd name="connsiteY2" fmla="*/ 93448 h 186896"/>
              <a:gd name="connsiteX3" fmla="*/ 4356136 w 4449584"/>
              <a:gd name="connsiteY3" fmla="*/ 186896 h 186896"/>
              <a:gd name="connsiteX4" fmla="*/ 0 w 4449584"/>
              <a:gd name="connsiteY4" fmla="*/ 186896 h 186896"/>
              <a:gd name="connsiteX5" fmla="*/ 93518 w 4449584"/>
              <a:gd name="connsiteY5" fmla="*/ 31173 h 186896"/>
              <a:gd name="connsiteX0" fmla="*/ 93518 w 4449584"/>
              <a:gd name="connsiteY0" fmla="*/ 10391 h 186896"/>
              <a:gd name="connsiteX1" fmla="*/ 4356136 w 4449584"/>
              <a:gd name="connsiteY1" fmla="*/ 0 h 186896"/>
              <a:gd name="connsiteX2" fmla="*/ 4449584 w 4449584"/>
              <a:gd name="connsiteY2" fmla="*/ 93448 h 186896"/>
              <a:gd name="connsiteX3" fmla="*/ 4356136 w 4449584"/>
              <a:gd name="connsiteY3" fmla="*/ 186896 h 186896"/>
              <a:gd name="connsiteX4" fmla="*/ 0 w 4449584"/>
              <a:gd name="connsiteY4" fmla="*/ 186896 h 186896"/>
              <a:gd name="connsiteX5" fmla="*/ 93518 w 4449584"/>
              <a:gd name="connsiteY5" fmla="*/ 10391 h 18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9584" h="186896">
                <a:moveTo>
                  <a:pt x="93518" y="10391"/>
                </a:moveTo>
                <a:lnTo>
                  <a:pt x="4356136" y="0"/>
                </a:lnTo>
                <a:lnTo>
                  <a:pt x="4449584" y="93448"/>
                </a:lnTo>
                <a:lnTo>
                  <a:pt x="4356136" y="186896"/>
                </a:lnTo>
                <a:lnTo>
                  <a:pt x="0" y="186896"/>
                </a:lnTo>
                <a:lnTo>
                  <a:pt x="93518" y="1039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31876" y="3293814"/>
            <a:ext cx="1295857" cy="111004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076" y="3713003"/>
            <a:ext cx="1518036" cy="113852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817" y="5373082"/>
            <a:ext cx="2083801" cy="136280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805710" y="4992656"/>
            <a:ext cx="4177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There </a:t>
            </a:r>
            <a:r>
              <a:rPr lang="en-US" sz="2000" dirty="0">
                <a:solidFill>
                  <a:srgbClr val="FF5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were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no sandwiches left. He </a:t>
            </a:r>
            <a:r>
              <a:rPr lang="en-US" sz="2000" u="sng" dirty="0">
                <a:solidFill>
                  <a:srgbClr val="FF5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had eaten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them all.</a:t>
            </a:r>
            <a:endParaRPr lang="ru-RU" sz="2000" dirty="0">
              <a:solidFill>
                <a:schemeClr val="accent5">
                  <a:lumMod val="50000"/>
                </a:schemeClr>
              </a:solidFill>
              <a:cs typeface="MV Boli" panose="02000500030200090000" pitchFamily="2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808264" y="5700542"/>
            <a:ext cx="4032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There </a:t>
            </a:r>
            <a:r>
              <a:rPr lang="en-US" sz="2000" dirty="0">
                <a:solidFill>
                  <a:srgbClr val="FF5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are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no sandwiches left. He </a:t>
            </a:r>
            <a:r>
              <a:rPr lang="en-US" sz="2000" u="sng" dirty="0">
                <a:solidFill>
                  <a:srgbClr val="FF5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has eaten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them all.</a:t>
            </a:r>
            <a:endParaRPr lang="ru-RU" sz="2000" dirty="0">
              <a:solidFill>
                <a:schemeClr val="accent5">
                  <a:lumMod val="50000"/>
                </a:schemeClr>
              </a:solidFill>
              <a:cs typeface="MV Boli" panose="02000500030200090000" pitchFamily="2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361476" y="5086366"/>
            <a:ext cx="1376724" cy="57029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rgbClr val="FF505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522795" y="5158171"/>
            <a:ext cx="1263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5050"/>
                </a:solidFill>
                <a:latin typeface="Bauhaus 93" panose="04030905020B02020C02" pitchFamily="82" charset="0"/>
              </a:rPr>
              <a:t>Past P.</a:t>
            </a:r>
            <a:endParaRPr lang="ru-RU" sz="2400" dirty="0">
              <a:solidFill>
                <a:srgbClr val="FF505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365632" y="5788623"/>
            <a:ext cx="1414818" cy="57029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rgbClr val="FF505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339570" y="5831220"/>
            <a:ext cx="166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5050"/>
                </a:solidFill>
                <a:latin typeface="Bauhaus 93" panose="04030905020B02020C02" pitchFamily="82" charset="0"/>
              </a:rPr>
              <a:t>Present P.</a:t>
            </a:r>
            <a:endParaRPr lang="ru-RU" sz="2400" dirty="0">
              <a:solidFill>
                <a:srgbClr val="FF5050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 rot="16200000">
            <a:off x="-145208" y="5225818"/>
            <a:ext cx="1865582" cy="689746"/>
          </a:xfrm>
          <a:prstGeom prst="roundRect">
            <a:avLst/>
          </a:prstGeom>
          <a:solidFill>
            <a:srgbClr val="FF505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Bauhaus 93" panose="04030905020B02020C02" pitchFamily="82" charset="0"/>
                <a:cs typeface="Narkisim" panose="020E0502050101010101" pitchFamily="34" charset="-79"/>
              </a:rPr>
              <a:t>Perfect</a:t>
            </a:r>
            <a:endParaRPr lang="ru-RU" sz="3600" dirty="0">
              <a:cs typeface="Narkisim" panose="020E0502050101010101" pitchFamily="34" charset="-79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 rot="16200000">
            <a:off x="-145208" y="3346355"/>
            <a:ext cx="1865582" cy="68974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Bauhaus 93" panose="04030905020B02020C02" pitchFamily="82" charset="0"/>
                <a:cs typeface="Narkisim" panose="020E0502050101010101" pitchFamily="34" charset="-79"/>
              </a:rPr>
              <a:t>Contin.</a:t>
            </a:r>
            <a:endParaRPr lang="ru-RU" sz="3600" dirty="0">
              <a:cs typeface="Narkisim" panose="020E0502050101010101" pitchFamily="34" charset="-79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 rot="16200000">
            <a:off x="-145208" y="1466892"/>
            <a:ext cx="1865582" cy="68974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Bauhaus 93" panose="04030905020B02020C02" pitchFamily="82" charset="0"/>
                <a:cs typeface="Narkisim" panose="020E0502050101010101" pitchFamily="34" charset="-79"/>
              </a:rPr>
              <a:t>Simple</a:t>
            </a:r>
            <a:endParaRPr lang="ru-RU" sz="3600" dirty="0">
              <a:cs typeface="Narkisim" panose="020E05020501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25269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2" grpId="0"/>
      <p:bldP spid="9" grpId="0"/>
      <p:bldP spid="10" grpId="0"/>
      <p:bldP spid="11" grpId="0" animBg="1"/>
      <p:bldP spid="12" grpId="0" animBg="1"/>
      <p:bldP spid="13" grpId="0" animBg="1"/>
      <p:bldP spid="14" grpId="0"/>
      <p:bldP spid="17" grpId="0"/>
      <p:bldP spid="18" grpId="0"/>
      <p:bldP spid="5" grpId="0"/>
      <p:bldP spid="22" grpId="0" animBg="1"/>
      <p:bldP spid="23" grpId="0"/>
      <p:bldP spid="24" grpId="0"/>
      <p:bldP spid="45" grpId="0" animBg="1"/>
      <p:bldP spid="50" grpId="0"/>
      <p:bldP spid="15" grpId="0" animBg="1"/>
      <p:bldP spid="28" grpId="0" animBg="1"/>
      <p:bldP spid="51" grpId="0" animBg="1"/>
      <p:bldP spid="33" grpId="0"/>
      <p:bldP spid="52" grpId="0"/>
      <p:bldP spid="53" grpId="0" animBg="1"/>
      <p:bldP spid="34" grpId="0"/>
      <p:bldP spid="55" grpId="0" animBg="1"/>
      <p:bldP spid="54" grpId="0"/>
      <p:bldP spid="35" grpId="0" animBg="1"/>
      <p:bldP spid="36" grpId="0" animBg="1"/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513471" y="946672"/>
            <a:ext cx="5338690" cy="173018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dirty="0">
              <a:solidFill>
                <a:schemeClr val="bg1"/>
              </a:solidFill>
              <a:cs typeface="Narkisim" panose="020E0502050101010101" pitchFamily="34" charset="-79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13471" y="2904565"/>
            <a:ext cx="5338690" cy="1687155"/>
          </a:xfrm>
          <a:prstGeom prst="roundRect">
            <a:avLst/>
          </a:prstGeom>
          <a:gradFill flip="none" rotWithShape="1">
            <a:gsLst>
              <a:gs pos="28000">
                <a:schemeClr val="accent1">
                  <a:lumMod val="75000"/>
                </a:schemeClr>
              </a:gs>
              <a:gs pos="67000">
                <a:schemeClr val="accent1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6200000" scaled="1"/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auhaus 93" panose="04030905020B02020C02" pitchFamily="82" charset="0"/>
              </a:rPr>
              <a:t> 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13471" y="4819426"/>
            <a:ext cx="5338690" cy="1660261"/>
          </a:xfrm>
          <a:prstGeom prst="roundRect">
            <a:avLst/>
          </a:prstGeom>
          <a:gradFill flip="none" rotWithShape="1">
            <a:gsLst>
              <a:gs pos="28000">
                <a:schemeClr val="accent1">
                  <a:lumMod val="75000"/>
                </a:schemeClr>
              </a:gs>
              <a:gs pos="67000">
                <a:schemeClr val="accent1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6200000" scaled="1"/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auhaus 93" panose="04030905020B02020C02" pitchFamily="82" charset="0"/>
              </a:rPr>
              <a:t> 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3782" y="2946279"/>
            <a:ext cx="466914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to describe the atmosphere, weather or place before we describe the main event.</a:t>
            </a:r>
            <a:endParaRPr lang="ru-RU" sz="2600" dirty="0">
              <a:solidFill>
                <a:schemeClr val="bg1"/>
              </a:solidFill>
              <a:cs typeface="Narkisim" panose="020E0502050101010101" pitchFamily="34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0500" y="1033066"/>
            <a:ext cx="44465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to talk about the lives of people who are no longer alive.</a:t>
            </a:r>
            <a:endParaRPr lang="ru-RU" sz="2600" dirty="0">
              <a:solidFill>
                <a:schemeClr val="bg1"/>
              </a:solidFill>
              <a:cs typeface="Narkisim" panose="020E0502050101010101" pitchFamily="34" charset="-79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8478" y="4960617"/>
            <a:ext cx="506779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P.Simple / P.Contin. / P.Perfect </a:t>
            </a:r>
          </a:p>
          <a:p>
            <a:r>
              <a:rPr lang="en-US" sz="2600" dirty="0">
                <a:solidFill>
                  <a:srgbClr val="FF5050"/>
                </a:solidFill>
                <a:latin typeface="Bauhaus 93" panose="04030905020B02020C02" pitchFamily="82" charset="0"/>
                <a:cs typeface="Narkisim" panose="020E0502050101010101" pitchFamily="34" charset="-79"/>
              </a:rPr>
              <a:t>think, hope, mean, expect, etc. </a:t>
            </a:r>
          </a:p>
          <a:p>
            <a:r>
              <a:rPr lang="en-US" sz="26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for things we hoped to do but didn’t.</a:t>
            </a:r>
            <a:endParaRPr lang="ru-RU" sz="2600" dirty="0">
              <a:solidFill>
                <a:schemeClr val="bg1"/>
              </a:solidFill>
              <a:cs typeface="Narkisim" panose="020E0502050101010101" pitchFamily="34" charset="-79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600" dirty="0">
              <a:solidFill>
                <a:schemeClr val="bg1"/>
              </a:solidFill>
              <a:cs typeface="Narkisim" panose="020E0502050101010101" pitchFamily="34" charset="-79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96000" y="946672"/>
            <a:ext cx="5677050" cy="173018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096000" y="2883048"/>
            <a:ext cx="5677050" cy="173018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095999" y="4819426"/>
            <a:ext cx="5677051" cy="166026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54002" y="1562572"/>
            <a:ext cx="5708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Edison </a:t>
            </a:r>
            <a:r>
              <a:rPr lang="en-US" sz="2400" dirty="0">
                <a:solidFill>
                  <a:srgbClr val="FF5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invented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the light bulb.</a:t>
            </a:r>
            <a:endParaRPr lang="ru-RU" sz="2400" dirty="0">
              <a:solidFill>
                <a:schemeClr val="accent5">
                  <a:lumMod val="50000"/>
                </a:schemeClr>
              </a:solidFill>
              <a:cs typeface="MV Boli" panose="0200050003020009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17325" y="2965335"/>
            <a:ext cx="51547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He </a:t>
            </a:r>
            <a:r>
              <a:rPr lang="en-US" sz="2400" dirty="0">
                <a:solidFill>
                  <a:srgbClr val="FF5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was walking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down a quiet country road. The birds </a:t>
            </a:r>
            <a:r>
              <a:rPr lang="en-US" sz="2400" dirty="0">
                <a:solidFill>
                  <a:srgbClr val="FF5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were singing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, the butterflies </a:t>
            </a:r>
            <a:r>
              <a:rPr lang="en-US" sz="2400" dirty="0">
                <a:solidFill>
                  <a:srgbClr val="FF5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were flying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. </a:t>
            </a:r>
            <a:endParaRPr lang="ru-RU" sz="2400" dirty="0">
              <a:solidFill>
                <a:schemeClr val="accent5">
                  <a:lumMod val="50000"/>
                </a:schemeClr>
              </a:solidFill>
              <a:cs typeface="MV Boli" panose="02000500030200090000" pitchFamily="2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621870" y="5029546"/>
            <a:ext cx="3994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 </a:t>
            </a:r>
            <a:r>
              <a:rPr lang="en-US" sz="2400" u="sng" dirty="0">
                <a:solidFill>
                  <a:srgbClr val="FF5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hoped / was hoping / had hoped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her to call me, but she didn’t.</a:t>
            </a:r>
            <a:endParaRPr lang="ru-RU" sz="2400" dirty="0">
              <a:solidFill>
                <a:schemeClr val="accent5">
                  <a:lumMod val="50000"/>
                </a:schemeClr>
              </a:solidFill>
              <a:cs typeface="MV Boli" panose="02000500030200090000" pitchFamily="2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548" y="968089"/>
            <a:ext cx="999097" cy="173454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55" b="99315" l="383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390" y="4591720"/>
            <a:ext cx="1635780" cy="202276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1389" y="2759198"/>
            <a:ext cx="1601664" cy="2135552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/>
          <p:nvPr/>
        </p:nvSpPr>
        <p:spPr>
          <a:xfrm rot="16200000">
            <a:off x="-145208" y="1466892"/>
            <a:ext cx="1865582" cy="68974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Bauhaus 93" panose="04030905020B02020C02" pitchFamily="82" charset="0"/>
                <a:cs typeface="Narkisim" panose="020E0502050101010101" pitchFamily="34" charset="-79"/>
              </a:rPr>
              <a:t>Simple</a:t>
            </a:r>
            <a:endParaRPr lang="ru-RU" sz="3600" dirty="0">
              <a:cs typeface="Narkisim" panose="020E0502050101010101" pitchFamily="34" charset="-79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 rot="16200000">
            <a:off x="-145208" y="3346355"/>
            <a:ext cx="1865582" cy="68974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Bauhaus 93" panose="04030905020B02020C02" pitchFamily="82" charset="0"/>
                <a:cs typeface="Narkisim" panose="020E0502050101010101" pitchFamily="34" charset="-79"/>
              </a:rPr>
              <a:t>Contin.</a:t>
            </a:r>
            <a:endParaRPr lang="ru-RU" sz="3600" dirty="0">
              <a:cs typeface="Narkisim" panose="020E05020501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07101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2" grpId="0"/>
      <p:bldP spid="9" grpId="0"/>
      <p:bldP spid="10" grpId="0"/>
      <p:bldP spid="11" grpId="0" animBg="1"/>
      <p:bldP spid="12" grpId="0" animBg="1"/>
      <p:bldP spid="13" grpId="0" animBg="1"/>
      <p:bldP spid="14" grpId="0"/>
      <p:bldP spid="5" grpId="0"/>
      <p:bldP spid="52" grpId="0"/>
      <p:bldP spid="18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8" y="0"/>
            <a:ext cx="12192000" cy="6858000"/>
          </a:xfrm>
          <a:prstGeom prst="rect">
            <a:avLst/>
          </a:prstGeom>
        </p:spPr>
      </p:pic>
      <p:sp>
        <p:nvSpPr>
          <p:cNvPr id="32" name="Скругленный прямоугольник 31"/>
          <p:cNvSpPr/>
          <p:nvPr/>
        </p:nvSpPr>
        <p:spPr>
          <a:xfrm>
            <a:off x="4268208" y="1427821"/>
            <a:ext cx="3730337" cy="4999296"/>
          </a:xfrm>
          <a:prstGeom prst="roundRect">
            <a:avLst/>
          </a:prstGeom>
          <a:gradFill flip="none" rotWithShape="1">
            <a:gsLst>
              <a:gs pos="28000">
                <a:schemeClr val="accent1">
                  <a:lumMod val="75000"/>
                </a:schemeClr>
              </a:gs>
              <a:gs pos="67000">
                <a:schemeClr val="accent1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6200000" scaled="1"/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auhaus 93" panose="04030905020B02020C02" pitchFamily="82" charset="0"/>
              </a:rPr>
              <a:t> 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998545" y="1427821"/>
            <a:ext cx="3698156" cy="4999296"/>
          </a:xfrm>
          <a:prstGeom prst="roundRect">
            <a:avLst/>
          </a:prstGeom>
          <a:gradFill flip="none" rotWithShape="1">
            <a:gsLst>
              <a:gs pos="28000">
                <a:schemeClr val="accent1">
                  <a:lumMod val="75000"/>
                </a:schemeClr>
              </a:gs>
              <a:gs pos="67000">
                <a:schemeClr val="accent1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6200000" scaled="1"/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auhaus 93" panose="04030905020B02020C02" pitchFamily="82" charset="0"/>
              </a:rPr>
              <a:t> 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50719" y="1432677"/>
            <a:ext cx="3717490" cy="4999296"/>
          </a:xfrm>
          <a:prstGeom prst="roundRect">
            <a:avLst/>
          </a:prstGeom>
          <a:gradFill flip="none" rotWithShape="1">
            <a:gsLst>
              <a:gs pos="28000">
                <a:schemeClr val="accent1">
                  <a:lumMod val="75000"/>
                </a:schemeClr>
              </a:gs>
              <a:gs pos="67000">
                <a:schemeClr val="accent1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6200000" scaled="1"/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auhaus 93" panose="04030905020B02020C02" pitchFamily="82" charset="0"/>
              </a:rPr>
              <a:t> 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534917" y="844539"/>
            <a:ext cx="5117550" cy="78799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Bauhaus 93" panose="04030905020B02020C02" pitchFamily="82" charset="0"/>
              </a:rPr>
              <a:t>Time markers</a:t>
            </a:r>
            <a:endParaRPr lang="ru-RU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898" y="318086"/>
            <a:ext cx="1314450" cy="1314450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8450694" y="1950620"/>
            <a:ext cx="2858725" cy="65018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Past Perfect</a:t>
            </a:r>
            <a:endParaRPr lang="ru-RU" sz="3200" dirty="0">
              <a:solidFill>
                <a:schemeClr val="accent5">
                  <a:lumMod val="50000"/>
                </a:schemeClr>
              </a:solidFill>
              <a:cs typeface="Narkisim" panose="020E0502050101010101" pitchFamily="34" charset="-79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977181" y="1950622"/>
            <a:ext cx="2798036" cy="65018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Past Simple</a:t>
            </a:r>
            <a:endParaRPr lang="ru-RU" sz="3200" dirty="0">
              <a:solidFill>
                <a:schemeClr val="accent5">
                  <a:lumMod val="50000"/>
                </a:schemeClr>
              </a:solidFill>
              <a:cs typeface="Narkisim" panose="020E0502050101010101" pitchFamily="34" charset="-79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717691" y="1950621"/>
            <a:ext cx="2861392" cy="65018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Past Continuous</a:t>
            </a:r>
            <a:endParaRPr lang="ru-RU" sz="3200" dirty="0">
              <a:solidFill>
                <a:schemeClr val="accent5">
                  <a:lumMod val="50000"/>
                </a:schemeClr>
              </a:solidFill>
              <a:cs typeface="Narkisim" panose="020E0502050101010101" pitchFamily="34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3504" y="2841753"/>
            <a:ext cx="35053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yesterday</a:t>
            </a:r>
          </a:p>
          <a:p>
            <a:r>
              <a:rPr lang="en-US" sz="24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last night/week/month/year</a:t>
            </a:r>
            <a:endParaRPr lang="ru-RU" sz="2400" dirty="0">
              <a:solidFill>
                <a:schemeClr val="bg1"/>
              </a:solidFill>
              <a:cs typeface="Narkisim" panose="020E0502050101010101" pitchFamily="34" charset="-79"/>
            </a:endParaRPr>
          </a:p>
          <a:p>
            <a:r>
              <a:rPr lang="en-US" sz="24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two days/weeks/months ago</a:t>
            </a:r>
            <a:endParaRPr lang="ru-RU" sz="2400" dirty="0">
              <a:solidFill>
                <a:schemeClr val="bg1"/>
              </a:solidFill>
              <a:cs typeface="Narkisim" panose="020E0502050101010101" pitchFamily="34" charset="-79"/>
            </a:endParaRPr>
          </a:p>
          <a:p>
            <a:r>
              <a:rPr lang="en-US" sz="24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then</a:t>
            </a:r>
            <a:endParaRPr lang="ru-RU" sz="2400" dirty="0">
              <a:solidFill>
                <a:schemeClr val="bg1"/>
              </a:solidFill>
              <a:cs typeface="Narkisim" panose="020E0502050101010101" pitchFamily="34" charset="-79"/>
            </a:endParaRPr>
          </a:p>
          <a:p>
            <a:r>
              <a:rPr lang="en-US" sz="24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when</a:t>
            </a:r>
            <a:endParaRPr lang="ru-RU" sz="2400" dirty="0">
              <a:solidFill>
                <a:schemeClr val="bg1"/>
              </a:solidFill>
              <a:cs typeface="Narkisim" panose="020E0502050101010101" pitchFamily="34" charset="-79"/>
            </a:endParaRPr>
          </a:p>
          <a:p>
            <a:r>
              <a:rPr lang="en-US" sz="24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How long ago...?</a:t>
            </a:r>
            <a:endParaRPr lang="ru-RU" sz="2400" dirty="0">
              <a:solidFill>
                <a:schemeClr val="bg1"/>
              </a:solidFill>
              <a:cs typeface="Narkisim" panose="020E0502050101010101" pitchFamily="34" charset="-79"/>
            </a:endParaRPr>
          </a:p>
          <a:p>
            <a:r>
              <a:rPr lang="en-US" sz="24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in 1992/1845</a:t>
            </a:r>
            <a:endParaRPr lang="ru-RU" sz="2400" dirty="0">
              <a:solidFill>
                <a:schemeClr val="bg1"/>
              </a:solidFill>
              <a:cs typeface="Narkisim" panose="020E0502050101010101" pitchFamily="34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15524" y="2841753"/>
            <a:ext cx="34228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while</a:t>
            </a:r>
            <a:endParaRPr lang="ru-RU" sz="2400" dirty="0">
              <a:solidFill>
                <a:schemeClr val="bg1"/>
              </a:solidFill>
              <a:cs typeface="Narkisim" panose="020E0502050101010101" pitchFamily="34" charset="-79"/>
            </a:endParaRPr>
          </a:p>
          <a:p>
            <a:r>
              <a:rPr lang="en-US" sz="24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when</a:t>
            </a:r>
            <a:endParaRPr lang="ru-RU" sz="2400" dirty="0">
              <a:solidFill>
                <a:schemeClr val="bg1"/>
              </a:solidFill>
              <a:cs typeface="Narkisim" panose="020E0502050101010101" pitchFamily="34" charset="-79"/>
            </a:endParaRPr>
          </a:p>
          <a:p>
            <a:r>
              <a:rPr lang="en-US" sz="24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as</a:t>
            </a:r>
            <a:endParaRPr lang="ru-RU" sz="2400" dirty="0">
              <a:solidFill>
                <a:schemeClr val="bg1"/>
              </a:solidFill>
              <a:cs typeface="Narkisim" panose="020E0502050101010101" pitchFamily="34" charset="-79"/>
            </a:endParaRPr>
          </a:p>
          <a:p>
            <a:r>
              <a:rPr lang="en-US" sz="24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all day/morning yesterday </a:t>
            </a:r>
            <a:endParaRPr lang="ru-RU" sz="2400" dirty="0">
              <a:solidFill>
                <a:schemeClr val="bg1"/>
              </a:solidFill>
              <a:cs typeface="Narkisim" panose="020E0502050101010101" pitchFamily="34" charset="-79"/>
            </a:endParaRPr>
          </a:p>
          <a:p>
            <a:r>
              <a:rPr lang="en-US" sz="24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at noon yesterday</a:t>
            </a:r>
          </a:p>
          <a:p>
            <a:r>
              <a:rPr lang="en-US" sz="24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the whole night yesterday</a:t>
            </a:r>
          </a:p>
          <a:p>
            <a:r>
              <a:rPr lang="en-US" sz="24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from 5 to 6 yesterday</a:t>
            </a:r>
            <a:endParaRPr lang="ru-RU" sz="2400" dirty="0">
              <a:solidFill>
                <a:schemeClr val="bg1"/>
              </a:solidFill>
              <a:cs typeface="Narkisim" panose="020E0502050101010101" pitchFamily="34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25635" y="2841753"/>
            <a:ext cx="30301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before</a:t>
            </a:r>
          </a:p>
          <a:p>
            <a:r>
              <a:rPr lang="en-US" sz="24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after</a:t>
            </a:r>
          </a:p>
          <a:p>
            <a:r>
              <a:rPr lang="en-US" sz="24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already</a:t>
            </a:r>
          </a:p>
          <a:p>
            <a:r>
              <a:rPr lang="en-US" sz="24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till / until</a:t>
            </a:r>
          </a:p>
          <a:p>
            <a:r>
              <a:rPr lang="en-US" sz="24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by the time</a:t>
            </a:r>
          </a:p>
          <a:p>
            <a:r>
              <a:rPr lang="en-US" sz="24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never / ever</a:t>
            </a:r>
          </a:p>
          <a:p>
            <a:r>
              <a:rPr lang="en-US" sz="24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for</a:t>
            </a:r>
          </a:p>
          <a:p>
            <a:r>
              <a:rPr lang="en-US" sz="24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since</a:t>
            </a:r>
          </a:p>
          <a:p>
            <a:r>
              <a:rPr lang="en-US" sz="24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just</a:t>
            </a:r>
            <a:endParaRPr lang="ru-RU" sz="2400" dirty="0">
              <a:solidFill>
                <a:schemeClr val="bg1"/>
              </a:solidFill>
              <a:cs typeface="Narkisim" panose="020E05020501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22915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7" grpId="0" animBg="1"/>
      <p:bldP spid="4" grpId="0" animBg="1"/>
      <p:bldP spid="10" grpId="0" animBg="1"/>
      <p:bldP spid="19" grpId="0" animBg="1"/>
      <p:bldP spid="33" grpId="0" animBg="1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6296890" y="789710"/>
            <a:ext cx="5548895" cy="57357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57200" y="789710"/>
            <a:ext cx="5590309" cy="5735782"/>
          </a:xfrm>
          <a:prstGeom prst="roundRect">
            <a:avLst/>
          </a:prstGeom>
          <a:gradFill flip="none" rotWithShape="1">
            <a:gsLst>
              <a:gs pos="28000">
                <a:schemeClr val="accent1">
                  <a:lumMod val="75000"/>
                </a:schemeClr>
              </a:gs>
              <a:gs pos="67000">
                <a:schemeClr val="accent1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6200000" scaled="1"/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auhaus 93" panose="04030905020B02020C02" pitchFamily="82" charset="0"/>
              </a:rPr>
              <a:t> 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70210" y="1111827"/>
            <a:ext cx="5081155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LcPeriod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two or more simultaneous past actions.</a:t>
            </a:r>
          </a:p>
          <a:p>
            <a:pPr marL="457200" indent="-457200">
              <a:buFontTx/>
              <a:buAutoNum type="alphaLcPeriod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an action which finished in the past and whose result was visible in the past.</a:t>
            </a:r>
            <a:endParaRPr lang="ru-RU" sz="2400" dirty="0">
              <a:solidFill>
                <a:schemeClr val="accent5">
                  <a:lumMod val="50000"/>
                </a:schemeClr>
              </a:solidFill>
              <a:cs typeface="Narkisim" panose="020E0502050101010101" pitchFamily="34" charset="-79"/>
            </a:endParaRPr>
          </a:p>
          <a:p>
            <a:pPr marL="457200" indent="-457200">
              <a:buFontTx/>
              <a:buAutoNum type="alphaLcPeriod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an action which was in progress when something else happened. </a:t>
            </a:r>
          </a:p>
          <a:p>
            <a:pPr marL="457200" indent="-457200">
              <a:buFontTx/>
              <a:buAutoNum type="alphaLcPeriod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a complete action at a stated time in the past. </a:t>
            </a:r>
            <a:endParaRPr lang="ru-RU" sz="2400" dirty="0">
              <a:solidFill>
                <a:schemeClr val="accent5">
                  <a:lumMod val="50000"/>
                </a:schemeClr>
              </a:solidFill>
              <a:cs typeface="Narkisim" panose="020E0502050101010101" pitchFamily="34" charset="-79"/>
            </a:endParaRPr>
          </a:p>
          <a:p>
            <a:pPr marL="457200" indent="-457200">
              <a:buFontTx/>
              <a:buAutoNum type="alphaLcPeriod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the actions which happened one after the other in the past. </a:t>
            </a:r>
            <a:endParaRPr lang="ru-RU" sz="2400" dirty="0">
              <a:solidFill>
                <a:schemeClr val="accent5">
                  <a:lumMod val="50000"/>
                </a:schemeClr>
              </a:solidFill>
              <a:cs typeface="Narkisim" panose="020E0502050101010101" pitchFamily="34" charset="-79"/>
            </a:endParaRPr>
          </a:p>
          <a:p>
            <a:pPr marL="457200" indent="-457200">
              <a:buFontTx/>
              <a:buAutoNum type="alphaLcPeriod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one past action which happened before another past action or before a stated time in the past.</a:t>
            </a:r>
            <a:endParaRPr lang="ru-RU" sz="2400" dirty="0">
              <a:solidFill>
                <a:schemeClr val="accent5">
                  <a:lumMod val="50000"/>
                </a:schemeClr>
              </a:solidFill>
              <a:cs typeface="Narkisim" panose="020E0502050101010101" pitchFamily="34" charset="-79"/>
            </a:endParaRPr>
          </a:p>
          <a:p>
            <a:pPr marL="457200" indent="-457200">
              <a:buAutoNum type="alphaLcPeriod"/>
            </a:pPr>
            <a:endParaRPr lang="en-US" sz="2400" dirty="0">
              <a:solidFill>
                <a:schemeClr val="accent5">
                  <a:lumMod val="50000"/>
                </a:schemeClr>
              </a:solidFill>
              <a:latin typeface="Narkisim" panose="020E0502050101010101" pitchFamily="34" charset="-79"/>
              <a:cs typeface="Narkisim" panose="020E0502050101010101" pitchFamily="34" charset="-79"/>
            </a:endParaRPr>
          </a:p>
          <a:p>
            <a:r>
              <a:rPr lang="en-US" dirty="0"/>
              <a:t> 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50742" y="1111827"/>
            <a:ext cx="50032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>
                <a:solidFill>
                  <a:srgbClr val="FF5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1. </a:t>
            </a:r>
            <a:r>
              <a:rPr lang="en-US" sz="24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Mila opened a wardrobe, took out a dress and put it on.</a:t>
            </a:r>
            <a:endParaRPr lang="ru-RU" sz="2400" dirty="0">
              <a:solidFill>
                <a:schemeClr val="bg1"/>
              </a:solidFill>
              <a:cs typeface="MV Boli" panose="0200050003020009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0741" y="1942824"/>
            <a:ext cx="4927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>
                <a:solidFill>
                  <a:srgbClr val="FF5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2. </a:t>
            </a:r>
            <a:r>
              <a:rPr lang="en-US" sz="24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Titanic was sailing across the Atlantic when it hit an iceberg.</a:t>
            </a:r>
            <a:endParaRPr lang="ru-RU" sz="2400" dirty="0">
              <a:solidFill>
                <a:schemeClr val="bg1"/>
              </a:solidFill>
              <a:cs typeface="MV Boli" panose="0200050003020009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0740" y="2773821"/>
            <a:ext cx="4810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>
                <a:solidFill>
                  <a:srgbClr val="FF5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3. </a:t>
            </a:r>
            <a:r>
              <a:rPr lang="en-US" sz="24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film had finished by the time they got home.</a:t>
            </a:r>
            <a:endParaRPr lang="ru-RU" sz="2400" dirty="0">
              <a:solidFill>
                <a:schemeClr val="bg1"/>
              </a:solidFill>
              <a:cs typeface="MV Boli" panose="0200050003020009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0740" y="3639242"/>
            <a:ext cx="5003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>
                <a:solidFill>
                  <a:srgbClr val="FF5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4. </a:t>
            </a:r>
            <a:r>
              <a:rPr lang="en-US" sz="24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He was happy because he had found a new job.</a:t>
            </a:r>
            <a:endParaRPr lang="ru-RU" sz="2400" dirty="0">
              <a:solidFill>
                <a:schemeClr val="bg1"/>
              </a:solidFill>
              <a:cs typeface="MV Boli" panose="0200050003020009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0740" y="4527099"/>
            <a:ext cx="5103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>
                <a:solidFill>
                  <a:srgbClr val="FF5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5. </a:t>
            </a:r>
            <a:r>
              <a:rPr lang="en-US" sz="24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She went to Canada last year.</a:t>
            </a:r>
            <a:endParaRPr lang="ru-RU" sz="2400" dirty="0">
              <a:solidFill>
                <a:schemeClr val="bg1"/>
              </a:solidFill>
              <a:cs typeface="MV Boli" panose="0200050003020009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5093" y="5081032"/>
            <a:ext cx="55055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>
                <a:solidFill>
                  <a:srgbClr val="FF5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6. </a:t>
            </a:r>
            <a:r>
              <a:rPr lang="en-US" sz="24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Sue was lying in the sun while </a:t>
            </a:r>
          </a:p>
          <a:p>
            <a:pPr lvl="0"/>
            <a:r>
              <a:rPr lang="en-US" sz="24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children were playing in the pool.</a:t>
            </a:r>
            <a:endParaRPr lang="ru-RU" sz="2400" dirty="0">
              <a:solidFill>
                <a:schemeClr val="bg1"/>
              </a:solidFill>
              <a:cs typeface="MV Boli" panose="02000500030200090000" pitchFamily="2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54107" y="736280"/>
            <a:ext cx="11236185" cy="1216444"/>
          </a:xfrm>
          <a:prstGeom prst="roundRect">
            <a:avLst/>
          </a:prstGeom>
          <a:gradFill flip="none" rotWithShape="1">
            <a:gsLst>
              <a:gs pos="28000">
                <a:schemeClr val="accent1">
                  <a:lumMod val="75000"/>
                </a:schemeClr>
              </a:gs>
              <a:gs pos="67000">
                <a:schemeClr val="accent1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6200000" scaled="1"/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auhaus 93" panose="04030905020B02020C02" pitchFamily="82" charset="0"/>
              </a:rPr>
              <a:t> 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0150" y="892887"/>
            <a:ext cx="103295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Read the sentences, identify the tenses, then match them with the correct description.</a:t>
            </a:r>
            <a:endParaRPr lang="ru-RU" sz="2800" dirty="0">
              <a:solidFill>
                <a:schemeClr val="bg1"/>
              </a:solidFill>
              <a:cs typeface="Narkisim" panose="020E0502050101010101" pitchFamily="34" charset="-79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6478509" y="5130678"/>
            <a:ext cx="521005" cy="48074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462255" y="4430737"/>
            <a:ext cx="521005" cy="48074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6478509" y="3650461"/>
            <a:ext cx="521005" cy="48074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6465104" y="2939365"/>
            <a:ext cx="521005" cy="48074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6477682" y="1838512"/>
            <a:ext cx="521005" cy="48074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6462255" y="1120534"/>
            <a:ext cx="521005" cy="48074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460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2" grpId="0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2" grpId="1" animBg="1"/>
      <p:bldP spid="13" grpId="0"/>
      <p:bldP spid="13" grpId="1"/>
      <p:bldP spid="29" grpId="0" animBg="1"/>
      <p:bldP spid="31" grpId="0" animBg="1"/>
      <p:bldP spid="33" grpId="0" animBg="1"/>
      <p:bldP spid="35" grpId="0" animBg="1"/>
      <p:bldP spid="37" grpId="0" animBg="1"/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23"/>
            <a:ext cx="12192000" cy="6858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672028" y="930878"/>
            <a:ext cx="10953915" cy="530663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42875" y="740838"/>
            <a:ext cx="11236185" cy="987491"/>
          </a:xfrm>
          <a:prstGeom prst="roundRect">
            <a:avLst/>
          </a:prstGeom>
          <a:gradFill flip="none" rotWithShape="1">
            <a:gsLst>
              <a:gs pos="28000">
                <a:schemeClr val="accent1">
                  <a:lumMod val="75000"/>
                </a:schemeClr>
              </a:gs>
              <a:gs pos="67000">
                <a:schemeClr val="accent1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6200000" scaled="1"/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auhaus 93" panose="04030905020B02020C02" pitchFamily="82" charset="0"/>
              </a:rPr>
              <a:t> 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63576" y="989136"/>
            <a:ext cx="10629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Choose the correct time expression.</a:t>
            </a:r>
            <a:endParaRPr lang="ru-RU" sz="2800" dirty="0">
              <a:solidFill>
                <a:schemeClr val="bg1"/>
              </a:solidFill>
              <a:cs typeface="Narkisim" panose="020E0502050101010101" pitchFamily="34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493" y="1043074"/>
            <a:ext cx="101709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I 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 </a:t>
            </a:r>
            <a:r>
              <a:rPr lang="en-US" sz="2800" dirty="0">
                <a:solidFill>
                  <a:srgbClr val="FF505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still/ yet/ just </a:t>
            </a:r>
            <a:r>
              <a:rPr lang="ru-RU" sz="2800" dirty="0">
                <a:solidFill>
                  <a:srgbClr val="FF505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hadn’t done my homework when Mum came back home. </a:t>
            </a:r>
            <a:endParaRPr lang="ru-RU" sz="2800" dirty="0">
              <a:solidFill>
                <a:schemeClr val="accent5">
                  <a:lumMod val="50000"/>
                </a:schemeClr>
              </a:solidFill>
              <a:cs typeface="Narkisim" panose="020E0502050101010101" pitchFamily="34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7365" y="1956236"/>
            <a:ext cx="9048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He was cooking 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 </a:t>
            </a:r>
            <a:r>
              <a:rPr lang="en-US" sz="2800" dirty="0">
                <a:solidFill>
                  <a:srgbClr val="FF505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before/ while/ as soon as</a:t>
            </a:r>
            <a:r>
              <a:rPr lang="ru-RU" sz="2800" dirty="0">
                <a:solidFill>
                  <a:srgbClr val="FF505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 </a:t>
            </a:r>
            <a:r>
              <a:rPr lang="en-US" sz="2800" dirty="0">
                <a:solidFill>
                  <a:srgbClr val="FF505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she was sleeping.</a:t>
            </a:r>
            <a:endParaRPr lang="ru-RU" sz="2800" dirty="0">
              <a:solidFill>
                <a:schemeClr val="accent5">
                  <a:lumMod val="50000"/>
                </a:schemeClr>
              </a:solidFill>
              <a:cs typeface="Narkisim" panose="020E0502050101010101" pitchFamily="34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9199" y="2799984"/>
            <a:ext cx="9427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rgbClr val="FF505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How long ago/ How long/ Until </a:t>
            </a:r>
            <a:r>
              <a:rPr lang="ru-RU" sz="2800" dirty="0">
                <a:solidFill>
                  <a:srgbClr val="FF505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did you pass your driving test?</a:t>
            </a:r>
            <a:endParaRPr lang="ru-RU" sz="2800" dirty="0">
              <a:solidFill>
                <a:schemeClr val="accent5">
                  <a:lumMod val="50000"/>
                </a:schemeClr>
              </a:solidFill>
              <a:cs typeface="Narkisim" panose="020E0502050101010101" pitchFamily="34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7365" y="3665648"/>
            <a:ext cx="9895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He continued his journey 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 </a:t>
            </a:r>
            <a:r>
              <a:rPr lang="en-US" sz="2800" dirty="0">
                <a:solidFill>
                  <a:srgbClr val="FF505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before/ after/ yet </a:t>
            </a:r>
            <a:r>
              <a:rPr lang="ru-RU" sz="2800" dirty="0">
                <a:solidFill>
                  <a:srgbClr val="FF505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he had filled the car.</a:t>
            </a:r>
            <a:endParaRPr lang="ru-RU" sz="2800" dirty="0">
              <a:solidFill>
                <a:schemeClr val="accent5">
                  <a:lumMod val="50000"/>
                </a:schemeClr>
              </a:solidFill>
              <a:cs typeface="Narkisim" panose="020E0502050101010101" pitchFamily="34" charset="-79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7365" y="4328690"/>
            <a:ext cx="98645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Our team had scored two goals 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 </a:t>
            </a:r>
            <a:r>
              <a:rPr lang="en-US" sz="2800" dirty="0">
                <a:solidFill>
                  <a:srgbClr val="FF505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till/ yet/ by the time</a:t>
            </a:r>
            <a:r>
              <a:rPr lang="ru-RU" sz="2800" dirty="0">
                <a:solidFill>
                  <a:srgbClr val="FF505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 </a:t>
            </a:r>
            <a:r>
              <a:rPr lang="en-US" sz="2800" dirty="0">
                <a:solidFill>
                  <a:srgbClr val="FF505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we arrived at the stadium.</a:t>
            </a:r>
            <a:endParaRPr lang="ru-RU" sz="2800" dirty="0">
              <a:solidFill>
                <a:schemeClr val="accent5">
                  <a:lumMod val="50000"/>
                </a:schemeClr>
              </a:solidFill>
              <a:cs typeface="Narkisim" panose="020E0502050101010101" pitchFamily="34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5935" y="5383554"/>
            <a:ext cx="10006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I haven’t been to Amsterdam 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 </a:t>
            </a:r>
            <a:r>
              <a:rPr lang="en-US" sz="2800" dirty="0">
                <a:solidFill>
                  <a:srgbClr val="FF505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never/ after/ for </a:t>
            </a:r>
            <a:r>
              <a:rPr lang="ru-RU" sz="2800" dirty="0">
                <a:solidFill>
                  <a:srgbClr val="FF505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two years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.</a:t>
            </a:r>
            <a:endParaRPr lang="ru-RU" sz="2800" dirty="0">
              <a:solidFill>
                <a:schemeClr val="accent5">
                  <a:lumMod val="50000"/>
                </a:schemeClr>
              </a:solidFill>
              <a:cs typeface="Narkisim" panose="020E0502050101010101" pitchFamily="34" charset="-79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23990" y="945769"/>
            <a:ext cx="743375" cy="75262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uhaus 93" panose="04030905020B02020C02" pitchFamily="82" charset="0"/>
              </a:rPr>
              <a:t>1.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15862" y="1784427"/>
            <a:ext cx="743375" cy="75262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Bauhaus 93" panose="04030905020B02020C02" pitchFamily="82" charset="0"/>
              </a:rPr>
              <a:t>2</a:t>
            </a:r>
            <a:r>
              <a:rPr lang="en-US" sz="2800" dirty="0">
                <a:solidFill>
                  <a:srgbClr val="002060"/>
                </a:solidFill>
                <a:latin typeface="Bauhaus 93" panose="04030905020B02020C02" pitchFamily="82" charset="0"/>
              </a:rPr>
              <a:t>.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00339" y="2642617"/>
            <a:ext cx="743375" cy="75262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Bauhaus 93" panose="04030905020B02020C02" pitchFamily="82" charset="0"/>
              </a:rPr>
              <a:t>3</a:t>
            </a:r>
            <a:r>
              <a:rPr lang="en-US" sz="2800" dirty="0">
                <a:solidFill>
                  <a:srgbClr val="002060"/>
                </a:solidFill>
                <a:latin typeface="Bauhaus 93" panose="04030905020B02020C02" pitchFamily="82" charset="0"/>
              </a:rPr>
              <a:t>.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15862" y="3498193"/>
            <a:ext cx="743375" cy="75262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Bauhaus 93" panose="04030905020B02020C02" pitchFamily="82" charset="0"/>
              </a:rPr>
              <a:t>4</a:t>
            </a:r>
            <a:r>
              <a:rPr lang="en-US" sz="2800" dirty="0">
                <a:solidFill>
                  <a:srgbClr val="002060"/>
                </a:solidFill>
                <a:latin typeface="Bauhaus 93" panose="04030905020B02020C02" pitchFamily="82" charset="0"/>
              </a:rPr>
              <a:t>.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300340" y="4353769"/>
            <a:ext cx="743375" cy="75262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Bauhaus 93" panose="04030905020B02020C02" pitchFamily="82" charset="0"/>
              </a:rPr>
              <a:t>5</a:t>
            </a:r>
            <a:r>
              <a:rPr lang="en-US" sz="2800" dirty="0">
                <a:solidFill>
                  <a:srgbClr val="002060"/>
                </a:solidFill>
                <a:latin typeface="Bauhaus 93" panose="04030905020B02020C02" pitchFamily="82" charset="0"/>
              </a:rPr>
              <a:t>.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317944" y="5195261"/>
            <a:ext cx="743375" cy="75262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Bauhaus 93" panose="04030905020B02020C02" pitchFamily="82" charset="0"/>
              </a:rPr>
              <a:t>6</a:t>
            </a:r>
            <a:r>
              <a:rPr lang="en-US" sz="2800" dirty="0">
                <a:solidFill>
                  <a:srgbClr val="002060"/>
                </a:solidFill>
                <a:latin typeface="Bauhaus 93" panose="04030905020B02020C02" pitchFamily="82" charset="0"/>
              </a:rPr>
              <a:t>.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75493" y="1045234"/>
            <a:ext cx="10170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I 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 </a:t>
            </a:r>
            <a:r>
              <a:rPr lang="en-US" sz="2800" dirty="0">
                <a:solidFill>
                  <a:srgbClr val="FF505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still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hadn’t done my homework when Mum came back home. </a:t>
            </a:r>
            <a:endParaRPr lang="ru-RU" sz="2800" dirty="0">
              <a:solidFill>
                <a:schemeClr val="accent5">
                  <a:lumMod val="50000"/>
                </a:schemeClr>
              </a:solidFill>
              <a:cs typeface="Narkisim" panose="020E0502050101010101" pitchFamily="34" charset="-79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67365" y="1958550"/>
            <a:ext cx="5741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He was cooking </a:t>
            </a:r>
            <a:r>
              <a:rPr lang="en-US" sz="2800" dirty="0">
                <a:solidFill>
                  <a:srgbClr val="FF505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while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she was sleeping.</a:t>
            </a:r>
            <a:endParaRPr lang="ru-RU" sz="2800" dirty="0">
              <a:solidFill>
                <a:schemeClr val="accent5">
                  <a:lumMod val="50000"/>
                </a:schemeClr>
              </a:solidFill>
              <a:cs typeface="Narkisim" panose="020E0502050101010101" pitchFamily="34" charset="-79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67365" y="2806695"/>
            <a:ext cx="9427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rgbClr val="FF505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How long ago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did you pass your driving test?</a:t>
            </a:r>
            <a:endParaRPr lang="ru-RU" sz="2800" dirty="0">
              <a:solidFill>
                <a:schemeClr val="accent5">
                  <a:lumMod val="50000"/>
                </a:schemeClr>
              </a:solidFill>
              <a:cs typeface="Narkisim" panose="020E0502050101010101" pitchFamily="34" charset="-79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67365" y="3673266"/>
            <a:ext cx="9895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He continued his journey </a:t>
            </a:r>
            <a:r>
              <a:rPr lang="en-US" sz="2800" dirty="0">
                <a:solidFill>
                  <a:srgbClr val="FF505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after</a:t>
            </a:r>
            <a:r>
              <a:rPr lang="ru-RU" sz="2800" dirty="0">
                <a:solidFill>
                  <a:srgbClr val="FF505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he had filled the car.</a:t>
            </a:r>
            <a:endParaRPr lang="ru-RU" sz="2800" dirty="0">
              <a:solidFill>
                <a:schemeClr val="accent5">
                  <a:lumMod val="50000"/>
                </a:schemeClr>
              </a:solidFill>
              <a:cs typeface="Narkisim" panose="020E0502050101010101" pitchFamily="34" charset="-79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75493" y="4325445"/>
            <a:ext cx="98645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Our team had scored two goals </a:t>
            </a:r>
            <a:r>
              <a:rPr lang="en-US" sz="2800" dirty="0">
                <a:solidFill>
                  <a:srgbClr val="FF505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by the time</a:t>
            </a:r>
            <a:r>
              <a:rPr lang="ru-RU" sz="2800" dirty="0">
                <a:solidFill>
                  <a:srgbClr val="FF505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 </a:t>
            </a:r>
            <a:r>
              <a:rPr lang="en-US" sz="2800" dirty="0">
                <a:solidFill>
                  <a:srgbClr val="FF505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we arrived at the stadium.</a:t>
            </a:r>
            <a:endParaRPr lang="ru-RU" sz="2800" dirty="0">
              <a:solidFill>
                <a:schemeClr val="accent5">
                  <a:lumMod val="50000"/>
                </a:schemeClr>
              </a:solidFill>
              <a:cs typeface="Narkisim" panose="020E0502050101010101" pitchFamily="34" charset="-79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45935" y="5382766"/>
            <a:ext cx="10006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I haven’t been to Amsterdam </a:t>
            </a:r>
            <a:r>
              <a:rPr lang="en-US" sz="2800" dirty="0">
                <a:solidFill>
                  <a:srgbClr val="FF505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for </a:t>
            </a:r>
            <a:r>
              <a:rPr lang="ru-RU" sz="2800" dirty="0">
                <a:solidFill>
                  <a:srgbClr val="FF505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two years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.</a:t>
            </a:r>
            <a:endParaRPr lang="ru-RU" sz="2800" dirty="0">
              <a:solidFill>
                <a:schemeClr val="accent5">
                  <a:lumMod val="50000"/>
                </a:schemeClr>
              </a:solidFill>
              <a:cs typeface="Narkisim" panose="020E05020501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93957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3" grpId="1" animBg="1"/>
      <p:bldP spid="4" grpId="0"/>
      <p:bldP spid="4" grpId="1"/>
      <p:bldP spid="5" grpId="0"/>
      <p:bldP spid="5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547105" y="1018309"/>
            <a:ext cx="11166987" cy="138199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92095" y="4862946"/>
            <a:ext cx="11121997" cy="143914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06543" y="787146"/>
            <a:ext cx="11236185" cy="987491"/>
          </a:xfrm>
          <a:prstGeom prst="roundRect">
            <a:avLst/>
          </a:prstGeom>
          <a:gradFill flip="none" rotWithShape="1">
            <a:gsLst>
              <a:gs pos="28000">
                <a:schemeClr val="accent1">
                  <a:lumMod val="75000"/>
                </a:schemeClr>
              </a:gs>
              <a:gs pos="67000">
                <a:schemeClr val="accent1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6200000" scaled="1"/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auhaus 93" panose="04030905020B02020C02" pitchFamily="82" charset="0"/>
              </a:rPr>
              <a:t> 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80221" y="1004580"/>
            <a:ext cx="10629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Complete the sentences using Past Simple, Past Continuous or Past Perfect .</a:t>
            </a:r>
            <a:endParaRPr lang="ru-RU" sz="2800" dirty="0">
              <a:solidFill>
                <a:schemeClr val="bg1"/>
              </a:solidFill>
              <a:cs typeface="Narkisim" panose="020E0502050101010101" pitchFamily="34" charset="-79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90480" y="1247097"/>
            <a:ext cx="77525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He  </a:t>
            </a:r>
            <a:r>
              <a:rPr lang="en-US" sz="2800" dirty="0">
                <a:solidFill>
                  <a:srgbClr val="FF5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(get)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very wet because he  </a:t>
            </a:r>
            <a:r>
              <a:rPr lang="en-US" sz="2800" dirty="0">
                <a:solidFill>
                  <a:srgbClr val="FF5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(forget)  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to take an umbrella.</a:t>
            </a:r>
            <a:endParaRPr lang="ru-RU" sz="2800" dirty="0">
              <a:solidFill>
                <a:schemeClr val="accent5">
                  <a:lumMod val="50000"/>
                </a:schemeClr>
              </a:solidFill>
              <a:cs typeface="MV Boli" panose="02000500030200090000" pitchFamily="2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506543" y="695160"/>
            <a:ext cx="743375" cy="75262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uhaus 93" panose="04030905020B02020C02" pitchFamily="82" charset="0"/>
              </a:rPr>
              <a:t>1.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49918" y="5105462"/>
            <a:ext cx="67141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   </a:t>
            </a:r>
            <a:r>
              <a:rPr lang="en-US" sz="2800" dirty="0">
                <a:solidFill>
                  <a:srgbClr val="FF5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(never / see) 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an elephant until I  </a:t>
            </a:r>
            <a:r>
              <a:rPr lang="en-US" sz="2800" dirty="0">
                <a:solidFill>
                  <a:srgbClr val="FF5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(go) 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to India.</a:t>
            </a:r>
            <a:endParaRPr lang="ru-RU" sz="2800" dirty="0">
              <a:solidFill>
                <a:schemeClr val="accent5">
                  <a:lumMod val="50000"/>
                </a:schemeClr>
              </a:solidFill>
              <a:cs typeface="MV Boli" panose="02000500030200090000" pitchFamily="2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77907" y="4642880"/>
            <a:ext cx="743375" cy="75262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uhaus 93" panose="04030905020B02020C02" pitchFamily="82" charset="0"/>
              </a:rPr>
              <a:t>3.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92095" y="2836718"/>
            <a:ext cx="11121997" cy="158609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798" y="556393"/>
            <a:ext cx="2421193" cy="2872607"/>
          </a:xfrm>
          <a:prstGeom prst="rect">
            <a:avLst/>
          </a:prstGeom>
        </p:spPr>
      </p:pic>
      <p:sp>
        <p:nvSpPr>
          <p:cNvPr id="16" name="Овал 15"/>
          <p:cNvSpPr/>
          <p:nvPr/>
        </p:nvSpPr>
        <p:spPr>
          <a:xfrm>
            <a:off x="477906" y="2620366"/>
            <a:ext cx="743375" cy="75262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uhaus 93" panose="04030905020B02020C02" pitchFamily="82" charset="0"/>
              </a:rPr>
              <a:t>2.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58416" y="3367696"/>
            <a:ext cx="7113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It    </a:t>
            </a:r>
            <a:r>
              <a:rPr lang="en-US" sz="2800" dirty="0">
                <a:solidFill>
                  <a:srgbClr val="FF5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(snow)   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heavily all that day.</a:t>
            </a:r>
            <a:endParaRPr lang="ru-RU" sz="2800" dirty="0">
              <a:solidFill>
                <a:schemeClr val="accent5">
                  <a:lumMod val="50000"/>
                </a:schemeClr>
              </a:solidFill>
              <a:cs typeface="MV Boli" panose="02000500030200090000" pitchFamily="2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456" y="2628899"/>
            <a:ext cx="1858241" cy="185824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43" b="97238" l="5863" r="95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121" y="3967328"/>
            <a:ext cx="2098652" cy="243759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000" l="9091" r="88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693" y="4782733"/>
            <a:ext cx="1549428" cy="183726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762701" y="1266190"/>
            <a:ext cx="2541762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5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had forgotten</a:t>
            </a:r>
            <a:endParaRPr lang="ru-RU" sz="2800" dirty="0">
              <a:solidFill>
                <a:srgbClr val="FF5050"/>
              </a:solidFill>
              <a:cs typeface="MV Boli" panose="0200050003020009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104506" y="1247097"/>
            <a:ext cx="1019694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5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got</a:t>
            </a:r>
            <a:endParaRPr lang="ru-RU" sz="2800" dirty="0">
              <a:solidFill>
                <a:srgbClr val="FF5050"/>
              </a:solidFill>
              <a:cs typeface="MV Boli" panose="0200050003020009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79552" y="3367696"/>
            <a:ext cx="2346214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5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was snowing</a:t>
            </a:r>
            <a:endParaRPr lang="ru-RU" sz="2800" dirty="0">
              <a:solidFill>
                <a:srgbClr val="FF5050"/>
              </a:solidFill>
              <a:cs typeface="MV Boli" panose="0200050003020009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79105" y="5105462"/>
            <a:ext cx="2820111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5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had never seen</a:t>
            </a:r>
            <a:endParaRPr lang="ru-RU" sz="2800" dirty="0">
              <a:solidFill>
                <a:srgbClr val="FF5050"/>
              </a:solidFill>
              <a:cs typeface="MV Boli" panose="0200050003020009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36456" y="5538036"/>
            <a:ext cx="1107028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5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went</a:t>
            </a:r>
            <a:endParaRPr lang="ru-RU" sz="2800" dirty="0">
              <a:solidFill>
                <a:srgbClr val="FF5050"/>
              </a:solidFill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41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9" grpId="0" animBg="1"/>
      <p:bldP spid="9" grpId="1" animBg="1"/>
      <p:bldP spid="2" grpId="0"/>
      <p:bldP spid="2" grpId="1"/>
      <p:bldP spid="10" grpId="0"/>
      <p:bldP spid="11" grpId="0" animBg="1"/>
      <p:bldP spid="13" grpId="0"/>
      <p:bldP spid="14" grpId="0" animBg="1"/>
      <p:bldP spid="15" grpId="0" animBg="1"/>
      <p:bldP spid="16" grpId="0" animBg="1"/>
      <p:bldP spid="17" grpId="0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153829" y="883228"/>
            <a:ext cx="8476071" cy="75853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851752" y="970108"/>
            <a:ext cx="8466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Bauhaus 93" panose="04030905020B02020C02" pitchFamily="82" charset="0"/>
                <a:cs typeface="Aldhabi" panose="01000000000000000000" pitchFamily="2" charset="-78"/>
              </a:rPr>
              <a:t>In the lesson you’ll do the following:</a:t>
            </a:r>
            <a:endParaRPr lang="ru-RU" sz="3200" b="1" dirty="0">
              <a:solidFill>
                <a:srgbClr val="002060"/>
              </a:solidFill>
              <a:cs typeface="Aldhabi" panose="01000000000000000000" pitchFamily="2" charset="-78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48183" y="1933722"/>
            <a:ext cx="10087362" cy="87182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472407" y="2133039"/>
            <a:ext cx="9973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revise the formation of Past Simple, Past Continuous and Past Perfect Tenses;</a:t>
            </a:r>
            <a:endParaRPr lang="ru-RU" sz="2400" dirty="0">
              <a:solidFill>
                <a:schemeClr val="bg1"/>
              </a:solidFill>
              <a:cs typeface="Narkisim" panose="020E0502050101010101" pitchFamily="34" charset="-79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48183" y="3077379"/>
            <a:ext cx="10087362" cy="87182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24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8" y="3077379"/>
            <a:ext cx="836133" cy="10484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72406" y="3271032"/>
            <a:ext cx="786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compare the usage of past tenses in different situations;</a:t>
            </a:r>
            <a:endParaRPr lang="ru-RU" sz="2400" dirty="0">
              <a:solidFill>
                <a:schemeClr val="bg1"/>
              </a:solidFill>
              <a:cs typeface="Narkisim" panose="020E0502050101010101" pitchFamily="34" charset="-79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7" y="4125821"/>
            <a:ext cx="836133" cy="1048442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1348183" y="4251142"/>
            <a:ext cx="10087362" cy="87182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468996" y="4419209"/>
            <a:ext cx="9845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revise time expressions (markers);</a:t>
            </a:r>
            <a:endParaRPr lang="ru-RU" sz="2400" dirty="0">
              <a:solidFill>
                <a:schemeClr val="bg1"/>
              </a:solidFill>
              <a:cs typeface="Narkisim" panose="020E0502050101010101" pitchFamily="34" charset="-79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6" y="5174263"/>
            <a:ext cx="836133" cy="1048442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1348183" y="5350882"/>
            <a:ext cx="10087362" cy="87182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2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472405" y="5555960"/>
            <a:ext cx="9374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use the past tenses in the given sentences and situations.</a:t>
            </a:r>
            <a:endParaRPr lang="ru-RU" sz="2400" dirty="0">
              <a:solidFill>
                <a:schemeClr val="bg1"/>
              </a:solidFill>
              <a:cs typeface="Narkisim" panose="020E0502050101010101" pitchFamily="34" charset="-79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6" y="1839650"/>
            <a:ext cx="836133" cy="104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1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9" grpId="0" animBg="1"/>
      <p:bldP spid="12" grpId="0"/>
      <p:bldP spid="14" grpId="0" animBg="1"/>
      <p:bldP spid="15" grpId="0"/>
      <p:bldP spid="17" grpId="0" animBg="1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547105" y="1018310"/>
            <a:ext cx="11166987" cy="12243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92094" y="3891497"/>
            <a:ext cx="11121997" cy="11510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21281" y="1162633"/>
            <a:ext cx="83956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While she    </a:t>
            </a:r>
            <a:r>
              <a:rPr lang="en-US" sz="2800" dirty="0">
                <a:solidFill>
                  <a:srgbClr val="FF5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(clean)   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floors the children  	</a:t>
            </a:r>
            <a:r>
              <a:rPr lang="en-US" sz="2800" dirty="0">
                <a:solidFill>
                  <a:srgbClr val="FF5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(wash)  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windows.</a:t>
            </a:r>
            <a:endParaRPr lang="ru-RU" sz="2800" dirty="0">
              <a:solidFill>
                <a:schemeClr val="accent5">
                  <a:lumMod val="50000"/>
                </a:schemeClr>
              </a:solidFill>
              <a:cs typeface="MV Boli" panose="02000500030200090000" pitchFamily="2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506543" y="695160"/>
            <a:ext cx="743375" cy="75262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uhaus 93" panose="04030905020B02020C02" pitchFamily="82" charset="0"/>
              </a:rPr>
              <a:t>4.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35469" y="4216494"/>
            <a:ext cx="8328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Dr. Thomas   </a:t>
            </a:r>
            <a:r>
              <a:rPr lang="en-US" sz="2800" dirty="0">
                <a:solidFill>
                  <a:srgbClr val="FF5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(visit) 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some patients yesterday.</a:t>
            </a:r>
            <a:endParaRPr lang="ru-RU" sz="2800" dirty="0">
              <a:solidFill>
                <a:schemeClr val="accent5">
                  <a:lumMod val="50000"/>
                </a:schemeClr>
              </a:solidFill>
              <a:cs typeface="MV Boli" panose="02000500030200090000" pitchFamily="2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73060" y="3833814"/>
            <a:ext cx="743375" cy="75262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uhaus 93" panose="04030905020B02020C02" pitchFamily="82" charset="0"/>
              </a:rPr>
              <a:t>6.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69599" y="2521057"/>
            <a:ext cx="11121997" cy="109200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473060" y="2396836"/>
            <a:ext cx="743375" cy="75262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uhaus 93" panose="04030905020B02020C02" pitchFamily="82" charset="0"/>
              </a:rPr>
              <a:t>5.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54437" y="2845039"/>
            <a:ext cx="8165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They   </a:t>
            </a:r>
            <a:r>
              <a:rPr lang="en-US" sz="2800" dirty="0">
                <a:solidFill>
                  <a:srgbClr val="FF5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(study)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Maths at the university.</a:t>
            </a:r>
            <a:endParaRPr lang="ru-RU" sz="2800" dirty="0">
              <a:solidFill>
                <a:schemeClr val="accent5">
                  <a:lumMod val="50000"/>
                </a:schemeClr>
              </a:solidFill>
              <a:cs typeface="MV Boli" panose="02000500030200090000" pitchFamily="2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69599" y="5320944"/>
            <a:ext cx="11121997" cy="11510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473060" y="5206773"/>
            <a:ext cx="743375" cy="75262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uhaus 93" panose="04030905020B02020C02" pitchFamily="82" charset="0"/>
              </a:rPr>
              <a:t>7.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11723" y="5666811"/>
            <a:ext cx="8365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Computers  </a:t>
            </a:r>
            <a:r>
              <a:rPr lang="en-US" sz="2800" dirty="0">
                <a:solidFill>
                  <a:srgbClr val="FF5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(cost)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much more a few years ago.</a:t>
            </a:r>
            <a:endParaRPr lang="ru-RU" sz="2800" dirty="0">
              <a:solidFill>
                <a:schemeClr val="accent5">
                  <a:lumMod val="50000"/>
                </a:schemeClr>
              </a:solidFill>
              <a:cs typeface="MV Boli" panose="02000500030200090000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20" y="2351507"/>
            <a:ext cx="3009901" cy="169306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17" y="4709935"/>
            <a:ext cx="2202376" cy="220237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442" y="3285313"/>
            <a:ext cx="1553104" cy="261113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802" y="670615"/>
            <a:ext cx="2289818" cy="247547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34430" y="1150446"/>
            <a:ext cx="2245141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5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was cleaning</a:t>
            </a:r>
            <a:endParaRPr lang="ru-RU" sz="2800" dirty="0">
              <a:solidFill>
                <a:srgbClr val="FF5050"/>
              </a:solidFill>
              <a:cs typeface="MV Boli" panose="0200050003020009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66553" y="1573729"/>
            <a:ext cx="2449915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5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were washing</a:t>
            </a:r>
            <a:endParaRPr lang="ru-RU" sz="2800" dirty="0">
              <a:solidFill>
                <a:srgbClr val="FF5050"/>
              </a:solidFill>
              <a:cs typeface="MV Boli" panose="0200050003020009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933306" y="2845039"/>
            <a:ext cx="1564317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5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studied</a:t>
            </a:r>
            <a:endParaRPr lang="ru-RU" sz="2800" dirty="0">
              <a:solidFill>
                <a:srgbClr val="FF5050"/>
              </a:solidFill>
              <a:cs typeface="MV Boli" panose="0200050003020009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632277" y="4216494"/>
            <a:ext cx="1562296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5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visited</a:t>
            </a:r>
            <a:endParaRPr lang="ru-RU" sz="2800" dirty="0">
              <a:solidFill>
                <a:srgbClr val="FF5050"/>
              </a:solidFill>
              <a:cs typeface="MV Boli" panose="0200050003020009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35580" y="5659598"/>
            <a:ext cx="1062043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5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cost</a:t>
            </a:r>
            <a:endParaRPr lang="ru-RU" sz="2800" dirty="0">
              <a:solidFill>
                <a:srgbClr val="FF5050"/>
              </a:solidFill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402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0" grpId="0"/>
      <p:bldP spid="11" grpId="0" animBg="1"/>
      <p:bldP spid="13" grpId="0"/>
      <p:bldP spid="14" grpId="0" animBg="1"/>
      <p:bldP spid="15" grpId="0" animBg="1"/>
      <p:bldP spid="16" grpId="0" animBg="1"/>
      <p:bldP spid="17" grpId="0"/>
      <p:bldP spid="18" grpId="0" animBg="1"/>
      <p:bldP spid="22" grpId="0" animBg="1"/>
      <p:bldP spid="6" grpId="0"/>
      <p:bldP spid="21" grpId="0" animBg="1"/>
      <p:bldP spid="23" grpId="0" animBg="1"/>
      <p:bldP spid="27" grpId="0" animBg="1"/>
      <p:bldP spid="28" grpId="0" animBg="1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886687"/>
              </p:ext>
            </p:extLst>
          </p:nvPr>
        </p:nvGraphicFramePr>
        <p:xfrm>
          <a:off x="519545" y="750836"/>
          <a:ext cx="11107881" cy="57228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26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26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26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758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Bauhaus 93" panose="04030905020B02020C02" pitchFamily="82" charset="0"/>
                        </a:rPr>
                        <a:t>Past Simple</a:t>
                      </a:r>
                      <a:endParaRPr lang="ru-RU" sz="2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Bauhaus 93" panose="04030905020B02020C02" pitchFamily="82" charset="0"/>
                        </a:rPr>
                        <a:t>Past Continuous</a:t>
                      </a:r>
                      <a:endParaRPr lang="ru-RU" sz="2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Bauhaus 93" panose="04030905020B02020C02" pitchFamily="82" charset="0"/>
                        </a:rPr>
                        <a:t>Past Perfect</a:t>
                      </a:r>
                      <a:endParaRPr lang="ru-RU" sz="2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671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671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671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11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solidFill>
                          <a:schemeClr val="accent5">
                            <a:lumMod val="50000"/>
                          </a:schemeClr>
                        </a:solidFill>
                        <a:cs typeface="Narkisim" panose="020E05020501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671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6671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075584" y="1323987"/>
            <a:ext cx="3412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Bauhaus 93" panose="04030905020B02020C02" pitchFamily="82" charset="0"/>
              </a:rPr>
              <a:t>had + V</a:t>
            </a:r>
            <a:r>
              <a:rPr lang="en-US" sz="2800" dirty="0">
                <a:solidFill>
                  <a:srgbClr val="FF5050"/>
                </a:solidFill>
                <a:latin typeface="Bauhaus 93" panose="04030905020B02020C02" pitchFamily="82" charset="0"/>
              </a:rPr>
              <a:t>ed</a:t>
            </a:r>
            <a:r>
              <a:rPr lang="en-US" sz="4000" dirty="0">
                <a:solidFill>
                  <a:srgbClr val="FF5050"/>
                </a:solidFill>
                <a:latin typeface="Bauhaus 93" panose="04030905020B02020C02" pitchFamily="82" charset="0"/>
              </a:rPr>
              <a:t> 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Bauhaus 93" panose="04030905020B02020C02" pitchFamily="82" charset="0"/>
              </a:rPr>
              <a:t>/ V</a:t>
            </a:r>
            <a:r>
              <a:rPr lang="en-US" sz="2800" dirty="0">
                <a:solidFill>
                  <a:srgbClr val="FF5050"/>
                </a:solidFill>
                <a:latin typeface="Bauhaus 93" panose="04030905020B02020C02" pitchFamily="82" charset="0"/>
              </a:rPr>
              <a:t>3</a:t>
            </a:r>
            <a:endParaRPr lang="ru-RU" sz="2000" dirty="0">
              <a:solidFill>
                <a:srgbClr val="FF5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99822" y="1262149"/>
            <a:ext cx="4392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auhaus 93" panose="04030905020B02020C02" pitchFamily="82" charset="0"/>
              </a:rPr>
              <a:t>to be + </a:t>
            </a:r>
            <a:r>
              <a:rPr lang="en-US" sz="4800" dirty="0">
                <a:solidFill>
                  <a:srgbClr val="002060"/>
                </a:solidFill>
                <a:latin typeface="Bauhaus 93" panose="04030905020B02020C02" pitchFamily="82" charset="0"/>
              </a:rPr>
              <a:t>V</a:t>
            </a:r>
            <a:r>
              <a:rPr lang="en-US" sz="3200" dirty="0">
                <a:solidFill>
                  <a:srgbClr val="FF5050"/>
                </a:solidFill>
                <a:latin typeface="Bauhaus 93" panose="04030905020B02020C02" pitchFamily="82" charset="0"/>
              </a:rPr>
              <a:t>ing</a:t>
            </a:r>
            <a:endParaRPr lang="ru-RU" sz="3200" dirty="0">
              <a:solidFill>
                <a:srgbClr val="FF5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38910" y="1262149"/>
            <a:ext cx="2438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Bauhaus 93" panose="04030905020B02020C02" pitchFamily="82" charset="0"/>
              </a:rPr>
              <a:t>V</a:t>
            </a:r>
            <a:r>
              <a:rPr lang="en-US" sz="3200" dirty="0">
                <a:solidFill>
                  <a:srgbClr val="FF5050"/>
                </a:solidFill>
                <a:latin typeface="Bauhaus 93" panose="04030905020B02020C02" pitchFamily="82" charset="0"/>
              </a:rPr>
              <a:t>ed</a:t>
            </a:r>
            <a:r>
              <a:rPr lang="en-US" sz="4800" dirty="0">
                <a:solidFill>
                  <a:srgbClr val="FF5050"/>
                </a:solidFill>
                <a:latin typeface="Bauhaus 93" panose="04030905020B02020C02" pitchFamily="82" charset="0"/>
              </a:rPr>
              <a:t> 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Bauhaus 93" panose="04030905020B02020C02" pitchFamily="82" charset="0"/>
              </a:rPr>
              <a:t>/ V</a:t>
            </a:r>
            <a:r>
              <a:rPr lang="en-US" sz="2800" dirty="0">
                <a:solidFill>
                  <a:srgbClr val="FF5050"/>
                </a:solidFill>
                <a:latin typeface="Bauhaus 93" panose="04030905020B02020C02" pitchFamily="82" charset="0"/>
              </a:rPr>
              <a:t>2</a:t>
            </a:r>
            <a:endParaRPr lang="ru-RU" sz="2800" dirty="0">
              <a:solidFill>
                <a:srgbClr val="FF5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825" y="2105651"/>
            <a:ext cx="344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a complete action at a stated time in the past. </a:t>
            </a:r>
            <a:endParaRPr lang="ru-RU" dirty="0">
              <a:solidFill>
                <a:schemeClr val="accent5">
                  <a:lumMod val="50000"/>
                </a:schemeClr>
              </a:solidFill>
              <a:cs typeface="Narkisim" panose="020E0502050101010101" pitchFamily="34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4132" y="3032129"/>
            <a:ext cx="3464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the actions which happened one after the other in the past. </a:t>
            </a:r>
            <a:endParaRPr lang="ru-RU" dirty="0">
              <a:solidFill>
                <a:schemeClr val="accent5">
                  <a:lumMod val="50000"/>
                </a:schemeClr>
              </a:solidFill>
              <a:cs typeface="Narkisim" panose="020E0502050101010101" pitchFamily="34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8267" y="4716306"/>
            <a:ext cx="3478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to talk about the lives of people who are no longer alive.</a:t>
            </a:r>
            <a:endParaRPr lang="ru-RU" dirty="0">
              <a:solidFill>
                <a:schemeClr val="accent5">
                  <a:lumMod val="50000"/>
                </a:schemeClr>
              </a:solidFill>
              <a:cs typeface="Narkisim" panose="020E0502050101010101" pitchFamily="34" charset="-79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68933" y="2093229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an action which was in progress at a stated time in the past.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68933" y="3011614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an action which was in progress when something else happened.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71528" y="3892443"/>
            <a:ext cx="3124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two or more simultaneous past actions.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71528" y="4716306"/>
            <a:ext cx="3443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to describe the atmosphere, weather or place before we describe the main event.</a:t>
            </a:r>
            <a:endParaRPr lang="ru-RU" dirty="0">
              <a:solidFill>
                <a:schemeClr val="accent5">
                  <a:lumMod val="50000"/>
                </a:schemeClr>
              </a:solidFill>
              <a:cs typeface="Narkisim" panose="020E0502050101010101" pitchFamily="34" charset="-79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69708" y="2093146"/>
            <a:ext cx="3200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one past action which happened before another past action or before a stated time in the past.</a:t>
            </a:r>
            <a:endParaRPr lang="ru-RU" dirty="0">
              <a:solidFill>
                <a:schemeClr val="accent5">
                  <a:lumMod val="50000"/>
                </a:schemeClr>
              </a:solidFill>
              <a:cs typeface="Narkisim" panose="020E0502050101010101" pitchFamily="34" charset="-79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56533" y="2969193"/>
            <a:ext cx="3572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an action which finished in the past and whose result was visible in the past.</a:t>
            </a:r>
            <a:endParaRPr lang="ru-RU" dirty="0">
              <a:solidFill>
                <a:schemeClr val="accent5">
                  <a:lumMod val="50000"/>
                </a:schemeClr>
              </a:solidFill>
              <a:cs typeface="Narkisim" panose="020E0502050101010101" pitchFamily="34" charset="-79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65181" y="3892444"/>
            <a:ext cx="3088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Past Perfect is the past equivalent of Present Perfect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976" y="3652452"/>
            <a:ext cx="1366520" cy="136652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950" y="2646027"/>
            <a:ext cx="1366520" cy="136652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469" y="2672600"/>
            <a:ext cx="1366520" cy="136652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618" y="1049712"/>
            <a:ext cx="1366520" cy="136652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99764" y="5562659"/>
            <a:ext cx="3528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yesterday, last night/week/month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/year, two days/weeks ago, then, when, How long ago...?, in 1992</a:t>
            </a:r>
            <a:endParaRPr lang="ru-RU" dirty="0">
              <a:solidFill>
                <a:schemeClr val="accent5">
                  <a:lumMod val="50000"/>
                </a:schemeClr>
              </a:solidFill>
              <a:cs typeface="Narkisim" panose="020E0502050101010101" pitchFamily="34" charset="-79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775" y="5246244"/>
            <a:ext cx="1366520" cy="136652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349368" y="5606338"/>
            <a:ext cx="3446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while, when, as, all day yesterday, at noon yesterday, the whole night yesterday, from 5 to 6 yesterday</a:t>
            </a:r>
            <a:endParaRPr lang="ru-RU" dirty="0">
              <a:solidFill>
                <a:schemeClr val="accent5">
                  <a:lumMod val="50000"/>
                </a:schemeClr>
              </a:solidFill>
              <a:cs typeface="Narkisim" panose="020E0502050101010101" pitchFamily="34" charset="-79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035711" y="5606338"/>
            <a:ext cx="3431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before, after, already, till/until, by the time, never/ever, for, since, just</a:t>
            </a:r>
            <a:endParaRPr lang="ru-RU" dirty="0">
              <a:solidFill>
                <a:schemeClr val="accent5">
                  <a:lumMod val="50000"/>
                </a:schemeClr>
              </a:solidFill>
              <a:cs typeface="Narkisim" panose="020E0502050101010101" pitchFamily="34" charset="-79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759" y="4376684"/>
            <a:ext cx="1366520" cy="136652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976" y="4354188"/>
            <a:ext cx="2152650" cy="208597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38267" y="3892408"/>
            <a:ext cx="3364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for past habits and states which are now finished (used to). </a:t>
            </a:r>
            <a:endParaRPr lang="ru-RU" dirty="0">
              <a:solidFill>
                <a:schemeClr val="accent5">
                  <a:lumMod val="50000"/>
                </a:schemeClr>
              </a:solidFill>
              <a:cs typeface="Narkisim" panose="020E0502050101010101" pitchFamily="34" charset="-79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998161" y="2527184"/>
            <a:ext cx="8251624" cy="21207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65986" y="2903634"/>
            <a:ext cx="73587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Practise your grammar skills, </a:t>
            </a:r>
          </a:p>
          <a:p>
            <a:r>
              <a:rPr lang="en-US" sz="40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because practice makes </a:t>
            </a:r>
            <a:r>
              <a:rPr lang="en-US" sz="4400" dirty="0">
                <a:ln>
                  <a:solidFill>
                    <a:schemeClr val="bg1"/>
                  </a:solidFill>
                </a:ln>
                <a:solidFill>
                  <a:srgbClr val="FF5050"/>
                </a:solidFill>
                <a:latin typeface="Bauhaus 93" panose="04030905020B02020C02" pitchFamily="82" charset="0"/>
              </a:rPr>
              <a:t>PERFECT</a:t>
            </a:r>
            <a:r>
              <a:rPr lang="en-US" sz="44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!</a:t>
            </a:r>
            <a:endParaRPr lang="ru-RU" sz="3600" dirty="0">
              <a:solidFill>
                <a:schemeClr val="bg1"/>
              </a:solidFill>
              <a:cs typeface="Narkisim" panose="020E05020501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88315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  <p:bldP spid="8" grpId="0"/>
      <p:bldP spid="8" grpId="1"/>
      <p:bldP spid="9" grpId="0"/>
      <p:bldP spid="9" grpId="1"/>
      <p:bldP spid="12" grpId="0"/>
      <p:bldP spid="12" grpId="1"/>
      <p:bldP spid="13" grpId="0"/>
      <p:bldP spid="14" grpId="0"/>
      <p:bldP spid="15" grpId="0"/>
      <p:bldP spid="15" grpId="1"/>
      <p:bldP spid="16" grpId="0"/>
      <p:bldP spid="22" grpId="0"/>
      <p:bldP spid="24" grpId="0"/>
      <p:bldP spid="25" grpId="0"/>
      <p:bldP spid="25" grpId="1"/>
      <p:bldP spid="17" grpId="0"/>
      <p:bldP spid="28" grpId="0" animBg="1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1F156-94C1-64C8-597A-8DD8029CD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0C63760-4291-C4D6-2D18-6C4EB3E5B71B}"/>
              </a:ext>
            </a:extLst>
          </p:cNvPr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5693A67-D605-47F0-5D6C-9ED24149D233}"/>
              </a:ext>
            </a:extLst>
          </p:cNvPr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75F2CD54-63D7-1A11-8CC9-15EC62897440}"/>
              </a:ext>
            </a:extLst>
          </p:cNvPr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68ECF975-766A-8E80-90DD-3A682BD76CD5}"/>
              </a:ext>
            </a:extLst>
          </p:cNvPr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96063B54-A9E9-6E4A-3546-DA171DAC692B}"/>
              </a:ext>
            </a:extLst>
          </p:cNvPr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862C8C2-C418-63DB-1C98-8D55E88858AA}"/>
              </a:ext>
            </a:extLst>
          </p:cNvPr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A1384BFB-F7A6-CE60-EF6D-929E1709759C}"/>
              </a:ext>
            </a:extLst>
          </p:cNvPr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1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81799CC0-1A07-FE5B-D49D-13BD748B9387}"/>
              </a:ext>
            </a:extLst>
          </p:cNvPr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5F221014-EEEA-0D4D-36F2-C28BA4A2383F}"/>
              </a:ext>
            </a:extLst>
          </p:cNvPr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CD6A504A-922F-CB7D-7D54-E11849F658AE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: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B2751643-782B-D86F-C9D2-EDD08DB83417}"/>
              </a:ext>
            </a:extLst>
          </p:cNvPr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53A0D8C0-BBD4-C956-64A7-F5A0452AA15C}"/>
              </a:ext>
            </a:extLst>
          </p:cNvPr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786D6B97-EE70-E264-5951-6E670E811CEB}"/>
              </a:ext>
            </a:extLst>
          </p:cNvPr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Past Tenses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B230214-6CD3-2197-061B-B84304BB0ACA}"/>
              </a:ext>
            </a:extLst>
          </p:cNvPr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DBFEEB1-8E22-AF91-0BA3-1806703407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6AD6B19B-637F-D490-71A1-22879D7381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A53BCF9-8798-1356-0E5D-43352AF108CD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6F188782-49A2-31F8-DF24-5E2FC8CDBD8C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D23A1A4A-15BB-96DD-E04A-012F96FBB439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</a:t>
              </a:r>
            </a:p>
          </p:txBody>
        </p:sp>
      </p:grp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217EE400-0C53-8B5B-D47F-9482B044A47A}"/>
              </a:ext>
            </a:extLst>
          </p:cNvPr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8F12EC-62B8-5753-3B79-728ABBAA70B9}"/>
              </a:ext>
            </a:extLst>
          </p:cNvPr>
          <p:cNvSpPr txBox="1"/>
          <p:nvPr/>
        </p:nvSpPr>
        <p:spPr>
          <a:xfrm>
            <a:off x="3283094" y="1425060"/>
            <a:ext cx="6156108" cy="52014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250000"/>
              </a:lnSpc>
            </a:pPr>
            <a:r>
              <a:rPr lang="en-US" sz="2400" b="1" dirty="0">
                <a:latin typeface="Comic Sans MS" panose="030F0702030302020204" pitchFamily="66" charset="0"/>
                <a:ea typeface="GE SS Text Bold" pitchFamily="18" charset="-78"/>
                <a:cs typeface="GE SS Text Bold" pitchFamily="18" charset="-78"/>
              </a:rPr>
              <a:t>Real Life Application :</a:t>
            </a:r>
            <a:br>
              <a:rPr lang="en-US" sz="2400" b="1" dirty="0">
                <a:latin typeface="Comic Sans MS" panose="030F0702030302020204" pitchFamily="66" charset="0"/>
                <a:ea typeface="GE SS Text Bold" pitchFamily="18" charset="-78"/>
                <a:cs typeface="GE SS Text Bold" pitchFamily="18" charset="-78"/>
              </a:rPr>
            </a:br>
            <a:r>
              <a:rPr lang="en-US" sz="2400" b="1" dirty="0">
                <a:latin typeface="Comic Sans MS" panose="030F0702030302020204" pitchFamily="66" charset="0"/>
                <a:ea typeface="GE SS Text Bold" pitchFamily="18" charset="-78"/>
                <a:cs typeface="GE SS Text Bold" pitchFamily="18" charset="-78"/>
              </a:rPr>
              <a:t>Share a short story with your classmates about an activity you did last weekend. Use past tense verbs in your sentences.</a:t>
            </a:r>
            <a:r>
              <a:rPr lang="ar-JO" sz="2400" b="1" dirty="0">
                <a:latin typeface="Comic Sans MS" panose="030F0702030302020204" pitchFamily="66" charset="0"/>
              </a:rPr>
              <a:t> </a:t>
            </a:r>
            <a:endParaRPr lang="en-US" sz="2400" b="1" dirty="0">
              <a:latin typeface="Comic Sans MS" panose="030F0702030302020204" pitchFamily="66" charset="0"/>
            </a:endParaRPr>
          </a:p>
          <a:p>
            <a:pPr algn="r"/>
            <a:endParaRPr lang="ar-JO" sz="3200" b="1" dirty="0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F0650EDA-D2C7-1300-CA0F-05E0AEE6998E}"/>
              </a:ext>
            </a:extLst>
          </p:cNvPr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34DC92F2-B51E-55CA-6A49-4AD02FE4102A}"/>
              </a:ext>
            </a:extLst>
          </p:cNvPr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3" name="1 MINUTE COUNTDOWN TIMER (60 SECONDS TIMER)">
            <a:hlinkClick r:id="" action="ppaction://media"/>
            <a:extLst>
              <a:ext uri="{FF2B5EF4-FFF2-40B4-BE49-F238E27FC236}">
                <a16:creationId xmlns:a16="http://schemas.microsoft.com/office/drawing/2014/main" id="{A6694FBA-8A4A-8E51-970B-075D8E4D6C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41486" y="1995757"/>
            <a:ext cx="1336507" cy="751785"/>
          </a:xfrm>
          <a:prstGeom prst="rect">
            <a:avLst/>
          </a:prstGeom>
        </p:spPr>
      </p:pic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9E303B45-8B9E-A59C-B601-E767E7C409EA}"/>
              </a:ext>
            </a:extLst>
          </p:cNvPr>
          <p:cNvSpPr/>
          <p:nvPr/>
        </p:nvSpPr>
        <p:spPr>
          <a:xfrm>
            <a:off x="10741813" y="6376030"/>
            <a:ext cx="1072103" cy="346733"/>
          </a:xfrm>
          <a:prstGeom prst="flowChartAlternateProcess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BUZZ IN</a:t>
            </a:r>
          </a:p>
        </p:txBody>
      </p:sp>
    </p:spTree>
    <p:extLst>
      <p:ext uri="{BB962C8B-B14F-4D97-AF65-F5344CB8AC3E}">
        <p14:creationId xmlns:p14="http://schemas.microsoft.com/office/powerpoint/2010/main" val="36710686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12AFA-574A-39BB-FD36-19458CF09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4339689-EA43-87AD-60C4-11B66EAAE3E5}"/>
              </a:ext>
            </a:extLst>
          </p:cNvPr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7F1FF61-316F-6A40-EB9A-93C98D23ACF0}"/>
              </a:ext>
            </a:extLst>
          </p:cNvPr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465CBC12-843F-CD4E-5EC7-5069E14686A9}"/>
              </a:ext>
            </a:extLst>
          </p:cNvPr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4FE16838-F5B3-39EE-614A-E91ED7DEAC5F}"/>
              </a:ext>
            </a:extLst>
          </p:cNvPr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1052BCC3-D407-6F09-EFA4-1F566516B530}"/>
              </a:ext>
            </a:extLst>
          </p:cNvPr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5191F8B-35BA-D672-1537-29519FE50A12}"/>
              </a:ext>
            </a:extLst>
          </p:cNvPr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C10E78A1-67C8-8935-EA26-8E90D267EFC8}"/>
              </a:ext>
            </a:extLst>
          </p:cNvPr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LESSON: </a:t>
            </a:r>
            <a:r>
              <a:rPr kumimoji="0" lang="en-US" sz="1600" b="0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1</a:t>
            </a:r>
            <a:r>
              <a:rPr kumimoji="0" lang="ar-SA" sz="1600" b="0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ED0880CC-0806-8E80-8B89-23E5DE07322F}"/>
              </a:ext>
            </a:extLst>
          </p:cNvPr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5044C804-D6AB-BDB8-3387-6F5F8AC9FD94}"/>
              </a:ext>
            </a:extLst>
          </p:cNvPr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WARM UP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C4B2469E-F352-DB0A-BF20-D319000D9897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ISLAMIC  EDUCATIONAL COLLEGE				DATE: 	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: 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68F73C01-CDE3-B605-CAD7-93B675ADE734}"/>
              </a:ext>
            </a:extLst>
          </p:cNvPr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 </a:t>
            </a:r>
            <a:endParaRPr kumimoji="0" lang="ar-JO" sz="1600" b="0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ED384873-8ED3-FA1A-998B-E3F16C7F683C}"/>
              </a:ext>
            </a:extLst>
          </p:cNvPr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GRADE: 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9BC785EA-E33A-F920-815D-E7729F45852E}"/>
              </a:ext>
            </a:extLst>
          </p:cNvPr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SUBJECT: </a:t>
            </a:r>
            <a:r>
              <a:rPr kumimoji="0" lang="en-US" sz="1600" b="0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Past Tenses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659B593-524B-7BDB-2834-350D1E25F467}"/>
              </a:ext>
            </a:extLst>
          </p:cNvPr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B231E24-32FF-37B5-8E8B-5F770C3045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6B1308AE-8FEC-57DE-FEF8-873E7CBCC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1B39A84-C5D8-2FD3-09AB-FC3F8A773558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27DE563D-6D25-2D66-BD27-F36CADA42BF6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BA374EE9-5052-7891-396A-6301D66F4401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01:00 minute</a:t>
              </a:r>
            </a:p>
          </p:txBody>
        </p:sp>
      </p:grp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C93179D-D8AC-7D2D-D8D6-F6498AC23D25}"/>
              </a:ext>
            </a:extLst>
          </p:cNvPr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REAL LIFE APPLICATION</a:t>
            </a:r>
            <a:endParaRPr kumimoji="0" lang="ar-JO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4A952F-E5F8-1EF6-4B69-55DB5F981BF0}"/>
              </a:ext>
            </a:extLst>
          </p:cNvPr>
          <p:cNvSpPr txBox="1"/>
          <p:nvPr/>
        </p:nvSpPr>
        <p:spPr>
          <a:xfrm>
            <a:off x="2833600" y="1967695"/>
            <a:ext cx="7243847" cy="317009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 rtlCol="1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GE SS Text Bold" pitchFamily="18" charset="-78"/>
                <a:cs typeface="GE SS Text Bold" pitchFamily="18" charset="-78"/>
              </a:rPr>
              <a:t>Critical Thinking:</a:t>
            </a:r>
          </a:p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GE SS Text Bold" pitchFamily="18" charset="-78"/>
                <a:cs typeface="GE SS Text Bold" pitchFamily="18" charset="-78"/>
              </a:rPr>
              <a:t>Sometimes people spend a lot of time thinking about the past and old memories. What advice would you give to someone who feels stuck in the past?</a:t>
            </a: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54BA98EB-4DD2-D9BA-FCB4-A613EDE372D0}"/>
              </a:ext>
            </a:extLst>
          </p:cNvPr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F6C91705-67BF-C4E6-CE67-53FA0109D9CB}"/>
              </a:ext>
            </a:extLst>
          </p:cNvPr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EXIT TICKET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900BCDF7-D848-99EC-CEAA-FCBCB57C7889}"/>
              </a:ext>
            </a:extLst>
          </p:cNvPr>
          <p:cNvSpPr/>
          <p:nvPr/>
        </p:nvSpPr>
        <p:spPr>
          <a:xfrm>
            <a:off x="10240897" y="6376030"/>
            <a:ext cx="1573020" cy="346733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BUZZ IN</a:t>
            </a:r>
          </a:p>
        </p:txBody>
      </p:sp>
      <p:pic>
        <p:nvPicPr>
          <p:cNvPr id="9218" name="Picture 2" descr="Critical Thinking Vector Concept Illustration 9755802 Vector Art at Vecteezy">
            <a:extLst>
              <a:ext uri="{FF2B5EF4-FFF2-40B4-BE49-F238E27FC236}">
                <a16:creationId xmlns:a16="http://schemas.microsoft.com/office/drawing/2014/main" id="{E40235A4-F51C-8532-5D21-B6B7526E9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3464" y="3878033"/>
            <a:ext cx="1929667" cy="192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 MINUTE COUNTDOWN TIMER (60 SECONDS TIMER)">
            <a:hlinkClick r:id="" action="ppaction://media"/>
            <a:extLst>
              <a:ext uri="{FF2B5EF4-FFF2-40B4-BE49-F238E27FC236}">
                <a16:creationId xmlns:a16="http://schemas.microsoft.com/office/drawing/2014/main" id="{EB9D3CB1-0C6F-1D47-5A74-0EBBA6512F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41486" y="1995757"/>
            <a:ext cx="1336507" cy="75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870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D650B-CC92-660F-2EB0-F3E99F867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805FF6CE-BE19-1142-A7E0-7A3CE291352F}"/>
              </a:ext>
            </a:extLst>
          </p:cNvPr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DF358A6F-D7A5-8D7B-B523-E11595F9E087}"/>
              </a:ext>
            </a:extLst>
          </p:cNvPr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12276A7-455B-49E2-84F4-7711C60D1DF9}"/>
              </a:ext>
            </a:extLst>
          </p:cNvPr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05763235-FC9E-9BF2-F67B-E8157405A85E}"/>
              </a:ext>
            </a:extLst>
          </p:cNvPr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99E197F-0847-E928-B77E-D7E40873F5FD}"/>
              </a:ext>
            </a:extLst>
          </p:cNvPr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C36DB3A9-8B9D-6DB7-3BCB-DC25AE883956}"/>
              </a:ext>
            </a:extLst>
          </p:cNvPr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EE28C780-8C3D-65F8-804E-188EAA13B327}"/>
              </a:ext>
            </a:extLst>
          </p:cNvPr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LESSON: </a:t>
            </a:r>
            <a:r>
              <a:rPr kumimoji="0" lang="en-US" sz="1600" b="0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1</a:t>
            </a:r>
            <a:r>
              <a:rPr kumimoji="0" lang="ar-SA" sz="1600" b="0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3AB734BE-0A04-CBE9-E80F-A3858297834B}"/>
              </a:ext>
            </a:extLst>
          </p:cNvPr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4A0B5D96-6E53-DA43-9E9D-20ECB3E0ED36}"/>
              </a:ext>
            </a:extLst>
          </p:cNvPr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WARM UP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ISLAMIC  EDUCATIONAL COLLEGE				DATE: 	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: 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EB3822A4-F29E-EAA4-EC57-34039F8D9395}"/>
              </a:ext>
            </a:extLst>
          </p:cNvPr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 </a:t>
            </a:r>
            <a:r>
              <a:rPr kumimoji="0" lang="en-US" sz="1600" b="0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2</a:t>
            </a:r>
            <a:endParaRPr kumimoji="0" lang="ar-JO" sz="1600" b="0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46BA523D-4842-32F1-F6F6-615EEE930853}"/>
              </a:ext>
            </a:extLst>
          </p:cNvPr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GRADE: </a:t>
            </a:r>
            <a:r>
              <a:rPr kumimoji="0" lang="en-US" sz="1600" b="0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10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0927518B-F83D-9698-50DC-A1EDB25B207A}"/>
              </a:ext>
            </a:extLst>
          </p:cNvPr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SUBJECT: </a:t>
            </a:r>
            <a:r>
              <a:rPr kumimoji="0" lang="en-US" sz="1600" b="0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Past Tenses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32B998E-7F3E-89D0-F6D9-40EAA06D5344}"/>
              </a:ext>
            </a:extLst>
          </p:cNvPr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96CB5A9-D3F9-10BA-EE45-CA7FB95F6F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02558835-0393-D5C3-594F-316725D574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2B773E1-3877-F715-5A98-3E19910A5E35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2B80DC1A-DEDF-7491-8061-89109C94AEFB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8B6B7A5B-6409-360B-D21C-400B374A38C5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02:00 minutes </a:t>
              </a:r>
            </a:p>
          </p:txBody>
        </p:sp>
      </p:grp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0479545-AC00-1A67-4C77-098EB734245B}"/>
              </a:ext>
            </a:extLst>
          </p:cNvPr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REAL LIFE APPLICATION</a:t>
            </a:r>
            <a:endParaRPr kumimoji="0" lang="ar-JO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BBB2EB-7A8F-C4D0-5D18-EBF6B6169F13}"/>
              </a:ext>
            </a:extLst>
          </p:cNvPr>
          <p:cNvSpPr txBox="1"/>
          <p:nvPr/>
        </p:nvSpPr>
        <p:spPr>
          <a:xfrm>
            <a:off x="2830874" y="1275444"/>
            <a:ext cx="7437330" cy="41549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GE SS Text Bold" pitchFamily="18" charset="-78"/>
                <a:cs typeface="GE SS Text Bold" pitchFamily="18" charset="-78"/>
              </a:rPr>
              <a:t>EXIT TICKET:</a:t>
            </a:r>
          </a:p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GE SS Text Bold" pitchFamily="18" charset="-78"/>
                <a:cs typeface="GE SS Text Bold" pitchFamily="18" charset="-78"/>
              </a:rPr>
              <a:t>Give one sentence using the past tense correctly. 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ea typeface="GE SS Text Bold" pitchFamily="18" charset="-78"/>
              <a:cs typeface="GE SS Text Bold" pitchFamily="18" charset="-78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470333DB-9830-83DA-24A0-85B4652C0DE2}"/>
              </a:ext>
            </a:extLst>
          </p:cNvPr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56FBE9AB-089C-FE2C-40F9-5486A6D9D813}"/>
              </a:ext>
            </a:extLst>
          </p:cNvPr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EXIT TICKET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pic>
        <p:nvPicPr>
          <p:cNvPr id="6146" name="Picture 2" descr="Emoji exit ticket by Ms Fayes pretty little ones | TPT">
            <a:extLst>
              <a:ext uri="{FF2B5EF4-FFF2-40B4-BE49-F238E27FC236}">
                <a16:creationId xmlns:a16="http://schemas.microsoft.com/office/drawing/2014/main" id="{D27BD85F-161C-9BE0-FF7C-A88085EA3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131" y="5560154"/>
            <a:ext cx="1593094" cy="108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 MINUTE TIMER - COUNTDOWN TIMER">
            <a:hlinkClick r:id="" action="ppaction://media"/>
            <a:extLst>
              <a:ext uri="{FF2B5EF4-FFF2-40B4-BE49-F238E27FC236}">
                <a16:creationId xmlns:a16="http://schemas.microsoft.com/office/drawing/2014/main" id="{5AEDFDEE-2A41-76EA-43F5-74EB9E3931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06118" y="2077807"/>
            <a:ext cx="1652406" cy="929478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9794944E-9F23-B2B6-8569-9048437B393F}"/>
              </a:ext>
            </a:extLst>
          </p:cNvPr>
          <p:cNvSpPr/>
          <p:nvPr/>
        </p:nvSpPr>
        <p:spPr>
          <a:xfrm>
            <a:off x="10343075" y="6376030"/>
            <a:ext cx="1573020" cy="346733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BUZZ 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73F8DB-2F82-E335-7DE2-2D4481F35E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4391" y="3158306"/>
            <a:ext cx="4147127" cy="293538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016674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9176153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: 3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         DATE: 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en-US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Past Tenses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  <a:p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03:00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30874" y="1190778"/>
            <a:ext cx="7518984" cy="7663636"/>
          </a:xfrm>
          <a:prstGeom prst="rect">
            <a:avLst/>
          </a:prstGeom>
          <a:noFill/>
        </p:spPr>
        <p:txBody>
          <a:bodyPr wrap="square" lIns="91440" tIns="45720" rIns="91440" bIns="45720" rtlCol="1" anchor="t">
            <a:spAutoFit/>
          </a:bodyPr>
          <a:lstStyle/>
          <a:p>
            <a:pPr algn="l">
              <a:lnSpc>
                <a:spcPct val="250000"/>
              </a:lnSpc>
            </a:pPr>
            <a:r>
              <a:rPr lang="en-US" sz="2400" b="1" dirty="0">
                <a:latin typeface="+mj-lt"/>
                <a:ea typeface="GE SS Text Bold" pitchFamily="18" charset="-78"/>
                <a:cs typeface="GE SS Text Bold" pitchFamily="18" charset="-78"/>
              </a:rPr>
              <a:t>Warm up</a:t>
            </a:r>
          </a:p>
          <a:p>
            <a:pPr>
              <a:lnSpc>
                <a:spcPct val="250000"/>
              </a:lnSpc>
            </a:pPr>
            <a:r>
              <a:rPr lang="en-US" sz="2400" dirty="0">
                <a:latin typeface="Comic Sans MS" panose="030F0702030302020204" pitchFamily="66" charset="0"/>
                <a:ea typeface="+mn-lt"/>
                <a:cs typeface="+mn-lt"/>
              </a:rPr>
              <a:t>Based on the picture, what do you think happened next?</a:t>
            </a:r>
            <a:endParaRPr lang="en-US" sz="2000" dirty="0">
              <a:latin typeface="Comic Sans MS" panose="030F0702030302020204" pitchFamily="66" charset="0"/>
            </a:endParaRPr>
          </a:p>
          <a:p>
            <a:pPr>
              <a:lnSpc>
                <a:spcPct val="250000"/>
              </a:lnSpc>
            </a:pPr>
            <a:endParaRPr lang="en-US" sz="2400" dirty="0">
              <a:latin typeface="Calibri"/>
              <a:ea typeface="GE SS Text Bold" pitchFamily="18" charset="-78"/>
              <a:cs typeface="Calibri"/>
            </a:endParaRPr>
          </a:p>
          <a:p>
            <a:pPr>
              <a:lnSpc>
                <a:spcPct val="250000"/>
              </a:lnSpc>
            </a:pPr>
            <a:endParaRPr lang="en-US" sz="2400" dirty="0">
              <a:latin typeface="Calibri"/>
              <a:ea typeface="GE SS Text Bold" pitchFamily="18" charset="-78"/>
              <a:cs typeface="Calibri"/>
            </a:endParaRPr>
          </a:p>
          <a:p>
            <a:pPr>
              <a:lnSpc>
                <a:spcPct val="250000"/>
              </a:lnSpc>
            </a:pPr>
            <a:endParaRPr lang="en-US" sz="2400" b="1" dirty="0">
              <a:latin typeface="GE SS Text Bold" pitchFamily="18" charset="-78"/>
              <a:ea typeface="GE SS Text Bold" pitchFamily="18" charset="-78"/>
              <a:cs typeface="GE SS Text Bold"/>
            </a:endParaRPr>
          </a:p>
          <a:p>
            <a:pPr algn="l">
              <a:lnSpc>
                <a:spcPct val="250000"/>
              </a:lnSpc>
            </a:pPr>
            <a:endParaRPr lang="ar-SA" sz="2400" b="1" dirty="0">
              <a:latin typeface="GE SS Text Bold" pitchFamily="18" charset="-78"/>
              <a:ea typeface="GE SS Text Bold" pitchFamily="18" charset="-78"/>
              <a:cs typeface="GE SS Text Bold" pitchFamily="18" charset="-78"/>
            </a:endParaRPr>
          </a:p>
          <a:p>
            <a:pPr algn="r" rtl="1"/>
            <a:endParaRPr lang="en-US" sz="2400" b="1" dirty="0"/>
          </a:p>
          <a:p>
            <a:pPr algn="r"/>
            <a:r>
              <a:rPr lang="ar-JO" sz="2400" b="1" dirty="0"/>
              <a:t> </a:t>
            </a:r>
            <a:endParaRPr lang="en-US" sz="2400" b="1" dirty="0"/>
          </a:p>
          <a:p>
            <a:pPr algn="r"/>
            <a:endParaRPr lang="ar-JO" sz="2400" b="1" dirty="0"/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" name="Double Wave 2">
            <a:extLst>
              <a:ext uri="{FF2B5EF4-FFF2-40B4-BE49-F238E27FC236}">
                <a16:creationId xmlns:a16="http://schemas.microsoft.com/office/drawing/2014/main" id="{AB984C2C-BD8F-60FB-0FAD-100C660167D1}"/>
              </a:ext>
            </a:extLst>
          </p:cNvPr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1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4" name="3 Minute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4C4EE292-BF6C-2A8C-9B40-B46A01CCFB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04333" y="2012915"/>
            <a:ext cx="1273660" cy="716434"/>
          </a:xfrm>
          <a:prstGeom prst="rect">
            <a:avLst/>
          </a:prstGeom>
        </p:spPr>
      </p:pic>
      <p:pic>
        <p:nvPicPr>
          <p:cNvPr id="5" name="Picture 4" descr="Free photo: Accident, Auto, Damage, Vehicle - Free Image on Pixabay ...">
            <a:extLst>
              <a:ext uri="{FF2B5EF4-FFF2-40B4-BE49-F238E27FC236}">
                <a16:creationId xmlns:a16="http://schemas.microsoft.com/office/drawing/2014/main" id="{590EF3E9-DF03-66D1-6676-48FC31FDF2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7570" y="3283335"/>
            <a:ext cx="4433712" cy="319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810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9176153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: 3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         DATE: 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en-US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Past Tenses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  <a:p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03:00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71196" y="1591630"/>
            <a:ext cx="8617940" cy="6740307"/>
          </a:xfrm>
          <a:prstGeom prst="rect">
            <a:avLst/>
          </a:prstGeom>
          <a:noFill/>
        </p:spPr>
        <p:txBody>
          <a:bodyPr wrap="square" lIns="91440" tIns="45720" rIns="91440" bIns="45720" rtlCol="1" anchor="t">
            <a:spAutoFit/>
          </a:bodyPr>
          <a:lstStyle/>
          <a:p>
            <a:r>
              <a:rPr lang="en-US" sz="2400" b="1" dirty="0"/>
              <a:t>Pre-Assessment: Past Simple &amp; Past Participle</a:t>
            </a:r>
          </a:p>
          <a:p>
            <a:r>
              <a:rPr lang="en-US" sz="2400" b="1" dirty="0"/>
              <a:t>Instructions:</a:t>
            </a:r>
            <a:r>
              <a:rPr lang="en-US" sz="2400" dirty="0"/>
              <a:t> Write the </a:t>
            </a:r>
            <a:r>
              <a:rPr lang="en-US" sz="2400" b="1" dirty="0"/>
              <a:t>Past Simple</a:t>
            </a:r>
            <a:r>
              <a:rPr lang="en-US" sz="2400" dirty="0"/>
              <a:t> and </a:t>
            </a:r>
            <a:r>
              <a:rPr lang="en-US" sz="2400" b="1" dirty="0"/>
              <a:t>Past Participle</a:t>
            </a:r>
            <a:r>
              <a:rPr lang="en-US" sz="2400" dirty="0"/>
              <a:t> forms of each verb.</a:t>
            </a:r>
          </a:p>
          <a:p>
            <a:pPr>
              <a:buFont typeface="+mj-lt"/>
              <a:buAutoNum type="arabicPeriod"/>
            </a:pPr>
            <a:r>
              <a:rPr lang="en-US" sz="2400" b="1" dirty="0"/>
              <a:t>Begin</a:t>
            </a:r>
            <a:r>
              <a:rPr lang="en-US" sz="2400" dirty="0"/>
              <a:t> → Past Simple: ________ / Past Participle: ________</a:t>
            </a:r>
          </a:p>
          <a:p>
            <a:pPr>
              <a:buFont typeface="+mj-lt"/>
              <a:buAutoNum type="arabicPeriod"/>
            </a:pPr>
            <a:r>
              <a:rPr lang="en-US" sz="2400" b="1" dirty="0"/>
              <a:t>Choose</a:t>
            </a:r>
            <a:r>
              <a:rPr lang="en-US" sz="2400" dirty="0"/>
              <a:t> → Past Simple: ________ / Past Participle: ________</a:t>
            </a:r>
          </a:p>
          <a:p>
            <a:pPr>
              <a:buFont typeface="+mj-lt"/>
              <a:buAutoNum type="arabicPeriod"/>
            </a:pPr>
            <a:r>
              <a:rPr lang="en-US" sz="2400" b="1" dirty="0"/>
              <a:t>Speak</a:t>
            </a:r>
            <a:r>
              <a:rPr lang="en-US" sz="2400" dirty="0"/>
              <a:t> → Past Simple: ________ / Past Participle: ________</a:t>
            </a:r>
          </a:p>
          <a:p>
            <a:pPr>
              <a:buFont typeface="+mj-lt"/>
              <a:buAutoNum type="arabicPeriod"/>
            </a:pPr>
            <a:r>
              <a:rPr lang="en-US" sz="2400" b="1" dirty="0"/>
              <a:t>Grow</a:t>
            </a:r>
            <a:r>
              <a:rPr lang="en-US" sz="2400" dirty="0"/>
              <a:t> → Past Simple: ________ / Past Participle: ________</a:t>
            </a:r>
          </a:p>
          <a:p>
            <a:pPr>
              <a:buFont typeface="+mj-lt"/>
              <a:buAutoNum type="arabicPeriod"/>
            </a:pPr>
            <a:r>
              <a:rPr lang="en-US" sz="2400" b="1" dirty="0"/>
              <a:t>Break</a:t>
            </a:r>
            <a:r>
              <a:rPr lang="en-US" sz="2400" dirty="0"/>
              <a:t> → Past Simple: ________ / Past Participle: ________</a:t>
            </a:r>
          </a:p>
          <a:p>
            <a:pPr>
              <a:buFont typeface="+mj-lt"/>
              <a:buAutoNum type="arabicPeriod"/>
            </a:pPr>
            <a:r>
              <a:rPr lang="en-US" sz="2400" b="1" dirty="0"/>
              <a:t>Run</a:t>
            </a:r>
            <a:r>
              <a:rPr lang="en-US" sz="2400" dirty="0"/>
              <a:t> → Past Simple: ________ / Past Participle: ________</a:t>
            </a:r>
          </a:p>
          <a:p>
            <a:pPr>
              <a:buFont typeface="+mj-lt"/>
              <a:buAutoNum type="arabicPeriod"/>
            </a:pPr>
            <a:r>
              <a:rPr lang="en-US" sz="2400" b="1" dirty="0"/>
              <a:t>Fly</a:t>
            </a:r>
            <a:r>
              <a:rPr lang="en-US" sz="2400" dirty="0"/>
              <a:t> → Past Simple: ________ / Past Participle: ________</a:t>
            </a:r>
            <a:endParaRPr lang="en-US" sz="2400" dirty="0">
              <a:latin typeface="Calibri"/>
              <a:ea typeface="GE SS Text Bold" pitchFamily="18" charset="-78"/>
              <a:cs typeface="Calibri"/>
            </a:endParaRPr>
          </a:p>
          <a:p>
            <a:pPr>
              <a:lnSpc>
                <a:spcPct val="250000"/>
              </a:lnSpc>
            </a:pPr>
            <a:endParaRPr lang="en-US" sz="2400" b="1" dirty="0">
              <a:latin typeface="GE SS Text Bold" pitchFamily="18" charset="-78"/>
              <a:ea typeface="GE SS Text Bold" pitchFamily="18" charset="-78"/>
              <a:cs typeface="GE SS Text Bold"/>
            </a:endParaRPr>
          </a:p>
          <a:p>
            <a:pPr algn="l">
              <a:lnSpc>
                <a:spcPct val="250000"/>
              </a:lnSpc>
            </a:pPr>
            <a:endParaRPr lang="ar-SA" sz="2400" b="1" dirty="0">
              <a:latin typeface="GE SS Text Bold" pitchFamily="18" charset="-78"/>
              <a:ea typeface="GE SS Text Bold" pitchFamily="18" charset="-78"/>
              <a:cs typeface="GE SS Text Bold" pitchFamily="18" charset="-78"/>
            </a:endParaRPr>
          </a:p>
          <a:p>
            <a:pPr algn="r" rtl="1"/>
            <a:endParaRPr lang="en-US" sz="2400" b="1" dirty="0"/>
          </a:p>
          <a:p>
            <a:pPr algn="r"/>
            <a:r>
              <a:rPr lang="ar-JO" sz="2400" b="1" dirty="0"/>
              <a:t> </a:t>
            </a:r>
            <a:endParaRPr lang="en-US" sz="2400" b="1" dirty="0"/>
          </a:p>
          <a:p>
            <a:pPr algn="r"/>
            <a:endParaRPr lang="ar-JO" sz="2400" b="1" dirty="0"/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" name="Double Wave 2">
            <a:extLst>
              <a:ext uri="{FF2B5EF4-FFF2-40B4-BE49-F238E27FC236}">
                <a16:creationId xmlns:a16="http://schemas.microsoft.com/office/drawing/2014/main" id="{AB984C2C-BD8F-60FB-0FAD-100C660167D1}"/>
              </a:ext>
            </a:extLst>
          </p:cNvPr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1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4" name="3 Minute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4C4EE292-BF6C-2A8C-9B40-B46A01CCFB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04333" y="2012915"/>
            <a:ext cx="1273660" cy="71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669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9176153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: 3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         DATE: 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en-US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Past Tenses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  <a:p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03:00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" name="Double Wave 2">
            <a:extLst>
              <a:ext uri="{FF2B5EF4-FFF2-40B4-BE49-F238E27FC236}">
                <a16:creationId xmlns:a16="http://schemas.microsoft.com/office/drawing/2014/main" id="{AB984C2C-BD8F-60FB-0FAD-100C660167D1}"/>
              </a:ext>
            </a:extLst>
          </p:cNvPr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1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4" name="3 Minute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4C4EE292-BF6C-2A8C-9B40-B46A01CCFB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04333" y="2012915"/>
            <a:ext cx="1273660" cy="7164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CD094B-9B20-10E5-0241-E25BD8ED2F14}"/>
              </a:ext>
            </a:extLst>
          </p:cNvPr>
          <p:cNvSpPr txBox="1"/>
          <p:nvPr/>
        </p:nvSpPr>
        <p:spPr>
          <a:xfrm>
            <a:off x="2506133" y="1766096"/>
            <a:ext cx="894268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Feedback Slide: Past Simple &amp; Past Participle (Answers)</a:t>
            </a:r>
          </a:p>
          <a:p>
            <a:pPr>
              <a:buFont typeface="+mj-lt"/>
              <a:buAutoNum type="arabicPeriod"/>
            </a:pPr>
            <a:r>
              <a:rPr lang="en-US" sz="2800" b="1" dirty="0"/>
              <a:t>Begin</a:t>
            </a:r>
            <a:r>
              <a:rPr lang="en-US" sz="2800" dirty="0"/>
              <a:t> → </a:t>
            </a:r>
            <a:r>
              <a:rPr lang="en-US" sz="2800" b="1" dirty="0"/>
              <a:t>Past Simple:</a:t>
            </a:r>
            <a:r>
              <a:rPr lang="en-US" sz="2800" dirty="0"/>
              <a:t> began / </a:t>
            </a:r>
            <a:r>
              <a:rPr lang="en-US" sz="2800" b="1" dirty="0"/>
              <a:t>Past Participle:</a:t>
            </a:r>
            <a:r>
              <a:rPr lang="en-US" sz="2800" dirty="0"/>
              <a:t> begun</a:t>
            </a:r>
          </a:p>
          <a:p>
            <a:pPr>
              <a:buFont typeface="+mj-lt"/>
              <a:buAutoNum type="arabicPeriod"/>
            </a:pPr>
            <a:r>
              <a:rPr lang="en-US" sz="2800" b="1" dirty="0"/>
              <a:t>Choose</a:t>
            </a:r>
            <a:r>
              <a:rPr lang="en-US" sz="2800" dirty="0"/>
              <a:t> → </a:t>
            </a:r>
            <a:r>
              <a:rPr lang="en-US" sz="2800" b="1" dirty="0"/>
              <a:t>Past Simple:</a:t>
            </a:r>
            <a:r>
              <a:rPr lang="en-US" sz="2800" dirty="0"/>
              <a:t> chose / </a:t>
            </a:r>
            <a:r>
              <a:rPr lang="en-US" sz="2800" b="1" dirty="0"/>
              <a:t>Past Participle:</a:t>
            </a:r>
            <a:r>
              <a:rPr lang="en-US" sz="2800" dirty="0"/>
              <a:t> chosen</a:t>
            </a:r>
          </a:p>
          <a:p>
            <a:pPr>
              <a:buFont typeface="+mj-lt"/>
              <a:buAutoNum type="arabicPeriod"/>
            </a:pPr>
            <a:r>
              <a:rPr lang="en-US" sz="2800" b="1" dirty="0"/>
              <a:t>Speak</a:t>
            </a:r>
            <a:r>
              <a:rPr lang="en-US" sz="2800" dirty="0"/>
              <a:t> → </a:t>
            </a:r>
            <a:r>
              <a:rPr lang="en-US" sz="2800" b="1" dirty="0"/>
              <a:t>Past Simple:</a:t>
            </a:r>
            <a:r>
              <a:rPr lang="en-US" sz="2800" dirty="0"/>
              <a:t> spoke / </a:t>
            </a:r>
            <a:r>
              <a:rPr lang="en-US" sz="2800" b="1" dirty="0"/>
              <a:t>Past Participle:</a:t>
            </a:r>
            <a:r>
              <a:rPr lang="en-US" sz="2800" dirty="0"/>
              <a:t> spoken</a:t>
            </a:r>
          </a:p>
          <a:p>
            <a:pPr>
              <a:buFont typeface="+mj-lt"/>
              <a:buAutoNum type="arabicPeriod"/>
            </a:pPr>
            <a:r>
              <a:rPr lang="en-US" sz="2800" b="1" dirty="0"/>
              <a:t>Grow</a:t>
            </a:r>
            <a:r>
              <a:rPr lang="en-US" sz="2800" dirty="0"/>
              <a:t> → </a:t>
            </a:r>
            <a:r>
              <a:rPr lang="en-US" sz="2800" b="1" dirty="0"/>
              <a:t>Past Simple:</a:t>
            </a:r>
            <a:r>
              <a:rPr lang="en-US" sz="2800" dirty="0"/>
              <a:t> grew / </a:t>
            </a:r>
            <a:r>
              <a:rPr lang="en-US" sz="2800" b="1" dirty="0"/>
              <a:t>Past Participle:</a:t>
            </a:r>
            <a:r>
              <a:rPr lang="en-US" sz="2800" dirty="0"/>
              <a:t> grown</a:t>
            </a:r>
          </a:p>
          <a:p>
            <a:pPr>
              <a:buFont typeface="+mj-lt"/>
              <a:buAutoNum type="arabicPeriod"/>
            </a:pPr>
            <a:r>
              <a:rPr lang="en-US" sz="2800" b="1" dirty="0"/>
              <a:t>Break</a:t>
            </a:r>
            <a:r>
              <a:rPr lang="en-US" sz="2800" dirty="0"/>
              <a:t> → </a:t>
            </a:r>
            <a:r>
              <a:rPr lang="en-US" sz="2800" b="1" dirty="0"/>
              <a:t>Past Simple:</a:t>
            </a:r>
            <a:r>
              <a:rPr lang="en-US" sz="2800" dirty="0"/>
              <a:t> broke / </a:t>
            </a:r>
            <a:r>
              <a:rPr lang="en-US" sz="2800" b="1" dirty="0"/>
              <a:t>Past Participle:</a:t>
            </a:r>
            <a:r>
              <a:rPr lang="en-US" sz="2800" dirty="0"/>
              <a:t> broken</a:t>
            </a:r>
          </a:p>
          <a:p>
            <a:pPr>
              <a:buFont typeface="+mj-lt"/>
              <a:buAutoNum type="arabicPeriod"/>
            </a:pPr>
            <a:r>
              <a:rPr lang="en-US" sz="2800" b="1" dirty="0"/>
              <a:t>Run</a:t>
            </a:r>
            <a:r>
              <a:rPr lang="en-US" sz="2800" dirty="0"/>
              <a:t> → </a:t>
            </a:r>
            <a:r>
              <a:rPr lang="en-US" sz="2800" b="1" dirty="0"/>
              <a:t>Past Simple:</a:t>
            </a:r>
            <a:r>
              <a:rPr lang="en-US" sz="2800" dirty="0"/>
              <a:t> ran / </a:t>
            </a:r>
            <a:r>
              <a:rPr lang="en-US" sz="2800" b="1" dirty="0"/>
              <a:t>Past Participle:</a:t>
            </a:r>
            <a:r>
              <a:rPr lang="en-US" sz="2800" dirty="0"/>
              <a:t> run</a:t>
            </a:r>
          </a:p>
          <a:p>
            <a:pPr>
              <a:buFont typeface="+mj-lt"/>
              <a:buAutoNum type="arabicPeriod"/>
            </a:pPr>
            <a:r>
              <a:rPr lang="en-US" sz="2800" b="1" dirty="0"/>
              <a:t>Fly</a:t>
            </a:r>
            <a:r>
              <a:rPr lang="en-US" sz="2800" dirty="0"/>
              <a:t> → </a:t>
            </a:r>
            <a:r>
              <a:rPr lang="en-US" sz="2800" b="1" dirty="0"/>
              <a:t>Past Simple:</a:t>
            </a:r>
            <a:r>
              <a:rPr lang="en-US" sz="2800" dirty="0"/>
              <a:t> flew / </a:t>
            </a:r>
            <a:r>
              <a:rPr lang="en-US" sz="2800" b="1" dirty="0"/>
              <a:t>Past Participle:</a:t>
            </a:r>
            <a:r>
              <a:rPr lang="en-US" sz="2800" dirty="0"/>
              <a:t> flown</a:t>
            </a:r>
          </a:p>
        </p:txBody>
      </p:sp>
    </p:spTree>
    <p:extLst>
      <p:ext uri="{BB962C8B-B14F-4D97-AF65-F5344CB8AC3E}">
        <p14:creationId xmlns:p14="http://schemas.microsoft.com/office/powerpoint/2010/main" val="34180999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052319" y="798694"/>
            <a:ext cx="10087362" cy="112816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615667" y="914191"/>
            <a:ext cx="95032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Let’s consider the following situations and define the past tenses which were used in them.</a:t>
            </a:r>
            <a:endParaRPr lang="ru-RU" sz="2800" dirty="0">
              <a:solidFill>
                <a:schemeClr val="bg1"/>
              </a:solidFill>
              <a:cs typeface="Narkisim" panose="020E0502050101010101" pitchFamily="34" charset="-79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29" y="733372"/>
            <a:ext cx="10863941" cy="5797719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467591" y="733372"/>
            <a:ext cx="5465123" cy="109104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5142" y="1017285"/>
            <a:ext cx="5420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James </a:t>
            </a:r>
            <a:r>
              <a:rPr lang="en-US" sz="2800" dirty="0">
                <a:solidFill>
                  <a:srgbClr val="FF505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had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 a party yesterday evening.</a:t>
            </a:r>
            <a:endParaRPr lang="ru-RU" sz="2800" dirty="0">
              <a:solidFill>
                <a:schemeClr val="accent5">
                  <a:lumMod val="50000"/>
                </a:schemeClr>
              </a:solidFill>
              <a:cs typeface="Narkisim" panose="020E0502050101010101" pitchFamily="34" charset="-79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67590" y="5461985"/>
            <a:ext cx="5498395" cy="109104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9064" y="5640786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(The party is over. The time is stated – yesterday evening.)</a:t>
            </a:r>
            <a:endParaRPr lang="ru-RU" sz="2400" dirty="0">
              <a:solidFill>
                <a:schemeClr val="accent5">
                  <a:lumMod val="50000"/>
                </a:schemeClr>
              </a:solidFill>
              <a:cs typeface="MV Boli" panose="02000500030200090000" pitchFamily="2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364619" y="5461985"/>
            <a:ext cx="5397755" cy="109104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47319" y="5592009"/>
            <a:ext cx="4880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 complete action at a stated time in the past.</a:t>
            </a:r>
            <a:endParaRPr lang="ru-RU" sz="2400" dirty="0">
              <a:solidFill>
                <a:schemeClr val="bg1"/>
              </a:solidFill>
              <a:cs typeface="MV Boli" panose="02000500030200090000" pitchFamily="2" charset="0"/>
            </a:endParaRPr>
          </a:p>
        </p:txBody>
      </p:sp>
      <p:sp>
        <p:nvSpPr>
          <p:cNvPr id="14" name="Стрелка вниз 13"/>
          <p:cNvSpPr/>
          <p:nvPr/>
        </p:nvSpPr>
        <p:spPr>
          <a:xfrm rot="16200000">
            <a:off x="5932091" y="5654731"/>
            <a:ext cx="872836" cy="761267"/>
          </a:xfrm>
          <a:prstGeom prst="downArrow">
            <a:avLst/>
          </a:prstGeom>
          <a:solidFill>
            <a:srgbClr val="FF5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978289" y="3997729"/>
            <a:ext cx="4218709" cy="109104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Bauhaus 93" panose="04030905020B02020C02" pitchFamily="82" charset="0"/>
              </a:rPr>
              <a:t>Past Simple</a:t>
            </a:r>
            <a:endParaRPr lang="ru-RU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Стрелка вниз 14"/>
          <p:cNvSpPr/>
          <p:nvPr/>
        </p:nvSpPr>
        <p:spPr>
          <a:xfrm rot="10800000">
            <a:off x="8627078" y="4735286"/>
            <a:ext cx="872836" cy="726699"/>
          </a:xfrm>
          <a:prstGeom prst="downArrow">
            <a:avLst/>
          </a:prstGeom>
          <a:solidFill>
            <a:srgbClr val="FF5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10949232" y="682812"/>
            <a:ext cx="743375" cy="75262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uhaus 93" panose="04030905020B02020C02" pitchFamily="82" charset="0"/>
              </a:rPr>
              <a:t>1.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715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  <p:bldP spid="6" grpId="1"/>
      <p:bldP spid="7" grpId="0" animBg="1"/>
      <p:bldP spid="8" grpId="0"/>
      <p:bldP spid="10" grpId="0" animBg="1"/>
      <p:bldP spid="11" grpId="0"/>
      <p:bldP spid="13" grpId="0" animBg="1"/>
      <p:bldP spid="12" grpId="0"/>
      <p:bldP spid="14" grpId="0" animBg="1"/>
      <p:bldP spid="16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1" y="696686"/>
            <a:ext cx="10940143" cy="581025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467591" y="733372"/>
            <a:ext cx="6325095" cy="109104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1371" y="801841"/>
            <a:ext cx="61613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James </a:t>
            </a:r>
            <a:r>
              <a:rPr lang="en-US" sz="2800" dirty="0">
                <a:solidFill>
                  <a:srgbClr val="FF505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was having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a party when his parents came back home.</a:t>
            </a:r>
            <a:endParaRPr lang="ru-RU" sz="2800" dirty="0">
              <a:solidFill>
                <a:schemeClr val="accent5">
                  <a:lumMod val="50000"/>
                </a:schemeClr>
              </a:solidFill>
              <a:cs typeface="Narkisim" panose="020E0502050101010101" pitchFamily="34" charset="-79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7591" y="5415890"/>
            <a:ext cx="5498395" cy="109104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4657" y="5545914"/>
            <a:ext cx="5301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(James was still having a good time when his parents came.) </a:t>
            </a:r>
            <a:endParaRPr lang="ru-RU" sz="2400" dirty="0">
              <a:solidFill>
                <a:schemeClr val="accent5">
                  <a:lumMod val="50000"/>
                </a:schemeClr>
              </a:solidFill>
              <a:cs typeface="MV Boli" panose="02000500030200090000" pitchFamily="2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335487" y="5461985"/>
            <a:ext cx="5426888" cy="109104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 rot="16200000">
            <a:off x="5888701" y="5702163"/>
            <a:ext cx="872836" cy="674490"/>
          </a:xfrm>
          <a:prstGeom prst="downArrow">
            <a:avLst/>
          </a:prstGeom>
          <a:solidFill>
            <a:srgbClr val="FF5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954140" y="4184531"/>
            <a:ext cx="4218709" cy="94131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Bauhaus 93" panose="04030905020B02020C02" pitchFamily="82" charset="0"/>
              </a:rPr>
              <a:t>Past Continuous</a:t>
            </a:r>
            <a:endParaRPr lang="ru-RU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Стрелка вниз 9"/>
          <p:cNvSpPr/>
          <p:nvPr/>
        </p:nvSpPr>
        <p:spPr>
          <a:xfrm rot="10800000">
            <a:off x="8627077" y="4844142"/>
            <a:ext cx="872836" cy="617841"/>
          </a:xfrm>
          <a:prstGeom prst="downArrow">
            <a:avLst/>
          </a:prstGeom>
          <a:solidFill>
            <a:srgbClr val="FF5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662364" y="5485410"/>
            <a:ext cx="55946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 past action which was in progress when it was interrupted by another action.</a:t>
            </a:r>
            <a:endParaRPr lang="ru-RU" sz="2200" dirty="0">
              <a:solidFill>
                <a:schemeClr val="bg1"/>
              </a:solidFill>
              <a:cs typeface="MV Boli" panose="02000500030200090000" pitchFamily="2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0949232" y="682812"/>
            <a:ext cx="743375" cy="75262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uhaus 93" panose="04030905020B02020C02" pitchFamily="82" charset="0"/>
              </a:rPr>
              <a:t>2.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216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7" grpId="0" animBg="1"/>
      <p:bldP spid="6" grpId="0"/>
      <p:bldP spid="8" grpId="0" animBg="1"/>
      <p:bldP spid="9" grpId="0" animBg="1"/>
      <p:bldP spid="11" grpId="0" animBg="1"/>
      <p:bldP spid="10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71" y="733372"/>
            <a:ext cx="10559143" cy="5830714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467591" y="733372"/>
            <a:ext cx="6325095" cy="109104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4914" y="801841"/>
            <a:ext cx="63463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James </a:t>
            </a:r>
            <a:r>
              <a:rPr lang="en-US" sz="2800" dirty="0">
                <a:solidFill>
                  <a:srgbClr val="FF505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had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 already </a:t>
            </a:r>
            <a:r>
              <a:rPr lang="en-US" sz="2800" dirty="0">
                <a:solidFill>
                  <a:srgbClr val="FF505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seen off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his guests when his parents came back home.</a:t>
            </a:r>
            <a:endParaRPr lang="ru-RU" sz="2800" dirty="0">
              <a:solidFill>
                <a:schemeClr val="accent5">
                  <a:lumMod val="50000"/>
                </a:schemeClr>
              </a:solidFill>
              <a:cs typeface="Narkisim" panose="020E0502050101010101" pitchFamily="34" charset="-79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335487" y="5461985"/>
            <a:ext cx="5426888" cy="109104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0" name="Стрелка вниз 9"/>
          <p:cNvSpPr/>
          <p:nvPr/>
        </p:nvSpPr>
        <p:spPr>
          <a:xfrm rot="16200000">
            <a:off x="5920559" y="5648417"/>
            <a:ext cx="819581" cy="728728"/>
          </a:xfrm>
          <a:prstGeom prst="downArrow">
            <a:avLst/>
          </a:prstGeom>
          <a:solidFill>
            <a:srgbClr val="FF5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954140" y="4184531"/>
            <a:ext cx="4218709" cy="94131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Bauhaus 93" panose="04030905020B02020C02" pitchFamily="82" charset="0"/>
              </a:rPr>
              <a:t>Past Perfect</a:t>
            </a:r>
            <a:endParaRPr lang="ru-RU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Стрелка вниз 10"/>
          <p:cNvSpPr/>
          <p:nvPr/>
        </p:nvSpPr>
        <p:spPr>
          <a:xfrm rot="10800000">
            <a:off x="8627077" y="4822371"/>
            <a:ext cx="872836" cy="639612"/>
          </a:xfrm>
          <a:prstGeom prst="downArrow">
            <a:avLst/>
          </a:prstGeom>
          <a:solidFill>
            <a:srgbClr val="FF5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7591" y="5473040"/>
            <a:ext cx="5498395" cy="109104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4914" y="5592009"/>
            <a:ext cx="5193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(He saw off his guests first. And his parents came afterwards.) </a:t>
            </a:r>
            <a:endParaRPr lang="ru-RU" sz="2400" dirty="0">
              <a:solidFill>
                <a:schemeClr val="accent5">
                  <a:lumMod val="50000"/>
                </a:schemeClr>
              </a:solidFill>
              <a:cs typeface="MV Boli" panose="0200050003020009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99535" y="5591575"/>
            <a:ext cx="5034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one past action happened before another past action in the past.</a:t>
            </a:r>
            <a:endParaRPr lang="ru-RU" sz="2400" dirty="0">
              <a:solidFill>
                <a:schemeClr val="bg1"/>
              </a:solidFill>
              <a:cs typeface="MV Boli" panose="02000500030200090000" pitchFamily="2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0949232" y="682812"/>
            <a:ext cx="743375" cy="75262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uhaus 93" panose="04030905020B02020C02" pitchFamily="82" charset="0"/>
              </a:rPr>
              <a:t>3.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793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9" grpId="0" animBg="1"/>
      <p:bldP spid="10" grpId="0" animBg="1"/>
      <p:bldP spid="12" grpId="0" animBg="1"/>
      <p:bldP spid="11" grpId="0" animBg="1"/>
      <p:bldP spid="8" grpId="0" animBg="1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3621630" y="853828"/>
            <a:ext cx="5081154" cy="88731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Bauhaus 93" panose="04030905020B02020C02" pitchFamily="82" charset="0"/>
              </a:rPr>
              <a:t>Past Simple</a:t>
            </a:r>
            <a:endParaRPr lang="ru-RU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35181" y="2035285"/>
            <a:ext cx="5330488" cy="188208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auhaus 93" panose="04030905020B02020C02" pitchFamily="82" charset="0"/>
              </a:rPr>
              <a:t> 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94" y="559685"/>
            <a:ext cx="3684924" cy="3684924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6348846" y="2035286"/>
            <a:ext cx="5370918" cy="18820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auhaus 93" panose="04030905020B02020C02" pitchFamily="82" charset="0"/>
              </a:rPr>
              <a:t> 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37672" y="559685"/>
            <a:ext cx="3654328" cy="3684924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 rot="1137091">
            <a:off x="460360" y="1673376"/>
            <a:ext cx="2271340" cy="723819"/>
          </a:xfrm>
          <a:prstGeom prst="roundRect">
            <a:avLst/>
          </a:prstGeom>
          <a:solidFill>
            <a:srgbClr val="FF505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Narkisim" panose="020E0502050101010101" pitchFamily="34" charset="-79"/>
                <a:cs typeface="Narkisim" panose="020E0502050101010101" pitchFamily="34" charset="-79"/>
              </a:rPr>
              <a:t>regular</a:t>
            </a:r>
            <a:endParaRPr lang="ru-RU" sz="4400" dirty="0">
              <a:cs typeface="Narkisim" panose="020E0502050101010101" pitchFamily="34" charset="-79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 rot="20639728">
            <a:off x="9392658" y="1596576"/>
            <a:ext cx="2271340" cy="72381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Narkisim" panose="020E0502050101010101" pitchFamily="34" charset="-79"/>
                <a:cs typeface="Narkisim" panose="020E0502050101010101" pitchFamily="34" charset="-79"/>
              </a:rPr>
              <a:t>irregular</a:t>
            </a:r>
            <a:endParaRPr lang="ru-RU" sz="4400" dirty="0">
              <a:cs typeface="Narkisim" panose="020E0502050101010101" pitchFamily="34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84317" y="2699599"/>
            <a:ext cx="23593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arriv</a:t>
            </a:r>
            <a:r>
              <a:rPr lang="en-US" sz="1100" dirty="0">
                <a:solidFill>
                  <a:srgbClr val="00206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3200" dirty="0">
                <a:solidFill>
                  <a:srgbClr val="FF5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ed</a:t>
            </a:r>
          </a:p>
          <a:p>
            <a:r>
              <a:rPr lang="en-US" sz="3200" dirty="0">
                <a:solidFill>
                  <a:srgbClr val="00206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visit</a:t>
            </a:r>
            <a:r>
              <a:rPr lang="en-US" sz="700" dirty="0">
                <a:solidFill>
                  <a:srgbClr val="00206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3200" dirty="0">
                <a:solidFill>
                  <a:srgbClr val="FF5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ed</a:t>
            </a:r>
            <a:endParaRPr lang="ru-RU" sz="3200" dirty="0">
              <a:solidFill>
                <a:srgbClr val="FF5050"/>
              </a:solidFill>
              <a:cs typeface="MV Boli" panose="0200050003020009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74280" y="1986648"/>
            <a:ext cx="2141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Bauhaus 93" panose="04030905020B02020C02" pitchFamily="82" charset="0"/>
              </a:rPr>
              <a:t>V+</a:t>
            </a:r>
            <a:r>
              <a:rPr lang="en-US" sz="4800" dirty="0">
                <a:solidFill>
                  <a:srgbClr val="FF5050"/>
                </a:solidFill>
                <a:latin typeface="Bauhaus 93" panose="04030905020B02020C02" pitchFamily="82" charset="0"/>
              </a:rPr>
              <a:t>ed</a:t>
            </a:r>
            <a:endParaRPr lang="ru-RU" sz="4800" dirty="0">
              <a:solidFill>
                <a:srgbClr val="FF505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345112" y="2711959"/>
            <a:ext cx="587154" cy="538609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4315276" y="3241964"/>
            <a:ext cx="602991" cy="513388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7559193" y="2033952"/>
            <a:ext cx="940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Bauhaus 93" panose="04030905020B02020C02" pitchFamily="82" charset="0"/>
              </a:rPr>
              <a:t>V</a:t>
            </a:r>
            <a:r>
              <a:rPr lang="en-US" sz="2800" dirty="0">
                <a:solidFill>
                  <a:srgbClr val="FF5050"/>
                </a:solidFill>
                <a:latin typeface="Bauhaus 93" panose="04030905020B02020C02" pitchFamily="82" charset="0"/>
              </a:rPr>
              <a:t>2</a:t>
            </a:r>
            <a:endParaRPr lang="ru-RU" sz="2800" dirty="0">
              <a:solidFill>
                <a:srgbClr val="FF5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53227" y="2678134"/>
            <a:ext cx="2998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have - </a:t>
            </a:r>
            <a:r>
              <a:rPr lang="en-US" sz="3200" dirty="0">
                <a:solidFill>
                  <a:srgbClr val="FF5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had</a:t>
            </a:r>
          </a:p>
          <a:p>
            <a:r>
              <a:rPr lang="en-US" sz="3200" dirty="0">
                <a:solidFill>
                  <a:srgbClr val="00206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come - </a:t>
            </a:r>
            <a:r>
              <a:rPr lang="en-US" sz="3200" dirty="0">
                <a:solidFill>
                  <a:srgbClr val="FF5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came</a:t>
            </a:r>
            <a:endParaRPr lang="ru-RU" sz="3200" dirty="0">
              <a:solidFill>
                <a:srgbClr val="FF5050"/>
              </a:solidFill>
              <a:cs typeface="MV Boli" panose="02000500030200090000" pitchFamily="2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35181" y="4318188"/>
            <a:ext cx="11284582" cy="2072221"/>
          </a:xfrm>
          <a:prstGeom prst="roundRect">
            <a:avLst/>
          </a:prstGeom>
          <a:gradFill flip="none" rotWithShape="1">
            <a:gsLst>
              <a:gs pos="28000">
                <a:schemeClr val="accent1">
                  <a:lumMod val="75000"/>
                </a:schemeClr>
              </a:gs>
              <a:gs pos="67000">
                <a:schemeClr val="accent1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6200000" scaled="1"/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auhaus 93" panose="04030905020B02020C02" pitchFamily="82" charset="0"/>
              </a:rPr>
              <a:t> </a:t>
            </a:r>
            <a:endParaRPr lang="ru-RU" sz="4000" dirty="0">
              <a:solidFill>
                <a:srgbClr val="002060"/>
              </a:solidFill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H="1">
            <a:off x="6119031" y="4318187"/>
            <a:ext cx="1" cy="207222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Хорда 28"/>
          <p:cNvSpPr/>
          <p:nvPr/>
        </p:nvSpPr>
        <p:spPr>
          <a:xfrm rot="9001385">
            <a:off x="4655034" y="3628449"/>
            <a:ext cx="2927994" cy="2927593"/>
          </a:xfrm>
          <a:prstGeom prst="chord">
            <a:avLst>
              <a:gd name="adj1" fmla="val 3734315"/>
              <a:gd name="adj2" fmla="val 10620033"/>
            </a:avLst>
          </a:prstGeom>
          <a:solidFill>
            <a:schemeClr val="bg2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5550512" y="3562773"/>
            <a:ext cx="4166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5050"/>
                </a:solidFill>
                <a:latin typeface="Bauhaus 93" panose="04030905020B02020C02" pitchFamily="82" charset="0"/>
              </a:rPr>
              <a:t>did</a:t>
            </a:r>
            <a:endParaRPr lang="ru-RU" sz="4800" dirty="0">
              <a:solidFill>
                <a:srgbClr val="FF5050"/>
              </a:solidFill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403137" y="4061678"/>
            <a:ext cx="1027859" cy="95414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678345" y="4165213"/>
            <a:ext cx="1018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5050"/>
                </a:solidFill>
                <a:latin typeface="Bauhaus 93" panose="04030905020B02020C02" pitchFamily="82" charset="0"/>
              </a:rPr>
              <a:t>?</a:t>
            </a:r>
            <a:endParaRPr lang="ru-RU" sz="4400" dirty="0">
              <a:solidFill>
                <a:srgbClr val="FF5050"/>
              </a:solidFill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10691904" y="4074898"/>
            <a:ext cx="1027859" cy="95414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10954979" y="3660234"/>
            <a:ext cx="5813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5050"/>
                </a:solidFill>
                <a:latin typeface="Baskerville Old Face" panose="02020602080505020303" pitchFamily="18" charset="0"/>
              </a:rPr>
              <a:t>-</a:t>
            </a:r>
            <a:endParaRPr lang="ru-RU" sz="9600" b="1" dirty="0">
              <a:solidFill>
                <a:srgbClr val="FF505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46243" y="4938798"/>
            <a:ext cx="12243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chemeClr val="bg1"/>
                  </a:solidFill>
                </a:ln>
                <a:solidFill>
                  <a:srgbClr val="FF5050"/>
                </a:solidFill>
                <a:latin typeface="Bauhaus 93" panose="04030905020B02020C02" pitchFamily="82" charset="0"/>
              </a:rPr>
              <a:t>Did</a:t>
            </a:r>
            <a:r>
              <a:rPr lang="en-US" sz="4800" dirty="0">
                <a:solidFill>
                  <a:srgbClr val="FF5050"/>
                </a:solidFill>
                <a:latin typeface="Bauhaus 93" panose="04030905020B02020C02" pitchFamily="82" charset="0"/>
              </a:rPr>
              <a:t> </a:t>
            </a:r>
            <a:endParaRPr lang="ru-RU" sz="4800" dirty="0">
              <a:solidFill>
                <a:srgbClr val="FF505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834132" y="4678812"/>
            <a:ext cx="21770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I</a:t>
            </a:r>
            <a:r>
              <a:rPr lang="en-US" sz="2800" dirty="0">
                <a:solidFill>
                  <a:srgbClr val="FF505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he/she/it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we/you/they</a:t>
            </a:r>
            <a:endParaRPr lang="ru-RU" sz="2800" dirty="0">
              <a:solidFill>
                <a:schemeClr val="bg1"/>
              </a:solidFill>
              <a:cs typeface="Narkisim" panose="020E0502050101010101" pitchFamily="34" charset="-79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064773" y="5095680"/>
            <a:ext cx="8474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visit</a:t>
            </a:r>
            <a:endParaRPr lang="en-US" sz="2800" dirty="0">
              <a:solidFill>
                <a:srgbClr val="FF5050"/>
              </a:solidFill>
              <a:latin typeface="Narkisim" panose="020E0502050101010101" pitchFamily="34" charset="-79"/>
              <a:cs typeface="Narkisim" panose="020E0502050101010101" pitchFamily="34" charset="-79"/>
            </a:endParaRPr>
          </a:p>
          <a:p>
            <a:r>
              <a:rPr lang="en-US" sz="28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have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609876" y="4939725"/>
            <a:ext cx="1018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?</a:t>
            </a:r>
            <a:endParaRPr lang="ru-RU" sz="4400" dirty="0">
              <a:solidFill>
                <a:schemeClr val="bg1"/>
              </a:solidFill>
              <a:cs typeface="Narkisim" panose="020E0502050101010101" pitchFamily="34" charset="-79"/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10614044" y="5131076"/>
            <a:ext cx="886691" cy="44644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FF5050"/>
                </a:solidFill>
                <a:latin typeface="Adobe Caslon Pro Bold" panose="0205070206050A020403" pitchFamily="18" charset="0"/>
              </a:rPr>
              <a:t>ed</a:t>
            </a:r>
            <a:endParaRPr lang="ru-RU" sz="2500" b="1" dirty="0">
              <a:solidFill>
                <a:srgbClr val="FF505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124795" y="4678811"/>
            <a:ext cx="21779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I</a:t>
            </a:r>
            <a:r>
              <a:rPr lang="en-US" sz="2800" dirty="0">
                <a:solidFill>
                  <a:srgbClr val="FF505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He/she/it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We/you/they</a:t>
            </a:r>
            <a:endParaRPr lang="ru-RU" sz="2800" dirty="0">
              <a:solidFill>
                <a:schemeClr val="bg1"/>
              </a:solidFill>
              <a:cs typeface="Narkisim" panose="020E0502050101010101" pitchFamily="34" charset="-79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159650" y="5358463"/>
            <a:ext cx="1839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FF5050"/>
                </a:solidFill>
                <a:latin typeface="Bauhaus 93" panose="04030905020B02020C02" pitchFamily="82" charset="0"/>
              </a:rPr>
              <a:t>(didn’t)</a:t>
            </a:r>
            <a:endParaRPr lang="ru-RU" sz="3200" dirty="0">
              <a:ln>
                <a:solidFill>
                  <a:schemeClr val="bg1"/>
                </a:solidFill>
              </a:ln>
              <a:solidFill>
                <a:srgbClr val="FF505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847542" y="5102622"/>
            <a:ext cx="883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visit</a:t>
            </a:r>
            <a:endParaRPr lang="en-US" sz="2800" dirty="0">
              <a:solidFill>
                <a:srgbClr val="FF5050"/>
              </a:solidFill>
              <a:latin typeface="Narkisim" panose="020E0502050101010101" pitchFamily="34" charset="-79"/>
              <a:cs typeface="Narkisim" panose="020E0502050101010101" pitchFamily="34" charset="-79"/>
            </a:endParaRPr>
          </a:p>
          <a:p>
            <a:r>
              <a:rPr lang="en-US" sz="28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have</a:t>
            </a:r>
          </a:p>
        </p:txBody>
      </p:sp>
      <p:sp>
        <p:nvSpPr>
          <p:cNvPr id="57" name="Овал 56"/>
          <p:cNvSpPr/>
          <p:nvPr/>
        </p:nvSpPr>
        <p:spPr>
          <a:xfrm>
            <a:off x="4826747" y="5106987"/>
            <a:ext cx="810030" cy="44644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FF5050"/>
                </a:solidFill>
                <a:latin typeface="Adobe Caslon Pro Bold" panose="0205070206050A020403" pitchFamily="18" charset="0"/>
              </a:rPr>
              <a:t>ed</a:t>
            </a:r>
            <a:endParaRPr lang="ru-RU" sz="2500" b="1" dirty="0">
              <a:solidFill>
                <a:srgbClr val="FF5050"/>
              </a:solidFill>
            </a:endParaRP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 flipH="1">
            <a:off x="5110639" y="5029043"/>
            <a:ext cx="357988" cy="548474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5096377" y="5068282"/>
            <a:ext cx="404192" cy="495103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flipH="1">
            <a:off x="10850599" y="5123908"/>
            <a:ext cx="372250" cy="506871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10839411" y="5119659"/>
            <a:ext cx="435958" cy="486085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11304192" y="5037385"/>
            <a:ext cx="1018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.</a:t>
            </a:r>
            <a:endParaRPr lang="ru-RU" sz="4400" dirty="0">
              <a:solidFill>
                <a:schemeClr val="bg1"/>
              </a:solidFill>
              <a:cs typeface="Narkisim" panose="020E0502050101010101" pitchFamily="34" charset="-79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218401" y="4912442"/>
            <a:ext cx="1839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FF5050"/>
                </a:solidFill>
                <a:latin typeface="Bauhaus 93" panose="04030905020B02020C02" pitchFamily="82" charset="0"/>
              </a:rPr>
              <a:t>did not</a:t>
            </a:r>
            <a:endParaRPr lang="ru-RU" sz="3200" dirty="0">
              <a:ln>
                <a:solidFill>
                  <a:schemeClr val="bg1"/>
                </a:solidFill>
              </a:ln>
              <a:solidFill>
                <a:srgbClr val="FF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974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3" grpId="0" animBg="1"/>
      <p:bldP spid="14" grpId="0" animBg="1"/>
      <p:bldP spid="3" grpId="0"/>
      <p:bldP spid="4" grpId="0"/>
      <p:bldP spid="5" grpId="0" animBg="1"/>
      <p:bldP spid="17" grpId="0" animBg="1"/>
      <p:bldP spid="18" grpId="0"/>
      <p:bldP spid="19" grpId="0"/>
      <p:bldP spid="20" grpId="0" animBg="1"/>
      <p:bldP spid="29" grpId="0" animBg="1"/>
      <p:bldP spid="30" grpId="0"/>
      <p:bldP spid="32" grpId="0" animBg="1"/>
      <p:bldP spid="31" grpId="0"/>
      <p:bldP spid="33" grpId="0" animBg="1"/>
      <p:bldP spid="34" grpId="0"/>
      <p:bldP spid="35" grpId="0"/>
      <p:bldP spid="36" grpId="0"/>
      <p:bldP spid="37" grpId="0"/>
      <p:bldP spid="38" grpId="0"/>
      <p:bldP spid="42" grpId="0" animBg="1"/>
      <p:bldP spid="53" grpId="0"/>
      <p:bldP spid="54" grpId="0"/>
      <p:bldP spid="55" grpId="0"/>
      <p:bldP spid="57" grpId="0" animBg="1"/>
      <p:bldP spid="64" grpId="0"/>
      <p:bldP spid="3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990</TotalTime>
  <Words>2152</Words>
  <Application>Microsoft Office PowerPoint</Application>
  <PresentationFormat>Widescreen</PresentationFormat>
  <Paragraphs>443</Paragraphs>
  <Slides>24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Adobe Arabic</vt:lpstr>
      <vt:lpstr>Adobe Caslon Pro Bold</vt:lpstr>
      <vt:lpstr>Arial</vt:lpstr>
      <vt:lpstr>Baskerville Old Face</vt:lpstr>
      <vt:lpstr>Bauhaus 93</vt:lpstr>
      <vt:lpstr>Calibri</vt:lpstr>
      <vt:lpstr>Calibri Light</vt:lpstr>
      <vt:lpstr>Comic Sans MS</vt:lpstr>
      <vt:lpstr>GE SS Text Bold</vt:lpstr>
      <vt:lpstr>HelveticaNeueLT Arabic 45 Light</vt:lpstr>
      <vt:lpstr>HelveticaNeueLT Arabic 55 Roman</vt:lpstr>
      <vt:lpstr>MV Boli</vt:lpstr>
      <vt:lpstr>Narkisim</vt:lpstr>
      <vt:lpstr>Segoe Print</vt:lpstr>
      <vt:lpstr>Тема Office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Ahmad Ashour</cp:lastModifiedBy>
  <cp:revision>128</cp:revision>
  <dcterms:created xsi:type="dcterms:W3CDTF">2016-02-10T20:57:50Z</dcterms:created>
  <dcterms:modified xsi:type="dcterms:W3CDTF">2025-11-23T04:57:22Z</dcterms:modified>
</cp:coreProperties>
</file>