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0"/>
  </p:notesMasterIdLst>
  <p:sldIdLst>
    <p:sldId id="256" r:id="rId6"/>
    <p:sldId id="274" r:id="rId7"/>
    <p:sldId id="275" r:id="rId8"/>
    <p:sldId id="527" r:id="rId9"/>
    <p:sldId id="276" r:id="rId10"/>
    <p:sldId id="495" r:id="rId11"/>
    <p:sldId id="287" r:id="rId12"/>
    <p:sldId id="359" r:id="rId13"/>
    <p:sldId id="360" r:id="rId14"/>
    <p:sldId id="361" r:id="rId15"/>
    <p:sldId id="364" r:id="rId16"/>
    <p:sldId id="363" r:id="rId17"/>
    <p:sldId id="362" r:id="rId18"/>
    <p:sldId id="365" r:id="rId19"/>
    <p:sldId id="366" r:id="rId20"/>
    <p:sldId id="368" r:id="rId21"/>
    <p:sldId id="367" r:id="rId22"/>
    <p:sldId id="369" r:id="rId23"/>
    <p:sldId id="370" r:id="rId24"/>
    <p:sldId id="371" r:id="rId25"/>
    <p:sldId id="352" r:id="rId26"/>
    <p:sldId id="372" r:id="rId27"/>
    <p:sldId id="354" r:id="rId28"/>
    <p:sldId id="355" r:id="rId29"/>
    <p:sldId id="356" r:id="rId30"/>
    <p:sldId id="357" r:id="rId31"/>
    <p:sldId id="358" r:id="rId32"/>
    <p:sldId id="533" r:id="rId33"/>
    <p:sldId id="534" r:id="rId34"/>
    <p:sldId id="531" r:id="rId35"/>
    <p:sldId id="532" r:id="rId36"/>
    <p:sldId id="535" r:id="rId37"/>
    <p:sldId id="536" r:id="rId38"/>
    <p:sldId id="521" r:id="rId39"/>
    <p:sldId id="522" r:id="rId40"/>
    <p:sldId id="523" r:id="rId41"/>
    <p:sldId id="524" r:id="rId42"/>
    <p:sldId id="525" r:id="rId43"/>
    <p:sldId id="526" r:id="rId44"/>
    <p:sldId id="528" r:id="rId45"/>
    <p:sldId id="529" r:id="rId46"/>
    <p:sldId id="411" r:id="rId47"/>
    <p:sldId id="410" r:id="rId48"/>
    <p:sldId id="51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50021"/>
    <a:srgbClr val="990033"/>
    <a:srgbClr val="990099"/>
    <a:srgbClr val="009900"/>
    <a:srgbClr val="800000"/>
    <a:srgbClr val="9900CC"/>
    <a:srgbClr val="CC9900"/>
    <a:srgbClr val="3333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68" d="100"/>
          <a:sy n="68" d="100"/>
        </p:scale>
        <p:origin x="9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B162D-921D-4B74-8396-4FD2993BE1C3}" type="datetimeFigureOut">
              <a:rPr lang="en-US" smtClean="0"/>
              <a:t>9/1/2025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F9666-4D8C-4413-90FB-C534CE611643}" type="slidenum">
              <a:rPr lang="en-US" smtClean="0"/>
              <a:t>‹#›</a:t>
            </a:fld>
            <a:endParaRPr lang="en-US"/>
          </a:p>
        </p:txBody>
      </p:sp>
    </p:spTree>
    <p:extLst>
      <p:ext uri="{BB962C8B-B14F-4D97-AF65-F5344CB8AC3E}">
        <p14:creationId xmlns:p14="http://schemas.microsoft.com/office/powerpoint/2010/main" val="55623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152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E9C9"/>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60515" y="-34041"/>
            <a:ext cx="12313031" cy="6926083"/>
          </a:xfrm>
          <a:prstGeom prst="rect">
            <a:avLst/>
          </a:prstGeom>
          <a:noFill/>
          <a:ln>
            <a:noFill/>
          </a:ln>
        </p:spPr>
      </p:pic>
    </p:spTree>
    <p:extLst>
      <p:ext uri="{BB962C8B-B14F-4D97-AF65-F5344CB8AC3E}">
        <p14:creationId xmlns:p14="http://schemas.microsoft.com/office/powerpoint/2010/main" val="3942598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20" name="Google Shape;20;p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4816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2" name="Google Shape;32;p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94868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8" name="Google Shape;38;p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9" name="Google Shape;39;p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276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7" name="Google Shape;47;p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8" name="Google Shape;48;p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93703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9" name="Google Shape;59;p1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0" name="Google Shape;60;p1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3217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1"/>
          <p:cNvSpPr>
            <a:spLocks noGrp="1"/>
          </p:cNvSpPr>
          <p:nvPr>
            <p:ph type="pic" idx="2"/>
          </p:nvPr>
        </p:nvSpPr>
        <p:spPr>
          <a:xfrm>
            <a:off x="1194859" y="408517"/>
            <a:ext cx="3657600" cy="2743200"/>
          </a:xfrm>
          <a:prstGeom prst="rect">
            <a:avLst/>
          </a:prstGeom>
          <a:noFill/>
          <a:ln>
            <a:noFill/>
          </a:ln>
        </p:spPr>
      </p:sp>
      <p:sp>
        <p:nvSpPr>
          <p:cNvPr id="66" name="Google Shape;66;p1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7" name="Google Shape;67;p1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3506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7843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9" name="Google Shape;79;p1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14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9/1/2025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013085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4.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ordwall.net/resource/6620580/direct-and-indirect-speech"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ordwall.net/resource/6620580/direct-and-indirect-speech"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ordwall.net/resource/6620580/direct-and-indirect-speech"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ordwall.net/resource/6620580/direct-and-indirect-speech"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ordwall.net/resource/6620580/direct-and-indirect-speech"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ordwall.net/resource/6620580/direct-and-indirect-spee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youtube.com/watch?v=E8nfJsvC4cI"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ordwall.net/resource/6620580/direct-and-indirect-speech"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ordwall.net/resource/6620580/direct-and-indirect-speech"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ordwall.net/resource/17485150/reported-speech" TargetMode="External"/><Relationship Id="rId4" Type="http://schemas.openxmlformats.org/officeDocument/2006/relationships/hyperlink" Target="https://en.islcollective.com/english-esl-video-lessons/grammar-practice/general-grammar-practice/reported-speech/boss-baby-trailer-reported-speech/13316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https://www.youtube.com/embed/ZXCQCMYpVo4?feature=oembed" TargetMode="External"/><Relationship Id="rId6" Type="http://schemas.openxmlformats.org/officeDocument/2006/relationships/image" Target="../media/image8.jpeg"/><Relationship Id="rId5" Type="http://schemas.openxmlformats.org/officeDocument/2006/relationships/hyperlink" Target="https://youtu.be/ZXCQCMYpVo4?si=qhLpsYdTiWFk_Nim"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01579" y="1804579"/>
            <a:ext cx="11946384" cy="3693319"/>
          </a:xfrm>
          <a:prstGeom prst="rect">
            <a:avLst/>
          </a:prstGeom>
          <a:noFill/>
        </p:spPr>
        <p:txBody>
          <a:bodyPr wrap="square" lIns="91440" tIns="45720" rIns="91440" bIns="45720" rtlCol="1"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Unit</a:t>
            </a:r>
            <a:r>
              <a:rPr kumimoji="0" lang="ar-SA"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Two: Learning for life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Lesson:</a:t>
            </a:r>
            <a:r>
              <a:rPr kumimoji="0" lang="ar-SA"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 Exams, exams</a:t>
            </a:r>
            <a:endParaRPr kumimoji="0" lang="ar-JO"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Subject: Vocabulary.</a:t>
            </a:r>
            <a:endParaRPr kumimoji="0" lang="ar-SA"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Grade: Ten</a:t>
            </a:r>
            <a:endParaRPr kumimoji="0" lang="ar-JO" sz="3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22" y="-6725"/>
            <a:ext cx="5764492" cy="181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105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64D3FF-B9DF-4416-A93C-F763A7A80D23}"/>
              </a:ext>
            </a:extLst>
          </p:cNvPr>
          <p:cNvSpPr/>
          <p:nvPr/>
        </p:nvSpPr>
        <p:spPr>
          <a:xfrm>
            <a:off x="677333" y="488990"/>
            <a:ext cx="11352107" cy="4031873"/>
          </a:xfrm>
          <a:prstGeom prst="rect">
            <a:avLst/>
          </a:prstGeom>
        </p:spPr>
        <p:txBody>
          <a:bodyPr wrap="square">
            <a:spAutoFit/>
          </a:bodyPr>
          <a:lstStyle/>
          <a:p>
            <a:pPr defTabSz="609630">
              <a:buClr>
                <a:srgbClr val="000000"/>
              </a:buClr>
            </a:pPr>
            <a:r>
              <a:rPr lang="en-US" sz="3200" b="1" kern="0" dirty="0">
                <a:solidFill>
                  <a:srgbClr val="000000"/>
                </a:solidFill>
                <a:latin typeface="Arial"/>
                <a:cs typeface="Arial"/>
                <a:sym typeface="Arial"/>
              </a:rPr>
              <a:t>3. Regurgitate (Repeat)</a:t>
            </a:r>
          </a:p>
          <a:p>
            <a:pPr defTabSz="609630">
              <a:buClr>
                <a:srgbClr val="000000"/>
              </a:buClr>
              <a:buFont typeface="Arial" panose="020B0604020202020204" pitchFamily="34" charset="0"/>
              <a:buChar char="•"/>
            </a:pPr>
            <a:r>
              <a:rPr lang="en-US" sz="3200" i="1" kern="0" dirty="0">
                <a:solidFill>
                  <a:srgbClr val="000000"/>
                </a:solidFill>
                <a:latin typeface="Arial"/>
                <a:cs typeface="Arial"/>
                <a:sym typeface="Arial"/>
              </a:rPr>
              <a:t>1. </a:t>
            </a:r>
            <a:r>
              <a:rPr lang="en-US" sz="3200" kern="0" dirty="0">
                <a:solidFill>
                  <a:srgbClr val="000000"/>
                </a:solidFill>
                <a:latin typeface="Arial"/>
                <a:cs typeface="Arial"/>
                <a:sym typeface="Arial"/>
              </a:rPr>
              <a:t>He just </a:t>
            </a:r>
            <a:r>
              <a:rPr lang="en-US" sz="3200" b="1" kern="0" dirty="0">
                <a:solidFill>
                  <a:srgbClr val="000000"/>
                </a:solidFill>
                <a:latin typeface="Arial"/>
                <a:cs typeface="Arial"/>
                <a:sym typeface="Arial"/>
              </a:rPr>
              <a:t>regurgitated</a:t>
            </a:r>
            <a:r>
              <a:rPr lang="en-US" sz="3200" kern="0" dirty="0">
                <a:solidFill>
                  <a:srgbClr val="000000"/>
                </a:solidFill>
                <a:latin typeface="Arial"/>
                <a:cs typeface="Arial"/>
                <a:sym typeface="Arial"/>
              </a:rPr>
              <a:t> everything he read without adding his own thoughts.</a:t>
            </a:r>
          </a:p>
          <a:p>
            <a:pPr defTabSz="609630">
              <a:buClr>
                <a:srgbClr val="000000"/>
              </a:buClr>
              <a:buFont typeface="Arial" panose="020B0604020202020204" pitchFamily="34" charset="0"/>
              <a:buChar char="•"/>
            </a:pPr>
            <a:r>
              <a:rPr lang="en-US" sz="3200" i="1" kern="0" dirty="0">
                <a:solidFill>
                  <a:srgbClr val="000000"/>
                </a:solidFill>
                <a:latin typeface="Arial"/>
                <a:cs typeface="Arial"/>
                <a:sym typeface="Arial"/>
              </a:rPr>
              <a:t>2.</a:t>
            </a:r>
            <a:r>
              <a:rPr lang="en-US" sz="3200" kern="0" dirty="0">
                <a:solidFill>
                  <a:srgbClr val="000000"/>
                </a:solidFill>
                <a:latin typeface="Arial"/>
                <a:cs typeface="Arial"/>
                <a:sym typeface="Arial"/>
              </a:rPr>
              <a:t>The test requires more than just </a:t>
            </a:r>
            <a:r>
              <a:rPr lang="en-US" sz="3200" b="1" kern="0" dirty="0">
                <a:solidFill>
                  <a:srgbClr val="000000"/>
                </a:solidFill>
                <a:latin typeface="Arial"/>
                <a:cs typeface="Arial"/>
                <a:sym typeface="Arial"/>
              </a:rPr>
              <a:t>regurgitating</a:t>
            </a:r>
            <a:r>
              <a:rPr lang="en-US" sz="3200" kern="0" dirty="0">
                <a:solidFill>
                  <a:srgbClr val="000000"/>
                </a:solidFill>
                <a:latin typeface="Arial"/>
                <a:cs typeface="Arial"/>
                <a:sym typeface="Arial"/>
              </a:rPr>
              <a:t> facts; it needs understanding."</a:t>
            </a:r>
          </a:p>
          <a:p>
            <a:pPr defTabSz="609630">
              <a:buClr>
                <a:srgbClr val="000000"/>
              </a:buClr>
              <a:buFont typeface="Arial" panose="020B0604020202020204" pitchFamily="34" charset="0"/>
              <a:buChar char="•"/>
            </a:pPr>
            <a:r>
              <a:rPr lang="en-US" sz="3200" b="1" kern="0" dirty="0">
                <a:solidFill>
                  <a:srgbClr val="000000"/>
                </a:solidFill>
                <a:latin typeface="Arial"/>
                <a:cs typeface="Arial"/>
                <a:sym typeface="Arial"/>
              </a:rPr>
              <a:t>Explanation:</a:t>
            </a:r>
            <a:r>
              <a:rPr lang="en-US" sz="3200" kern="0" dirty="0">
                <a:solidFill>
                  <a:srgbClr val="000000"/>
                </a:solidFill>
                <a:latin typeface="Arial"/>
                <a:cs typeface="Arial"/>
                <a:sym typeface="Arial"/>
              </a:rPr>
              <a:t> </a:t>
            </a:r>
            <a:r>
              <a:rPr lang="en-US" sz="3200" i="1" kern="0" dirty="0">
                <a:solidFill>
                  <a:srgbClr val="000000"/>
                </a:solidFill>
                <a:latin typeface="Arial"/>
                <a:cs typeface="Arial"/>
                <a:sym typeface="Arial"/>
              </a:rPr>
              <a:t>Regurgitate</a:t>
            </a:r>
            <a:r>
              <a:rPr lang="en-US" sz="3200" kern="0" dirty="0">
                <a:solidFill>
                  <a:srgbClr val="000000"/>
                </a:solidFill>
                <a:latin typeface="Arial"/>
                <a:cs typeface="Arial"/>
                <a:sym typeface="Arial"/>
              </a:rPr>
              <a:t> means to repeat information exactly as it was, without thinking deeply about it, like a parrot saying words without understanding them.</a:t>
            </a:r>
          </a:p>
        </p:txBody>
      </p:sp>
    </p:spTree>
    <p:extLst>
      <p:ext uri="{BB962C8B-B14F-4D97-AF65-F5344CB8AC3E}">
        <p14:creationId xmlns:p14="http://schemas.microsoft.com/office/powerpoint/2010/main" val="124246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493" y="723973"/>
            <a:ext cx="11541760" cy="5959773"/>
          </a:xfrm>
          <a:prstGeom prst="rect">
            <a:avLst/>
          </a:prstGeom>
        </p:spPr>
        <p:txBody>
          <a:bodyPr wrap="square">
            <a:spAutoFit/>
          </a:bodyPr>
          <a:lstStyle/>
          <a:p>
            <a:pPr defTabSz="609630">
              <a:buClr>
                <a:srgbClr val="000000"/>
              </a:buClr>
            </a:pPr>
            <a:r>
              <a:rPr lang="en-US" sz="2933" b="1" kern="0" dirty="0">
                <a:solidFill>
                  <a:srgbClr val="000000"/>
                </a:solidFill>
                <a:latin typeface="Arial"/>
                <a:cs typeface="Arial"/>
                <a:sym typeface="Arial"/>
              </a:rPr>
              <a:t>Fill in the Blanks: Vocabulary Practice</a:t>
            </a:r>
          </a:p>
          <a:p>
            <a:pPr defTabSz="609630">
              <a:buClr>
                <a:srgbClr val="000000"/>
              </a:buClr>
            </a:pPr>
            <a:r>
              <a:rPr lang="en-US" sz="2933" b="1" kern="0" dirty="0">
                <a:solidFill>
                  <a:srgbClr val="000000"/>
                </a:solidFill>
                <a:latin typeface="Arial"/>
                <a:cs typeface="Arial"/>
                <a:sym typeface="Arial"/>
              </a:rPr>
              <a:t>Instructions:</a:t>
            </a:r>
            <a:r>
              <a:rPr lang="en-US" sz="2933" kern="0" dirty="0">
                <a:solidFill>
                  <a:srgbClr val="000000"/>
                </a:solidFill>
                <a:latin typeface="Arial"/>
                <a:cs typeface="Arial"/>
                <a:sym typeface="Arial"/>
              </a:rPr>
              <a:t> Fill in each blank with the appropriate word: </a:t>
            </a:r>
            <a:r>
              <a:rPr lang="en-US" sz="2933" b="1" kern="0" dirty="0">
                <a:solidFill>
                  <a:srgbClr val="000000"/>
                </a:solidFill>
                <a:latin typeface="Arial"/>
                <a:cs typeface="Arial"/>
                <a:sym typeface="Arial"/>
              </a:rPr>
              <a:t>minefield</a:t>
            </a:r>
            <a:r>
              <a:rPr lang="en-US" sz="2933" kern="0" dirty="0">
                <a:solidFill>
                  <a:srgbClr val="000000"/>
                </a:solidFill>
                <a:latin typeface="Arial"/>
                <a:cs typeface="Arial"/>
                <a:sym typeface="Arial"/>
              </a:rPr>
              <a:t>, </a:t>
            </a:r>
            <a:r>
              <a:rPr lang="en-US" sz="2933" b="1" kern="0" dirty="0">
                <a:solidFill>
                  <a:srgbClr val="000000"/>
                </a:solidFill>
                <a:latin typeface="Arial"/>
                <a:cs typeface="Arial"/>
                <a:sym typeface="Arial"/>
              </a:rPr>
              <a:t>swimming in</a:t>
            </a:r>
            <a:r>
              <a:rPr lang="en-US" sz="2933" kern="0" dirty="0">
                <a:solidFill>
                  <a:srgbClr val="000000"/>
                </a:solidFill>
                <a:latin typeface="Arial"/>
                <a:cs typeface="Arial"/>
                <a:sym typeface="Arial"/>
              </a:rPr>
              <a:t>, </a:t>
            </a:r>
            <a:r>
              <a:rPr lang="en-US" sz="2933" b="1" kern="0" dirty="0">
                <a:solidFill>
                  <a:srgbClr val="000000"/>
                </a:solidFill>
                <a:latin typeface="Arial"/>
                <a:cs typeface="Arial"/>
                <a:sym typeface="Arial"/>
              </a:rPr>
              <a:t>regurgitate</a:t>
            </a:r>
            <a:r>
              <a:rPr lang="en-US" sz="2933" kern="0" dirty="0">
                <a:solidFill>
                  <a:srgbClr val="000000"/>
                </a:solidFill>
                <a:latin typeface="Arial"/>
                <a:cs typeface="Arial"/>
                <a:sym typeface="Arial"/>
              </a:rPr>
              <a:t>.</a:t>
            </a:r>
          </a:p>
          <a:p>
            <a:pPr defTabSz="609630">
              <a:buClr>
                <a:srgbClr val="000000"/>
              </a:buClr>
            </a:pPr>
            <a:endParaRPr lang="en-US" sz="2933" kern="0" dirty="0">
              <a:solidFill>
                <a:srgbClr val="000000"/>
              </a:solidFill>
              <a:latin typeface="Arial"/>
              <a:cs typeface="Arial"/>
              <a:sym typeface="Arial"/>
            </a:endParaRPr>
          </a:p>
          <a:p>
            <a:pPr defTabSz="609630">
              <a:buClr>
                <a:srgbClr val="000000"/>
              </a:buClr>
              <a:buFont typeface="+mj-lt"/>
              <a:buAutoNum type="arabicPeriod"/>
            </a:pPr>
            <a:r>
              <a:rPr lang="en-US" sz="2933" kern="0" dirty="0">
                <a:solidFill>
                  <a:srgbClr val="000000"/>
                </a:solidFill>
                <a:latin typeface="Arial"/>
                <a:cs typeface="Arial"/>
                <a:sym typeface="Arial"/>
              </a:rPr>
              <a:t>After receiving feedback from multiple teams, the designer found herself ________ __suggestions on how to improve the new product design.</a:t>
            </a:r>
          </a:p>
          <a:p>
            <a:pPr defTabSz="609630">
              <a:buClr>
                <a:srgbClr val="000000"/>
              </a:buClr>
              <a:buFont typeface="+mj-lt"/>
              <a:buAutoNum type="arabicPeriod"/>
            </a:pPr>
            <a:r>
              <a:rPr lang="en-US" sz="2933" kern="0" dirty="0">
                <a:solidFill>
                  <a:srgbClr val="000000"/>
                </a:solidFill>
                <a:latin typeface="Arial"/>
                <a:cs typeface="Arial"/>
                <a:sym typeface="Arial"/>
              </a:rPr>
              <a:t>Deciding on a college major can feel like a __________ for students, with so many factors to consider and potential challenges along the way.</a:t>
            </a:r>
          </a:p>
          <a:p>
            <a:pPr defTabSz="609630">
              <a:buClr>
                <a:srgbClr val="000000"/>
              </a:buClr>
              <a:buFont typeface="+mj-lt"/>
              <a:buAutoNum type="arabicPeriod"/>
            </a:pPr>
            <a:r>
              <a:rPr lang="en-US" sz="2933" kern="0" dirty="0">
                <a:solidFill>
                  <a:srgbClr val="000000"/>
                </a:solidFill>
                <a:latin typeface="Arial"/>
                <a:cs typeface="Arial"/>
                <a:sym typeface="Arial"/>
              </a:rPr>
              <a:t>Instead of simply __________ information from the lecture, Sam tried to summarize it in his own words to ensure he truly understood the material.</a:t>
            </a:r>
          </a:p>
        </p:txBody>
      </p:sp>
      <p:sp>
        <p:nvSpPr>
          <p:cNvPr id="3" name="Rectangle 2"/>
          <p:cNvSpPr/>
          <p:nvPr/>
        </p:nvSpPr>
        <p:spPr>
          <a:xfrm>
            <a:off x="1801707" y="2953173"/>
            <a:ext cx="1964267"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133" kern="0" dirty="0">
                <a:solidFill>
                  <a:srgbClr val="FFFFFF"/>
                </a:solidFill>
                <a:latin typeface="Arial"/>
                <a:sym typeface="Arial"/>
              </a:rPr>
              <a:t>swimming in </a:t>
            </a:r>
          </a:p>
        </p:txBody>
      </p:sp>
      <p:sp>
        <p:nvSpPr>
          <p:cNvPr id="4" name="TextBox 3"/>
          <p:cNvSpPr txBox="1"/>
          <p:nvPr/>
        </p:nvSpPr>
        <p:spPr>
          <a:xfrm>
            <a:off x="8073813" y="3847254"/>
            <a:ext cx="1842347" cy="461665"/>
          </a:xfrm>
          <a:prstGeom prst="rect">
            <a:avLst/>
          </a:prstGeom>
          <a:noFill/>
        </p:spPr>
        <p:txBody>
          <a:bodyPr wrap="square" rtlCol="0">
            <a:spAutoFit/>
          </a:bodyPr>
          <a:lstStyle/>
          <a:p>
            <a:pPr defTabSz="609630">
              <a:buClr>
                <a:srgbClr val="000000"/>
              </a:buClr>
            </a:pPr>
            <a:r>
              <a:rPr lang="en-US" sz="2400" b="1" kern="0" dirty="0">
                <a:solidFill>
                  <a:srgbClr val="000000"/>
                </a:solidFill>
                <a:latin typeface="Arial"/>
                <a:cs typeface="Arial"/>
                <a:sym typeface="Arial"/>
              </a:rPr>
              <a:t>minefield</a:t>
            </a:r>
            <a:r>
              <a:rPr lang="en-US" sz="1867" kern="0" dirty="0">
                <a:solidFill>
                  <a:srgbClr val="000000"/>
                </a:solidFill>
                <a:latin typeface="Arial"/>
                <a:cs typeface="Arial"/>
                <a:sym typeface="Arial"/>
              </a:rPr>
              <a:t> </a:t>
            </a:r>
          </a:p>
        </p:txBody>
      </p:sp>
      <p:sp>
        <p:nvSpPr>
          <p:cNvPr id="5" name="TextBox 4"/>
          <p:cNvSpPr txBox="1"/>
          <p:nvPr/>
        </p:nvSpPr>
        <p:spPr>
          <a:xfrm>
            <a:off x="3765973" y="5093547"/>
            <a:ext cx="2113280" cy="502766"/>
          </a:xfrm>
          <a:prstGeom prst="rect">
            <a:avLst/>
          </a:prstGeom>
          <a:noFill/>
        </p:spPr>
        <p:txBody>
          <a:bodyPr wrap="square" rtlCol="0">
            <a:spAutoFit/>
          </a:bodyPr>
          <a:lstStyle/>
          <a:p>
            <a:pPr defTabSz="609630">
              <a:buClr>
                <a:srgbClr val="000000"/>
              </a:buClr>
            </a:pPr>
            <a:r>
              <a:rPr lang="en-US" sz="2667" b="1" kern="0" dirty="0">
                <a:solidFill>
                  <a:srgbClr val="000000"/>
                </a:solidFill>
                <a:latin typeface="Times New Roman" panose="02020603050405020304" pitchFamily="18" charset="0"/>
                <a:cs typeface="Times New Roman" panose="02020603050405020304" pitchFamily="18" charset="0"/>
                <a:sym typeface="Arial"/>
              </a:rPr>
              <a:t>regurgitate </a:t>
            </a:r>
          </a:p>
        </p:txBody>
      </p:sp>
    </p:spTree>
    <p:extLst>
      <p:ext uri="{BB962C8B-B14F-4D97-AF65-F5344CB8AC3E}">
        <p14:creationId xmlns:p14="http://schemas.microsoft.com/office/powerpoint/2010/main" val="41271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374" y="550645"/>
            <a:ext cx="11975253" cy="5632311"/>
          </a:xfrm>
          <a:prstGeom prst="rect">
            <a:avLst/>
          </a:prstGeom>
        </p:spPr>
        <p:txBody>
          <a:bodyPr wrap="square">
            <a:spAutoFit/>
          </a:bodyPr>
          <a:lstStyle/>
          <a:p>
            <a:pPr marL="495325" indent="-495325" defTabSz="609630">
              <a:buClr>
                <a:srgbClr val="000000"/>
              </a:buClr>
              <a:buFont typeface="Arial"/>
              <a:buAutoNum type="arabicPeriod"/>
            </a:pPr>
            <a:r>
              <a:rPr lang="en-US" sz="4000" kern="0" dirty="0">
                <a:solidFill>
                  <a:srgbClr val="000000"/>
                </a:solidFill>
                <a:latin typeface="Times New Roman" panose="02020603050405020304" pitchFamily="18" charset="0"/>
                <a:cs typeface="Times New Roman" panose="02020603050405020304" pitchFamily="18" charset="0"/>
                <a:sym typeface="Arial"/>
              </a:rPr>
              <a:t>The new intern felt like he was ________ tasks and responsibilities after his first week on the job; he barely had time to catch his breath.</a:t>
            </a:r>
          </a:p>
          <a:p>
            <a:pPr marL="495325" indent="-495325" defTabSz="609630">
              <a:buClr>
                <a:srgbClr val="000000"/>
              </a:buClr>
              <a:buFont typeface="Arial"/>
              <a:buAutoNum type="arabicPeriod"/>
            </a:pPr>
            <a:r>
              <a:rPr lang="en-US" sz="4000" kern="0" dirty="0">
                <a:solidFill>
                  <a:srgbClr val="000000"/>
                </a:solidFill>
                <a:latin typeface="Times New Roman" panose="02020603050405020304" pitchFamily="18" charset="0"/>
                <a:cs typeface="Times New Roman" panose="02020603050405020304" pitchFamily="18" charset="0"/>
                <a:sym typeface="Arial"/>
              </a:rPr>
              <a:t>Preparing for the final presentation was a ________. </a:t>
            </a:r>
          </a:p>
          <a:p>
            <a:pPr defTabSz="609630">
              <a:buClr>
                <a:srgbClr val="000000"/>
              </a:buClr>
            </a:pPr>
            <a:r>
              <a:rPr lang="en-US" sz="4000" kern="0" dirty="0">
                <a:solidFill>
                  <a:srgbClr val="000000"/>
                </a:solidFill>
                <a:latin typeface="Times New Roman" panose="02020603050405020304" pitchFamily="18" charset="0"/>
                <a:cs typeface="Times New Roman" panose="02020603050405020304" pitchFamily="18" charset="0"/>
                <a:sym typeface="Arial"/>
              </a:rPr>
              <a:t>Every step came with unexpected issues that had to be handled carefully.</a:t>
            </a:r>
          </a:p>
          <a:p>
            <a:pPr defTabSz="609630">
              <a:buClr>
                <a:srgbClr val="000000"/>
              </a:buClr>
            </a:pPr>
            <a:r>
              <a:rPr lang="en-US" sz="4000" kern="0" dirty="0">
                <a:solidFill>
                  <a:srgbClr val="000000"/>
                </a:solidFill>
                <a:latin typeface="Times New Roman" panose="02020603050405020304" pitchFamily="18" charset="0"/>
                <a:cs typeface="Times New Roman" panose="02020603050405020304" pitchFamily="18" charset="0"/>
                <a:sym typeface="Arial"/>
              </a:rPr>
              <a:t>3. The professor encouraged students to think critically instead of simply ________ what they read in the textbook during discussions.</a:t>
            </a:r>
          </a:p>
        </p:txBody>
      </p:sp>
      <p:sp>
        <p:nvSpPr>
          <p:cNvPr id="4" name="Rectangle 3"/>
          <p:cNvSpPr/>
          <p:nvPr/>
        </p:nvSpPr>
        <p:spPr>
          <a:xfrm>
            <a:off x="7071360" y="623147"/>
            <a:ext cx="1964267"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133" kern="0" dirty="0">
                <a:solidFill>
                  <a:srgbClr val="FFFFFF"/>
                </a:solidFill>
                <a:latin typeface="Arial"/>
                <a:sym typeface="Arial"/>
              </a:rPr>
              <a:t>swimming in </a:t>
            </a:r>
          </a:p>
        </p:txBody>
      </p:sp>
      <p:sp>
        <p:nvSpPr>
          <p:cNvPr id="5" name="TextBox 4"/>
          <p:cNvSpPr txBox="1"/>
          <p:nvPr/>
        </p:nvSpPr>
        <p:spPr>
          <a:xfrm>
            <a:off x="9401387" y="2492587"/>
            <a:ext cx="1842347" cy="461665"/>
          </a:xfrm>
          <a:prstGeom prst="rect">
            <a:avLst/>
          </a:prstGeom>
          <a:noFill/>
        </p:spPr>
        <p:txBody>
          <a:bodyPr wrap="square" rtlCol="0">
            <a:spAutoFit/>
          </a:bodyPr>
          <a:lstStyle/>
          <a:p>
            <a:pPr defTabSz="609630">
              <a:buClr>
                <a:srgbClr val="000000"/>
              </a:buClr>
            </a:pPr>
            <a:r>
              <a:rPr lang="en-US" sz="2400" b="1" kern="0" dirty="0">
                <a:solidFill>
                  <a:srgbClr val="000000"/>
                </a:solidFill>
                <a:latin typeface="Arial"/>
                <a:cs typeface="Arial"/>
                <a:sym typeface="Arial"/>
              </a:rPr>
              <a:t>minefield</a:t>
            </a:r>
            <a:r>
              <a:rPr lang="en-US" sz="1867" kern="0" dirty="0">
                <a:solidFill>
                  <a:srgbClr val="000000"/>
                </a:solidFill>
                <a:latin typeface="Arial"/>
                <a:cs typeface="Arial"/>
                <a:sym typeface="Arial"/>
              </a:rPr>
              <a:t> </a:t>
            </a:r>
          </a:p>
        </p:txBody>
      </p:sp>
      <p:sp>
        <p:nvSpPr>
          <p:cNvPr id="6" name="TextBox 5"/>
          <p:cNvSpPr txBox="1"/>
          <p:nvPr/>
        </p:nvSpPr>
        <p:spPr>
          <a:xfrm>
            <a:off x="3806613" y="4985174"/>
            <a:ext cx="2113280" cy="502766"/>
          </a:xfrm>
          <a:prstGeom prst="rect">
            <a:avLst/>
          </a:prstGeom>
          <a:noFill/>
        </p:spPr>
        <p:txBody>
          <a:bodyPr wrap="square" rtlCol="0">
            <a:spAutoFit/>
          </a:bodyPr>
          <a:lstStyle/>
          <a:p>
            <a:pPr defTabSz="609630">
              <a:buClr>
                <a:srgbClr val="000000"/>
              </a:buClr>
            </a:pPr>
            <a:r>
              <a:rPr lang="en-US" sz="2667" b="1" kern="0" dirty="0">
                <a:solidFill>
                  <a:srgbClr val="000000"/>
                </a:solidFill>
                <a:latin typeface="Times New Roman" panose="02020603050405020304" pitchFamily="18" charset="0"/>
                <a:cs typeface="Times New Roman" panose="02020603050405020304" pitchFamily="18" charset="0"/>
                <a:sym typeface="Arial"/>
              </a:rPr>
              <a:t>regurgitate </a:t>
            </a:r>
          </a:p>
        </p:txBody>
      </p:sp>
    </p:spTree>
    <p:extLst>
      <p:ext uri="{BB962C8B-B14F-4D97-AF65-F5344CB8AC3E}">
        <p14:creationId xmlns:p14="http://schemas.microsoft.com/office/powerpoint/2010/main" val="34257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34780C-FD6E-46F4-8DEB-6EB8D377596B}"/>
              </a:ext>
            </a:extLst>
          </p:cNvPr>
          <p:cNvSpPr/>
          <p:nvPr/>
        </p:nvSpPr>
        <p:spPr>
          <a:xfrm>
            <a:off x="722488" y="465283"/>
            <a:ext cx="11096978" cy="5632311"/>
          </a:xfrm>
          <a:prstGeom prst="rect">
            <a:avLst/>
          </a:prstGeom>
        </p:spPr>
        <p:txBody>
          <a:bodyPr wrap="square">
            <a:spAutoFit/>
          </a:bodyPr>
          <a:lstStyle/>
          <a:p>
            <a:pPr defTabSz="609630">
              <a:buClr>
                <a:srgbClr val="000000"/>
              </a:buClr>
            </a:pPr>
            <a:r>
              <a:rPr lang="en-US" sz="4000" b="1" kern="0" dirty="0">
                <a:solidFill>
                  <a:srgbClr val="000000"/>
                </a:solidFill>
                <a:latin typeface="Arial"/>
                <a:cs typeface="Arial"/>
                <a:sym typeface="Arial"/>
              </a:rPr>
              <a:t>4. Flitting (Moving quickly from place to place)</a:t>
            </a:r>
          </a:p>
          <a:p>
            <a:pPr defTabSz="609630">
              <a:buClr>
                <a:srgbClr val="000000"/>
              </a:buClr>
              <a:buFont typeface="Arial" panose="020B0604020202020204" pitchFamily="34" charset="0"/>
              <a:buChar char="•"/>
            </a:pPr>
            <a:r>
              <a:rPr lang="en-US" sz="4000" i="1" kern="0" dirty="0">
                <a:solidFill>
                  <a:srgbClr val="000000"/>
                </a:solidFill>
                <a:latin typeface="Arial"/>
                <a:cs typeface="Arial"/>
                <a:sym typeface="Arial"/>
              </a:rPr>
              <a:t>1. </a:t>
            </a:r>
            <a:r>
              <a:rPr lang="en-US" sz="4000" kern="0" dirty="0">
                <a:solidFill>
                  <a:srgbClr val="000000"/>
                </a:solidFill>
                <a:latin typeface="Arial"/>
                <a:cs typeface="Arial"/>
                <a:sym typeface="Arial"/>
              </a:rPr>
              <a:t>She kept </a:t>
            </a:r>
            <a:r>
              <a:rPr lang="en-US" sz="4000" b="1" kern="0" dirty="0">
                <a:solidFill>
                  <a:srgbClr val="000000"/>
                </a:solidFill>
                <a:latin typeface="Arial"/>
                <a:cs typeface="Arial"/>
                <a:sym typeface="Arial"/>
              </a:rPr>
              <a:t>flitting</a:t>
            </a:r>
            <a:r>
              <a:rPr lang="en-US" sz="4000" kern="0" dirty="0">
                <a:solidFill>
                  <a:srgbClr val="000000"/>
                </a:solidFill>
                <a:latin typeface="Arial"/>
                <a:cs typeface="Arial"/>
                <a:sym typeface="Arial"/>
              </a:rPr>
              <a:t> from one activity to another without finishing anything.</a:t>
            </a:r>
          </a:p>
          <a:p>
            <a:pPr defTabSz="609630">
              <a:buClr>
                <a:srgbClr val="000000"/>
              </a:buClr>
              <a:buFont typeface="Arial" panose="020B0604020202020204" pitchFamily="34" charset="0"/>
              <a:buChar char="•"/>
            </a:pPr>
            <a:r>
              <a:rPr lang="en-US" sz="4000" i="1" kern="0" dirty="0">
                <a:solidFill>
                  <a:srgbClr val="000000"/>
                </a:solidFill>
                <a:latin typeface="Arial"/>
                <a:cs typeface="Arial"/>
                <a:sym typeface="Arial"/>
              </a:rPr>
              <a:t>2. </a:t>
            </a:r>
            <a:r>
              <a:rPr lang="en-US" sz="4000" kern="0" dirty="0">
                <a:solidFill>
                  <a:srgbClr val="000000"/>
                </a:solidFill>
                <a:latin typeface="Arial"/>
                <a:cs typeface="Arial"/>
                <a:sym typeface="Arial"/>
              </a:rPr>
              <a:t>"The butterfly was </a:t>
            </a:r>
            <a:r>
              <a:rPr lang="en-US" sz="4000" b="1" kern="0" dirty="0">
                <a:solidFill>
                  <a:srgbClr val="000000"/>
                </a:solidFill>
                <a:latin typeface="Arial"/>
                <a:cs typeface="Arial"/>
                <a:sym typeface="Arial"/>
              </a:rPr>
              <a:t>flitting</a:t>
            </a:r>
            <a:r>
              <a:rPr lang="en-US" sz="4000" kern="0" dirty="0">
                <a:solidFill>
                  <a:srgbClr val="000000"/>
                </a:solidFill>
                <a:latin typeface="Arial"/>
                <a:cs typeface="Arial"/>
                <a:sym typeface="Arial"/>
              </a:rPr>
              <a:t> between flowers in the garden."</a:t>
            </a:r>
          </a:p>
          <a:p>
            <a:pPr defTabSz="609630">
              <a:buClr>
                <a:srgbClr val="000000"/>
              </a:buClr>
              <a:buFont typeface="Arial" panose="020B0604020202020204" pitchFamily="34" charset="0"/>
              <a:buChar char="•"/>
            </a:pPr>
            <a:r>
              <a:rPr lang="en-US" sz="4000" b="1" kern="0" dirty="0">
                <a:solidFill>
                  <a:srgbClr val="000000"/>
                </a:solidFill>
                <a:latin typeface="Arial"/>
                <a:cs typeface="Arial"/>
                <a:sym typeface="Arial"/>
              </a:rPr>
              <a:t>Explanation:</a:t>
            </a:r>
            <a:r>
              <a:rPr lang="en-US" sz="4000" kern="0" dirty="0">
                <a:solidFill>
                  <a:srgbClr val="000000"/>
                </a:solidFill>
                <a:latin typeface="Arial"/>
                <a:cs typeface="Arial"/>
                <a:sym typeface="Arial"/>
              </a:rPr>
              <a:t> </a:t>
            </a:r>
            <a:r>
              <a:rPr lang="en-US" sz="4000" i="1" kern="0" dirty="0">
                <a:solidFill>
                  <a:srgbClr val="000000"/>
                </a:solidFill>
                <a:latin typeface="Arial"/>
                <a:cs typeface="Arial"/>
                <a:sym typeface="Arial"/>
              </a:rPr>
              <a:t>Flitting</a:t>
            </a:r>
            <a:r>
              <a:rPr lang="en-US" sz="4000" kern="0" dirty="0">
                <a:solidFill>
                  <a:srgbClr val="000000"/>
                </a:solidFill>
                <a:latin typeface="Arial"/>
                <a:cs typeface="Arial"/>
                <a:sym typeface="Arial"/>
              </a:rPr>
              <a:t> means moving quickly and lightly between things, like a butterfly moving from flower to flower.</a:t>
            </a:r>
          </a:p>
        </p:txBody>
      </p:sp>
    </p:spTree>
    <p:extLst>
      <p:ext uri="{BB962C8B-B14F-4D97-AF65-F5344CB8AC3E}">
        <p14:creationId xmlns:p14="http://schemas.microsoft.com/office/powerpoint/2010/main" val="407155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240" y="600525"/>
            <a:ext cx="10661227" cy="4524315"/>
          </a:xfrm>
          <a:prstGeom prst="rect">
            <a:avLst/>
          </a:prstGeom>
        </p:spPr>
        <p:txBody>
          <a:bodyPr wrap="square">
            <a:spAutoFit/>
          </a:bodyPr>
          <a:lstStyle/>
          <a:p>
            <a:pPr defTabSz="609630">
              <a:buClr>
                <a:srgbClr val="000000"/>
              </a:buClr>
            </a:pPr>
            <a:r>
              <a:rPr lang="en-US" sz="933" b="1" kern="0" dirty="0">
                <a:solidFill>
                  <a:srgbClr val="000000"/>
                </a:solidFill>
                <a:latin typeface="Arial"/>
                <a:cs typeface="Arial"/>
                <a:sym typeface="Arial"/>
              </a:rPr>
              <a:t>5. </a:t>
            </a:r>
            <a:r>
              <a:rPr lang="en-US" sz="3600" b="1" kern="0" dirty="0">
                <a:solidFill>
                  <a:srgbClr val="000000"/>
                </a:solidFill>
                <a:latin typeface="Arial"/>
                <a:cs typeface="Arial"/>
                <a:sym typeface="Arial"/>
              </a:rPr>
              <a:t>Manic (Very busy)</a:t>
            </a:r>
          </a:p>
          <a:p>
            <a:pPr defTabSz="609630">
              <a:buClr>
                <a:srgbClr val="000000"/>
              </a:buClr>
              <a:buFont typeface="Arial" panose="020B0604020202020204" pitchFamily="34" charset="0"/>
              <a:buChar char="•"/>
            </a:pPr>
            <a:r>
              <a:rPr lang="en-US" sz="3600" i="1" kern="0" dirty="0">
                <a:solidFill>
                  <a:srgbClr val="000000"/>
                </a:solidFill>
                <a:latin typeface="Arial"/>
                <a:cs typeface="Arial"/>
                <a:sym typeface="Arial"/>
              </a:rPr>
              <a:t>1. </a:t>
            </a:r>
            <a:r>
              <a:rPr lang="en-US" sz="3600" kern="0" dirty="0">
                <a:solidFill>
                  <a:srgbClr val="000000"/>
                </a:solidFill>
                <a:latin typeface="Arial"/>
                <a:cs typeface="Arial"/>
                <a:sym typeface="Arial"/>
              </a:rPr>
              <a:t>The office was </a:t>
            </a:r>
            <a:r>
              <a:rPr lang="en-US" sz="3600" b="1" kern="0" dirty="0">
                <a:solidFill>
                  <a:srgbClr val="000000"/>
                </a:solidFill>
                <a:latin typeface="Arial"/>
                <a:cs typeface="Arial"/>
                <a:sym typeface="Arial"/>
              </a:rPr>
              <a:t>manic</a:t>
            </a:r>
            <a:r>
              <a:rPr lang="en-US" sz="3600" kern="0" dirty="0">
                <a:solidFill>
                  <a:srgbClr val="000000"/>
                </a:solidFill>
                <a:latin typeface="Arial"/>
                <a:cs typeface="Arial"/>
                <a:sym typeface="Arial"/>
              </a:rPr>
              <a:t> as everyone rushed to meet the deadline.</a:t>
            </a:r>
          </a:p>
          <a:p>
            <a:pPr defTabSz="609630">
              <a:buClr>
                <a:srgbClr val="000000"/>
              </a:buClr>
              <a:buFont typeface="Arial" panose="020B0604020202020204" pitchFamily="34" charset="0"/>
              <a:buChar char="•"/>
            </a:pPr>
            <a:r>
              <a:rPr lang="en-US" sz="3600" i="1" kern="0" dirty="0">
                <a:solidFill>
                  <a:srgbClr val="000000"/>
                </a:solidFill>
                <a:latin typeface="Arial"/>
                <a:cs typeface="Arial"/>
                <a:sym typeface="Arial"/>
              </a:rPr>
              <a:t>2. </a:t>
            </a:r>
            <a:r>
              <a:rPr lang="en-US" sz="3600" kern="0" dirty="0">
                <a:solidFill>
                  <a:srgbClr val="000000"/>
                </a:solidFill>
                <a:latin typeface="Arial"/>
                <a:cs typeface="Arial"/>
                <a:sym typeface="Arial"/>
              </a:rPr>
              <a:t>Her schedule was so </a:t>
            </a:r>
            <a:r>
              <a:rPr lang="en-US" sz="3600" b="1" kern="0" dirty="0">
                <a:solidFill>
                  <a:srgbClr val="000000"/>
                </a:solidFill>
                <a:latin typeface="Arial"/>
                <a:cs typeface="Arial"/>
                <a:sym typeface="Arial"/>
              </a:rPr>
              <a:t>manic</a:t>
            </a:r>
            <a:r>
              <a:rPr lang="en-US" sz="3600" kern="0" dirty="0">
                <a:solidFill>
                  <a:srgbClr val="000000"/>
                </a:solidFill>
                <a:latin typeface="Arial"/>
                <a:cs typeface="Arial"/>
                <a:sym typeface="Arial"/>
              </a:rPr>
              <a:t> she barely had time to breathe.</a:t>
            </a:r>
          </a:p>
          <a:p>
            <a:pPr defTabSz="609630">
              <a:buClr>
                <a:srgbClr val="000000"/>
              </a:buClr>
              <a:buFont typeface="Arial" panose="020B0604020202020204" pitchFamily="34" charset="0"/>
              <a:buChar char="•"/>
            </a:pPr>
            <a:r>
              <a:rPr lang="en-US" sz="3600" b="1" kern="0" dirty="0">
                <a:solidFill>
                  <a:srgbClr val="000000"/>
                </a:solidFill>
                <a:latin typeface="Arial"/>
                <a:cs typeface="Arial"/>
                <a:sym typeface="Arial"/>
              </a:rPr>
              <a:t>Explanation:</a:t>
            </a:r>
            <a:r>
              <a:rPr lang="en-US" sz="3600" kern="0" dirty="0">
                <a:solidFill>
                  <a:srgbClr val="000000"/>
                </a:solidFill>
                <a:latin typeface="Arial"/>
                <a:cs typeface="Arial"/>
                <a:sym typeface="Arial"/>
              </a:rPr>
              <a:t> </a:t>
            </a:r>
            <a:r>
              <a:rPr lang="en-US" sz="3600" i="1" kern="0" dirty="0">
                <a:solidFill>
                  <a:srgbClr val="000000"/>
                </a:solidFill>
                <a:latin typeface="Arial"/>
                <a:cs typeface="Arial"/>
                <a:sym typeface="Arial"/>
              </a:rPr>
              <a:t>Manic</a:t>
            </a:r>
            <a:r>
              <a:rPr lang="en-US" sz="3600" kern="0" dirty="0">
                <a:solidFill>
                  <a:srgbClr val="000000"/>
                </a:solidFill>
                <a:latin typeface="Arial"/>
                <a:cs typeface="Arial"/>
                <a:sym typeface="Arial"/>
              </a:rPr>
              <a:t> describes a very busy and intense situation, where there’s a lot happening and it feels overwhelming.</a:t>
            </a:r>
          </a:p>
        </p:txBody>
      </p:sp>
    </p:spTree>
    <p:extLst>
      <p:ext uri="{BB962C8B-B14F-4D97-AF65-F5344CB8AC3E}">
        <p14:creationId xmlns:p14="http://schemas.microsoft.com/office/powerpoint/2010/main" val="268829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320" y="424643"/>
            <a:ext cx="11311467" cy="5016758"/>
          </a:xfrm>
          <a:prstGeom prst="rect">
            <a:avLst/>
          </a:prstGeom>
        </p:spPr>
        <p:txBody>
          <a:bodyPr wrap="square">
            <a:spAutoFit/>
          </a:bodyPr>
          <a:lstStyle/>
          <a:p>
            <a:pPr defTabSz="609630">
              <a:buClr>
                <a:srgbClr val="000000"/>
              </a:buClr>
            </a:pPr>
            <a:r>
              <a:rPr lang="en-US" sz="4000" b="1" kern="0" dirty="0">
                <a:solidFill>
                  <a:srgbClr val="000000"/>
                </a:solidFill>
                <a:latin typeface="Times New Roman" panose="02020603050405020304" pitchFamily="18" charset="0"/>
                <a:cs typeface="Times New Roman" panose="02020603050405020304" pitchFamily="18" charset="0"/>
                <a:sym typeface="Arial"/>
              </a:rPr>
              <a:t>6. All the Advice Under the Sun (A lot of advice)</a:t>
            </a:r>
          </a:p>
          <a:p>
            <a:pPr defTabSz="609630">
              <a:buClr>
                <a:srgbClr val="000000"/>
              </a:buClr>
              <a:buFont typeface="Arial" panose="020B0604020202020204" pitchFamily="34" charset="0"/>
              <a:buChar char="•"/>
            </a:pPr>
            <a:r>
              <a:rPr lang="en-US" sz="4000" i="1" kern="0" dirty="0">
                <a:solidFill>
                  <a:srgbClr val="000000"/>
                </a:solidFill>
                <a:latin typeface="Times New Roman" panose="02020603050405020304" pitchFamily="18" charset="0"/>
                <a:cs typeface="Times New Roman" panose="02020603050405020304" pitchFamily="18" charset="0"/>
                <a:sym typeface="Arial"/>
              </a:rPr>
              <a:t>1. </a:t>
            </a:r>
            <a:r>
              <a:rPr lang="en-US" sz="4000" kern="0" dirty="0">
                <a:solidFill>
                  <a:srgbClr val="000000"/>
                </a:solidFill>
                <a:latin typeface="Times New Roman" panose="02020603050405020304" pitchFamily="18" charset="0"/>
                <a:cs typeface="Times New Roman" panose="02020603050405020304" pitchFamily="18" charset="0"/>
                <a:sym typeface="Arial"/>
              </a:rPr>
              <a:t>When she had her first baby, she got </a:t>
            </a:r>
            <a:r>
              <a:rPr lang="en-US" sz="4000" b="1" kern="0" dirty="0">
                <a:solidFill>
                  <a:srgbClr val="000000"/>
                </a:solidFill>
                <a:latin typeface="Times New Roman" panose="02020603050405020304" pitchFamily="18" charset="0"/>
                <a:cs typeface="Times New Roman" panose="02020603050405020304" pitchFamily="18" charset="0"/>
                <a:sym typeface="Arial"/>
              </a:rPr>
              <a:t>all the advice under the sun</a:t>
            </a:r>
            <a:r>
              <a:rPr lang="en-US" sz="4000" kern="0" dirty="0">
                <a:solidFill>
                  <a:srgbClr val="000000"/>
                </a:solidFill>
                <a:latin typeface="Times New Roman" panose="02020603050405020304" pitchFamily="18" charset="0"/>
                <a:cs typeface="Times New Roman" panose="02020603050405020304" pitchFamily="18" charset="0"/>
                <a:sym typeface="Arial"/>
              </a:rPr>
              <a:t> from friends and family."</a:t>
            </a:r>
          </a:p>
          <a:p>
            <a:pPr defTabSz="609630">
              <a:buClr>
                <a:srgbClr val="000000"/>
              </a:buClr>
              <a:buFont typeface="Arial" panose="020B0604020202020204" pitchFamily="34" charset="0"/>
              <a:buChar char="•"/>
            </a:pPr>
            <a:r>
              <a:rPr lang="en-US" sz="4000" i="1" kern="0" dirty="0">
                <a:solidFill>
                  <a:srgbClr val="000000"/>
                </a:solidFill>
                <a:latin typeface="Times New Roman" panose="02020603050405020304" pitchFamily="18" charset="0"/>
                <a:cs typeface="Times New Roman" panose="02020603050405020304" pitchFamily="18" charset="0"/>
                <a:sym typeface="Arial"/>
              </a:rPr>
              <a:t>2. </a:t>
            </a:r>
            <a:r>
              <a:rPr lang="en-US" sz="4000" kern="0" dirty="0">
                <a:solidFill>
                  <a:srgbClr val="000000"/>
                </a:solidFill>
                <a:latin typeface="Times New Roman" panose="02020603050405020304" pitchFamily="18" charset="0"/>
                <a:cs typeface="Times New Roman" panose="02020603050405020304" pitchFamily="18" charset="0"/>
                <a:sym typeface="Arial"/>
              </a:rPr>
              <a:t>Before his trip, he received </a:t>
            </a:r>
            <a:r>
              <a:rPr lang="en-US" sz="4000" b="1" kern="0" dirty="0">
                <a:solidFill>
                  <a:srgbClr val="000000"/>
                </a:solidFill>
                <a:latin typeface="Times New Roman" panose="02020603050405020304" pitchFamily="18" charset="0"/>
                <a:cs typeface="Times New Roman" panose="02020603050405020304" pitchFamily="18" charset="0"/>
                <a:sym typeface="Arial"/>
              </a:rPr>
              <a:t>all the advice under the sun</a:t>
            </a:r>
            <a:r>
              <a:rPr lang="en-US" sz="4000" kern="0" dirty="0">
                <a:solidFill>
                  <a:srgbClr val="000000"/>
                </a:solidFill>
                <a:latin typeface="Times New Roman" panose="02020603050405020304" pitchFamily="18" charset="0"/>
                <a:cs typeface="Times New Roman" panose="02020603050405020304" pitchFamily="18" charset="0"/>
                <a:sym typeface="Arial"/>
              </a:rPr>
              <a:t> about what to pack."</a:t>
            </a:r>
          </a:p>
          <a:p>
            <a:pPr defTabSz="609630">
              <a:buClr>
                <a:srgbClr val="000000"/>
              </a:buClr>
              <a:buFont typeface="Arial" panose="020B0604020202020204" pitchFamily="34" charset="0"/>
              <a:buChar char="•"/>
            </a:pPr>
            <a:r>
              <a:rPr lang="en-US" sz="4000" b="1" kern="0" dirty="0">
                <a:solidFill>
                  <a:srgbClr val="000000"/>
                </a:solidFill>
                <a:latin typeface="Times New Roman" panose="02020603050405020304" pitchFamily="18" charset="0"/>
                <a:cs typeface="Times New Roman" panose="02020603050405020304" pitchFamily="18" charset="0"/>
                <a:sym typeface="Arial"/>
              </a:rPr>
              <a:t>Explanation:</a:t>
            </a: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en-US" sz="4000" i="1" kern="0" dirty="0">
                <a:solidFill>
                  <a:srgbClr val="000000"/>
                </a:solidFill>
                <a:latin typeface="Times New Roman" panose="02020603050405020304" pitchFamily="18" charset="0"/>
                <a:cs typeface="Times New Roman" panose="02020603050405020304" pitchFamily="18" charset="0"/>
                <a:sym typeface="Arial"/>
              </a:rPr>
              <a:t>All the advice under the sun</a:t>
            </a:r>
            <a:r>
              <a:rPr lang="en-US" sz="4000" kern="0" dirty="0">
                <a:solidFill>
                  <a:srgbClr val="000000"/>
                </a:solidFill>
                <a:latin typeface="Times New Roman" panose="02020603050405020304" pitchFamily="18" charset="0"/>
                <a:cs typeface="Times New Roman" panose="02020603050405020304" pitchFamily="18" charset="0"/>
                <a:sym typeface="Arial"/>
              </a:rPr>
              <a:t> means getting a lot of advice, sometimes more than you need, on a topic.</a:t>
            </a:r>
          </a:p>
        </p:txBody>
      </p:sp>
    </p:spTree>
    <p:extLst>
      <p:ext uri="{BB962C8B-B14F-4D97-AF65-F5344CB8AC3E}">
        <p14:creationId xmlns:p14="http://schemas.microsoft.com/office/powerpoint/2010/main" val="252185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 y="516931"/>
            <a:ext cx="11434233" cy="5016758"/>
          </a:xfrm>
          <a:prstGeom prst="rect">
            <a:avLst/>
          </a:prstGeom>
        </p:spPr>
        <p:txBody>
          <a:bodyPr wrap="square">
            <a:spAutoFit/>
          </a:bodyPr>
          <a:lstStyle/>
          <a:p>
            <a:pPr defTabSz="609630">
              <a:buClr>
                <a:srgbClr val="000000"/>
              </a:buClr>
            </a:pPr>
            <a:r>
              <a:rPr lang="en-US" sz="4000" b="1" kern="0" dirty="0">
                <a:solidFill>
                  <a:srgbClr val="000000"/>
                </a:solidFill>
                <a:latin typeface="Times New Roman" panose="02020603050405020304" pitchFamily="18" charset="0"/>
                <a:cs typeface="Times New Roman" panose="02020603050405020304" pitchFamily="18" charset="0"/>
                <a:sym typeface="Arial"/>
              </a:rPr>
              <a:t>Hammering (Reminding repeatedly)</a:t>
            </a:r>
          </a:p>
          <a:p>
            <a:pPr defTabSz="609630">
              <a:buClr>
                <a:srgbClr val="000000"/>
              </a:buClr>
              <a:buFont typeface="Arial" panose="020B0604020202020204" pitchFamily="34" charset="0"/>
              <a:buChar char="•"/>
            </a:pPr>
            <a:r>
              <a:rPr lang="en-US" sz="4000" i="1" kern="0" dirty="0">
                <a:solidFill>
                  <a:srgbClr val="000000"/>
                </a:solidFill>
                <a:latin typeface="Times New Roman" panose="02020603050405020304" pitchFamily="18" charset="0"/>
                <a:cs typeface="Times New Roman" panose="02020603050405020304" pitchFamily="18" charset="0"/>
                <a:sym typeface="Arial"/>
              </a:rPr>
              <a:t>1- </a:t>
            </a:r>
            <a:r>
              <a:rPr lang="en-US" sz="4000" kern="0" dirty="0">
                <a:solidFill>
                  <a:srgbClr val="000000"/>
                </a:solidFill>
                <a:latin typeface="Times New Roman" panose="02020603050405020304" pitchFamily="18" charset="0"/>
                <a:cs typeface="Times New Roman" panose="02020603050405020304" pitchFamily="18" charset="0"/>
                <a:sym typeface="Arial"/>
              </a:rPr>
              <a:t>The teacher kept </a:t>
            </a:r>
            <a:r>
              <a:rPr lang="en-US" sz="4000" b="1" kern="0" dirty="0">
                <a:solidFill>
                  <a:srgbClr val="000000"/>
                </a:solidFill>
                <a:latin typeface="Times New Roman" panose="02020603050405020304" pitchFamily="18" charset="0"/>
                <a:cs typeface="Times New Roman" panose="02020603050405020304" pitchFamily="18" charset="0"/>
                <a:sym typeface="Arial"/>
              </a:rPr>
              <a:t>hammering</a:t>
            </a:r>
            <a:r>
              <a:rPr lang="en-US" sz="4000" kern="0" dirty="0">
                <a:solidFill>
                  <a:srgbClr val="000000"/>
                </a:solidFill>
                <a:latin typeface="Times New Roman" panose="02020603050405020304" pitchFamily="18" charset="0"/>
                <a:cs typeface="Times New Roman" panose="02020603050405020304" pitchFamily="18" charset="0"/>
                <a:sym typeface="Arial"/>
              </a:rPr>
              <a:t> the importance of studying every day."</a:t>
            </a:r>
          </a:p>
          <a:p>
            <a:pPr defTabSz="609630">
              <a:buClr>
                <a:srgbClr val="000000"/>
              </a:buClr>
              <a:buFont typeface="Arial" panose="020B0604020202020204" pitchFamily="34" charset="0"/>
              <a:buChar char="•"/>
            </a:pPr>
            <a:r>
              <a:rPr lang="en-US" sz="4000" i="1" kern="0" dirty="0">
                <a:solidFill>
                  <a:srgbClr val="000000"/>
                </a:solidFill>
                <a:latin typeface="Times New Roman" panose="02020603050405020304" pitchFamily="18" charset="0"/>
                <a:cs typeface="Times New Roman" panose="02020603050405020304" pitchFamily="18" charset="0"/>
                <a:sym typeface="Arial"/>
              </a:rPr>
              <a:t>2- </a:t>
            </a:r>
            <a:r>
              <a:rPr lang="en-US" sz="4000" kern="0" dirty="0">
                <a:solidFill>
                  <a:srgbClr val="000000"/>
                </a:solidFill>
                <a:latin typeface="Times New Roman" panose="02020603050405020304" pitchFamily="18" charset="0"/>
                <a:cs typeface="Times New Roman" panose="02020603050405020304" pitchFamily="18" charset="0"/>
                <a:sym typeface="Arial"/>
              </a:rPr>
              <a:t>He was </a:t>
            </a:r>
            <a:r>
              <a:rPr lang="en-US" sz="4000" b="1" kern="0" dirty="0">
                <a:solidFill>
                  <a:srgbClr val="000000"/>
                </a:solidFill>
                <a:latin typeface="Times New Roman" panose="02020603050405020304" pitchFamily="18" charset="0"/>
                <a:cs typeface="Times New Roman" panose="02020603050405020304" pitchFamily="18" charset="0"/>
                <a:sym typeface="Arial"/>
              </a:rPr>
              <a:t>hammering</a:t>
            </a:r>
            <a:r>
              <a:rPr lang="en-US" sz="4000" kern="0" dirty="0">
                <a:solidFill>
                  <a:srgbClr val="000000"/>
                </a:solidFill>
                <a:latin typeface="Times New Roman" panose="02020603050405020304" pitchFamily="18" charset="0"/>
                <a:cs typeface="Times New Roman" panose="02020603050405020304" pitchFamily="18" charset="0"/>
                <a:sym typeface="Arial"/>
              </a:rPr>
              <a:t> on the rules, making sure everyone remembered them."</a:t>
            </a:r>
          </a:p>
          <a:p>
            <a:pPr defTabSz="609630">
              <a:buClr>
                <a:srgbClr val="000000"/>
              </a:buClr>
              <a:buFont typeface="Arial" panose="020B0604020202020204" pitchFamily="34" charset="0"/>
              <a:buChar char="•"/>
            </a:pPr>
            <a:r>
              <a:rPr lang="en-US" sz="4000" b="1" kern="0" dirty="0">
                <a:solidFill>
                  <a:srgbClr val="000000"/>
                </a:solidFill>
                <a:latin typeface="Times New Roman" panose="02020603050405020304" pitchFamily="18" charset="0"/>
                <a:cs typeface="Times New Roman" panose="02020603050405020304" pitchFamily="18" charset="0"/>
                <a:sym typeface="Arial"/>
              </a:rPr>
              <a:t>Explanation:</a:t>
            </a: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en-US" sz="4000" i="1" kern="0" dirty="0">
                <a:solidFill>
                  <a:srgbClr val="000000"/>
                </a:solidFill>
                <a:latin typeface="Times New Roman" panose="02020603050405020304" pitchFamily="18" charset="0"/>
                <a:cs typeface="Times New Roman" panose="02020603050405020304" pitchFamily="18" charset="0"/>
                <a:sym typeface="Arial"/>
              </a:rPr>
              <a:t>Hammering</a:t>
            </a:r>
            <a:r>
              <a:rPr lang="en-US" sz="4000" kern="0" dirty="0">
                <a:solidFill>
                  <a:srgbClr val="000000"/>
                </a:solidFill>
                <a:latin typeface="Times New Roman" panose="02020603050405020304" pitchFamily="18" charset="0"/>
                <a:cs typeface="Times New Roman" panose="02020603050405020304" pitchFamily="18" charset="0"/>
                <a:sym typeface="Arial"/>
              </a:rPr>
              <a:t> means repeating something over and over to make sure people remember it, like knocking on a door until someone answers</a:t>
            </a:r>
            <a:r>
              <a:rPr lang="en-US" sz="933" kern="0" dirty="0">
                <a:solidFill>
                  <a:srgbClr val="000000"/>
                </a:solidFill>
                <a:latin typeface="Arial"/>
                <a:cs typeface="Arial"/>
                <a:sym typeface="Arial"/>
              </a:rPr>
              <a:t>.</a:t>
            </a:r>
          </a:p>
        </p:txBody>
      </p:sp>
    </p:spTree>
    <p:extLst>
      <p:ext uri="{BB962C8B-B14F-4D97-AF65-F5344CB8AC3E}">
        <p14:creationId xmlns:p14="http://schemas.microsoft.com/office/powerpoint/2010/main" val="366125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293" y="236292"/>
            <a:ext cx="11352107" cy="6494085"/>
          </a:xfrm>
          <a:prstGeom prst="rect">
            <a:avLst/>
          </a:prstGeom>
        </p:spPr>
        <p:txBody>
          <a:bodyPr wrap="square">
            <a:spAutoFit/>
          </a:bodyPr>
          <a:lstStyle/>
          <a:p>
            <a:pPr defTabSz="609630">
              <a:buClr>
                <a:srgbClr val="000000"/>
              </a:buClr>
            </a:pPr>
            <a:r>
              <a:rPr lang="en-US" sz="3200" b="1" kern="0" dirty="0">
                <a:solidFill>
                  <a:srgbClr val="000000"/>
                </a:solidFill>
                <a:latin typeface="Arial"/>
                <a:cs typeface="Arial"/>
                <a:sym typeface="Arial"/>
              </a:rPr>
              <a:t>Instructions:</a:t>
            </a:r>
            <a:r>
              <a:rPr lang="en-US" sz="3200" kern="0" dirty="0">
                <a:solidFill>
                  <a:srgbClr val="000000"/>
                </a:solidFill>
                <a:latin typeface="Arial"/>
                <a:cs typeface="Arial"/>
                <a:sym typeface="Arial"/>
              </a:rPr>
              <a:t> Fill in each blank with the appropriate word or phrase: </a:t>
            </a:r>
            <a:r>
              <a:rPr lang="en-US" sz="3200" b="1" kern="0" dirty="0">
                <a:solidFill>
                  <a:srgbClr val="000000"/>
                </a:solidFill>
                <a:latin typeface="Arial"/>
                <a:cs typeface="Arial"/>
                <a:sym typeface="Arial"/>
              </a:rPr>
              <a:t>flitting</a:t>
            </a:r>
            <a:r>
              <a:rPr lang="en-US" sz="3200" kern="0" dirty="0">
                <a:solidFill>
                  <a:srgbClr val="000000"/>
                </a:solidFill>
                <a:latin typeface="Arial"/>
                <a:cs typeface="Arial"/>
                <a:sym typeface="Arial"/>
              </a:rPr>
              <a:t>, </a:t>
            </a:r>
            <a:r>
              <a:rPr lang="en-US" sz="3200" b="1" kern="0" dirty="0">
                <a:solidFill>
                  <a:srgbClr val="000000"/>
                </a:solidFill>
                <a:latin typeface="Arial"/>
                <a:cs typeface="Arial"/>
                <a:sym typeface="Arial"/>
              </a:rPr>
              <a:t>manic</a:t>
            </a:r>
            <a:r>
              <a:rPr lang="en-US" sz="3200" kern="0" dirty="0">
                <a:solidFill>
                  <a:srgbClr val="000000"/>
                </a:solidFill>
                <a:latin typeface="Arial"/>
                <a:cs typeface="Arial"/>
                <a:sym typeface="Arial"/>
              </a:rPr>
              <a:t>, </a:t>
            </a:r>
            <a:r>
              <a:rPr lang="en-US" sz="3200" b="1" kern="0" dirty="0">
                <a:solidFill>
                  <a:srgbClr val="000000"/>
                </a:solidFill>
                <a:latin typeface="Arial"/>
                <a:cs typeface="Arial"/>
                <a:sym typeface="Arial"/>
              </a:rPr>
              <a:t>all the advice under the sun</a:t>
            </a:r>
            <a:r>
              <a:rPr lang="en-US" sz="3200" kern="0" dirty="0">
                <a:solidFill>
                  <a:srgbClr val="000000"/>
                </a:solidFill>
                <a:latin typeface="Arial"/>
                <a:cs typeface="Arial"/>
                <a:sym typeface="Arial"/>
              </a:rPr>
              <a:t>, </a:t>
            </a:r>
            <a:r>
              <a:rPr lang="en-US" sz="3200" b="1" kern="0" dirty="0">
                <a:solidFill>
                  <a:srgbClr val="000000"/>
                </a:solidFill>
                <a:latin typeface="Arial"/>
                <a:cs typeface="Arial"/>
                <a:sym typeface="Arial"/>
              </a:rPr>
              <a:t>hammering</a:t>
            </a:r>
            <a:r>
              <a:rPr lang="en-US" sz="3200" kern="0" dirty="0">
                <a:solidFill>
                  <a:srgbClr val="000000"/>
                </a:solidFill>
                <a:latin typeface="Arial"/>
                <a:cs typeface="Arial"/>
                <a:sym typeface="Arial"/>
              </a:rPr>
              <a:t>.</a:t>
            </a:r>
          </a:p>
          <a:p>
            <a:pPr defTabSz="609630">
              <a:buClr>
                <a:srgbClr val="000000"/>
              </a:buClr>
              <a:buFont typeface="+mj-lt"/>
              <a:buAutoNum type="arabicPeriod"/>
            </a:pPr>
            <a:r>
              <a:rPr lang="en-US" sz="3200" kern="0" dirty="0">
                <a:solidFill>
                  <a:srgbClr val="000000"/>
                </a:solidFill>
                <a:latin typeface="Arial"/>
                <a:cs typeface="Arial"/>
                <a:sym typeface="Arial"/>
              </a:rPr>
              <a:t>On the day before the big event, the office was completely _____________, with everyone rushing around to finish their tasks on time.</a:t>
            </a:r>
          </a:p>
          <a:p>
            <a:pPr defTabSz="609630">
              <a:buClr>
                <a:srgbClr val="000000"/>
              </a:buClr>
              <a:buFont typeface="+mj-lt"/>
              <a:buAutoNum type="arabicPeriod"/>
            </a:pPr>
            <a:r>
              <a:rPr lang="en-US" sz="3200" kern="0" dirty="0">
                <a:solidFill>
                  <a:srgbClr val="000000"/>
                </a:solidFill>
                <a:latin typeface="Arial"/>
                <a:cs typeface="Arial"/>
                <a:sym typeface="Arial"/>
              </a:rPr>
              <a:t>The butterfly kept ________ from flower to flower, never staying in one place for long.</a:t>
            </a:r>
          </a:p>
          <a:p>
            <a:pPr defTabSz="609630">
              <a:buClr>
                <a:srgbClr val="000000"/>
              </a:buClr>
              <a:buFont typeface="+mj-lt"/>
              <a:buAutoNum type="arabicPeriod"/>
            </a:pPr>
            <a:r>
              <a:rPr lang="en-US" sz="3200" kern="0" dirty="0">
                <a:solidFill>
                  <a:srgbClr val="000000"/>
                </a:solidFill>
                <a:latin typeface="Arial"/>
                <a:cs typeface="Arial"/>
                <a:sym typeface="Arial"/>
              </a:rPr>
              <a:t>Before his first marathon, Jack’s friends gave him ____________ about hydration, stretching, and pacing himself.</a:t>
            </a:r>
          </a:p>
          <a:p>
            <a:pPr defTabSz="609630">
              <a:buClr>
                <a:srgbClr val="000000"/>
              </a:buClr>
              <a:buFont typeface="+mj-lt"/>
              <a:buAutoNum type="arabicPeriod"/>
            </a:pPr>
            <a:r>
              <a:rPr lang="en-US" sz="3200" kern="0" dirty="0">
                <a:solidFill>
                  <a:srgbClr val="000000"/>
                </a:solidFill>
                <a:latin typeface="Arial"/>
                <a:cs typeface="Arial"/>
                <a:sym typeface="Arial"/>
              </a:rPr>
              <a:t>The coach kept ________ on the importance of showing up to practice every day, hoping the players would remember.</a:t>
            </a:r>
          </a:p>
        </p:txBody>
      </p:sp>
      <p:sp>
        <p:nvSpPr>
          <p:cNvPr id="3" name="Rectangle 2"/>
          <p:cNvSpPr/>
          <p:nvPr/>
        </p:nvSpPr>
        <p:spPr>
          <a:xfrm>
            <a:off x="419947" y="2221653"/>
            <a:ext cx="2275840" cy="379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933" kern="0" dirty="0">
                <a:solidFill>
                  <a:srgbClr val="FFFFFF"/>
                </a:solidFill>
                <a:latin typeface="Arial"/>
                <a:sym typeface="Arial"/>
              </a:rPr>
              <a:t>manic</a:t>
            </a:r>
          </a:p>
        </p:txBody>
      </p:sp>
      <p:sp>
        <p:nvSpPr>
          <p:cNvPr id="4" name="Rectangle 3"/>
          <p:cNvSpPr/>
          <p:nvPr/>
        </p:nvSpPr>
        <p:spPr>
          <a:xfrm>
            <a:off x="3955627" y="3102187"/>
            <a:ext cx="1747520" cy="555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1867" kern="0" dirty="0">
                <a:solidFill>
                  <a:srgbClr val="FFFFFF"/>
                </a:solidFill>
                <a:latin typeface="Arial"/>
                <a:sym typeface="Arial"/>
              </a:rPr>
              <a:t>Flitting </a:t>
            </a:r>
          </a:p>
        </p:txBody>
      </p:sp>
      <p:sp>
        <p:nvSpPr>
          <p:cNvPr id="5" name="Rectangle 4"/>
          <p:cNvSpPr/>
          <p:nvPr/>
        </p:nvSpPr>
        <p:spPr>
          <a:xfrm>
            <a:off x="230293" y="4700693"/>
            <a:ext cx="2817707"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933" kern="0" dirty="0">
                <a:solidFill>
                  <a:srgbClr val="FFFFFF"/>
                </a:solidFill>
                <a:latin typeface="Arial"/>
                <a:sym typeface="Arial"/>
              </a:rPr>
              <a:t>All the advice under the sun </a:t>
            </a:r>
          </a:p>
        </p:txBody>
      </p:sp>
      <p:sp>
        <p:nvSpPr>
          <p:cNvPr id="6" name="Rectangle 5"/>
          <p:cNvSpPr/>
          <p:nvPr/>
        </p:nvSpPr>
        <p:spPr>
          <a:xfrm>
            <a:off x="3616960" y="5648960"/>
            <a:ext cx="1801707"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1867" kern="0" dirty="0">
                <a:solidFill>
                  <a:srgbClr val="FFFFFF"/>
                </a:solidFill>
                <a:latin typeface="Arial"/>
                <a:sym typeface="Arial"/>
              </a:rPr>
              <a:t>Hammering </a:t>
            </a:r>
          </a:p>
        </p:txBody>
      </p:sp>
    </p:spTree>
    <p:extLst>
      <p:ext uri="{BB962C8B-B14F-4D97-AF65-F5344CB8AC3E}">
        <p14:creationId xmlns:p14="http://schemas.microsoft.com/office/powerpoint/2010/main" val="289010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853" y="604831"/>
            <a:ext cx="11392747" cy="5016758"/>
          </a:xfrm>
          <a:prstGeom prst="rect">
            <a:avLst/>
          </a:prstGeom>
        </p:spPr>
        <p:txBody>
          <a:bodyPr wrap="square">
            <a:spAutoFit/>
          </a:bodyPr>
          <a:lstStyle/>
          <a:p>
            <a:pPr defTabSz="609630">
              <a:buClr>
                <a:srgbClr val="000000"/>
              </a:buClr>
            </a:pPr>
            <a:r>
              <a:rPr lang="en-US" sz="4000" b="1" kern="0" dirty="0">
                <a:solidFill>
                  <a:srgbClr val="000000"/>
                </a:solidFill>
                <a:latin typeface="Arial"/>
                <a:cs typeface="Arial"/>
                <a:sym typeface="Arial"/>
              </a:rPr>
              <a:t>Frazzled (Exhausted)</a:t>
            </a:r>
          </a:p>
          <a:p>
            <a:pPr defTabSz="609630">
              <a:buClr>
                <a:srgbClr val="000000"/>
              </a:buClr>
              <a:buFont typeface="Arial" panose="020B0604020202020204" pitchFamily="34" charset="0"/>
              <a:buChar char="•"/>
            </a:pPr>
            <a:r>
              <a:rPr lang="en-US" sz="4000" kern="0" dirty="0">
                <a:solidFill>
                  <a:srgbClr val="000000"/>
                </a:solidFill>
                <a:latin typeface="Arial"/>
                <a:cs typeface="Arial"/>
                <a:sym typeface="Arial"/>
              </a:rPr>
              <a:t>1- By the end of the day, she felt completely </a:t>
            </a:r>
            <a:r>
              <a:rPr lang="en-US" sz="4000" b="1" kern="0" dirty="0">
                <a:solidFill>
                  <a:srgbClr val="000000"/>
                </a:solidFill>
                <a:latin typeface="Arial"/>
                <a:cs typeface="Arial"/>
                <a:sym typeface="Arial"/>
              </a:rPr>
              <a:t>frazzled</a:t>
            </a:r>
            <a:r>
              <a:rPr lang="en-US" sz="4000" kern="0" dirty="0">
                <a:solidFill>
                  <a:srgbClr val="000000"/>
                </a:solidFill>
                <a:latin typeface="Arial"/>
                <a:cs typeface="Arial"/>
                <a:sym typeface="Arial"/>
              </a:rPr>
              <a:t> from all the work.</a:t>
            </a:r>
          </a:p>
          <a:p>
            <a:pPr defTabSz="609630">
              <a:buClr>
                <a:srgbClr val="000000"/>
              </a:buClr>
              <a:buFont typeface="Arial" panose="020B0604020202020204" pitchFamily="34" charset="0"/>
              <a:buChar char="•"/>
            </a:pPr>
            <a:r>
              <a:rPr lang="en-US" sz="4000" i="1" kern="0" dirty="0">
                <a:solidFill>
                  <a:srgbClr val="000000"/>
                </a:solidFill>
                <a:latin typeface="Arial"/>
                <a:cs typeface="Arial"/>
                <a:sym typeface="Arial"/>
              </a:rPr>
              <a:t>2- </a:t>
            </a:r>
            <a:r>
              <a:rPr lang="en-US" sz="4000" kern="0" dirty="0">
                <a:solidFill>
                  <a:srgbClr val="000000"/>
                </a:solidFill>
                <a:latin typeface="Arial"/>
                <a:cs typeface="Arial"/>
                <a:sym typeface="Arial"/>
              </a:rPr>
              <a:t>The busy week left him feeling </a:t>
            </a:r>
            <a:r>
              <a:rPr lang="en-US" sz="4000" b="1" kern="0" dirty="0">
                <a:solidFill>
                  <a:srgbClr val="000000"/>
                </a:solidFill>
                <a:latin typeface="Arial"/>
                <a:cs typeface="Arial"/>
                <a:sym typeface="Arial"/>
              </a:rPr>
              <a:t>frazzled</a:t>
            </a:r>
            <a:r>
              <a:rPr lang="en-US" sz="4000" kern="0" dirty="0">
                <a:solidFill>
                  <a:srgbClr val="000000"/>
                </a:solidFill>
                <a:latin typeface="Arial"/>
                <a:cs typeface="Arial"/>
                <a:sym typeface="Arial"/>
              </a:rPr>
              <a:t> and ready for a break.</a:t>
            </a:r>
          </a:p>
          <a:p>
            <a:pPr defTabSz="609630">
              <a:buClr>
                <a:srgbClr val="000000"/>
              </a:buClr>
              <a:buFont typeface="Arial" panose="020B0604020202020204" pitchFamily="34" charset="0"/>
              <a:buChar char="•"/>
            </a:pPr>
            <a:r>
              <a:rPr lang="en-US" sz="4000" b="1" kern="0" dirty="0">
                <a:solidFill>
                  <a:srgbClr val="000000"/>
                </a:solidFill>
                <a:latin typeface="Arial"/>
                <a:cs typeface="Arial"/>
                <a:sym typeface="Arial"/>
              </a:rPr>
              <a:t>Explanation:</a:t>
            </a:r>
            <a:r>
              <a:rPr lang="en-US" sz="4000" kern="0" dirty="0">
                <a:solidFill>
                  <a:srgbClr val="000000"/>
                </a:solidFill>
                <a:latin typeface="Arial"/>
                <a:cs typeface="Arial"/>
                <a:sym typeface="Arial"/>
              </a:rPr>
              <a:t> </a:t>
            </a:r>
            <a:r>
              <a:rPr lang="en-US" sz="4000" i="1" kern="0" dirty="0">
                <a:solidFill>
                  <a:srgbClr val="000000"/>
                </a:solidFill>
                <a:latin typeface="Arial"/>
                <a:cs typeface="Arial"/>
                <a:sym typeface="Arial"/>
              </a:rPr>
              <a:t>Frazzled</a:t>
            </a:r>
            <a:r>
              <a:rPr lang="en-US" sz="4000" kern="0" dirty="0">
                <a:solidFill>
                  <a:srgbClr val="000000"/>
                </a:solidFill>
                <a:latin typeface="Arial"/>
                <a:cs typeface="Arial"/>
                <a:sym typeface="Arial"/>
              </a:rPr>
              <a:t> means feeling very tired and worn out, like a piece of cloth that’s been pulled too much.</a:t>
            </a:r>
          </a:p>
        </p:txBody>
      </p:sp>
    </p:spTree>
    <p:extLst>
      <p:ext uri="{BB962C8B-B14F-4D97-AF65-F5344CB8AC3E}">
        <p14:creationId xmlns:p14="http://schemas.microsoft.com/office/powerpoint/2010/main" val="293059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1467" y="980057"/>
            <a:ext cx="10390293" cy="4031873"/>
          </a:xfrm>
          <a:prstGeom prst="rect">
            <a:avLst/>
          </a:prstGeom>
        </p:spPr>
        <p:txBody>
          <a:bodyPr wrap="square">
            <a:spAutoFit/>
          </a:bodyPr>
          <a:lstStyle/>
          <a:p>
            <a:pPr defTabSz="609630">
              <a:buClr>
                <a:srgbClr val="000000"/>
              </a:buClr>
            </a:pPr>
            <a:r>
              <a:rPr lang="en-US" sz="3200" b="1" kern="0" dirty="0">
                <a:solidFill>
                  <a:srgbClr val="000000"/>
                </a:solidFill>
                <a:latin typeface="Arial"/>
                <a:cs typeface="Arial"/>
                <a:sym typeface="Arial"/>
              </a:rPr>
              <a:t>Plastered (Covered)</a:t>
            </a:r>
          </a:p>
          <a:p>
            <a:pPr defTabSz="609630">
              <a:buClr>
                <a:srgbClr val="000000"/>
              </a:buClr>
              <a:buFont typeface="Arial" panose="020B0604020202020204" pitchFamily="34" charset="0"/>
              <a:buChar char="•"/>
            </a:pPr>
            <a:r>
              <a:rPr lang="en-US" sz="3200" i="1" kern="0" dirty="0">
                <a:solidFill>
                  <a:srgbClr val="000000"/>
                </a:solidFill>
                <a:latin typeface="Arial"/>
                <a:cs typeface="Arial"/>
                <a:sym typeface="Arial"/>
              </a:rPr>
              <a:t>Sentence 1:</a:t>
            </a:r>
            <a:r>
              <a:rPr lang="en-US" sz="3200" kern="0" dirty="0">
                <a:solidFill>
                  <a:srgbClr val="000000"/>
                </a:solidFill>
                <a:latin typeface="Arial"/>
                <a:cs typeface="Arial"/>
                <a:sym typeface="Arial"/>
              </a:rPr>
              <a:t> "The walls were </a:t>
            </a:r>
            <a:r>
              <a:rPr lang="en-US" sz="3200" b="1" kern="0" dirty="0">
                <a:solidFill>
                  <a:srgbClr val="000000"/>
                </a:solidFill>
                <a:latin typeface="Arial"/>
                <a:cs typeface="Arial"/>
                <a:sym typeface="Arial"/>
              </a:rPr>
              <a:t>plastered</a:t>
            </a:r>
            <a:r>
              <a:rPr lang="en-US" sz="3200" kern="0" dirty="0">
                <a:solidFill>
                  <a:srgbClr val="000000"/>
                </a:solidFill>
                <a:latin typeface="Arial"/>
                <a:cs typeface="Arial"/>
                <a:sym typeface="Arial"/>
              </a:rPr>
              <a:t> with posters of her favorite bands."</a:t>
            </a:r>
          </a:p>
          <a:p>
            <a:pPr defTabSz="609630">
              <a:buClr>
                <a:srgbClr val="000000"/>
              </a:buClr>
              <a:buFont typeface="Arial" panose="020B0604020202020204" pitchFamily="34" charset="0"/>
              <a:buChar char="•"/>
            </a:pPr>
            <a:r>
              <a:rPr lang="en-US" sz="3200" i="1" kern="0" dirty="0">
                <a:solidFill>
                  <a:srgbClr val="000000"/>
                </a:solidFill>
                <a:latin typeface="Arial"/>
                <a:cs typeface="Arial"/>
                <a:sym typeface="Arial"/>
              </a:rPr>
              <a:t>Sentence 2:</a:t>
            </a:r>
            <a:r>
              <a:rPr lang="en-US" sz="3200" kern="0" dirty="0">
                <a:solidFill>
                  <a:srgbClr val="000000"/>
                </a:solidFill>
                <a:latin typeface="Arial"/>
                <a:cs typeface="Arial"/>
                <a:sym typeface="Arial"/>
              </a:rPr>
              <a:t> "After the muddy hike, her shoes were </a:t>
            </a:r>
            <a:r>
              <a:rPr lang="en-US" sz="3200" b="1" kern="0" dirty="0">
                <a:solidFill>
                  <a:srgbClr val="000000"/>
                </a:solidFill>
                <a:latin typeface="Arial"/>
                <a:cs typeface="Arial"/>
                <a:sym typeface="Arial"/>
              </a:rPr>
              <a:t>plastered</a:t>
            </a:r>
            <a:r>
              <a:rPr lang="en-US" sz="3200" kern="0" dirty="0">
                <a:solidFill>
                  <a:srgbClr val="000000"/>
                </a:solidFill>
                <a:latin typeface="Arial"/>
                <a:cs typeface="Arial"/>
                <a:sym typeface="Arial"/>
              </a:rPr>
              <a:t> with dirt."</a:t>
            </a:r>
          </a:p>
          <a:p>
            <a:pPr defTabSz="609630">
              <a:buClr>
                <a:srgbClr val="000000"/>
              </a:buClr>
              <a:buFont typeface="Arial" panose="020B0604020202020204" pitchFamily="34" charset="0"/>
              <a:buChar char="•"/>
            </a:pPr>
            <a:r>
              <a:rPr lang="en-US" sz="3200" b="1" kern="0" dirty="0">
                <a:solidFill>
                  <a:srgbClr val="000000"/>
                </a:solidFill>
                <a:latin typeface="Arial"/>
                <a:cs typeface="Arial"/>
                <a:sym typeface="Arial"/>
              </a:rPr>
              <a:t>Explanation:</a:t>
            </a:r>
            <a:r>
              <a:rPr lang="en-US" sz="3200" kern="0" dirty="0">
                <a:solidFill>
                  <a:srgbClr val="000000"/>
                </a:solidFill>
                <a:latin typeface="Arial"/>
                <a:cs typeface="Arial"/>
                <a:sym typeface="Arial"/>
              </a:rPr>
              <a:t> </a:t>
            </a:r>
            <a:r>
              <a:rPr lang="en-US" sz="3200" i="1" kern="0" dirty="0">
                <a:solidFill>
                  <a:srgbClr val="000000"/>
                </a:solidFill>
                <a:latin typeface="Arial"/>
                <a:cs typeface="Arial"/>
                <a:sym typeface="Arial"/>
              </a:rPr>
              <a:t>Plastered</a:t>
            </a:r>
            <a:r>
              <a:rPr lang="en-US" sz="3200" kern="0" dirty="0">
                <a:solidFill>
                  <a:srgbClr val="000000"/>
                </a:solidFill>
                <a:latin typeface="Arial"/>
                <a:cs typeface="Arial"/>
                <a:sym typeface="Arial"/>
              </a:rPr>
              <a:t> means something is covered thickly with something else, like a wall covered with posters or shoes covered in mud.</a:t>
            </a:r>
          </a:p>
        </p:txBody>
      </p:sp>
    </p:spTree>
    <p:extLst>
      <p:ext uri="{BB962C8B-B14F-4D97-AF65-F5344CB8AC3E}">
        <p14:creationId xmlns:p14="http://schemas.microsoft.com/office/powerpoint/2010/main" val="203545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a:solidFill>
            <a:srgbClr val="990033"/>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OBJECTIVES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a:t>
            </a:r>
            <a:r>
              <a:rPr lang="en-GB"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vocabulary</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00:30 minute</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Double Wave 1">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Picture 2" descr="Outcomes - Connecting the Dots">
            <a:extLst>
              <a:ext uri="{FF2B5EF4-FFF2-40B4-BE49-F238E27FC236}">
                <a16:creationId xmlns:a16="http://schemas.microsoft.com/office/drawing/2014/main" id="{32564934-AA83-2698-1117-CB85A1C17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486" y="5490678"/>
            <a:ext cx="1707452" cy="1367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A7FEC4-FA10-A0AD-E907-86540632E9B2}"/>
              </a:ext>
            </a:extLst>
          </p:cNvPr>
          <p:cNvSpPr txBox="1"/>
          <p:nvPr/>
        </p:nvSpPr>
        <p:spPr>
          <a:xfrm>
            <a:off x="2860896" y="1685311"/>
            <a:ext cx="3023364"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latin typeface="Arial" panose="020B0604020202020204" pitchFamily="34" charset="0"/>
                <a:cs typeface="Arial" panose="020B0604020202020204" pitchFamily="34" charset="0"/>
              </a:rPr>
              <a:t>Objectives </a:t>
            </a:r>
          </a:p>
        </p:txBody>
      </p:sp>
      <p:sp>
        <p:nvSpPr>
          <p:cNvPr id="5" name="Google Shape;432;p32">
            <a:extLst>
              <a:ext uri="{FF2B5EF4-FFF2-40B4-BE49-F238E27FC236}">
                <a16:creationId xmlns:a16="http://schemas.microsoft.com/office/drawing/2014/main" id="{E15767A2-0544-CFEB-75BE-4CAB2F66F296}"/>
              </a:ext>
            </a:extLst>
          </p:cNvPr>
          <p:cNvSpPr txBox="1"/>
          <p:nvPr/>
        </p:nvSpPr>
        <p:spPr>
          <a:xfrm>
            <a:off x="2541654" y="2519898"/>
            <a:ext cx="9288265" cy="1938992"/>
          </a:xfrm>
          <a:prstGeom prst="rect">
            <a:avLst/>
          </a:prstGeom>
          <a:noFill/>
          <a:ln>
            <a:noFill/>
          </a:ln>
        </p:spPr>
        <p:txBody>
          <a:bodyPr spcFirstLastPara="1" wrap="square" lIns="0" tIns="0" rIns="0" bIns="0" anchor="t" anchorCtr="0">
            <a:spAutoFit/>
          </a:bodyPr>
          <a:lstStyle/>
          <a:p>
            <a:pPr marL="0" marR="0" lvl="0" indent="0" rtl="0">
              <a:lnSpc>
                <a:spcPct val="150000"/>
              </a:lnSpc>
              <a:spcBef>
                <a:spcPts val="0"/>
              </a:spcBef>
              <a:spcAft>
                <a:spcPts val="0"/>
              </a:spcAft>
              <a:buNone/>
            </a:pPr>
            <a:r>
              <a:rPr lang="en-US" sz="2800" b="1" i="0" u="none" strike="noStrike" cap="none" dirty="0">
                <a:solidFill>
                  <a:schemeClr val="tx1">
                    <a:lumMod val="85000"/>
                    <a:lumOff val="15000"/>
                  </a:schemeClr>
                </a:solidFill>
                <a:latin typeface="Merriweather" panose="020B0604020202020204" charset="0"/>
                <a:ea typeface="Didact Gothic"/>
                <a:cs typeface="Didact Gothic"/>
                <a:sym typeface="Didact Gothic"/>
              </a:rPr>
              <a:t>Recognize the meanings of the new </a:t>
            </a:r>
            <a:r>
              <a:rPr lang="en-US" sz="2800" b="1" dirty="0">
                <a:solidFill>
                  <a:schemeClr val="tx1">
                    <a:lumMod val="85000"/>
                    <a:lumOff val="15000"/>
                  </a:schemeClr>
                </a:solidFill>
                <a:latin typeface="Merriweather" panose="020B0604020202020204" charset="0"/>
                <a:ea typeface="Didact Gothic"/>
                <a:cs typeface="Didact Gothic"/>
                <a:sym typeface="Didact Gothic"/>
              </a:rPr>
              <a:t>words and expressions </a:t>
            </a:r>
            <a:r>
              <a:rPr lang="en-US" sz="2800" b="1" i="0" u="none" strike="noStrike" cap="none" dirty="0">
                <a:solidFill>
                  <a:schemeClr val="tx1">
                    <a:lumMod val="85000"/>
                    <a:lumOff val="15000"/>
                  </a:schemeClr>
                </a:solidFill>
                <a:latin typeface="Merriweather" panose="020B0604020202020204" charset="0"/>
                <a:ea typeface="Didact Gothic"/>
                <a:cs typeface="Didact Gothic"/>
                <a:sym typeface="Didact Gothic"/>
              </a:rPr>
              <a:t>and use them correctly .</a:t>
            </a:r>
          </a:p>
          <a:p>
            <a:pPr marL="0" marR="0" lvl="0" indent="0" rtl="0">
              <a:lnSpc>
                <a:spcPct val="150000"/>
              </a:lnSpc>
              <a:spcBef>
                <a:spcPts val="0"/>
              </a:spcBef>
              <a:spcAft>
                <a:spcPts val="0"/>
              </a:spcAft>
              <a:buNone/>
            </a:pPr>
            <a:endParaRPr sz="2800" dirty="0"/>
          </a:p>
        </p:txBody>
      </p:sp>
    </p:spTree>
    <p:extLst>
      <p:ext uri="{BB962C8B-B14F-4D97-AF65-F5344CB8AC3E}">
        <p14:creationId xmlns:p14="http://schemas.microsoft.com/office/powerpoint/2010/main" val="363365894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307" y="478831"/>
            <a:ext cx="11812693" cy="5016758"/>
          </a:xfrm>
          <a:prstGeom prst="rect">
            <a:avLst/>
          </a:prstGeom>
        </p:spPr>
        <p:txBody>
          <a:bodyPr wrap="square">
            <a:spAutoFit/>
          </a:bodyPr>
          <a:lstStyle/>
          <a:p>
            <a:pPr defTabSz="609630">
              <a:buClr>
                <a:srgbClr val="000000"/>
              </a:buClr>
            </a:pPr>
            <a:r>
              <a:rPr lang="en-US" sz="4000" b="1" kern="0" dirty="0">
                <a:solidFill>
                  <a:srgbClr val="000000"/>
                </a:solidFill>
                <a:latin typeface="Arial"/>
                <a:cs typeface="Arial"/>
                <a:sym typeface="Arial"/>
              </a:rPr>
              <a:t>Looming (Upcoming, often causing worry)</a:t>
            </a:r>
          </a:p>
          <a:p>
            <a:pPr defTabSz="609630">
              <a:buClr>
                <a:srgbClr val="000000"/>
              </a:buClr>
              <a:buFont typeface="Arial" panose="020B0604020202020204" pitchFamily="34" charset="0"/>
              <a:buChar char="•"/>
            </a:pPr>
            <a:r>
              <a:rPr lang="en-US" sz="4000" i="1" kern="0" dirty="0">
                <a:solidFill>
                  <a:srgbClr val="000000"/>
                </a:solidFill>
                <a:latin typeface="Arial"/>
                <a:cs typeface="Arial"/>
                <a:sym typeface="Arial"/>
              </a:rPr>
              <a:t>1- </a:t>
            </a:r>
            <a:r>
              <a:rPr lang="en-US" sz="4000" kern="0" dirty="0">
                <a:solidFill>
                  <a:srgbClr val="000000"/>
                </a:solidFill>
                <a:latin typeface="Arial"/>
                <a:cs typeface="Arial"/>
                <a:sym typeface="Arial"/>
              </a:rPr>
              <a:t>The deadline for his project was </a:t>
            </a:r>
            <a:r>
              <a:rPr lang="en-US" sz="4000" b="1" kern="0" dirty="0">
                <a:solidFill>
                  <a:srgbClr val="000000"/>
                </a:solidFill>
                <a:latin typeface="Arial"/>
                <a:cs typeface="Arial"/>
                <a:sym typeface="Arial"/>
              </a:rPr>
              <a:t>looming</a:t>
            </a:r>
            <a:r>
              <a:rPr lang="en-US" sz="4000" kern="0" dirty="0">
                <a:solidFill>
                  <a:srgbClr val="000000"/>
                </a:solidFill>
                <a:latin typeface="Arial"/>
                <a:cs typeface="Arial"/>
                <a:sym typeface="Arial"/>
              </a:rPr>
              <a:t>, making him feel anxious.</a:t>
            </a:r>
          </a:p>
          <a:p>
            <a:pPr defTabSz="609630">
              <a:buClr>
                <a:srgbClr val="000000"/>
              </a:buClr>
              <a:buFont typeface="Arial" panose="020B0604020202020204" pitchFamily="34" charset="0"/>
              <a:buChar char="•"/>
            </a:pPr>
            <a:r>
              <a:rPr lang="en-US" sz="4000" kern="0" dirty="0">
                <a:solidFill>
                  <a:srgbClr val="000000"/>
                </a:solidFill>
                <a:latin typeface="Arial"/>
                <a:cs typeface="Arial"/>
                <a:sym typeface="Arial"/>
              </a:rPr>
              <a:t>2- With exams </a:t>
            </a:r>
            <a:r>
              <a:rPr lang="en-US" sz="4000" b="1" kern="0" dirty="0">
                <a:solidFill>
                  <a:srgbClr val="000000"/>
                </a:solidFill>
                <a:latin typeface="Arial"/>
                <a:cs typeface="Arial"/>
                <a:sym typeface="Arial"/>
              </a:rPr>
              <a:t>looming</a:t>
            </a:r>
            <a:r>
              <a:rPr lang="en-US" sz="4000" kern="0" dirty="0">
                <a:solidFill>
                  <a:srgbClr val="000000"/>
                </a:solidFill>
                <a:latin typeface="Arial"/>
                <a:cs typeface="Arial"/>
                <a:sym typeface="Arial"/>
              </a:rPr>
              <a:t>, the students began to study harder."</a:t>
            </a:r>
          </a:p>
          <a:p>
            <a:pPr defTabSz="609630">
              <a:buClr>
                <a:srgbClr val="000000"/>
              </a:buClr>
              <a:buFont typeface="Arial" panose="020B0604020202020204" pitchFamily="34" charset="0"/>
              <a:buChar char="•"/>
            </a:pPr>
            <a:r>
              <a:rPr lang="en-US" sz="4000" b="1" kern="0" dirty="0">
                <a:solidFill>
                  <a:srgbClr val="000000"/>
                </a:solidFill>
                <a:latin typeface="Arial"/>
                <a:cs typeface="Arial"/>
                <a:sym typeface="Arial"/>
              </a:rPr>
              <a:t>Explanation:</a:t>
            </a:r>
            <a:r>
              <a:rPr lang="en-US" sz="4000" kern="0" dirty="0">
                <a:solidFill>
                  <a:srgbClr val="000000"/>
                </a:solidFill>
                <a:latin typeface="Arial"/>
                <a:cs typeface="Arial"/>
                <a:sym typeface="Arial"/>
              </a:rPr>
              <a:t> </a:t>
            </a:r>
            <a:r>
              <a:rPr lang="en-US" sz="4000" i="1" kern="0" dirty="0">
                <a:solidFill>
                  <a:srgbClr val="000000"/>
                </a:solidFill>
                <a:latin typeface="Arial"/>
                <a:cs typeface="Arial"/>
                <a:sym typeface="Arial"/>
              </a:rPr>
              <a:t>Looming</a:t>
            </a:r>
            <a:r>
              <a:rPr lang="en-US" sz="4000" kern="0" dirty="0">
                <a:solidFill>
                  <a:srgbClr val="000000"/>
                </a:solidFill>
                <a:latin typeface="Arial"/>
                <a:cs typeface="Arial"/>
                <a:sym typeface="Arial"/>
              </a:rPr>
              <a:t> means something is coming soon, usually making people feel nervous, like seeing a large shadow getting closer.</a:t>
            </a:r>
          </a:p>
        </p:txBody>
      </p:sp>
    </p:spTree>
    <p:extLst>
      <p:ext uri="{BB962C8B-B14F-4D97-AF65-F5344CB8AC3E}">
        <p14:creationId xmlns:p14="http://schemas.microsoft.com/office/powerpoint/2010/main" val="1810534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300989" y="1154250"/>
            <a:ext cx="4604385" cy="4930987"/>
          </a:xfrm>
          <a:prstGeom prst="rect">
            <a:avLst/>
          </a:prstGeom>
          <a:solidFill>
            <a:srgbClr val="FFFFFF"/>
          </a:solidFill>
          <a:ln w="9525">
            <a:solidFill>
              <a:srgbClr val="000000"/>
            </a:solidFill>
            <a:miter lim="800000"/>
            <a:headEnd/>
            <a:tailEnd/>
          </a:ln>
        </p:spPr>
        <p:txBody>
          <a:bodyPr rot="0" vert="horz" wrap="square" lIns="60960" tIns="30480" rIns="60960" bIns="30480" anchor="t" anchorCtr="0">
            <a:noAutofit/>
          </a:bodyPr>
          <a:lstStyle/>
          <a:p>
            <a:pPr marL="228611" indent="-228611" defTabSz="609630">
              <a:lnSpc>
                <a:spcPct val="107000"/>
              </a:lnSpc>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Plastered .</a:t>
            </a:r>
            <a:endParaRPr lang="en-US" sz="29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a:p>
            <a:pPr marL="228611" indent="-228611" defTabSz="609630">
              <a:lnSpc>
                <a:spcPct val="107000"/>
              </a:lnSpc>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Looming .</a:t>
            </a:r>
            <a:endParaRPr lang="en-US" sz="29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a:p>
            <a:pPr marL="228611" indent="-228611" defTabSz="609630">
              <a:lnSpc>
                <a:spcPct val="107000"/>
              </a:lnSpc>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Flitting .</a:t>
            </a:r>
            <a:endParaRPr lang="en-US" sz="29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a:p>
            <a:pPr marL="228611" indent="-228611" defTabSz="609630">
              <a:lnSpc>
                <a:spcPct val="107000"/>
              </a:lnSpc>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Minefield.</a:t>
            </a:r>
            <a:endParaRPr lang="en-US" sz="29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a:p>
            <a:pPr marL="228611" indent="-228611" defTabSz="609630">
              <a:lnSpc>
                <a:spcPct val="107000"/>
              </a:lnSpc>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Frazzled/manic.</a:t>
            </a:r>
            <a:endParaRPr lang="en-US" sz="29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a:p>
            <a:pPr marL="228611" indent="-228611" defTabSz="609630">
              <a:lnSpc>
                <a:spcPct val="107000"/>
              </a:lnSpc>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hammering.</a:t>
            </a:r>
            <a:endParaRPr lang="en-US" sz="29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a:p>
            <a:pPr marL="228611" indent="-228611" defTabSz="609630">
              <a:lnSpc>
                <a:spcPct val="107000"/>
              </a:lnSpc>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Regurgitate. </a:t>
            </a:r>
            <a:endParaRPr lang="en-US" sz="29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a:p>
            <a:pPr marL="228611" indent="-228611" defTabSz="609630">
              <a:lnSpc>
                <a:spcPct val="107000"/>
              </a:lnSpc>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Swimming in .</a:t>
            </a:r>
            <a:endParaRPr lang="en-US" sz="29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a:p>
            <a:pPr marL="228611" indent="-228611" defTabSz="609630">
              <a:lnSpc>
                <a:spcPct val="107000"/>
              </a:lnSpc>
              <a:spcAft>
                <a:spcPts val="533"/>
              </a:spcAft>
              <a:buClr>
                <a:srgbClr val="000000"/>
              </a:buClr>
              <a:buFont typeface="+mj-lt"/>
              <a:buAutoNum type="arabicPeriod"/>
            </a:pPr>
            <a:r>
              <a:rPr lang="en-US" sz="2933" kern="0"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Arial"/>
              </a:rPr>
              <a:t>All the advice under the sun</a:t>
            </a:r>
            <a:r>
              <a:rPr lang="en-US" sz="21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rPr>
              <a:t>.</a:t>
            </a:r>
          </a:p>
        </p:txBody>
      </p:sp>
      <p:sp>
        <p:nvSpPr>
          <p:cNvPr id="4" name="Text Box 2"/>
          <p:cNvSpPr txBox="1">
            <a:spLocks noChangeArrowheads="1"/>
          </p:cNvSpPr>
          <p:nvPr/>
        </p:nvSpPr>
        <p:spPr bwMode="auto">
          <a:xfrm>
            <a:off x="6648495" y="1154250"/>
            <a:ext cx="5093547" cy="4930987"/>
          </a:xfrm>
          <a:prstGeom prst="rect">
            <a:avLst/>
          </a:prstGeom>
          <a:solidFill>
            <a:srgbClr val="FFFFFF"/>
          </a:solidFill>
          <a:ln w="9525">
            <a:solidFill>
              <a:srgbClr val="000000"/>
            </a:solidFill>
            <a:miter lim="800000"/>
            <a:headEnd/>
            <a:tailEnd/>
          </a:ln>
        </p:spPr>
        <p:txBody>
          <a:bodyPr rot="0" vert="horz" wrap="square" lIns="60960" tIns="30480" rIns="60960" bIns="30480" anchor="t" anchorCtr="0">
            <a:noAutofit/>
          </a:bodyPr>
          <a:lstStyle/>
          <a:p>
            <a:pPr marL="228611" indent="-228611" defTabSz="609630">
              <a:lnSpc>
                <a:spcPct val="107000"/>
              </a:lnSpc>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Upcoming </a:t>
            </a:r>
          </a:p>
          <a:p>
            <a:pPr marL="228611" indent="-228611" defTabSz="609630">
              <a:lnSpc>
                <a:spcPct val="107000"/>
              </a:lnSpc>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Frazzled .</a:t>
            </a:r>
          </a:p>
          <a:p>
            <a:pPr marL="228611" indent="-228611" defTabSz="609630">
              <a:lnSpc>
                <a:spcPct val="107000"/>
              </a:lnSpc>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Repeat .</a:t>
            </a:r>
          </a:p>
          <a:p>
            <a:pPr marL="228611" indent="-228611" defTabSz="609630">
              <a:lnSpc>
                <a:spcPct val="107000"/>
              </a:lnSpc>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Covered .</a:t>
            </a:r>
          </a:p>
          <a:p>
            <a:pPr marL="228611" indent="-228611" defTabSz="609630">
              <a:lnSpc>
                <a:spcPct val="107000"/>
              </a:lnSpc>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Exhausted.</a:t>
            </a:r>
          </a:p>
          <a:p>
            <a:pPr marL="228611" indent="-228611" defTabSz="609630">
              <a:lnSpc>
                <a:spcPct val="107000"/>
              </a:lnSpc>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Moving .</a:t>
            </a:r>
          </a:p>
          <a:p>
            <a:pPr marL="228611" indent="-228611" defTabSz="609630">
              <a:lnSpc>
                <a:spcPct val="107000"/>
              </a:lnSpc>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Very busy.</a:t>
            </a:r>
          </a:p>
          <a:p>
            <a:pPr marL="228611" indent="-228611" defTabSz="609630">
              <a:lnSpc>
                <a:spcPct val="107000"/>
              </a:lnSpc>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Reminding .</a:t>
            </a:r>
          </a:p>
          <a:p>
            <a:pPr marL="228611" indent="-228611" defTabSz="609630">
              <a:lnSpc>
                <a:spcPct val="107000"/>
              </a:lnSpc>
              <a:spcAft>
                <a:spcPts val="533"/>
              </a:spcAft>
              <a:buClr>
                <a:srgbClr val="000000"/>
              </a:buClr>
              <a:buSzPts val="1800"/>
              <a:buFont typeface="Times New Roman" panose="02020603050405020304" pitchFamily="18" charset="0"/>
              <a:buAutoNum type="alphaUcPeriod"/>
            </a:pPr>
            <a:r>
              <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lot of advice</a:t>
            </a:r>
            <a:r>
              <a:rPr lang="en-US" sz="1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7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defTabSz="609630">
              <a:lnSpc>
                <a:spcPct val="107000"/>
              </a:lnSpc>
              <a:spcAft>
                <a:spcPts val="533"/>
              </a:spcAft>
              <a:buClr>
                <a:srgbClr val="000000"/>
              </a:buClr>
            </a:pPr>
            <a:r>
              <a:rPr lang="en-US" sz="733"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rPr>
              <a:t> </a:t>
            </a:r>
          </a:p>
        </p:txBody>
      </p:sp>
      <p:sp>
        <p:nvSpPr>
          <p:cNvPr id="2" name="مربع نص 1">
            <a:extLst>
              <a:ext uri="{FF2B5EF4-FFF2-40B4-BE49-F238E27FC236}">
                <a16:creationId xmlns:a16="http://schemas.microsoft.com/office/drawing/2014/main" id="{A3453861-D5B3-6BBA-EB5F-C42B4189416C}"/>
              </a:ext>
            </a:extLst>
          </p:cNvPr>
          <p:cNvSpPr txBox="1"/>
          <p:nvPr/>
        </p:nvSpPr>
        <p:spPr>
          <a:xfrm>
            <a:off x="3856524" y="213764"/>
            <a:ext cx="4478952" cy="769441"/>
          </a:xfrm>
          <a:prstGeom prst="rect">
            <a:avLst/>
          </a:prstGeom>
          <a:noFill/>
        </p:spPr>
        <p:txBody>
          <a:bodyPr wrap="square" rtlCol="1">
            <a:spAutoFit/>
          </a:bodyPr>
          <a:lstStyle/>
          <a:p>
            <a:pPr algn="r"/>
            <a:r>
              <a:rPr lang="en-GB" sz="4400" b="1" dirty="0"/>
              <a:t>Match them up</a:t>
            </a:r>
            <a:endParaRPr lang="ar-JO" sz="4400" b="1" dirty="0"/>
          </a:p>
        </p:txBody>
      </p:sp>
    </p:spTree>
    <p:extLst>
      <p:ext uri="{BB962C8B-B14F-4D97-AF65-F5344CB8AC3E}">
        <p14:creationId xmlns:p14="http://schemas.microsoft.com/office/powerpoint/2010/main" val="1024758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3" y="407015"/>
            <a:ext cx="11514667" cy="4031873"/>
          </a:xfrm>
          <a:prstGeom prst="rect">
            <a:avLst/>
          </a:prstGeom>
        </p:spPr>
        <p:txBody>
          <a:bodyPr wrap="square">
            <a:spAutoFit/>
          </a:bodyPr>
          <a:lstStyle/>
          <a:p>
            <a:pPr defTabSz="609630">
              <a:buClr>
                <a:srgbClr val="000000"/>
              </a:buClr>
            </a:pPr>
            <a:r>
              <a:rPr lang="en-US" sz="3200" b="1" kern="0" dirty="0">
                <a:solidFill>
                  <a:srgbClr val="000000"/>
                </a:solidFill>
                <a:latin typeface="Arial"/>
                <a:cs typeface="Arial"/>
                <a:sym typeface="Arial"/>
              </a:rPr>
              <a:t>Instructions:</a:t>
            </a:r>
            <a:r>
              <a:rPr lang="en-US" sz="3200" kern="0" dirty="0">
                <a:solidFill>
                  <a:srgbClr val="000000"/>
                </a:solidFill>
                <a:latin typeface="Arial"/>
                <a:cs typeface="Arial"/>
                <a:sym typeface="Arial"/>
              </a:rPr>
              <a:t> Fill in each blank with the appropriate word:                       </a:t>
            </a:r>
            <a:r>
              <a:rPr lang="en-US" sz="3200" b="1" kern="0" dirty="0">
                <a:solidFill>
                  <a:srgbClr val="000000"/>
                </a:solidFill>
                <a:latin typeface="Arial"/>
                <a:cs typeface="Arial"/>
                <a:sym typeface="Arial"/>
              </a:rPr>
              <a:t>frazzled</a:t>
            </a:r>
            <a:r>
              <a:rPr lang="en-US" sz="3200" kern="0" dirty="0">
                <a:solidFill>
                  <a:srgbClr val="000000"/>
                </a:solidFill>
                <a:latin typeface="Arial"/>
                <a:cs typeface="Arial"/>
                <a:sym typeface="Arial"/>
              </a:rPr>
              <a:t>, </a:t>
            </a:r>
            <a:r>
              <a:rPr lang="en-US" sz="3200" b="1" kern="0" dirty="0">
                <a:solidFill>
                  <a:srgbClr val="000000"/>
                </a:solidFill>
                <a:latin typeface="Arial"/>
                <a:cs typeface="Arial"/>
                <a:sym typeface="Arial"/>
              </a:rPr>
              <a:t>plastered</a:t>
            </a:r>
            <a:r>
              <a:rPr lang="en-US" sz="3200" kern="0" dirty="0">
                <a:solidFill>
                  <a:srgbClr val="000000"/>
                </a:solidFill>
                <a:latin typeface="Arial"/>
                <a:cs typeface="Arial"/>
                <a:sym typeface="Arial"/>
              </a:rPr>
              <a:t>, </a:t>
            </a:r>
            <a:r>
              <a:rPr lang="en-US" sz="3200" b="1" kern="0" dirty="0">
                <a:solidFill>
                  <a:srgbClr val="000000"/>
                </a:solidFill>
                <a:latin typeface="Arial"/>
                <a:cs typeface="Arial"/>
                <a:sym typeface="Arial"/>
              </a:rPr>
              <a:t>looming</a:t>
            </a:r>
            <a:r>
              <a:rPr lang="en-US" sz="3200" kern="0" dirty="0">
                <a:solidFill>
                  <a:srgbClr val="000000"/>
                </a:solidFill>
                <a:latin typeface="Arial"/>
                <a:cs typeface="Arial"/>
                <a:sym typeface="Arial"/>
              </a:rPr>
              <a:t>.</a:t>
            </a:r>
          </a:p>
          <a:p>
            <a:pPr defTabSz="609630">
              <a:buClr>
                <a:srgbClr val="000000"/>
              </a:buClr>
              <a:buFont typeface="+mj-lt"/>
              <a:buAutoNum type="arabicPeriod"/>
            </a:pPr>
            <a:r>
              <a:rPr lang="en-US" sz="3200" kern="0" dirty="0">
                <a:solidFill>
                  <a:srgbClr val="000000"/>
                </a:solidFill>
                <a:latin typeface="Arial"/>
                <a:cs typeface="Arial"/>
                <a:sym typeface="Arial"/>
              </a:rPr>
              <a:t>By the end of the long workday, Emma felt completely _____________ and couldn’t wait to relax at home.</a:t>
            </a:r>
          </a:p>
          <a:p>
            <a:pPr defTabSz="609630">
              <a:buClr>
                <a:srgbClr val="000000"/>
              </a:buClr>
              <a:buFont typeface="+mj-lt"/>
              <a:buAutoNum type="arabicPeriod"/>
            </a:pPr>
            <a:r>
              <a:rPr lang="en-US" sz="3200" kern="0" dirty="0">
                <a:solidFill>
                  <a:srgbClr val="000000"/>
                </a:solidFill>
                <a:latin typeface="Arial"/>
                <a:cs typeface="Arial"/>
                <a:sym typeface="Arial"/>
              </a:rPr>
              <a:t>The walls were ____________ with colorful posters, each one advertising a different school event.</a:t>
            </a:r>
          </a:p>
          <a:p>
            <a:pPr defTabSz="609630">
              <a:buClr>
                <a:srgbClr val="000000"/>
              </a:buClr>
              <a:buFont typeface="+mj-lt"/>
              <a:buAutoNum type="arabicPeriod"/>
            </a:pPr>
            <a:r>
              <a:rPr lang="en-US" sz="3200" kern="0" dirty="0">
                <a:solidFill>
                  <a:srgbClr val="000000"/>
                </a:solidFill>
                <a:latin typeface="Arial"/>
                <a:cs typeface="Arial"/>
                <a:sym typeface="Arial"/>
              </a:rPr>
              <a:t>With exams ___________, all the students felt the pressure to start studying more seriously.</a:t>
            </a:r>
          </a:p>
        </p:txBody>
      </p:sp>
      <p:sp>
        <p:nvSpPr>
          <p:cNvPr id="3" name="Rectangle 2"/>
          <p:cNvSpPr/>
          <p:nvPr/>
        </p:nvSpPr>
        <p:spPr>
          <a:xfrm>
            <a:off x="650240" y="1869440"/>
            <a:ext cx="2587413" cy="447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133" kern="0" dirty="0">
                <a:solidFill>
                  <a:srgbClr val="FFFFFF"/>
                </a:solidFill>
                <a:latin typeface="Arial"/>
                <a:sym typeface="Arial"/>
              </a:rPr>
              <a:t>Frazzled </a:t>
            </a:r>
          </a:p>
        </p:txBody>
      </p:sp>
      <p:sp>
        <p:nvSpPr>
          <p:cNvPr id="4" name="Rectangle 3"/>
          <p:cNvSpPr/>
          <p:nvPr/>
        </p:nvSpPr>
        <p:spPr>
          <a:xfrm>
            <a:off x="3969173" y="2316480"/>
            <a:ext cx="2289387" cy="568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667" kern="0" dirty="0">
                <a:solidFill>
                  <a:srgbClr val="FFFFFF"/>
                </a:solidFill>
                <a:latin typeface="Arial"/>
                <a:sym typeface="Arial"/>
              </a:rPr>
              <a:t>Plastered </a:t>
            </a:r>
          </a:p>
        </p:txBody>
      </p:sp>
      <p:sp>
        <p:nvSpPr>
          <p:cNvPr id="5" name="Rectangle 4"/>
          <p:cNvSpPr/>
          <p:nvPr/>
        </p:nvSpPr>
        <p:spPr>
          <a:xfrm>
            <a:off x="3237653" y="3373120"/>
            <a:ext cx="2289387" cy="474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667" kern="0" dirty="0">
                <a:solidFill>
                  <a:srgbClr val="FFFFFF"/>
                </a:solidFill>
                <a:latin typeface="Arial"/>
                <a:sym typeface="Arial"/>
              </a:rPr>
              <a:t>Looming </a:t>
            </a:r>
          </a:p>
        </p:txBody>
      </p:sp>
    </p:spTree>
    <p:extLst>
      <p:ext uri="{BB962C8B-B14F-4D97-AF65-F5344CB8AC3E}">
        <p14:creationId xmlns:p14="http://schemas.microsoft.com/office/powerpoint/2010/main" val="26924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41" y="274322"/>
            <a:ext cx="11646644" cy="1148078"/>
          </a:xfrm>
        </p:spPr>
        <p:txBody>
          <a:bodyPr>
            <a:normAutofit fontScale="90000"/>
          </a:bodyPr>
          <a:lstStyle/>
          <a:p>
            <a:pPr algn="l"/>
            <a:r>
              <a:rPr lang="en-US" b="1" u="sng" dirty="0">
                <a:solidFill>
                  <a:schemeClr val="tx1"/>
                </a:solidFill>
              </a:rPr>
              <a:t>What is a collocation ?</a:t>
            </a:r>
            <a:br>
              <a:rPr lang="en-US" dirty="0"/>
            </a:br>
            <a:endParaRPr lang="en-US" dirty="0"/>
          </a:p>
        </p:txBody>
      </p:sp>
      <p:sp>
        <p:nvSpPr>
          <p:cNvPr id="3" name="Rectangle 2"/>
          <p:cNvSpPr/>
          <p:nvPr/>
        </p:nvSpPr>
        <p:spPr>
          <a:xfrm>
            <a:off x="552994" y="1841250"/>
            <a:ext cx="10903132" cy="2246769"/>
          </a:xfrm>
          <a:prstGeom prst="rect">
            <a:avLst/>
          </a:prstGeom>
        </p:spPr>
        <p:txBody>
          <a:bodyPr wrap="square">
            <a:spAutoFit/>
          </a:bodyPr>
          <a:lstStyle/>
          <a:p>
            <a:pPr defTabSz="609630">
              <a:buClr>
                <a:srgbClr val="000000"/>
              </a:buClr>
            </a:pPr>
            <a:r>
              <a:rPr lang="en-US" sz="2800" b="1" kern="0" dirty="0">
                <a:solidFill>
                  <a:srgbClr val="000000"/>
                </a:solidFill>
                <a:latin typeface="PT Serif"/>
                <a:cs typeface="Arial"/>
                <a:sym typeface="Arial"/>
              </a:rPr>
              <a:t>A collocation is two or more words that often go together. These combinations just sound "right" to native English speakers, who use them all the time. On the other hand, other combinations may be unnatural and just sound "wrong". Look at these examples:</a:t>
            </a:r>
            <a:endParaRPr lang="en-US" sz="2800" b="1" kern="0" dirty="0">
              <a:solidFill>
                <a:srgbClr val="000000"/>
              </a:solidFill>
              <a:latin typeface="Arial"/>
              <a:cs typeface="Arial"/>
              <a:sym typeface="Arial"/>
            </a:endParaRPr>
          </a:p>
        </p:txBody>
      </p:sp>
      <p:graphicFrame>
        <p:nvGraphicFramePr>
          <p:cNvPr id="4" name="Table 3"/>
          <p:cNvGraphicFramePr>
            <a:graphicFrameLocks noGrp="1"/>
          </p:cNvGraphicFramePr>
          <p:nvPr/>
        </p:nvGraphicFramePr>
        <p:xfrm>
          <a:off x="1159228" y="4270939"/>
          <a:ext cx="8947150" cy="2400300"/>
        </p:xfrm>
        <a:graphic>
          <a:graphicData uri="http://schemas.openxmlformats.org/drawingml/2006/table">
            <a:tbl>
              <a:tblPr/>
              <a:tblGrid>
                <a:gridCol w="4473575">
                  <a:extLst>
                    <a:ext uri="{9D8B030D-6E8A-4147-A177-3AD203B41FA5}">
                      <a16:colId xmlns:a16="http://schemas.microsoft.com/office/drawing/2014/main" val="3008776656"/>
                    </a:ext>
                  </a:extLst>
                </a:gridCol>
                <a:gridCol w="4473575">
                  <a:extLst>
                    <a:ext uri="{9D8B030D-6E8A-4147-A177-3AD203B41FA5}">
                      <a16:colId xmlns:a16="http://schemas.microsoft.com/office/drawing/2014/main" val="2118600324"/>
                    </a:ext>
                  </a:extLst>
                </a:gridCol>
              </a:tblGrid>
              <a:tr h="556260">
                <a:tc>
                  <a:txBody>
                    <a:bodyPr/>
                    <a:lstStyle/>
                    <a:p>
                      <a:pPr algn="l" fontAlgn="t"/>
                      <a:r>
                        <a:rPr lang="en-US" sz="2400" dirty="0">
                          <a:solidFill>
                            <a:srgbClr val="002060"/>
                          </a:solidFill>
                          <a:effectLst/>
                        </a:rPr>
                        <a:t>Natural English...</a:t>
                      </a:r>
                    </a:p>
                  </a:txBody>
                  <a:tcPr marL="95250" marR="95250" marT="95250" marB="95250">
                    <a:lnL w="19050" cap="flat" cmpd="sng" algn="ctr">
                      <a:solidFill>
                        <a:srgbClr val="E0EB02"/>
                      </a:solidFill>
                      <a:prstDash val="solid"/>
                      <a:round/>
                      <a:headEnd type="none" w="med" len="med"/>
                      <a:tailEnd type="none" w="med" len="med"/>
                    </a:lnL>
                    <a:lnR w="19050" cap="flat" cmpd="sng" algn="ctr">
                      <a:solidFill>
                        <a:srgbClr val="C0ED02"/>
                      </a:solidFill>
                      <a:prstDash val="solid"/>
                      <a:round/>
                      <a:headEnd type="none" w="med" len="med"/>
                      <a:tailEnd type="none" w="med" len="med"/>
                    </a:lnR>
                    <a:lnT w="19050" cap="flat" cmpd="sng" algn="ctr">
                      <a:solidFill>
                        <a:srgbClr val="E0EB02"/>
                      </a:solidFill>
                      <a:prstDash val="solid"/>
                      <a:round/>
                      <a:headEnd type="none" w="med" len="med"/>
                      <a:tailEnd type="none" w="med" len="med"/>
                    </a:lnT>
                    <a:lnB w="19050" cap="flat" cmpd="sng" algn="ctr">
                      <a:solidFill>
                        <a:srgbClr val="00ED02"/>
                      </a:solidFill>
                      <a:prstDash val="solid"/>
                      <a:round/>
                      <a:headEnd type="none" w="med" len="med"/>
                      <a:tailEnd type="none" w="med" len="med"/>
                    </a:lnB>
                    <a:solidFill>
                      <a:srgbClr val="F9F9F9"/>
                    </a:solidFill>
                  </a:tcPr>
                </a:tc>
                <a:tc>
                  <a:txBody>
                    <a:bodyPr/>
                    <a:lstStyle/>
                    <a:p>
                      <a:pPr algn="l" fontAlgn="t"/>
                      <a:r>
                        <a:rPr lang="en-US" sz="2400" b="1" dirty="0">
                          <a:solidFill>
                            <a:srgbClr val="002060"/>
                          </a:solidFill>
                          <a:effectLst/>
                        </a:rPr>
                        <a:t>Unnatural English...</a:t>
                      </a:r>
                    </a:p>
                  </a:txBody>
                  <a:tcPr marL="95250" marR="95250" marT="95250" marB="95250">
                    <a:lnL w="19050" cap="flat" cmpd="sng" algn="ctr">
                      <a:solidFill>
                        <a:srgbClr val="C0ED02"/>
                      </a:solidFill>
                      <a:prstDash val="solid"/>
                      <a:round/>
                      <a:headEnd type="none" w="med" len="med"/>
                      <a:tailEnd type="none" w="med" len="med"/>
                    </a:lnL>
                    <a:lnR w="19050" cap="flat" cmpd="sng" algn="ctr">
                      <a:solidFill>
                        <a:srgbClr val="C0ED02"/>
                      </a:solidFill>
                      <a:prstDash val="solid"/>
                      <a:round/>
                      <a:headEnd type="none" w="med" len="med"/>
                      <a:tailEnd type="none" w="med" len="med"/>
                    </a:lnR>
                    <a:lnT w="19050" cap="flat" cmpd="sng" algn="ctr">
                      <a:solidFill>
                        <a:srgbClr val="C0ED02"/>
                      </a:solidFill>
                      <a:prstDash val="solid"/>
                      <a:round/>
                      <a:headEnd type="none" w="med" len="med"/>
                      <a:tailEnd type="none" w="med" len="med"/>
                    </a:lnT>
                    <a:lnB w="19050" cap="flat" cmpd="sng" algn="ctr">
                      <a:solidFill>
                        <a:srgbClr val="20F302"/>
                      </a:solidFill>
                      <a:prstDash val="solid"/>
                      <a:round/>
                      <a:headEnd type="none" w="med" len="med"/>
                      <a:tailEnd type="none" w="med" len="med"/>
                    </a:lnB>
                    <a:solidFill>
                      <a:srgbClr val="F9F9F9"/>
                    </a:solidFill>
                  </a:tcPr>
                </a:tc>
                <a:extLst>
                  <a:ext uri="{0D108BD9-81ED-4DB2-BD59-A6C34878D82A}">
                    <a16:rowId xmlns:a16="http://schemas.microsoft.com/office/drawing/2014/main" val="2566653040"/>
                  </a:ext>
                </a:extLst>
              </a:tr>
              <a:tr h="922020">
                <a:tc>
                  <a:txBody>
                    <a:bodyPr/>
                    <a:lstStyle/>
                    <a:p>
                      <a:pPr algn="l" fontAlgn="t"/>
                      <a:r>
                        <a:rPr lang="en-US" sz="2400" b="1" dirty="0">
                          <a:effectLst/>
                        </a:rPr>
                        <a:t>The </a:t>
                      </a:r>
                      <a:r>
                        <a:rPr lang="en-US" sz="2400" b="1" dirty="0">
                          <a:solidFill>
                            <a:srgbClr val="C00000"/>
                          </a:solidFill>
                          <a:effectLst/>
                        </a:rPr>
                        <a:t>fast</a:t>
                      </a:r>
                      <a:r>
                        <a:rPr lang="en-US" sz="2400" b="1" dirty="0">
                          <a:effectLst/>
                        </a:rPr>
                        <a:t> train</a:t>
                      </a:r>
                      <a:br>
                        <a:rPr lang="en-US" sz="2400" b="1" dirty="0">
                          <a:effectLst/>
                        </a:rPr>
                      </a:br>
                      <a:r>
                        <a:rPr lang="en-US" sz="2400" b="1" dirty="0">
                          <a:solidFill>
                            <a:srgbClr val="C00000"/>
                          </a:solidFill>
                          <a:effectLst/>
                        </a:rPr>
                        <a:t>Fast</a:t>
                      </a:r>
                      <a:r>
                        <a:rPr lang="en-US" sz="2400" b="1" dirty="0">
                          <a:effectLst/>
                        </a:rPr>
                        <a:t> food</a:t>
                      </a:r>
                      <a:endParaRPr lang="en-US" sz="2400" dirty="0">
                        <a:effectLst/>
                      </a:endParaRPr>
                    </a:p>
                  </a:txBody>
                  <a:tcPr marL="95250" marR="95250" marT="95250" marB="95250">
                    <a:lnL w="19050" cap="flat" cmpd="sng" algn="ctr">
                      <a:solidFill>
                        <a:srgbClr val="00ED02"/>
                      </a:solidFill>
                      <a:prstDash val="solid"/>
                      <a:round/>
                      <a:headEnd type="none" w="med" len="med"/>
                      <a:tailEnd type="none" w="med" len="med"/>
                    </a:lnL>
                    <a:lnR w="19050" cap="flat" cmpd="sng" algn="ctr">
                      <a:solidFill>
                        <a:srgbClr val="20F302"/>
                      </a:solidFill>
                      <a:prstDash val="solid"/>
                      <a:round/>
                      <a:headEnd type="none" w="med" len="med"/>
                      <a:tailEnd type="none" w="med" len="med"/>
                    </a:lnR>
                    <a:lnT w="19050" cap="flat" cmpd="sng" algn="ctr">
                      <a:solidFill>
                        <a:srgbClr val="00ED02"/>
                      </a:solidFill>
                      <a:prstDash val="solid"/>
                      <a:round/>
                      <a:headEnd type="none" w="med" len="med"/>
                      <a:tailEnd type="none" w="med" len="med"/>
                    </a:lnT>
                    <a:lnB w="19050" cap="flat" cmpd="sng" algn="ctr">
                      <a:solidFill>
                        <a:srgbClr val="60F102"/>
                      </a:solidFill>
                      <a:prstDash val="solid"/>
                      <a:round/>
                      <a:headEnd type="none" w="med" len="med"/>
                      <a:tailEnd type="none" w="med" len="med"/>
                    </a:lnB>
                  </a:tcPr>
                </a:tc>
                <a:tc>
                  <a:txBody>
                    <a:bodyPr/>
                    <a:lstStyle/>
                    <a:p>
                      <a:pPr algn="l" fontAlgn="t"/>
                      <a:r>
                        <a:rPr lang="en-US" sz="2400" dirty="0">
                          <a:effectLst/>
                        </a:rPr>
                        <a:t>The </a:t>
                      </a:r>
                      <a:r>
                        <a:rPr lang="en-US" sz="2400" strike="sngStrike" dirty="0">
                          <a:solidFill>
                            <a:srgbClr val="C00000"/>
                          </a:solidFill>
                          <a:effectLst/>
                        </a:rPr>
                        <a:t>quick</a:t>
                      </a:r>
                      <a:r>
                        <a:rPr lang="en-US" sz="2400" dirty="0">
                          <a:effectLst/>
                        </a:rPr>
                        <a:t> train</a:t>
                      </a:r>
                      <a:br>
                        <a:rPr lang="en-US" sz="2400" dirty="0">
                          <a:effectLst/>
                        </a:rPr>
                      </a:br>
                      <a:r>
                        <a:rPr lang="en-US" sz="2400" strike="sngStrike" dirty="0">
                          <a:solidFill>
                            <a:srgbClr val="C00000"/>
                          </a:solidFill>
                          <a:effectLst/>
                        </a:rPr>
                        <a:t>Quick</a:t>
                      </a:r>
                      <a:r>
                        <a:rPr lang="en-US" sz="2400" dirty="0">
                          <a:effectLst/>
                        </a:rPr>
                        <a:t> food</a:t>
                      </a:r>
                    </a:p>
                  </a:txBody>
                  <a:tcPr marL="95250" marR="95250" marT="95250" marB="95250">
                    <a:lnL w="19050" cap="flat" cmpd="sng" algn="ctr">
                      <a:solidFill>
                        <a:srgbClr val="20F302"/>
                      </a:solidFill>
                      <a:prstDash val="solid"/>
                      <a:round/>
                      <a:headEnd type="none" w="med" len="med"/>
                      <a:tailEnd type="none" w="med" len="med"/>
                    </a:lnL>
                    <a:lnR w="19050" cap="flat" cmpd="sng" algn="ctr">
                      <a:solidFill>
                        <a:srgbClr val="20F302"/>
                      </a:solidFill>
                      <a:prstDash val="solid"/>
                      <a:round/>
                      <a:headEnd type="none" w="med" len="med"/>
                      <a:tailEnd type="none" w="med" len="med"/>
                    </a:lnR>
                    <a:lnT w="19050" cap="flat" cmpd="sng" algn="ctr">
                      <a:solidFill>
                        <a:srgbClr val="20F302"/>
                      </a:solidFill>
                      <a:prstDash val="solid"/>
                      <a:round/>
                      <a:headEnd type="none" w="med" len="med"/>
                      <a:tailEnd type="none" w="med" len="med"/>
                    </a:lnT>
                    <a:lnB w="19050" cap="flat" cmpd="sng" algn="ctr">
                      <a:solidFill>
                        <a:srgbClr val="E0EF02"/>
                      </a:solidFill>
                      <a:prstDash val="solid"/>
                      <a:round/>
                      <a:headEnd type="none" w="med" len="med"/>
                      <a:tailEnd type="none" w="med" len="med"/>
                    </a:lnB>
                  </a:tcPr>
                </a:tc>
                <a:extLst>
                  <a:ext uri="{0D108BD9-81ED-4DB2-BD59-A6C34878D82A}">
                    <a16:rowId xmlns:a16="http://schemas.microsoft.com/office/drawing/2014/main" val="2231007692"/>
                  </a:ext>
                </a:extLst>
              </a:tr>
              <a:tr h="922020">
                <a:tc>
                  <a:txBody>
                    <a:bodyPr/>
                    <a:lstStyle/>
                    <a:p>
                      <a:pPr algn="l" fontAlgn="t"/>
                      <a:r>
                        <a:rPr lang="en-US" sz="2400" b="1" dirty="0">
                          <a:effectLst/>
                        </a:rPr>
                        <a:t>A </a:t>
                      </a:r>
                      <a:r>
                        <a:rPr lang="en-US" sz="2400" b="1" dirty="0">
                          <a:solidFill>
                            <a:srgbClr val="C00000"/>
                          </a:solidFill>
                          <a:effectLst/>
                        </a:rPr>
                        <a:t>quick</a:t>
                      </a:r>
                      <a:r>
                        <a:rPr lang="en-US" sz="2400" b="1" dirty="0">
                          <a:effectLst/>
                        </a:rPr>
                        <a:t> shower</a:t>
                      </a:r>
                      <a:br>
                        <a:rPr lang="en-US" sz="2400" b="1" dirty="0">
                          <a:effectLst/>
                        </a:rPr>
                      </a:br>
                      <a:r>
                        <a:rPr lang="en-US" sz="2400" b="1" dirty="0">
                          <a:effectLst/>
                        </a:rPr>
                        <a:t>A </a:t>
                      </a:r>
                      <a:r>
                        <a:rPr lang="en-US" sz="2400" b="1" dirty="0">
                          <a:solidFill>
                            <a:srgbClr val="C00000"/>
                          </a:solidFill>
                          <a:effectLst/>
                        </a:rPr>
                        <a:t>quick</a:t>
                      </a:r>
                      <a:r>
                        <a:rPr lang="en-US" sz="2400" b="1" dirty="0">
                          <a:effectLst/>
                        </a:rPr>
                        <a:t> meal</a:t>
                      </a:r>
                      <a:endParaRPr lang="en-US" sz="2400" dirty="0">
                        <a:effectLst/>
                      </a:endParaRPr>
                    </a:p>
                  </a:txBody>
                  <a:tcPr marL="95250" marR="95250" marT="95250" marB="95250">
                    <a:lnL w="19050" cap="flat" cmpd="sng" algn="ctr">
                      <a:solidFill>
                        <a:srgbClr val="60F102"/>
                      </a:solidFill>
                      <a:prstDash val="solid"/>
                      <a:round/>
                      <a:headEnd type="none" w="med" len="med"/>
                      <a:tailEnd type="none" w="med" len="med"/>
                    </a:lnL>
                    <a:lnR w="19050" cap="flat" cmpd="sng" algn="ctr">
                      <a:solidFill>
                        <a:srgbClr val="E0EF02"/>
                      </a:solidFill>
                      <a:prstDash val="solid"/>
                      <a:round/>
                      <a:headEnd type="none" w="med" len="med"/>
                      <a:tailEnd type="none" w="med" len="med"/>
                    </a:lnR>
                    <a:lnT w="19050" cap="flat" cmpd="sng" algn="ctr">
                      <a:solidFill>
                        <a:srgbClr val="60F102"/>
                      </a:solidFill>
                      <a:prstDash val="solid"/>
                      <a:round/>
                      <a:headEnd type="none" w="med" len="med"/>
                      <a:tailEnd type="none" w="med" len="med"/>
                    </a:lnT>
                    <a:lnB w="19050" cap="flat" cmpd="sng" algn="ctr">
                      <a:solidFill>
                        <a:srgbClr val="60F102"/>
                      </a:solidFill>
                      <a:prstDash val="solid"/>
                      <a:round/>
                      <a:headEnd type="none" w="med" len="med"/>
                      <a:tailEnd type="none" w="med" len="med"/>
                    </a:lnB>
                  </a:tcPr>
                </a:tc>
                <a:tc>
                  <a:txBody>
                    <a:bodyPr/>
                    <a:lstStyle/>
                    <a:p>
                      <a:pPr algn="l" fontAlgn="t"/>
                      <a:r>
                        <a:rPr lang="en-US" sz="2400" dirty="0">
                          <a:effectLst/>
                        </a:rPr>
                        <a:t>a </a:t>
                      </a:r>
                      <a:r>
                        <a:rPr lang="en-US" sz="2400" strike="sngStrike" dirty="0">
                          <a:solidFill>
                            <a:srgbClr val="C00000"/>
                          </a:solidFill>
                          <a:effectLst/>
                        </a:rPr>
                        <a:t>fast</a:t>
                      </a:r>
                      <a:r>
                        <a:rPr lang="en-US" sz="2400" dirty="0">
                          <a:effectLst/>
                        </a:rPr>
                        <a:t> shower</a:t>
                      </a:r>
                      <a:br>
                        <a:rPr lang="en-US" sz="2400" dirty="0">
                          <a:effectLst/>
                        </a:rPr>
                      </a:br>
                      <a:r>
                        <a:rPr lang="en-US" sz="2400" dirty="0">
                          <a:effectLst/>
                        </a:rPr>
                        <a:t>a</a:t>
                      </a:r>
                      <a:r>
                        <a:rPr lang="en-US" sz="2400" dirty="0">
                          <a:solidFill>
                            <a:srgbClr val="C00000"/>
                          </a:solidFill>
                          <a:effectLst/>
                        </a:rPr>
                        <a:t> </a:t>
                      </a:r>
                      <a:r>
                        <a:rPr lang="en-US" sz="2400" strike="sngStrike" dirty="0">
                          <a:solidFill>
                            <a:srgbClr val="C00000"/>
                          </a:solidFill>
                          <a:effectLst/>
                        </a:rPr>
                        <a:t>fast</a:t>
                      </a:r>
                      <a:r>
                        <a:rPr lang="en-US" sz="2400" dirty="0">
                          <a:effectLst/>
                        </a:rPr>
                        <a:t> meal</a:t>
                      </a:r>
                    </a:p>
                  </a:txBody>
                  <a:tcPr marL="95250" marR="95250" marT="95250" marB="95250">
                    <a:lnL w="19050" cap="flat" cmpd="sng" algn="ctr">
                      <a:solidFill>
                        <a:srgbClr val="E0EF02"/>
                      </a:solidFill>
                      <a:prstDash val="solid"/>
                      <a:round/>
                      <a:headEnd type="none" w="med" len="med"/>
                      <a:tailEnd type="none" w="med" len="med"/>
                    </a:lnL>
                    <a:lnR w="19050" cap="flat" cmpd="sng" algn="ctr">
                      <a:solidFill>
                        <a:srgbClr val="E0EF02"/>
                      </a:solidFill>
                      <a:prstDash val="solid"/>
                      <a:round/>
                      <a:headEnd type="none" w="med" len="med"/>
                      <a:tailEnd type="none" w="med" len="med"/>
                    </a:lnR>
                    <a:lnT w="19050" cap="flat" cmpd="sng" algn="ctr">
                      <a:solidFill>
                        <a:srgbClr val="E0EF02"/>
                      </a:solidFill>
                      <a:prstDash val="solid"/>
                      <a:round/>
                      <a:headEnd type="none" w="med" len="med"/>
                      <a:tailEnd type="none" w="med" len="med"/>
                    </a:lnT>
                    <a:lnB w="19050" cap="flat" cmpd="sng" algn="ctr">
                      <a:solidFill>
                        <a:srgbClr val="E0EF02"/>
                      </a:solidFill>
                      <a:prstDash val="solid"/>
                      <a:round/>
                      <a:headEnd type="none" w="med" len="med"/>
                      <a:tailEnd type="none" w="med" len="med"/>
                    </a:lnB>
                  </a:tcPr>
                </a:tc>
                <a:extLst>
                  <a:ext uri="{0D108BD9-81ED-4DB2-BD59-A6C34878D82A}">
                    <a16:rowId xmlns:a16="http://schemas.microsoft.com/office/drawing/2014/main" val="539019664"/>
                  </a:ext>
                </a:extLst>
              </a:tr>
            </a:tbl>
          </a:graphicData>
        </a:graphic>
      </p:graphicFrame>
    </p:spTree>
    <p:extLst>
      <p:ext uri="{BB962C8B-B14F-4D97-AF65-F5344CB8AC3E}">
        <p14:creationId xmlns:p14="http://schemas.microsoft.com/office/powerpoint/2010/main" val="361744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67" y="206594"/>
            <a:ext cx="5960533" cy="7109639"/>
          </a:xfrm>
          <a:prstGeom prst="rect">
            <a:avLst/>
          </a:prstGeom>
        </p:spPr>
        <p:txBody>
          <a:bodyPr wrap="square">
            <a:spAutoFit/>
          </a:bodyPr>
          <a:lstStyle/>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"You're at the coffee shop and notice your phone’s battery is almost dead. You ask if you can plug it in to </a:t>
            </a:r>
            <a:r>
              <a:rPr lang="en-US" sz="2400" b="1" kern="0" dirty="0">
                <a:solidFill>
                  <a:srgbClr val="000000"/>
                </a:solidFill>
                <a:latin typeface="Times New Roman" panose="02020603050405020304" pitchFamily="18" charset="0"/>
                <a:cs typeface="Times New Roman" panose="02020603050405020304" pitchFamily="18" charset="0"/>
                <a:sym typeface="Arial"/>
              </a:rPr>
              <a:t>top up</a:t>
            </a:r>
            <a:r>
              <a:rPr lang="en-US" sz="2400" kern="0" dirty="0">
                <a:solidFill>
                  <a:srgbClr val="000000"/>
                </a:solidFill>
                <a:latin typeface="Times New Roman" panose="02020603050405020304" pitchFamily="18" charset="0"/>
                <a:cs typeface="Times New Roman" panose="02020603050405020304" pitchFamily="18" charset="0"/>
                <a:sym typeface="Arial"/>
              </a:rPr>
              <a:t> the battery while you enjoy your coffee.“</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"During a football match, a player scores a goal and helps their team </a:t>
            </a:r>
            <a:r>
              <a:rPr lang="en-US" sz="2400" b="1" kern="0" dirty="0">
                <a:solidFill>
                  <a:srgbClr val="000000"/>
                </a:solidFill>
                <a:latin typeface="Times New Roman" panose="02020603050405020304" pitchFamily="18" charset="0"/>
                <a:cs typeface="Times New Roman" panose="02020603050405020304" pitchFamily="18" charset="0"/>
                <a:sym typeface="Arial"/>
              </a:rPr>
              <a:t>notch up </a:t>
            </a:r>
            <a:r>
              <a:rPr lang="en-US" sz="2400" kern="0" dirty="0">
                <a:solidFill>
                  <a:srgbClr val="000000"/>
                </a:solidFill>
                <a:latin typeface="Times New Roman" panose="02020603050405020304" pitchFamily="18" charset="0"/>
                <a:cs typeface="Times New Roman" panose="02020603050405020304" pitchFamily="18" charset="0"/>
                <a:sym typeface="Arial"/>
              </a:rPr>
              <a:t>another win in the tournament.“</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You’re in a group project at school, and suddenly you’re </a:t>
            </a:r>
            <a:r>
              <a:rPr lang="en-US" sz="2400" b="1" kern="0" dirty="0">
                <a:solidFill>
                  <a:srgbClr val="000000"/>
                </a:solidFill>
                <a:latin typeface="Times New Roman" panose="02020603050405020304" pitchFamily="18" charset="0"/>
                <a:cs typeface="Times New Roman" panose="02020603050405020304" pitchFamily="18" charset="0"/>
                <a:sym typeface="Arial"/>
              </a:rPr>
              <a:t>faced with</a:t>
            </a:r>
            <a:r>
              <a:rPr lang="en-US" sz="2400" kern="0" dirty="0">
                <a:solidFill>
                  <a:srgbClr val="000000"/>
                </a:solidFill>
                <a:latin typeface="Times New Roman" panose="02020603050405020304" pitchFamily="18" charset="0"/>
                <a:cs typeface="Times New Roman" panose="02020603050405020304" pitchFamily="18" charset="0"/>
                <a:sym typeface="Arial"/>
              </a:rPr>
              <a:t> the challenge of completing it all by the end of the week because one of your group members got sick.“</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"In the weeks </a:t>
            </a:r>
            <a:r>
              <a:rPr lang="en-US" sz="2400" b="1" kern="0" dirty="0">
                <a:solidFill>
                  <a:srgbClr val="000000"/>
                </a:solidFill>
                <a:latin typeface="Times New Roman" panose="02020603050405020304" pitchFamily="18" charset="0"/>
                <a:cs typeface="Times New Roman" panose="02020603050405020304" pitchFamily="18" charset="0"/>
                <a:sym typeface="Arial"/>
              </a:rPr>
              <a:t>leading up to</a:t>
            </a:r>
            <a:r>
              <a:rPr lang="en-US" sz="2400" kern="0" dirty="0">
                <a:solidFill>
                  <a:srgbClr val="000000"/>
                </a:solidFill>
                <a:latin typeface="Times New Roman" panose="02020603050405020304" pitchFamily="18" charset="0"/>
                <a:cs typeface="Times New Roman" panose="02020603050405020304" pitchFamily="18" charset="0"/>
                <a:sym typeface="Arial"/>
              </a:rPr>
              <a:t> your final exams, you feel the pressure to study more and get ready."</a:t>
            </a:r>
          </a:p>
          <a:p>
            <a:pPr defTabSz="609630">
              <a:buClr>
                <a:srgbClr val="000000"/>
              </a:buClr>
            </a:pPr>
            <a:endParaRPr lang="en-US" sz="2400" kern="0" dirty="0">
              <a:solidFill>
                <a:srgbClr val="000000"/>
              </a:solidFill>
              <a:latin typeface="Arial"/>
              <a:cs typeface="Arial"/>
              <a:sym typeface="Arial"/>
            </a:endParaRPr>
          </a:p>
        </p:txBody>
      </p:sp>
      <p:sp>
        <p:nvSpPr>
          <p:cNvPr id="3" name="Rectangle 2"/>
          <p:cNvSpPr/>
          <p:nvPr/>
        </p:nvSpPr>
        <p:spPr>
          <a:xfrm>
            <a:off x="6624321" y="42447"/>
            <a:ext cx="5432213" cy="6904519"/>
          </a:xfrm>
          <a:prstGeom prst="rect">
            <a:avLst/>
          </a:prstGeom>
        </p:spPr>
        <p:txBody>
          <a:bodyPr wrap="square">
            <a:spAutoFit/>
          </a:bodyPr>
          <a:lstStyle/>
          <a:p>
            <a:pPr defTabSz="609630">
              <a:buClr>
                <a:srgbClr val="000000"/>
              </a:buClr>
            </a:pPr>
            <a:r>
              <a:rPr lang="en-US" sz="3200" kern="0" dirty="0">
                <a:solidFill>
                  <a:srgbClr val="F79646">
                    <a:lumMod val="75000"/>
                  </a:srgbClr>
                </a:solidFill>
                <a:latin typeface="Times New Roman" panose="02020603050405020304" pitchFamily="18" charset="0"/>
                <a:cs typeface="Times New Roman" panose="02020603050405020304" pitchFamily="18" charset="0"/>
                <a:sym typeface="Arial"/>
              </a:rPr>
              <a:t>A. In the time before a particular event </a:t>
            </a:r>
          </a:p>
          <a:p>
            <a:pPr marL="609630" indent="-609630" defTabSz="609630">
              <a:buClr>
                <a:srgbClr val="000000"/>
              </a:buClr>
              <a:buFont typeface="+mj-lt"/>
              <a:buAutoNum type="arabicPeriod"/>
            </a:pPr>
            <a:endParaRPr lang="en-US" sz="3200" kern="0" dirty="0">
              <a:solidFill>
                <a:srgbClr val="F79646">
                  <a:lumMod val="75000"/>
                </a:srgbClr>
              </a:solidFill>
              <a:latin typeface="Times New Roman" panose="02020603050405020304" pitchFamily="18" charset="0"/>
              <a:cs typeface="Times New Roman" panose="02020603050405020304" pitchFamily="18" charset="0"/>
              <a:sym typeface="Arial"/>
            </a:endParaRPr>
          </a:p>
          <a:p>
            <a:pPr defTabSz="609630">
              <a:buClr>
                <a:srgbClr val="000000"/>
              </a:buClr>
            </a:pPr>
            <a:r>
              <a:rPr lang="en-US" sz="3200" kern="0" dirty="0">
                <a:solidFill>
                  <a:srgbClr val="F79646">
                    <a:lumMod val="75000"/>
                  </a:srgbClr>
                </a:solidFill>
                <a:latin typeface="Times New Roman" panose="02020603050405020304" pitchFamily="18" charset="0"/>
                <a:cs typeface="Times New Roman" panose="02020603050405020304" pitchFamily="18" charset="0"/>
                <a:sym typeface="Arial"/>
              </a:rPr>
              <a:t>B. To refill or increase the amount of something (usually money or energy)</a:t>
            </a:r>
          </a:p>
          <a:p>
            <a:pPr marL="609630" indent="-609630" defTabSz="609630">
              <a:buClr>
                <a:srgbClr val="000000"/>
              </a:buClr>
              <a:buFont typeface="+mj-lt"/>
              <a:buAutoNum type="arabicPeriod"/>
            </a:pPr>
            <a:endParaRPr lang="en-US" sz="3200" kern="0" dirty="0">
              <a:solidFill>
                <a:srgbClr val="F79646">
                  <a:lumMod val="75000"/>
                </a:srgbClr>
              </a:solidFill>
              <a:latin typeface="Times New Roman" panose="02020603050405020304" pitchFamily="18" charset="0"/>
              <a:cs typeface="Times New Roman" panose="02020603050405020304" pitchFamily="18" charset="0"/>
              <a:sym typeface="Arial"/>
            </a:endParaRPr>
          </a:p>
          <a:p>
            <a:pPr defTabSz="609630">
              <a:buClr>
                <a:srgbClr val="000000"/>
              </a:buClr>
            </a:pPr>
            <a:r>
              <a:rPr lang="en-US" sz="3200" kern="0" dirty="0">
                <a:solidFill>
                  <a:srgbClr val="F79646">
                    <a:lumMod val="75000"/>
                  </a:srgbClr>
                </a:solidFill>
                <a:latin typeface="Times New Roman" panose="02020603050405020304" pitchFamily="18" charset="0"/>
                <a:cs typeface="Times New Roman" panose="02020603050405020304" pitchFamily="18" charset="0"/>
                <a:sym typeface="Arial"/>
              </a:rPr>
              <a:t>C. To refill or increase the amount of something (usually money or energy</a:t>
            </a:r>
          </a:p>
          <a:p>
            <a:pPr defTabSz="609630">
              <a:buClr>
                <a:srgbClr val="000000"/>
              </a:buClr>
            </a:pPr>
            <a:endParaRPr lang="en-US" sz="3200" kern="0" dirty="0">
              <a:solidFill>
                <a:srgbClr val="F79646">
                  <a:lumMod val="75000"/>
                </a:srgbClr>
              </a:solidFill>
              <a:latin typeface="Times New Roman" panose="02020603050405020304" pitchFamily="18" charset="0"/>
              <a:cs typeface="Times New Roman" panose="02020603050405020304" pitchFamily="18" charset="0"/>
              <a:sym typeface="Arial"/>
            </a:endParaRPr>
          </a:p>
          <a:p>
            <a:pPr defTabSz="609630">
              <a:buClr>
                <a:srgbClr val="000000"/>
              </a:buClr>
            </a:pPr>
            <a:r>
              <a:rPr lang="en-US" sz="3200" kern="0" dirty="0">
                <a:solidFill>
                  <a:srgbClr val="F79646">
                    <a:lumMod val="75000"/>
                  </a:srgbClr>
                </a:solidFill>
                <a:latin typeface="Times New Roman" panose="02020603050405020304" pitchFamily="18" charset="0"/>
                <a:cs typeface="Times New Roman" panose="02020603050405020304" pitchFamily="18" charset="0"/>
                <a:sym typeface="Arial"/>
              </a:rPr>
              <a:t>D. To encounter a challenging situation or problem. </a:t>
            </a:r>
          </a:p>
          <a:p>
            <a:pPr defTabSz="609630">
              <a:buClr>
                <a:srgbClr val="000000"/>
              </a:buClr>
            </a:pP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15716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293" y="748460"/>
            <a:ext cx="11826240" cy="6001643"/>
          </a:xfrm>
          <a:prstGeom prst="rect">
            <a:avLst/>
          </a:prstGeom>
        </p:spPr>
        <p:txBody>
          <a:bodyPr wrap="square">
            <a:spAutoFit/>
          </a:bodyPr>
          <a:lstStyle/>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We were _____________a difficult decision when we had to choose between two job offers.</a:t>
            </a: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I studied hard in the weeks _____________ the big test.</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You should ____________your fuel tank before going on a long road trip.</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The team was _____________a major setback when the lead designer left the company.</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I need to _____________my mobile phone credit before I can make more calls.</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She has _____________five promotions in her career.</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There was a lot of excitement _______________to the wedding.</a:t>
            </a: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400" kern="0" dirty="0">
                <a:solidFill>
                  <a:srgbClr val="000000"/>
                </a:solidFill>
                <a:latin typeface="Times New Roman" panose="02020603050405020304" pitchFamily="18" charset="0"/>
                <a:cs typeface="Times New Roman" panose="02020603050405020304" pitchFamily="18" charset="0"/>
                <a:sym typeface="Arial"/>
              </a:rPr>
              <a:t>The company _______________its highest profits this quarter.</a:t>
            </a:r>
          </a:p>
        </p:txBody>
      </p:sp>
      <p:sp>
        <p:nvSpPr>
          <p:cNvPr id="5" name="Rectangle 4"/>
          <p:cNvSpPr/>
          <p:nvPr/>
        </p:nvSpPr>
        <p:spPr>
          <a:xfrm>
            <a:off x="1957493" y="745061"/>
            <a:ext cx="1788160" cy="379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400" b="1" kern="0" dirty="0">
                <a:solidFill>
                  <a:srgbClr val="FFFFFF"/>
                </a:solidFill>
                <a:latin typeface="Arial"/>
                <a:sym typeface="Arial"/>
              </a:rPr>
              <a:t>Faced with </a:t>
            </a:r>
          </a:p>
        </p:txBody>
      </p:sp>
      <p:sp>
        <p:nvSpPr>
          <p:cNvPr id="6" name="Rectangle 5"/>
          <p:cNvSpPr/>
          <p:nvPr/>
        </p:nvSpPr>
        <p:spPr>
          <a:xfrm>
            <a:off x="4226560" y="1425602"/>
            <a:ext cx="1761067" cy="433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1600" b="1" kern="0" dirty="0">
                <a:solidFill>
                  <a:srgbClr val="FFFFFF"/>
                </a:solidFill>
                <a:latin typeface="Arial"/>
                <a:sym typeface="Arial"/>
              </a:rPr>
              <a:t>Leading up to </a:t>
            </a:r>
          </a:p>
        </p:txBody>
      </p:sp>
      <p:sp>
        <p:nvSpPr>
          <p:cNvPr id="7" name="Rectangle 6"/>
          <p:cNvSpPr/>
          <p:nvPr/>
        </p:nvSpPr>
        <p:spPr>
          <a:xfrm>
            <a:off x="2330027" y="2142063"/>
            <a:ext cx="1598507" cy="392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1867" b="1" kern="0" dirty="0">
                <a:solidFill>
                  <a:srgbClr val="FFFFFF"/>
                </a:solidFill>
                <a:latin typeface="Arial"/>
                <a:sym typeface="Arial"/>
              </a:rPr>
              <a:t>Top up </a:t>
            </a:r>
          </a:p>
        </p:txBody>
      </p:sp>
      <p:sp>
        <p:nvSpPr>
          <p:cNvPr id="9" name="Rectangle 8"/>
          <p:cNvSpPr/>
          <p:nvPr/>
        </p:nvSpPr>
        <p:spPr>
          <a:xfrm>
            <a:off x="2641600" y="2895593"/>
            <a:ext cx="1788160" cy="379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400" b="1" kern="0" dirty="0">
                <a:solidFill>
                  <a:srgbClr val="FFFFFF"/>
                </a:solidFill>
                <a:latin typeface="Arial"/>
                <a:sym typeface="Arial"/>
              </a:rPr>
              <a:t>Faced with </a:t>
            </a:r>
          </a:p>
        </p:txBody>
      </p:sp>
      <p:sp>
        <p:nvSpPr>
          <p:cNvPr id="10" name="Rectangle 9"/>
          <p:cNvSpPr/>
          <p:nvPr/>
        </p:nvSpPr>
        <p:spPr>
          <a:xfrm>
            <a:off x="1957493" y="3616105"/>
            <a:ext cx="1598507" cy="392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1867" b="1" kern="0" dirty="0">
                <a:solidFill>
                  <a:srgbClr val="FFFFFF"/>
                </a:solidFill>
                <a:latin typeface="Arial"/>
                <a:sym typeface="Arial"/>
              </a:rPr>
              <a:t>Top up </a:t>
            </a:r>
          </a:p>
        </p:txBody>
      </p:sp>
      <p:sp>
        <p:nvSpPr>
          <p:cNvPr id="11" name="Rectangle 10"/>
          <p:cNvSpPr/>
          <p:nvPr/>
        </p:nvSpPr>
        <p:spPr>
          <a:xfrm>
            <a:off x="1842347" y="4333235"/>
            <a:ext cx="1828800" cy="419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133" b="1" kern="0" dirty="0">
                <a:solidFill>
                  <a:srgbClr val="FFFFFF"/>
                </a:solidFill>
                <a:latin typeface="Arial"/>
                <a:sym typeface="Arial"/>
              </a:rPr>
              <a:t>Notched up</a:t>
            </a:r>
          </a:p>
        </p:txBody>
      </p:sp>
      <p:sp>
        <p:nvSpPr>
          <p:cNvPr id="12" name="Rectangle 11"/>
          <p:cNvSpPr/>
          <p:nvPr/>
        </p:nvSpPr>
        <p:spPr>
          <a:xfrm>
            <a:off x="4538133" y="5032587"/>
            <a:ext cx="1761067" cy="433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1600" b="1" kern="0" dirty="0">
                <a:solidFill>
                  <a:srgbClr val="FFFFFF"/>
                </a:solidFill>
                <a:latin typeface="Arial"/>
                <a:sym typeface="Arial"/>
              </a:rPr>
              <a:t>Leading up to </a:t>
            </a:r>
          </a:p>
        </p:txBody>
      </p:sp>
      <p:sp>
        <p:nvSpPr>
          <p:cNvPr id="13" name="Rectangle 12"/>
          <p:cNvSpPr/>
          <p:nvPr/>
        </p:nvSpPr>
        <p:spPr>
          <a:xfrm>
            <a:off x="2641600" y="6123079"/>
            <a:ext cx="1828800" cy="419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133" b="1" kern="0" dirty="0">
                <a:solidFill>
                  <a:srgbClr val="FFFFFF"/>
                </a:solidFill>
                <a:latin typeface="Arial"/>
                <a:sym typeface="Arial"/>
              </a:rPr>
              <a:t>Notched up</a:t>
            </a:r>
          </a:p>
        </p:txBody>
      </p:sp>
    </p:spTree>
    <p:extLst>
      <p:ext uri="{BB962C8B-B14F-4D97-AF65-F5344CB8AC3E}">
        <p14:creationId xmlns:p14="http://schemas.microsoft.com/office/powerpoint/2010/main" val="78696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213" y="450434"/>
            <a:ext cx="6014720" cy="5838393"/>
          </a:xfrm>
          <a:prstGeom prst="rect">
            <a:avLst/>
          </a:prstGeom>
        </p:spPr>
        <p:txBody>
          <a:bodyPr wrap="square">
            <a:spAutoFit/>
          </a:bodyPr>
          <a:lstStyle/>
          <a:p>
            <a:pPr marL="495325" indent="-495325" defTabSz="609630">
              <a:buClr>
                <a:srgbClr val="000000"/>
              </a:buClr>
              <a:buFont typeface="+mj-lt"/>
              <a:buAutoNum type="arabicPeriod"/>
            </a:pPr>
            <a:r>
              <a:rPr lang="en-US" sz="2667" kern="0" dirty="0">
                <a:solidFill>
                  <a:srgbClr val="000000"/>
                </a:solidFill>
                <a:latin typeface="Times New Roman" panose="02020603050405020304" pitchFamily="18" charset="0"/>
                <a:cs typeface="Times New Roman" panose="02020603050405020304" pitchFamily="18" charset="0"/>
                <a:sym typeface="Arial"/>
              </a:rPr>
              <a:t>You’ve taken medicine for a headache, but it takes 20 minutes before the relief </a:t>
            </a:r>
            <a:r>
              <a:rPr lang="en-US" sz="2667" b="1" kern="0" dirty="0">
                <a:solidFill>
                  <a:srgbClr val="000000"/>
                </a:solidFill>
                <a:latin typeface="Times New Roman" panose="02020603050405020304" pitchFamily="18" charset="0"/>
                <a:cs typeface="Times New Roman" panose="02020603050405020304" pitchFamily="18" charset="0"/>
                <a:sym typeface="Arial"/>
              </a:rPr>
              <a:t>kicks in</a:t>
            </a:r>
            <a:r>
              <a:rPr lang="en-US" sz="2667" kern="0" dirty="0">
                <a:solidFill>
                  <a:srgbClr val="000000"/>
                </a:solidFill>
                <a:latin typeface="Times New Roman" panose="02020603050405020304" pitchFamily="18" charset="0"/>
                <a:cs typeface="Times New Roman" panose="02020603050405020304" pitchFamily="18" charset="0"/>
                <a:sym typeface="Arial"/>
              </a:rPr>
              <a:t> and you start to feel better.“</a:t>
            </a:r>
          </a:p>
          <a:p>
            <a:pPr marL="495325" indent="-495325" defTabSz="609630">
              <a:buClr>
                <a:srgbClr val="000000"/>
              </a:buClr>
              <a:buFont typeface="+mj-lt"/>
              <a:buAutoNum type="arabicPeriod"/>
            </a:pPr>
            <a:endParaRPr lang="en-US" sz="2667"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endParaRPr lang="en-US" sz="2667"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667" kern="0" dirty="0">
                <a:solidFill>
                  <a:srgbClr val="000000"/>
                </a:solidFill>
                <a:latin typeface="Times New Roman" panose="02020603050405020304" pitchFamily="18" charset="0"/>
                <a:cs typeface="Times New Roman" panose="02020603050405020304" pitchFamily="18" charset="0"/>
                <a:sym typeface="Arial"/>
              </a:rPr>
              <a:t>You’ve been looking for a rare book for months, and finally, you </a:t>
            </a:r>
            <a:r>
              <a:rPr lang="en-US" sz="2667" b="1" kern="0" dirty="0">
                <a:solidFill>
                  <a:srgbClr val="000000"/>
                </a:solidFill>
                <a:latin typeface="Times New Roman" panose="02020603050405020304" pitchFamily="18" charset="0"/>
                <a:cs typeface="Times New Roman" panose="02020603050405020304" pitchFamily="18" charset="0"/>
                <a:sym typeface="Arial"/>
              </a:rPr>
              <a:t>come by</a:t>
            </a:r>
            <a:r>
              <a:rPr lang="en-US" sz="2667" kern="0" dirty="0">
                <a:solidFill>
                  <a:srgbClr val="000000"/>
                </a:solidFill>
                <a:latin typeface="Times New Roman" panose="02020603050405020304" pitchFamily="18" charset="0"/>
                <a:cs typeface="Times New Roman" panose="02020603050405020304" pitchFamily="18" charset="0"/>
                <a:sym typeface="Arial"/>
              </a:rPr>
              <a:t> a copy at a small bookstore.“</a:t>
            </a:r>
          </a:p>
          <a:p>
            <a:pPr marL="495325" indent="-495325" defTabSz="609630">
              <a:buClr>
                <a:srgbClr val="000000"/>
              </a:buClr>
              <a:buFont typeface="+mj-lt"/>
              <a:buAutoNum type="arabicPeriod"/>
            </a:pPr>
            <a:endParaRPr lang="en-US" sz="2667"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endParaRPr lang="en-US" sz="2667" kern="0" dirty="0">
              <a:solidFill>
                <a:srgbClr val="000000"/>
              </a:solidFill>
              <a:latin typeface="Times New Roman" panose="02020603050405020304" pitchFamily="18" charset="0"/>
              <a:cs typeface="Times New Roman" panose="02020603050405020304" pitchFamily="18" charset="0"/>
              <a:sym typeface="Arial"/>
            </a:endParaRPr>
          </a:p>
          <a:p>
            <a:pPr marL="495325" indent="-495325" defTabSz="609630">
              <a:buClr>
                <a:srgbClr val="000000"/>
              </a:buClr>
              <a:buFont typeface="+mj-lt"/>
              <a:buAutoNum type="arabicPeriod"/>
            </a:pPr>
            <a:r>
              <a:rPr lang="en-US" sz="2667" kern="0" dirty="0">
                <a:solidFill>
                  <a:srgbClr val="000000"/>
                </a:solidFill>
                <a:latin typeface="Times New Roman" panose="02020603050405020304" pitchFamily="18" charset="0"/>
                <a:cs typeface="Times New Roman" panose="02020603050405020304" pitchFamily="18" charset="0"/>
                <a:sym typeface="Arial"/>
              </a:rPr>
              <a:t>"You’ve decided to write a book. Before you begin, you </a:t>
            </a:r>
            <a:r>
              <a:rPr lang="en-US" sz="2667" b="1" kern="0" dirty="0">
                <a:solidFill>
                  <a:srgbClr val="000000"/>
                </a:solidFill>
                <a:latin typeface="Times New Roman" panose="02020603050405020304" pitchFamily="18" charset="0"/>
                <a:cs typeface="Times New Roman" panose="02020603050405020304" pitchFamily="18" charset="0"/>
                <a:sym typeface="Arial"/>
              </a:rPr>
              <a:t>set out</a:t>
            </a:r>
            <a:r>
              <a:rPr lang="en-US" sz="2667" kern="0" dirty="0">
                <a:solidFill>
                  <a:srgbClr val="000000"/>
                </a:solidFill>
                <a:latin typeface="Times New Roman" panose="02020603050405020304" pitchFamily="18" charset="0"/>
                <a:cs typeface="Times New Roman" panose="02020603050405020304" pitchFamily="18" charset="0"/>
                <a:sym typeface="Arial"/>
              </a:rPr>
              <a:t> a clear plan for each chapter and schedule time to write every day."</a:t>
            </a:r>
          </a:p>
        </p:txBody>
      </p:sp>
      <p:sp>
        <p:nvSpPr>
          <p:cNvPr id="3" name="Rectangle 2"/>
          <p:cNvSpPr/>
          <p:nvPr/>
        </p:nvSpPr>
        <p:spPr>
          <a:xfrm>
            <a:off x="6998402" y="684120"/>
            <a:ext cx="5058131" cy="5057090"/>
          </a:xfrm>
          <a:prstGeom prst="rect">
            <a:avLst/>
          </a:prstGeom>
        </p:spPr>
        <p:txBody>
          <a:bodyPr wrap="square">
            <a:spAutoFit/>
          </a:bodyPr>
          <a:lstStyle/>
          <a:p>
            <a:pPr defTabSz="609630">
              <a:buClr>
                <a:srgbClr val="000000"/>
              </a:buClr>
            </a:pPr>
            <a:r>
              <a:rPr lang="en-US" sz="2933" kern="0" dirty="0">
                <a:solidFill>
                  <a:srgbClr val="F79646">
                    <a:lumMod val="75000"/>
                  </a:srgbClr>
                </a:solidFill>
                <a:latin typeface="Times New Roman" panose="02020603050405020304" pitchFamily="18" charset="0"/>
                <a:cs typeface="Times New Roman" panose="02020603050405020304" pitchFamily="18" charset="0"/>
                <a:sym typeface="Arial"/>
              </a:rPr>
              <a:t>A. To begin a journey or a plan with a clear goal.</a:t>
            </a:r>
          </a:p>
          <a:p>
            <a:pPr defTabSz="609630">
              <a:buClr>
                <a:srgbClr val="000000"/>
              </a:buClr>
            </a:pPr>
            <a:endParaRPr lang="en-US" sz="2933" kern="0" dirty="0">
              <a:solidFill>
                <a:srgbClr val="F79646">
                  <a:lumMod val="75000"/>
                </a:srgbClr>
              </a:solidFill>
              <a:latin typeface="Times New Roman" panose="02020603050405020304" pitchFamily="18" charset="0"/>
              <a:cs typeface="Times New Roman" panose="02020603050405020304" pitchFamily="18" charset="0"/>
              <a:sym typeface="Arial"/>
            </a:endParaRPr>
          </a:p>
          <a:p>
            <a:pPr defTabSz="609630">
              <a:buClr>
                <a:srgbClr val="000000"/>
              </a:buClr>
            </a:pPr>
            <a:endParaRPr lang="en-US" sz="2933" kern="0" dirty="0">
              <a:solidFill>
                <a:srgbClr val="F79646">
                  <a:lumMod val="75000"/>
                </a:srgbClr>
              </a:solidFill>
              <a:latin typeface="Times New Roman" panose="02020603050405020304" pitchFamily="18" charset="0"/>
              <a:cs typeface="Times New Roman" panose="02020603050405020304" pitchFamily="18" charset="0"/>
              <a:sym typeface="Arial"/>
            </a:endParaRPr>
          </a:p>
          <a:p>
            <a:pPr defTabSz="609630">
              <a:buClr>
                <a:srgbClr val="000000"/>
              </a:buClr>
            </a:pPr>
            <a:r>
              <a:rPr lang="en-US" sz="2933" kern="0" dirty="0">
                <a:solidFill>
                  <a:srgbClr val="F79646">
                    <a:lumMod val="75000"/>
                  </a:srgbClr>
                </a:solidFill>
                <a:latin typeface="Times New Roman" panose="02020603050405020304" pitchFamily="18" charset="0"/>
                <a:cs typeface="Times New Roman" panose="02020603050405020304" pitchFamily="18" charset="0"/>
                <a:sym typeface="Arial"/>
              </a:rPr>
              <a:t>B. To start to have an effect or become active</a:t>
            </a:r>
          </a:p>
          <a:p>
            <a:pPr defTabSz="609630">
              <a:buClr>
                <a:srgbClr val="000000"/>
              </a:buClr>
            </a:pPr>
            <a:endParaRPr lang="en-US" sz="2933" kern="0" dirty="0">
              <a:solidFill>
                <a:srgbClr val="F79646">
                  <a:lumMod val="75000"/>
                </a:srgbClr>
              </a:solidFill>
              <a:latin typeface="Times New Roman" panose="02020603050405020304" pitchFamily="18" charset="0"/>
              <a:cs typeface="Times New Roman" panose="02020603050405020304" pitchFamily="18" charset="0"/>
              <a:sym typeface="Arial"/>
            </a:endParaRPr>
          </a:p>
          <a:p>
            <a:pPr defTabSz="609630">
              <a:buClr>
                <a:srgbClr val="000000"/>
              </a:buClr>
            </a:pPr>
            <a:endParaRPr lang="en-US" sz="2933" kern="0" dirty="0">
              <a:solidFill>
                <a:srgbClr val="F79646">
                  <a:lumMod val="75000"/>
                </a:srgbClr>
              </a:solidFill>
              <a:latin typeface="Times New Roman" panose="02020603050405020304" pitchFamily="18" charset="0"/>
              <a:cs typeface="Times New Roman" panose="02020603050405020304" pitchFamily="18" charset="0"/>
              <a:sym typeface="Arial"/>
            </a:endParaRPr>
          </a:p>
          <a:p>
            <a:pPr defTabSz="609630">
              <a:buClr>
                <a:srgbClr val="000000"/>
              </a:buClr>
            </a:pPr>
            <a:r>
              <a:rPr lang="en-US" sz="2933" kern="0" dirty="0">
                <a:solidFill>
                  <a:srgbClr val="F79646">
                    <a:lumMod val="75000"/>
                  </a:srgbClr>
                </a:solidFill>
                <a:latin typeface="Times New Roman" panose="02020603050405020304" pitchFamily="18" charset="0"/>
                <a:cs typeface="Times New Roman" panose="02020603050405020304" pitchFamily="18" charset="0"/>
                <a:sym typeface="Arial"/>
              </a:rPr>
              <a:t>C. To obtain or find something, often something that is difficult to get.</a:t>
            </a:r>
          </a:p>
        </p:txBody>
      </p:sp>
    </p:spTree>
    <p:extLst>
      <p:ext uri="{BB962C8B-B14F-4D97-AF65-F5344CB8AC3E}">
        <p14:creationId xmlns:p14="http://schemas.microsoft.com/office/powerpoint/2010/main" val="213136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662" y="197128"/>
            <a:ext cx="11744138" cy="7068730"/>
          </a:xfrm>
          <a:prstGeom prst="rect">
            <a:avLst/>
          </a:prstGeom>
        </p:spPr>
        <p:txBody>
          <a:bodyPr wrap="square">
            <a:spAutoFit/>
          </a:bodyPr>
          <a:lstStyle/>
          <a:p>
            <a:pPr marL="609630" indent="-609630" defTabSz="609630">
              <a:buClr>
                <a:srgbClr val="000000"/>
              </a:buClr>
              <a:buFont typeface="+mj-lt"/>
              <a:buAutoNum type="arabicPeriod"/>
            </a:pPr>
            <a:endParaRPr lang="en-US" sz="3200" kern="0" dirty="0">
              <a:solidFill>
                <a:srgbClr val="000000"/>
              </a:solidFill>
              <a:latin typeface="Times New Roman" panose="02020603050405020304" pitchFamily="18" charset="0"/>
              <a:cs typeface="Times New Roman" panose="02020603050405020304" pitchFamily="18" charset="0"/>
              <a:sym typeface="Arial"/>
            </a:endParaRPr>
          </a:p>
          <a:p>
            <a:pPr marL="609630" indent="-609630" defTabSz="609630">
              <a:buClr>
                <a:srgbClr val="000000"/>
              </a:buClr>
              <a:buFont typeface="+mj-lt"/>
              <a:buAutoNum type="arabicPeriod"/>
            </a:pPr>
            <a:r>
              <a:rPr lang="en-US" sz="3200" kern="0" dirty="0">
                <a:solidFill>
                  <a:srgbClr val="000000"/>
                </a:solidFill>
                <a:latin typeface="Times New Roman" panose="02020603050405020304" pitchFamily="18" charset="0"/>
                <a:cs typeface="Times New Roman" panose="02020603050405020304" pitchFamily="18" charset="0"/>
                <a:sym typeface="Arial"/>
              </a:rPr>
              <a:t>When the caffeine _____________, I start to feel more awake.</a:t>
            </a:r>
          </a:p>
          <a:p>
            <a:pPr marL="609630" indent="-609630" defTabSz="609630">
              <a:buClr>
                <a:srgbClr val="000000"/>
              </a:buClr>
              <a:buFont typeface="+mj-lt"/>
              <a:buAutoNum type="arabicPeriod"/>
            </a:pPr>
            <a:endParaRPr lang="en-US" sz="3200" kern="0" dirty="0">
              <a:solidFill>
                <a:srgbClr val="000000"/>
              </a:solidFill>
              <a:latin typeface="Times New Roman" panose="02020603050405020304" pitchFamily="18" charset="0"/>
              <a:cs typeface="Times New Roman" panose="02020603050405020304" pitchFamily="18" charset="0"/>
              <a:sym typeface="Arial"/>
            </a:endParaRPr>
          </a:p>
          <a:p>
            <a:pPr marL="609630" indent="-609630" defTabSz="609630">
              <a:buClr>
                <a:srgbClr val="000000"/>
              </a:buClr>
              <a:buFont typeface="+mj-lt"/>
              <a:buAutoNum type="arabicPeriod"/>
            </a:pPr>
            <a:r>
              <a:rPr lang="en-US" sz="3200" kern="0" dirty="0">
                <a:solidFill>
                  <a:srgbClr val="000000"/>
                </a:solidFill>
                <a:latin typeface="Times New Roman" panose="02020603050405020304" pitchFamily="18" charset="0"/>
                <a:cs typeface="Times New Roman" panose="02020603050405020304" pitchFamily="18" charset="0"/>
                <a:sym typeface="Arial"/>
              </a:rPr>
              <a:t>Jobs in this field are hard to ______________.</a:t>
            </a:r>
          </a:p>
          <a:p>
            <a:pPr marL="609630" indent="-609630" defTabSz="609630">
              <a:buClr>
                <a:srgbClr val="000000"/>
              </a:buClr>
              <a:buFont typeface="+mj-lt"/>
              <a:buAutoNum type="arabicPeriod"/>
            </a:pPr>
            <a:endParaRPr lang="en-US" sz="3200" kern="0" dirty="0">
              <a:solidFill>
                <a:srgbClr val="000000"/>
              </a:solidFill>
              <a:latin typeface="Times New Roman" panose="02020603050405020304" pitchFamily="18" charset="0"/>
              <a:cs typeface="Times New Roman" panose="02020603050405020304" pitchFamily="18" charset="0"/>
              <a:sym typeface="Arial"/>
            </a:endParaRPr>
          </a:p>
          <a:p>
            <a:pPr marL="609630" indent="-609630" defTabSz="609630">
              <a:buClr>
                <a:srgbClr val="000000"/>
              </a:buClr>
              <a:buFont typeface="+mj-lt"/>
              <a:buAutoNum type="arabicPeriod"/>
            </a:pPr>
            <a:r>
              <a:rPr lang="en-US" sz="3200" kern="0" dirty="0">
                <a:solidFill>
                  <a:srgbClr val="000000"/>
                </a:solidFill>
                <a:latin typeface="Times New Roman" panose="02020603050405020304" pitchFamily="18" charset="0"/>
                <a:cs typeface="Times New Roman" panose="02020603050405020304" pitchFamily="18" charset="0"/>
                <a:sym typeface="Arial"/>
              </a:rPr>
              <a:t>We </a:t>
            </a:r>
            <a:r>
              <a:rPr lang="en-US" sz="3200" b="1" kern="0" dirty="0">
                <a:solidFill>
                  <a:srgbClr val="000000"/>
                </a:solidFill>
                <a:latin typeface="Times New Roman" panose="02020603050405020304" pitchFamily="18" charset="0"/>
                <a:cs typeface="Times New Roman" panose="02020603050405020304" pitchFamily="18" charset="0"/>
                <a:sym typeface="Arial"/>
              </a:rPr>
              <a:t>___________</a:t>
            </a:r>
            <a:r>
              <a:rPr lang="en-US" sz="3200" kern="0" dirty="0">
                <a:solidFill>
                  <a:srgbClr val="000000"/>
                </a:solidFill>
                <a:latin typeface="Times New Roman" panose="02020603050405020304" pitchFamily="18" charset="0"/>
                <a:cs typeface="Times New Roman" panose="02020603050405020304" pitchFamily="18" charset="0"/>
                <a:sym typeface="Arial"/>
              </a:rPr>
              <a:t>early in the morning to reach the summit before noon.</a:t>
            </a:r>
          </a:p>
          <a:p>
            <a:pPr marL="609630" indent="-609630" defTabSz="609630">
              <a:buClr>
                <a:srgbClr val="000000"/>
              </a:buClr>
              <a:buFont typeface="+mj-lt"/>
              <a:buAutoNum type="arabicPeriod"/>
            </a:pPr>
            <a:r>
              <a:rPr lang="en-US" sz="3200" kern="0" dirty="0">
                <a:solidFill>
                  <a:srgbClr val="000000"/>
                </a:solidFill>
                <a:latin typeface="Times New Roman" panose="02020603050405020304" pitchFamily="18" charset="0"/>
                <a:cs typeface="Times New Roman" panose="02020603050405020304" pitchFamily="18" charset="0"/>
                <a:sym typeface="Arial"/>
              </a:rPr>
              <a:t>How did you _____________such a rare antique?</a:t>
            </a:r>
          </a:p>
          <a:p>
            <a:pPr marL="609630" indent="-609630" defTabSz="609630">
              <a:buClr>
                <a:srgbClr val="000000"/>
              </a:buClr>
              <a:buFont typeface="+mj-lt"/>
              <a:buAutoNum type="arabicPeriod"/>
            </a:pPr>
            <a:endParaRPr lang="en-US" sz="3200" kern="0" dirty="0">
              <a:solidFill>
                <a:srgbClr val="000000"/>
              </a:solidFill>
              <a:latin typeface="Times New Roman" panose="02020603050405020304" pitchFamily="18" charset="0"/>
              <a:cs typeface="Times New Roman" panose="02020603050405020304" pitchFamily="18" charset="0"/>
              <a:sym typeface="Arial"/>
            </a:endParaRPr>
          </a:p>
          <a:p>
            <a:pPr marL="609630" indent="-609630" defTabSz="609630">
              <a:buClr>
                <a:srgbClr val="000000"/>
              </a:buClr>
              <a:buFont typeface="+mj-lt"/>
              <a:buAutoNum type="arabicPeriod"/>
            </a:pPr>
            <a:r>
              <a:rPr lang="en-US" sz="3200" kern="0" dirty="0">
                <a:solidFill>
                  <a:srgbClr val="000000"/>
                </a:solidFill>
                <a:latin typeface="Times New Roman" panose="02020603050405020304" pitchFamily="18" charset="0"/>
                <a:cs typeface="Times New Roman" panose="02020603050405020304" pitchFamily="18" charset="0"/>
                <a:sym typeface="Arial"/>
              </a:rPr>
              <a:t>The painkiller usually ____________after 10 minutes.</a:t>
            </a:r>
          </a:p>
          <a:p>
            <a:pPr marL="609630" indent="-609630" defTabSz="609630">
              <a:buClr>
                <a:srgbClr val="000000"/>
              </a:buClr>
              <a:buFont typeface="+mj-lt"/>
              <a:buAutoNum type="arabicPeriod"/>
            </a:pPr>
            <a:endParaRPr lang="en-US" sz="3200" kern="0" dirty="0">
              <a:solidFill>
                <a:srgbClr val="000000"/>
              </a:solidFill>
              <a:latin typeface="Times New Roman" panose="02020603050405020304" pitchFamily="18" charset="0"/>
              <a:cs typeface="Times New Roman" panose="02020603050405020304" pitchFamily="18" charset="0"/>
              <a:sym typeface="Arial"/>
            </a:endParaRPr>
          </a:p>
          <a:p>
            <a:pPr marL="609630" indent="-609630" defTabSz="609630">
              <a:buClr>
                <a:srgbClr val="000000"/>
              </a:buClr>
              <a:buFont typeface="+mj-lt"/>
              <a:buAutoNum type="arabicPeriod"/>
            </a:pPr>
            <a:r>
              <a:rPr lang="en-US" sz="3200" kern="0" dirty="0">
                <a:solidFill>
                  <a:srgbClr val="000000"/>
                </a:solidFill>
                <a:latin typeface="Times New Roman" panose="02020603050405020304" pitchFamily="18" charset="0"/>
                <a:cs typeface="Times New Roman" panose="02020603050405020304" pitchFamily="18" charset="0"/>
                <a:sym typeface="Arial"/>
              </a:rPr>
              <a:t>He </a:t>
            </a:r>
            <a:r>
              <a:rPr lang="en-US" sz="3200" b="1" kern="0" dirty="0">
                <a:solidFill>
                  <a:srgbClr val="000000"/>
                </a:solidFill>
                <a:latin typeface="Times New Roman" panose="02020603050405020304" pitchFamily="18" charset="0"/>
                <a:cs typeface="Times New Roman" panose="02020603050405020304" pitchFamily="18" charset="0"/>
                <a:sym typeface="Arial"/>
              </a:rPr>
              <a:t>___________</a:t>
            </a:r>
            <a:r>
              <a:rPr lang="en-US" sz="3200" kern="0" dirty="0">
                <a:solidFill>
                  <a:srgbClr val="000000"/>
                </a:solidFill>
                <a:latin typeface="Times New Roman" panose="02020603050405020304" pitchFamily="18" charset="0"/>
                <a:cs typeface="Times New Roman" panose="02020603050405020304" pitchFamily="18" charset="0"/>
                <a:sym typeface="Arial"/>
              </a:rPr>
              <a:t>to become a lawyer, working hard every day to achieve his goal</a:t>
            </a:r>
            <a:r>
              <a:rPr lang="en-US" sz="1867" kern="0" dirty="0">
                <a:solidFill>
                  <a:srgbClr val="000000"/>
                </a:solidFill>
                <a:latin typeface="Arial"/>
                <a:cs typeface="Arial"/>
                <a:sym typeface="Arial"/>
              </a:rPr>
              <a:t>.</a:t>
            </a:r>
          </a:p>
          <a:p>
            <a:pPr defTabSz="609630">
              <a:buClr>
                <a:srgbClr val="000000"/>
              </a:buClr>
            </a:pPr>
            <a:endParaRPr lang="en-US" sz="1867" kern="0" dirty="0">
              <a:solidFill>
                <a:srgbClr val="000000"/>
              </a:solidFill>
              <a:latin typeface="Times New Roman" panose="02020603050405020304" pitchFamily="18" charset="0"/>
              <a:cs typeface="Times New Roman" panose="02020603050405020304" pitchFamily="18" charset="0"/>
              <a:sym typeface="Arial"/>
            </a:endParaRPr>
          </a:p>
          <a:p>
            <a:pPr defTabSz="609630">
              <a:buClr>
                <a:srgbClr val="000000"/>
              </a:buClr>
            </a:pPr>
            <a:endParaRPr lang="en-US"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 name="Rectangle 4"/>
          <p:cNvSpPr/>
          <p:nvPr/>
        </p:nvSpPr>
        <p:spPr>
          <a:xfrm>
            <a:off x="5689600" y="1544320"/>
            <a:ext cx="2600960" cy="555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667" kern="0" dirty="0">
                <a:solidFill>
                  <a:srgbClr val="FFFFFF"/>
                </a:solidFill>
                <a:latin typeface="Times New Roman" panose="02020603050405020304" pitchFamily="18" charset="0"/>
                <a:cs typeface="Times New Roman" panose="02020603050405020304" pitchFamily="18" charset="0"/>
                <a:sym typeface="Arial"/>
              </a:rPr>
              <a:t>Come by </a:t>
            </a:r>
          </a:p>
        </p:txBody>
      </p:sp>
      <p:sp>
        <p:nvSpPr>
          <p:cNvPr id="6" name="Rectangle 5"/>
          <p:cNvSpPr/>
          <p:nvPr/>
        </p:nvSpPr>
        <p:spPr>
          <a:xfrm>
            <a:off x="4118187" y="677333"/>
            <a:ext cx="2546773" cy="46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133" b="1" kern="0" dirty="0">
                <a:solidFill>
                  <a:srgbClr val="FFFFFF"/>
                </a:solidFill>
                <a:latin typeface="Arial"/>
                <a:sym typeface="Arial"/>
              </a:rPr>
              <a:t>Kicks in</a:t>
            </a:r>
          </a:p>
        </p:txBody>
      </p:sp>
      <p:sp>
        <p:nvSpPr>
          <p:cNvPr id="7" name="Rectangle 6"/>
          <p:cNvSpPr/>
          <p:nvPr/>
        </p:nvSpPr>
        <p:spPr>
          <a:xfrm>
            <a:off x="1666240" y="2533227"/>
            <a:ext cx="1882987" cy="541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400" kern="0" dirty="0">
                <a:solidFill>
                  <a:srgbClr val="FFFFFF"/>
                </a:solidFill>
                <a:latin typeface="Arial"/>
                <a:sym typeface="Arial"/>
              </a:rPr>
              <a:t>Set out</a:t>
            </a:r>
          </a:p>
        </p:txBody>
      </p:sp>
      <p:sp>
        <p:nvSpPr>
          <p:cNvPr id="8" name="Rectangle 7"/>
          <p:cNvSpPr/>
          <p:nvPr/>
        </p:nvSpPr>
        <p:spPr>
          <a:xfrm>
            <a:off x="3115734" y="3446925"/>
            <a:ext cx="2343573" cy="603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667" kern="0" dirty="0">
                <a:solidFill>
                  <a:srgbClr val="FFFFFF"/>
                </a:solidFill>
                <a:latin typeface="Times New Roman" panose="02020603050405020304" pitchFamily="18" charset="0"/>
                <a:cs typeface="Times New Roman" panose="02020603050405020304" pitchFamily="18" charset="0"/>
                <a:sym typeface="Arial"/>
              </a:rPr>
              <a:t>Come by </a:t>
            </a:r>
          </a:p>
        </p:txBody>
      </p:sp>
      <p:sp>
        <p:nvSpPr>
          <p:cNvPr id="9" name="Rectangle 8"/>
          <p:cNvSpPr/>
          <p:nvPr/>
        </p:nvSpPr>
        <p:spPr>
          <a:xfrm>
            <a:off x="4599093" y="4585547"/>
            <a:ext cx="2269067" cy="46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133" b="1" kern="0" dirty="0">
                <a:solidFill>
                  <a:srgbClr val="FFFFFF"/>
                </a:solidFill>
                <a:latin typeface="Arial"/>
                <a:sym typeface="Arial"/>
              </a:rPr>
              <a:t>Kicks in</a:t>
            </a:r>
          </a:p>
        </p:txBody>
      </p:sp>
      <p:sp>
        <p:nvSpPr>
          <p:cNvPr id="10" name="Rectangle 9"/>
          <p:cNvSpPr/>
          <p:nvPr/>
        </p:nvSpPr>
        <p:spPr>
          <a:xfrm>
            <a:off x="1524000" y="5506720"/>
            <a:ext cx="2120053" cy="541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r>
              <a:rPr lang="en-US" sz="2400" kern="0" dirty="0">
                <a:solidFill>
                  <a:srgbClr val="FFFFFF"/>
                </a:solidFill>
                <a:latin typeface="Arial"/>
                <a:sym typeface="Arial"/>
              </a:rPr>
              <a:t>Set out</a:t>
            </a:r>
          </a:p>
        </p:txBody>
      </p:sp>
    </p:spTree>
    <p:extLst>
      <p:ext uri="{BB962C8B-B14F-4D97-AF65-F5344CB8AC3E}">
        <p14:creationId xmlns:p14="http://schemas.microsoft.com/office/powerpoint/2010/main" val="126473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67523-2CC8-3C17-47E5-37E1A160260C}"/>
              </a:ext>
            </a:extLst>
          </p:cNvPr>
          <p:cNvSpPr txBox="1"/>
          <p:nvPr/>
        </p:nvSpPr>
        <p:spPr>
          <a:xfrm>
            <a:off x="955963" y="235528"/>
            <a:ext cx="24610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Group work</a:t>
            </a:r>
          </a:p>
        </p:txBody>
      </p:sp>
      <p:sp>
        <p:nvSpPr>
          <p:cNvPr id="5" name="Rectangle: Rounded Corners 4">
            <a:extLst>
              <a:ext uri="{FF2B5EF4-FFF2-40B4-BE49-F238E27FC236}">
                <a16:creationId xmlns:a16="http://schemas.microsoft.com/office/drawing/2014/main" id="{6C17424D-D0C7-70EE-BD9B-8CA504B8CBAA}"/>
              </a:ext>
            </a:extLst>
          </p:cNvPr>
          <p:cNvSpPr/>
          <p:nvPr/>
        </p:nvSpPr>
        <p:spPr>
          <a:xfrm>
            <a:off x="8362438" y="2133600"/>
            <a:ext cx="3117272" cy="29233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Instructions: </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Work in groups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Read and respond to the questions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Buzz in</a:t>
            </a:r>
          </a:p>
        </p:txBody>
      </p:sp>
      <p:pic>
        <p:nvPicPr>
          <p:cNvPr id="3" name="Picture 2">
            <a:extLst>
              <a:ext uri="{FF2B5EF4-FFF2-40B4-BE49-F238E27FC236}">
                <a16:creationId xmlns:a16="http://schemas.microsoft.com/office/drawing/2014/main" id="{E35DAEE8-FCB0-536E-9496-FCC6FAFDC112}"/>
              </a:ext>
            </a:extLst>
          </p:cNvPr>
          <p:cNvPicPr>
            <a:picLocks noChangeAspect="1"/>
          </p:cNvPicPr>
          <p:nvPr/>
        </p:nvPicPr>
        <p:blipFill>
          <a:blip r:embed="rId2"/>
          <a:stretch>
            <a:fillRect/>
          </a:stretch>
        </p:blipFill>
        <p:spPr>
          <a:xfrm>
            <a:off x="316265" y="915064"/>
            <a:ext cx="7469990" cy="5707408"/>
          </a:xfrm>
          <a:prstGeom prst="rect">
            <a:avLst/>
          </a:prstGeom>
        </p:spPr>
      </p:pic>
    </p:spTree>
    <p:extLst>
      <p:ext uri="{BB962C8B-B14F-4D97-AF65-F5344CB8AC3E}">
        <p14:creationId xmlns:p14="http://schemas.microsoft.com/office/powerpoint/2010/main" val="67731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67523-2CC8-3C17-47E5-37E1A160260C}"/>
              </a:ext>
            </a:extLst>
          </p:cNvPr>
          <p:cNvSpPr txBox="1"/>
          <p:nvPr/>
        </p:nvSpPr>
        <p:spPr>
          <a:xfrm>
            <a:off x="955963" y="235528"/>
            <a:ext cx="19941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Feedback</a:t>
            </a:r>
          </a:p>
        </p:txBody>
      </p:sp>
      <p:sp>
        <p:nvSpPr>
          <p:cNvPr id="5" name="Rectangle: Rounded Corners 4">
            <a:extLst>
              <a:ext uri="{FF2B5EF4-FFF2-40B4-BE49-F238E27FC236}">
                <a16:creationId xmlns:a16="http://schemas.microsoft.com/office/drawing/2014/main" id="{6C17424D-D0C7-70EE-BD9B-8CA504B8CBAA}"/>
              </a:ext>
            </a:extLst>
          </p:cNvPr>
          <p:cNvSpPr/>
          <p:nvPr/>
        </p:nvSpPr>
        <p:spPr>
          <a:xfrm>
            <a:off x="8362438" y="2133600"/>
            <a:ext cx="3117272" cy="29233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Instructions: </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Work in groups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Read and respond to the questions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Buzz in</a:t>
            </a:r>
          </a:p>
        </p:txBody>
      </p:sp>
      <p:sp>
        <p:nvSpPr>
          <p:cNvPr id="7" name="TextBox 6">
            <a:extLst>
              <a:ext uri="{FF2B5EF4-FFF2-40B4-BE49-F238E27FC236}">
                <a16:creationId xmlns:a16="http://schemas.microsoft.com/office/drawing/2014/main" id="{D2ECBD2B-008A-778C-2E99-A2B4FCC23096}"/>
              </a:ext>
            </a:extLst>
          </p:cNvPr>
          <p:cNvSpPr txBox="1"/>
          <p:nvPr/>
        </p:nvSpPr>
        <p:spPr>
          <a:xfrm>
            <a:off x="360217" y="1083439"/>
            <a:ext cx="7841673" cy="5262979"/>
          </a:xfrm>
          <a:prstGeom prst="rect">
            <a:avLst/>
          </a:prstGeom>
          <a:noFill/>
        </p:spPr>
        <p:txBody>
          <a:bodyPr wrap="square">
            <a:spAutoFit/>
          </a:bodyPr>
          <a:lstStyle/>
          <a:p>
            <a:r>
              <a:rPr lang="en-US" sz="2400" dirty="0"/>
              <a:t>Exercise 4 </a:t>
            </a:r>
          </a:p>
          <a:p>
            <a:r>
              <a:rPr lang="en-US" sz="2400" dirty="0"/>
              <a:t>1 He has to cover a wide range of subjects and feels he’s only tested on facts. </a:t>
            </a:r>
          </a:p>
          <a:p>
            <a:r>
              <a:rPr lang="en-US" sz="2400" dirty="0"/>
              <a:t>2 He’s tired because his improvised timetable requires him to constantly flit from one subject to another. </a:t>
            </a:r>
          </a:p>
          <a:p>
            <a:r>
              <a:rPr lang="en-US" sz="2400" dirty="0"/>
              <a:t>3 Secondary school exams have more content that you’re expected to write about in less time. </a:t>
            </a:r>
          </a:p>
          <a:p>
            <a:r>
              <a:rPr lang="en-US" sz="2400" dirty="0"/>
              <a:t>4 His teachers keep telling him that good grades get you into university. </a:t>
            </a:r>
          </a:p>
          <a:p>
            <a:r>
              <a:rPr lang="en-US" sz="2400" dirty="0"/>
              <a:t>5 Because she finds it difficult to retain information and she hopes that by rereading her notes the information will become second nature to her.</a:t>
            </a:r>
          </a:p>
          <a:p>
            <a:r>
              <a:rPr lang="en-US" sz="2400" dirty="0"/>
              <a:t> 6 </a:t>
            </a:r>
            <a:r>
              <a:rPr lang="en-US" sz="2400" dirty="0" err="1"/>
              <a:t>Organise</a:t>
            </a:r>
            <a:r>
              <a:rPr lang="en-US" sz="2400" dirty="0"/>
              <a:t> her thoughts and prepare to persuasively argue on a given topic. </a:t>
            </a:r>
          </a:p>
        </p:txBody>
      </p:sp>
    </p:spTree>
    <p:extLst>
      <p:ext uri="{BB962C8B-B14F-4D97-AF65-F5344CB8AC3E}">
        <p14:creationId xmlns:p14="http://schemas.microsoft.com/office/powerpoint/2010/main" val="86415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2813" y="1678586"/>
            <a:ext cx="9044737" cy="4575848"/>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 </a:t>
            </a:r>
            <a:r>
              <a:rPr lang="en-US" sz="2800" b="1" dirty="0">
                <a:solidFill>
                  <a:schemeClr val="tx1"/>
                </a:solidFill>
              </a:rPr>
              <a:t>Jot Thoughts – Vocabulary</a:t>
            </a:r>
          </a:p>
          <a:p>
            <a:r>
              <a:rPr lang="en-US" sz="2800" b="1" dirty="0">
                <a:solidFill>
                  <a:schemeClr val="tx1"/>
                </a:solidFill>
              </a:rPr>
              <a:t>Share 1 word that can be used to describe exams!</a:t>
            </a:r>
            <a:br>
              <a:rPr lang="en-US" sz="1600" dirty="0">
                <a:solidFill>
                  <a:schemeClr val="tx1"/>
                </a:solidFill>
              </a:rPr>
            </a:br>
            <a:r>
              <a:rPr lang="en-US" sz="1600" b="1" dirty="0">
                <a:solidFill>
                  <a:schemeClr val="tx1"/>
                </a:solidFill>
              </a:rPr>
              <a:t>Objective:</a:t>
            </a:r>
            <a:r>
              <a:rPr lang="en-US" sz="1600" dirty="0">
                <a:solidFill>
                  <a:schemeClr val="tx1"/>
                </a:solidFill>
              </a:rPr>
              <a:t> Activate prior knowledge &amp; introduce new words</a:t>
            </a:r>
            <a:br>
              <a:rPr lang="en-US" sz="1600" dirty="0">
                <a:solidFill>
                  <a:schemeClr val="tx1"/>
                </a:solidFill>
              </a:rPr>
            </a:br>
            <a:r>
              <a:rPr lang="en-US" sz="1600" b="1" dirty="0">
                <a:solidFill>
                  <a:schemeClr val="tx1"/>
                </a:solidFill>
              </a:rPr>
              <a:t>Time:</a:t>
            </a:r>
            <a:r>
              <a:rPr lang="en-US" sz="1600" dirty="0">
                <a:solidFill>
                  <a:schemeClr val="tx1"/>
                </a:solidFill>
              </a:rPr>
              <a:t> 5 min</a:t>
            </a:r>
          </a:p>
          <a:p>
            <a:pPr>
              <a:buFont typeface="+mj-lt"/>
              <a:buAutoNum type="arabicPeriod"/>
            </a:pPr>
            <a:r>
              <a:rPr lang="en-US" sz="1600" b="1" dirty="0">
                <a:solidFill>
                  <a:schemeClr val="tx1"/>
                </a:solidFill>
              </a:rPr>
              <a:t>Setup:</a:t>
            </a:r>
            <a:endParaRPr lang="en-US" sz="1600" dirty="0">
              <a:solidFill>
                <a:schemeClr val="tx1"/>
              </a:solidFill>
            </a:endParaRPr>
          </a:p>
          <a:p>
            <a:pPr marL="742950" lvl="1" indent="-285750">
              <a:buFont typeface="+mj-lt"/>
              <a:buAutoNum type="arabicPeriod"/>
            </a:pPr>
            <a:r>
              <a:rPr lang="en-US" sz="1600" dirty="0">
                <a:solidFill>
                  <a:schemeClr val="tx1"/>
                </a:solidFill>
              </a:rPr>
              <a:t>Groups of 3–4, each with sticky notes + marker</a:t>
            </a:r>
          </a:p>
          <a:p>
            <a:pPr marL="742950" lvl="1" indent="-285750">
              <a:buFont typeface="+mj-lt"/>
              <a:buAutoNum type="arabicPeriod"/>
            </a:pPr>
            <a:r>
              <a:rPr lang="en-US" sz="1600" dirty="0">
                <a:solidFill>
                  <a:schemeClr val="tx1"/>
                </a:solidFill>
              </a:rPr>
              <a:t>Topic on board: </a:t>
            </a:r>
            <a:r>
              <a:rPr lang="en-US" sz="1600" i="1" dirty="0">
                <a:solidFill>
                  <a:schemeClr val="tx1"/>
                </a:solidFill>
              </a:rPr>
              <a:t>“Exams, exams”</a:t>
            </a:r>
            <a:endParaRPr lang="en-US" sz="1600" dirty="0">
              <a:solidFill>
                <a:schemeClr val="tx1"/>
              </a:solidFill>
            </a:endParaRPr>
          </a:p>
          <a:p>
            <a:pPr>
              <a:buFont typeface="+mj-lt"/>
              <a:buAutoNum type="arabicPeriod"/>
            </a:pPr>
            <a:r>
              <a:rPr lang="en-US" sz="1600" b="1" dirty="0">
                <a:solidFill>
                  <a:schemeClr val="tx1"/>
                </a:solidFill>
              </a:rPr>
              <a:t>Jot Thoughts:</a:t>
            </a:r>
            <a:endParaRPr lang="en-US" sz="1600" dirty="0">
              <a:solidFill>
                <a:schemeClr val="tx1"/>
              </a:solidFill>
            </a:endParaRPr>
          </a:p>
          <a:p>
            <a:pPr marL="742950" lvl="1" indent="-285750">
              <a:buFont typeface="+mj-lt"/>
              <a:buAutoNum type="arabicPeriod"/>
            </a:pPr>
            <a:r>
              <a:rPr lang="en-US" sz="1600" dirty="0">
                <a:solidFill>
                  <a:schemeClr val="tx1"/>
                </a:solidFill>
              </a:rPr>
              <a:t>Students quickly write words/phrases (one per note) and place them in the center</a:t>
            </a:r>
          </a:p>
          <a:p>
            <a:pPr marL="742950" lvl="1" indent="-285750">
              <a:buFont typeface="+mj-lt"/>
              <a:buAutoNum type="arabicPeriod"/>
            </a:pPr>
            <a:r>
              <a:rPr lang="en-US" sz="1600" dirty="0">
                <a:solidFill>
                  <a:schemeClr val="tx1"/>
                </a:solidFill>
              </a:rPr>
              <a:t>Focus on speed &amp; quantity</a:t>
            </a:r>
          </a:p>
          <a:p>
            <a:pPr>
              <a:buFont typeface="+mj-lt"/>
              <a:buAutoNum type="arabicPeriod"/>
            </a:pPr>
            <a:r>
              <a:rPr lang="en-US" sz="1600" b="1" dirty="0">
                <a:solidFill>
                  <a:schemeClr val="tx1"/>
                </a:solidFill>
              </a:rPr>
              <a:t>Vocabulary Reveal:</a:t>
            </a:r>
            <a:endParaRPr lang="en-US" sz="1600" dirty="0">
              <a:solidFill>
                <a:schemeClr val="tx1"/>
              </a:solidFill>
            </a:endParaRPr>
          </a:p>
          <a:p>
            <a:pPr marL="742950" lvl="1" indent="-285750">
              <a:buFont typeface="+mj-lt"/>
              <a:buAutoNum type="arabicPeriod"/>
            </a:pPr>
            <a:r>
              <a:rPr lang="en-US" sz="1600" dirty="0">
                <a:solidFill>
                  <a:schemeClr val="tx1"/>
                </a:solidFill>
              </a:rPr>
              <a:t>Teacher shows target vocab (minefield, frazzled, looming, etc.)</a:t>
            </a:r>
          </a:p>
          <a:p>
            <a:pPr marL="742950" lvl="1" indent="-285750">
              <a:buFont typeface="+mj-lt"/>
              <a:buAutoNum type="arabicPeriod"/>
            </a:pPr>
            <a:r>
              <a:rPr lang="en-US" sz="1600" dirty="0">
                <a:solidFill>
                  <a:schemeClr val="tx1"/>
                </a:solidFill>
              </a:rPr>
              <a:t>Groups check which words they wrote &amp; add new ones with guessed meanings</a:t>
            </a:r>
          </a:p>
          <a:p>
            <a:pPr>
              <a:buFont typeface="+mj-lt"/>
              <a:buAutoNum type="arabicPeriod"/>
            </a:pPr>
            <a:r>
              <a:rPr lang="en-US" sz="1600" b="1" dirty="0">
                <a:solidFill>
                  <a:schemeClr val="tx1"/>
                </a:solidFill>
              </a:rPr>
              <a:t>Share &amp; Connect:</a:t>
            </a:r>
            <a:endParaRPr lang="en-US" sz="1600" dirty="0">
              <a:solidFill>
                <a:schemeClr val="tx1"/>
              </a:solidFill>
            </a:endParaRPr>
          </a:p>
          <a:p>
            <a:pPr marL="742950" lvl="1" indent="-285750">
              <a:buFont typeface="+mj-lt"/>
              <a:buAutoNum type="arabicPeriod"/>
            </a:pPr>
            <a:r>
              <a:rPr lang="en-US" sz="1600" dirty="0">
                <a:solidFill>
                  <a:schemeClr val="tx1"/>
                </a:solidFill>
              </a:rPr>
              <a:t>Each group shares 2–3 useful words</a:t>
            </a:r>
          </a:p>
          <a:p>
            <a:pPr marL="742950" lvl="1" indent="-285750">
              <a:buFont typeface="+mj-lt"/>
              <a:buAutoNum type="arabicPeriod"/>
            </a:pPr>
            <a:r>
              <a:rPr lang="en-US" sz="1600" dirty="0">
                <a:solidFill>
                  <a:schemeClr val="tx1"/>
                </a:solidFill>
              </a:rPr>
              <a:t>Teacher confirms meanings → transitions to lesson</a:t>
            </a:r>
          </a:p>
        </p:txBody>
      </p:sp>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a:t>
            </a:r>
            <a:r>
              <a:rPr lang="en-GB"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vocabulary</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2" name="TextBox 1">
            <a:extLst>
              <a:ext uri="{FF2B5EF4-FFF2-40B4-BE49-F238E27FC236}">
                <a16:creationId xmlns:a16="http://schemas.microsoft.com/office/drawing/2014/main" id="{E9EB0D5A-56A0-0C12-576F-8C6F5EE9AD90}"/>
              </a:ext>
            </a:extLst>
          </p:cNvPr>
          <p:cNvSpPr txBox="1"/>
          <p:nvPr/>
        </p:nvSpPr>
        <p:spPr>
          <a:xfrm>
            <a:off x="2395515" y="1243256"/>
            <a:ext cx="2497603"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WARM UP</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Kagan's FREE Articles - The Rigor/Relevance Framework: Where Kagan  Structures Fit In">
            <a:extLst>
              <a:ext uri="{FF2B5EF4-FFF2-40B4-BE49-F238E27FC236}">
                <a16:creationId xmlns:a16="http://schemas.microsoft.com/office/drawing/2014/main" id="{1B126E77-4081-5C5B-AE1B-7196B9429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6982" y="2611622"/>
            <a:ext cx="2403973" cy="153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14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67523-2CC8-3C17-47E5-37E1A160260C}"/>
              </a:ext>
            </a:extLst>
          </p:cNvPr>
          <p:cNvSpPr txBox="1"/>
          <p:nvPr/>
        </p:nvSpPr>
        <p:spPr>
          <a:xfrm>
            <a:off x="955963" y="235528"/>
            <a:ext cx="24610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Group work</a:t>
            </a:r>
          </a:p>
        </p:txBody>
      </p:sp>
      <p:sp>
        <p:nvSpPr>
          <p:cNvPr id="5" name="Rectangle: Rounded Corners 4">
            <a:extLst>
              <a:ext uri="{FF2B5EF4-FFF2-40B4-BE49-F238E27FC236}">
                <a16:creationId xmlns:a16="http://schemas.microsoft.com/office/drawing/2014/main" id="{6C17424D-D0C7-70EE-BD9B-8CA504B8CBAA}"/>
              </a:ext>
            </a:extLst>
          </p:cNvPr>
          <p:cNvSpPr/>
          <p:nvPr/>
        </p:nvSpPr>
        <p:spPr>
          <a:xfrm>
            <a:off x="8362438" y="2133600"/>
            <a:ext cx="3117272" cy="29233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Instructions: </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Work in groups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Read and respond to the questions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Buzz in</a:t>
            </a:r>
          </a:p>
        </p:txBody>
      </p:sp>
      <p:pic>
        <p:nvPicPr>
          <p:cNvPr id="6" name="Picture 5">
            <a:extLst>
              <a:ext uri="{FF2B5EF4-FFF2-40B4-BE49-F238E27FC236}">
                <a16:creationId xmlns:a16="http://schemas.microsoft.com/office/drawing/2014/main" id="{6D8CD9A8-2FE6-164E-F8FD-EBE8DF29916D}"/>
              </a:ext>
            </a:extLst>
          </p:cNvPr>
          <p:cNvPicPr>
            <a:picLocks noChangeAspect="1"/>
          </p:cNvPicPr>
          <p:nvPr/>
        </p:nvPicPr>
        <p:blipFill>
          <a:blip r:embed="rId4"/>
          <a:stretch>
            <a:fillRect/>
          </a:stretch>
        </p:blipFill>
        <p:spPr>
          <a:xfrm>
            <a:off x="576836" y="891149"/>
            <a:ext cx="7425384" cy="5865203"/>
          </a:xfrm>
          <a:prstGeom prst="rect">
            <a:avLst/>
          </a:prstGeom>
        </p:spPr>
      </p:pic>
      <p:pic>
        <p:nvPicPr>
          <p:cNvPr id="7" name="FocusGLB52eCLCD1Tr13">
            <a:hlinkClick r:id="" action="ppaction://media"/>
            <a:extLst>
              <a:ext uri="{FF2B5EF4-FFF2-40B4-BE49-F238E27FC236}">
                <a16:creationId xmlns:a16="http://schemas.microsoft.com/office/drawing/2014/main" id="{4EF2AFCD-0C44-5D52-43D6-1736D3F845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5381" y="586349"/>
            <a:ext cx="609600" cy="609600"/>
          </a:xfrm>
          <a:prstGeom prst="rect">
            <a:avLst/>
          </a:prstGeom>
        </p:spPr>
      </p:pic>
    </p:spTree>
    <p:extLst>
      <p:ext uri="{BB962C8B-B14F-4D97-AF65-F5344CB8AC3E}">
        <p14:creationId xmlns:p14="http://schemas.microsoft.com/office/powerpoint/2010/main" val="28410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6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67523-2CC8-3C17-47E5-37E1A160260C}"/>
              </a:ext>
            </a:extLst>
          </p:cNvPr>
          <p:cNvSpPr txBox="1"/>
          <p:nvPr/>
        </p:nvSpPr>
        <p:spPr>
          <a:xfrm>
            <a:off x="955963" y="235528"/>
            <a:ext cx="19941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a:rPr>
              <a:t>Feedback</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6C17424D-D0C7-70EE-BD9B-8CA504B8CBAA}"/>
              </a:ext>
            </a:extLst>
          </p:cNvPr>
          <p:cNvSpPr/>
          <p:nvPr/>
        </p:nvSpPr>
        <p:spPr>
          <a:xfrm>
            <a:off x="8002220" y="2133600"/>
            <a:ext cx="3117272" cy="29233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Instructions: </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Work in groups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Read and respond to the questions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Buzz in</a:t>
            </a:r>
          </a:p>
        </p:txBody>
      </p:sp>
      <p:pic>
        <p:nvPicPr>
          <p:cNvPr id="3" name="Picture 2">
            <a:extLst>
              <a:ext uri="{FF2B5EF4-FFF2-40B4-BE49-F238E27FC236}">
                <a16:creationId xmlns:a16="http://schemas.microsoft.com/office/drawing/2014/main" id="{ACB67E34-B92B-2F2E-D9BA-2DAA54CEDBF8}"/>
              </a:ext>
            </a:extLst>
          </p:cNvPr>
          <p:cNvPicPr>
            <a:picLocks noChangeAspect="1"/>
          </p:cNvPicPr>
          <p:nvPr/>
        </p:nvPicPr>
        <p:blipFill>
          <a:blip r:embed="rId2"/>
          <a:stretch>
            <a:fillRect/>
          </a:stretch>
        </p:blipFill>
        <p:spPr>
          <a:xfrm>
            <a:off x="677772" y="914052"/>
            <a:ext cx="6831392" cy="5782233"/>
          </a:xfrm>
          <a:prstGeom prst="rect">
            <a:avLst/>
          </a:prstGeom>
        </p:spPr>
      </p:pic>
    </p:spTree>
    <p:extLst>
      <p:ext uri="{BB962C8B-B14F-4D97-AF65-F5344CB8AC3E}">
        <p14:creationId xmlns:p14="http://schemas.microsoft.com/office/powerpoint/2010/main" val="3708392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67523-2CC8-3C17-47E5-37E1A160260C}"/>
              </a:ext>
            </a:extLst>
          </p:cNvPr>
          <p:cNvSpPr txBox="1"/>
          <p:nvPr/>
        </p:nvSpPr>
        <p:spPr>
          <a:xfrm>
            <a:off x="955963" y="235528"/>
            <a:ext cx="24610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a:rPr>
              <a:t>Group work</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6C17424D-D0C7-70EE-BD9B-8CA504B8CBAA}"/>
              </a:ext>
            </a:extLst>
          </p:cNvPr>
          <p:cNvSpPr/>
          <p:nvPr/>
        </p:nvSpPr>
        <p:spPr>
          <a:xfrm>
            <a:off x="8002220" y="2133600"/>
            <a:ext cx="3117272" cy="29233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Instructions: </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Work in groups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Read and respond to the questions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Buzz in</a:t>
            </a:r>
          </a:p>
        </p:txBody>
      </p:sp>
      <p:pic>
        <p:nvPicPr>
          <p:cNvPr id="6" name="Picture 5">
            <a:extLst>
              <a:ext uri="{FF2B5EF4-FFF2-40B4-BE49-F238E27FC236}">
                <a16:creationId xmlns:a16="http://schemas.microsoft.com/office/drawing/2014/main" id="{5414497B-FF58-EB50-0992-B07AB70A0AC6}"/>
              </a:ext>
            </a:extLst>
          </p:cNvPr>
          <p:cNvPicPr>
            <a:picLocks noChangeAspect="1"/>
          </p:cNvPicPr>
          <p:nvPr/>
        </p:nvPicPr>
        <p:blipFill>
          <a:blip r:embed="rId4"/>
          <a:stretch>
            <a:fillRect/>
          </a:stretch>
        </p:blipFill>
        <p:spPr>
          <a:xfrm>
            <a:off x="423973" y="1071339"/>
            <a:ext cx="7299542" cy="5052369"/>
          </a:xfrm>
          <a:prstGeom prst="rect">
            <a:avLst/>
          </a:prstGeom>
        </p:spPr>
      </p:pic>
      <p:pic>
        <p:nvPicPr>
          <p:cNvPr id="9" name="FocusGLB52eCLCD1Tr14">
            <a:hlinkClick r:id="" action="ppaction://media"/>
            <a:extLst>
              <a:ext uri="{FF2B5EF4-FFF2-40B4-BE49-F238E27FC236}">
                <a16:creationId xmlns:a16="http://schemas.microsoft.com/office/drawing/2014/main" id="{0FB75A54-371F-4948-E444-02EA6E7AFF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03673" y="461739"/>
            <a:ext cx="609600" cy="609600"/>
          </a:xfrm>
          <a:prstGeom prst="rect">
            <a:avLst/>
          </a:prstGeom>
        </p:spPr>
      </p:pic>
    </p:spTree>
    <p:extLst>
      <p:ext uri="{BB962C8B-B14F-4D97-AF65-F5344CB8AC3E}">
        <p14:creationId xmlns:p14="http://schemas.microsoft.com/office/powerpoint/2010/main" val="15655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67523-2CC8-3C17-47E5-37E1A160260C}"/>
              </a:ext>
            </a:extLst>
          </p:cNvPr>
          <p:cNvSpPr txBox="1"/>
          <p:nvPr/>
        </p:nvSpPr>
        <p:spPr>
          <a:xfrm>
            <a:off x="955963" y="235528"/>
            <a:ext cx="19941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a:rPr>
              <a:t>Feedback</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6C17424D-D0C7-70EE-BD9B-8CA504B8CBAA}"/>
              </a:ext>
            </a:extLst>
          </p:cNvPr>
          <p:cNvSpPr/>
          <p:nvPr/>
        </p:nvSpPr>
        <p:spPr>
          <a:xfrm>
            <a:off x="8473275" y="2202873"/>
            <a:ext cx="3117272" cy="29233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Instructions: </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Work in groups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Read and respond to the questions</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Buzz in</a:t>
            </a:r>
          </a:p>
        </p:txBody>
      </p:sp>
      <p:pic>
        <p:nvPicPr>
          <p:cNvPr id="9" name="FocusGLB52eCLCD1Tr14">
            <a:hlinkClick r:id="" action="ppaction://media"/>
            <a:extLst>
              <a:ext uri="{FF2B5EF4-FFF2-40B4-BE49-F238E27FC236}">
                <a16:creationId xmlns:a16="http://schemas.microsoft.com/office/drawing/2014/main" id="{0FB75A54-371F-4948-E444-02EA6E7AFFE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03673" y="461739"/>
            <a:ext cx="609600" cy="609600"/>
          </a:xfrm>
          <a:prstGeom prst="rect">
            <a:avLst/>
          </a:prstGeom>
        </p:spPr>
      </p:pic>
      <p:pic>
        <p:nvPicPr>
          <p:cNvPr id="3" name="Picture 2">
            <a:extLst>
              <a:ext uri="{FF2B5EF4-FFF2-40B4-BE49-F238E27FC236}">
                <a16:creationId xmlns:a16="http://schemas.microsoft.com/office/drawing/2014/main" id="{34997FB5-CA60-8BE2-DCFF-0D22CD3DE5A7}"/>
              </a:ext>
            </a:extLst>
          </p:cNvPr>
          <p:cNvPicPr>
            <a:picLocks noChangeAspect="1"/>
          </p:cNvPicPr>
          <p:nvPr/>
        </p:nvPicPr>
        <p:blipFill>
          <a:blip r:embed="rId5"/>
          <a:stretch>
            <a:fillRect/>
          </a:stretch>
        </p:blipFill>
        <p:spPr>
          <a:xfrm>
            <a:off x="354701" y="1071338"/>
            <a:ext cx="7710893" cy="5384879"/>
          </a:xfrm>
          <a:prstGeom prst="rect">
            <a:avLst/>
          </a:prstGeom>
        </p:spPr>
      </p:pic>
    </p:spTree>
    <p:extLst>
      <p:ext uri="{BB962C8B-B14F-4D97-AF65-F5344CB8AC3E}">
        <p14:creationId xmlns:p14="http://schemas.microsoft.com/office/powerpoint/2010/main" val="20329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609083" y="2242572"/>
            <a:ext cx="7606146" cy="2677656"/>
          </a:xfrm>
          <a:prstGeom prst="rect">
            <a:avLst/>
          </a:prstGeom>
          <a:noFill/>
        </p:spPr>
        <p:txBody>
          <a:bodyPr wrap="square">
            <a:spAutoFit/>
          </a:bodyPr>
          <a:lstStyle/>
          <a:p>
            <a:r>
              <a:rPr lang="af-ZA" sz="2800" b="1" i="0" u="none" strike="noStrike" dirty="0">
                <a:solidFill>
                  <a:srgbClr val="000000"/>
                </a:solidFill>
                <a:effectLst/>
              </a:rPr>
              <a:t>A student who feels "swimming in" notes is likely feeling:</a:t>
            </a:r>
            <a:r>
              <a:rPr lang="af-ZA" sz="2800" b="0" i="0" u="none" strike="noStrike" dirty="0">
                <a:solidFill>
                  <a:srgbClr val="000000"/>
                </a:solidFill>
                <a:effectLst/>
                <a:latin typeface="-webkit-standard"/>
              </a:rPr>
              <a:t> </a:t>
            </a:r>
            <a:endParaRPr lang="en-GB" sz="2800" b="0" i="0" u="none" strike="noStrike" dirty="0">
              <a:solidFill>
                <a:srgbClr val="000000"/>
              </a:solidFill>
              <a:effectLst/>
              <a:latin typeface="-webkit-standard"/>
            </a:endParaRPr>
          </a:p>
          <a:p>
            <a:pPr marL="514350" indent="-514350">
              <a:buAutoNum type="alphaUcPeriod"/>
            </a:pPr>
            <a:r>
              <a:rPr lang="af-ZA" sz="2800" b="0" i="0" u="none" strike="noStrike" dirty="0">
                <a:solidFill>
                  <a:srgbClr val="000000"/>
                </a:solidFill>
                <a:effectLst/>
                <a:latin typeface="-webkit-standard"/>
              </a:rPr>
              <a:t>Very organized and prepared. </a:t>
            </a:r>
            <a:endParaRPr lang="en-GB" sz="2800" dirty="0">
              <a:solidFill>
                <a:srgbClr val="000000"/>
              </a:solidFill>
              <a:latin typeface="-webkit-standard"/>
            </a:endParaRPr>
          </a:p>
          <a:p>
            <a:pPr marL="514350" indent="-514350">
              <a:buAutoNum type="alphaUcPeriod"/>
            </a:pPr>
            <a:r>
              <a:rPr lang="af-ZA" sz="2800" b="0" i="0" u="none" strike="noStrike" dirty="0">
                <a:solidFill>
                  <a:srgbClr val="000000"/>
                </a:solidFill>
                <a:effectLst/>
                <a:latin typeface="-webkit-standard"/>
              </a:rPr>
              <a:t>Overwhelmed by the large amount of material.</a:t>
            </a:r>
            <a:endParaRPr lang="en-GB" sz="2800" b="0" i="0" u="none" strike="noStrike" dirty="0">
              <a:solidFill>
                <a:srgbClr val="000000"/>
              </a:solidFill>
              <a:effectLst/>
              <a:latin typeface="-webkit-standard"/>
            </a:endParaRPr>
          </a:p>
          <a:p>
            <a:pPr marL="514350" indent="-514350">
              <a:buAutoNum type="alphaUcPeriod"/>
            </a:pPr>
            <a:r>
              <a:rPr lang="af-ZA" sz="2800" b="0" i="0" u="none" strike="noStrike" dirty="0">
                <a:solidFill>
                  <a:srgbClr val="000000"/>
                </a:solidFill>
                <a:effectLst/>
                <a:latin typeface="-webkit-standard"/>
              </a:rPr>
              <a:t>Excited about studying. </a:t>
            </a:r>
            <a:endParaRPr lang="en-GB" sz="2800" dirty="0">
              <a:solidFill>
                <a:srgbClr val="000000"/>
              </a:solidFill>
              <a:latin typeface="-webkit-standard"/>
            </a:endParaRPr>
          </a:p>
          <a:p>
            <a:pPr marL="514350" indent="-514350">
              <a:buAutoNum type="alphaUcPeriod"/>
            </a:pPr>
            <a:r>
              <a:rPr lang="af-ZA" sz="2800" b="0" i="0" u="none" strike="noStrike" dirty="0">
                <a:solidFill>
                  <a:srgbClr val="000000"/>
                </a:solidFill>
                <a:effectLst/>
                <a:latin typeface="-webkit-standard"/>
              </a:rPr>
              <a:t>Confused because the notes are messy.</a:t>
            </a:r>
            <a:endParaRPr lang="en-US" sz="2800" dirty="0"/>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06692" y="4212948"/>
            <a:ext cx="2688628" cy="2236743"/>
          </a:xfrm>
          <a:prstGeom prst="rect">
            <a:avLst/>
          </a:prstGeom>
        </p:spPr>
        <p:style>
          <a:lnRef idx="2">
            <a:schemeClr val="dk1"/>
          </a:lnRef>
          <a:fillRef idx="1">
            <a:schemeClr val="lt1"/>
          </a:fillRef>
          <a:effectRef idx="0">
            <a:schemeClr val="dk1"/>
          </a:effectRef>
          <a:fontRef idx="minor">
            <a:schemeClr val="dk1"/>
          </a:fontRef>
        </p:style>
      </p:pic>
      <p:sp>
        <p:nvSpPr>
          <p:cNvPr id="5" name="مستطيل: زوايا مستديرة 4">
            <a:extLst>
              <a:ext uri="{FF2B5EF4-FFF2-40B4-BE49-F238E27FC236}">
                <a16:creationId xmlns:a16="http://schemas.microsoft.com/office/drawing/2014/main" id="{4AD210D2-15E9-3467-380C-4B1BA17BF27F}"/>
              </a:ext>
            </a:extLst>
          </p:cNvPr>
          <p:cNvSpPr/>
          <p:nvPr/>
        </p:nvSpPr>
        <p:spPr>
          <a:xfrm>
            <a:off x="9132856" y="1433465"/>
            <a:ext cx="1828800" cy="5232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GB" dirty="0"/>
              <a:t>3:00</a:t>
            </a:r>
            <a:endParaRPr lang="ar-JO" dirty="0"/>
          </a:p>
        </p:txBody>
      </p:sp>
    </p:spTree>
    <p:extLst>
      <p:ext uri="{BB962C8B-B14F-4D97-AF65-F5344CB8AC3E}">
        <p14:creationId xmlns:p14="http://schemas.microsoft.com/office/powerpoint/2010/main" val="302314766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Feedback</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9369896" y="4365298"/>
            <a:ext cx="2688628" cy="2236743"/>
          </a:xfrm>
          <a:prstGeom prst="rect">
            <a:avLst/>
          </a:prstGeom>
        </p:spPr>
        <p:style>
          <a:lnRef idx="2">
            <a:schemeClr val="dk1"/>
          </a:lnRef>
          <a:fillRef idx="1">
            <a:schemeClr val="lt1"/>
          </a:fillRef>
          <a:effectRef idx="0">
            <a:schemeClr val="dk1"/>
          </a:effectRef>
          <a:fontRef idx="minor">
            <a:schemeClr val="dk1"/>
          </a:fontRef>
        </p:style>
      </p:pic>
      <p:sp>
        <p:nvSpPr>
          <p:cNvPr id="5" name="TextBox 5">
            <a:extLst>
              <a:ext uri="{FF2B5EF4-FFF2-40B4-BE49-F238E27FC236}">
                <a16:creationId xmlns:a16="http://schemas.microsoft.com/office/drawing/2014/main" id="{34990981-1BF0-86DD-5C7E-2AC674F9CD97}"/>
              </a:ext>
            </a:extLst>
          </p:cNvPr>
          <p:cNvSpPr txBox="1"/>
          <p:nvPr/>
        </p:nvSpPr>
        <p:spPr>
          <a:xfrm>
            <a:off x="2558075" y="2221357"/>
            <a:ext cx="7606146" cy="3108543"/>
          </a:xfrm>
          <a:prstGeom prst="rect">
            <a:avLst/>
          </a:prstGeom>
          <a:noFill/>
        </p:spPr>
        <p:txBody>
          <a:bodyPr wrap="square">
            <a:spAutoFit/>
          </a:bodyPr>
          <a:lstStyle/>
          <a:p>
            <a:r>
              <a:rPr lang="af-ZA" sz="2800" b="1" i="0" u="none" strike="noStrike" dirty="0">
                <a:solidFill>
                  <a:srgbClr val="000000"/>
                </a:solidFill>
                <a:effectLst/>
              </a:rPr>
              <a:t>A student who feels "swimming in" notes is likely feeling:</a:t>
            </a:r>
            <a:r>
              <a:rPr lang="af-ZA" sz="2800" b="0" i="0" u="none" strike="noStrike" dirty="0">
                <a:solidFill>
                  <a:srgbClr val="000000"/>
                </a:solidFill>
                <a:effectLst/>
                <a:latin typeface="-webkit-standard"/>
              </a:rPr>
              <a:t> </a:t>
            </a:r>
            <a:endParaRPr lang="en-GB" sz="2800" b="0" i="0" u="none" strike="noStrike" dirty="0">
              <a:solidFill>
                <a:srgbClr val="000000"/>
              </a:solidFill>
              <a:effectLst/>
              <a:latin typeface="-webkit-standard"/>
            </a:endParaRPr>
          </a:p>
          <a:p>
            <a:pPr marL="514350" indent="-514350">
              <a:buAutoNum type="alphaUcPeriod"/>
            </a:pPr>
            <a:r>
              <a:rPr lang="af-ZA" sz="2800" b="0" i="0" u="none" strike="noStrike" dirty="0">
                <a:solidFill>
                  <a:srgbClr val="000000"/>
                </a:solidFill>
                <a:effectLst/>
                <a:latin typeface="-webkit-standard"/>
              </a:rPr>
              <a:t>Very organized and prepared. </a:t>
            </a:r>
            <a:endParaRPr lang="en-GB" sz="2800" dirty="0">
              <a:solidFill>
                <a:srgbClr val="000000"/>
              </a:solidFill>
              <a:latin typeface="-webkit-standard"/>
            </a:endParaRPr>
          </a:p>
          <a:p>
            <a:pPr marL="514350" indent="-514350">
              <a:buAutoNum type="alphaUcPeriod"/>
            </a:pPr>
            <a:r>
              <a:rPr lang="af-ZA" sz="2800" b="1" i="0" u="none" strike="noStrike" dirty="0">
                <a:solidFill>
                  <a:srgbClr val="000000"/>
                </a:solidFill>
                <a:effectLst/>
                <a:latin typeface="-webkit-standard"/>
              </a:rPr>
              <a:t>Overwhelmed by the large amount of material.</a:t>
            </a:r>
            <a:endParaRPr lang="en-GB" sz="2800" b="1" i="0" u="none" strike="noStrike" dirty="0">
              <a:solidFill>
                <a:srgbClr val="000000"/>
              </a:solidFill>
              <a:effectLst/>
              <a:latin typeface="-webkit-standard"/>
            </a:endParaRPr>
          </a:p>
          <a:p>
            <a:pPr marL="514350" indent="-514350">
              <a:buAutoNum type="alphaUcPeriod"/>
            </a:pPr>
            <a:r>
              <a:rPr lang="af-ZA" sz="2800" b="0" i="0" u="none" strike="noStrike" dirty="0">
                <a:solidFill>
                  <a:srgbClr val="000000"/>
                </a:solidFill>
                <a:effectLst/>
                <a:latin typeface="-webkit-standard"/>
              </a:rPr>
              <a:t>Excited about studying. </a:t>
            </a:r>
            <a:endParaRPr lang="en-GB" sz="2800" dirty="0">
              <a:solidFill>
                <a:srgbClr val="000000"/>
              </a:solidFill>
              <a:latin typeface="-webkit-standard"/>
            </a:endParaRPr>
          </a:p>
          <a:p>
            <a:pPr marL="514350" indent="-514350">
              <a:buAutoNum type="alphaUcPeriod"/>
            </a:pPr>
            <a:r>
              <a:rPr lang="af-ZA" sz="2800" b="0" i="0" u="none" strike="noStrike" dirty="0">
                <a:solidFill>
                  <a:srgbClr val="000000"/>
                </a:solidFill>
                <a:effectLst/>
                <a:latin typeface="-webkit-standard"/>
              </a:rPr>
              <a:t>Confused because the notes are messy.</a:t>
            </a:r>
            <a:endParaRPr lang="en-US" sz="2800" dirty="0"/>
          </a:p>
        </p:txBody>
      </p:sp>
    </p:spTree>
    <p:extLst>
      <p:ext uri="{BB962C8B-B14F-4D97-AF65-F5344CB8AC3E}">
        <p14:creationId xmlns:p14="http://schemas.microsoft.com/office/powerpoint/2010/main" val="583257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609083" y="2242572"/>
            <a:ext cx="7606146" cy="2677656"/>
          </a:xfrm>
          <a:prstGeom prst="rect">
            <a:avLst/>
          </a:prstGeom>
          <a:noFill/>
        </p:spPr>
        <p:txBody>
          <a:bodyPr wrap="square">
            <a:spAutoFit/>
          </a:bodyPr>
          <a:lstStyle/>
          <a:p>
            <a:r>
              <a:rPr lang="af-ZA" sz="2800" b="1" i="0" u="none" strike="noStrike" dirty="0">
                <a:solidFill>
                  <a:srgbClr val="000000"/>
                </a:solidFill>
                <a:effectLst/>
              </a:rPr>
              <a:t>If you 'regurgitate' information, you are:</a:t>
            </a:r>
            <a:endParaRPr lang="af-ZA" sz="2800" b="0" i="0" u="none" strike="noStrike" dirty="0">
              <a:solidFill>
                <a:srgbClr val="000000"/>
              </a:solidFill>
              <a:effectLst/>
            </a:endParaRPr>
          </a:p>
          <a:p>
            <a:pPr marL="514350" indent="-514350">
              <a:buFont typeface="+mj-lt"/>
              <a:buAutoNum type="alphaUcPeriod"/>
            </a:pPr>
            <a:r>
              <a:rPr lang="af-ZA" sz="2800" b="0" i="0" u="none" strike="noStrike" dirty="0">
                <a:solidFill>
                  <a:srgbClr val="000000"/>
                </a:solidFill>
                <a:effectLst/>
              </a:rPr>
              <a:t>Explaining a topic in your own words.</a:t>
            </a:r>
          </a:p>
          <a:p>
            <a:pPr marL="514350" indent="-514350">
              <a:buFont typeface="+mj-lt"/>
              <a:buAutoNum type="alphaUcPeriod"/>
            </a:pPr>
            <a:r>
              <a:rPr lang="af-ZA" sz="2800" b="0" i="0" u="none" strike="noStrike" dirty="0">
                <a:solidFill>
                  <a:srgbClr val="000000"/>
                </a:solidFill>
                <a:effectLst/>
              </a:rPr>
              <a:t>Repeating facts without true understanding.</a:t>
            </a:r>
          </a:p>
          <a:p>
            <a:pPr marL="514350" indent="-514350">
              <a:buFont typeface="+mj-lt"/>
              <a:buAutoNum type="alphaUcPeriod"/>
            </a:pPr>
            <a:r>
              <a:rPr lang="af-ZA" sz="2800" b="0" i="0" u="none" strike="noStrike" dirty="0">
                <a:solidFill>
                  <a:srgbClr val="000000"/>
                </a:solidFill>
                <a:effectLst/>
              </a:rPr>
              <a:t>Creating new ideas based on what you've learned.</a:t>
            </a:r>
          </a:p>
          <a:p>
            <a:pPr marL="514350" indent="-514350">
              <a:buFont typeface="+mj-lt"/>
              <a:buAutoNum type="alphaUcPeriod"/>
            </a:pPr>
            <a:r>
              <a:rPr lang="af-ZA" sz="2800" b="0" i="0" u="none" strike="noStrike" dirty="0">
                <a:solidFill>
                  <a:srgbClr val="000000"/>
                </a:solidFill>
                <a:effectLst/>
              </a:rPr>
              <a:t>Studying a topic for the first time.</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06692" y="4212948"/>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1981762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GB" sz="4800" b="1" dirty="0"/>
              <a:t>Feedback</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06692" y="4212948"/>
            <a:ext cx="2688628" cy="2236743"/>
          </a:xfrm>
          <a:prstGeom prst="rect">
            <a:avLst/>
          </a:prstGeom>
        </p:spPr>
        <p:style>
          <a:lnRef idx="2">
            <a:schemeClr val="dk1"/>
          </a:lnRef>
          <a:fillRef idx="1">
            <a:schemeClr val="lt1"/>
          </a:fillRef>
          <a:effectRef idx="0">
            <a:schemeClr val="dk1"/>
          </a:effectRef>
          <a:fontRef idx="minor">
            <a:schemeClr val="dk1"/>
          </a:fontRef>
        </p:style>
      </p:pic>
      <p:sp>
        <p:nvSpPr>
          <p:cNvPr id="8" name="TextBox 5">
            <a:extLst>
              <a:ext uri="{FF2B5EF4-FFF2-40B4-BE49-F238E27FC236}">
                <a16:creationId xmlns:a16="http://schemas.microsoft.com/office/drawing/2014/main" id="{524DF76D-6C72-A1EF-0429-EF09A5C55C5C}"/>
              </a:ext>
            </a:extLst>
          </p:cNvPr>
          <p:cNvSpPr txBox="1"/>
          <p:nvPr/>
        </p:nvSpPr>
        <p:spPr>
          <a:xfrm>
            <a:off x="2609083" y="2242572"/>
            <a:ext cx="7606146" cy="2677656"/>
          </a:xfrm>
          <a:prstGeom prst="rect">
            <a:avLst/>
          </a:prstGeom>
          <a:noFill/>
        </p:spPr>
        <p:txBody>
          <a:bodyPr wrap="square">
            <a:spAutoFit/>
          </a:bodyPr>
          <a:lstStyle/>
          <a:p>
            <a:r>
              <a:rPr lang="af-ZA" sz="2800" b="1" i="0" u="none" strike="noStrike" dirty="0">
                <a:solidFill>
                  <a:srgbClr val="000000"/>
                </a:solidFill>
                <a:effectLst/>
              </a:rPr>
              <a:t>If you 'regurgitate' information, you are:</a:t>
            </a:r>
            <a:endParaRPr lang="af-ZA" sz="2800" b="0" i="0" u="none" strike="noStrike" dirty="0">
              <a:solidFill>
                <a:srgbClr val="000000"/>
              </a:solidFill>
              <a:effectLst/>
            </a:endParaRPr>
          </a:p>
          <a:p>
            <a:pPr marL="514350" indent="-514350">
              <a:buFont typeface="+mj-lt"/>
              <a:buAutoNum type="alphaUcPeriod"/>
            </a:pPr>
            <a:r>
              <a:rPr lang="af-ZA" sz="2800" b="0" i="0" u="none" strike="noStrike" dirty="0">
                <a:solidFill>
                  <a:srgbClr val="000000"/>
                </a:solidFill>
                <a:effectLst/>
              </a:rPr>
              <a:t>Explaining a topic in your own words.</a:t>
            </a:r>
          </a:p>
          <a:p>
            <a:pPr marL="514350" indent="-514350">
              <a:buFont typeface="+mj-lt"/>
              <a:buAutoNum type="alphaUcPeriod"/>
            </a:pPr>
            <a:r>
              <a:rPr lang="af-ZA" sz="2800" b="1" i="0" u="none" strike="noStrike" dirty="0">
                <a:solidFill>
                  <a:srgbClr val="000000"/>
                </a:solidFill>
                <a:effectLst/>
              </a:rPr>
              <a:t>Repeating facts without true understanding.</a:t>
            </a:r>
          </a:p>
          <a:p>
            <a:pPr marL="514350" indent="-514350">
              <a:buFont typeface="+mj-lt"/>
              <a:buAutoNum type="alphaUcPeriod"/>
            </a:pPr>
            <a:r>
              <a:rPr lang="af-ZA" sz="2800" b="0" i="0" u="none" strike="noStrike" dirty="0">
                <a:solidFill>
                  <a:srgbClr val="000000"/>
                </a:solidFill>
                <a:effectLst/>
              </a:rPr>
              <a:t>Creating new ideas based on what you've learned.</a:t>
            </a:r>
          </a:p>
          <a:p>
            <a:pPr marL="514350" indent="-514350">
              <a:buFont typeface="+mj-lt"/>
              <a:buAutoNum type="alphaUcPeriod"/>
            </a:pPr>
            <a:r>
              <a:rPr lang="af-ZA" sz="2800" b="0" i="0" u="none" strike="noStrike" dirty="0">
                <a:solidFill>
                  <a:srgbClr val="000000"/>
                </a:solidFill>
                <a:effectLst/>
              </a:rPr>
              <a:t>Studying a topic for the first time.</a:t>
            </a:r>
          </a:p>
        </p:txBody>
      </p:sp>
    </p:spTree>
    <p:extLst>
      <p:ext uri="{BB962C8B-B14F-4D97-AF65-F5344CB8AC3E}">
        <p14:creationId xmlns:p14="http://schemas.microsoft.com/office/powerpoint/2010/main" val="1259490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558075" y="2116931"/>
            <a:ext cx="7606146" cy="2677656"/>
          </a:xfrm>
          <a:prstGeom prst="rect">
            <a:avLst/>
          </a:prstGeom>
          <a:noFill/>
        </p:spPr>
        <p:txBody>
          <a:bodyPr wrap="square">
            <a:spAutoFit/>
          </a:bodyPr>
          <a:lstStyle/>
          <a:p>
            <a:r>
              <a:rPr lang="af-ZA" sz="2800" b="1" i="0" u="none" strike="noStrike" dirty="0">
                <a:solidFill>
                  <a:srgbClr val="000000"/>
                </a:solidFill>
                <a:effectLst/>
              </a:rPr>
              <a:t>The phrase "kick in" is a phrasal verb that means something is about to:</a:t>
            </a:r>
            <a:endParaRPr lang="af-ZA" sz="2800" b="0" i="0" u="none" strike="noStrike" dirty="0">
              <a:solidFill>
                <a:srgbClr val="000000"/>
              </a:solidFill>
              <a:effectLst/>
            </a:endParaRPr>
          </a:p>
          <a:p>
            <a:pPr marL="514350" indent="-514350">
              <a:buFont typeface="+mj-lt"/>
              <a:buAutoNum type="alphaUcPeriod"/>
            </a:pPr>
            <a:r>
              <a:rPr lang="af-ZA" sz="2800" b="0" i="0" u="none" strike="noStrike" dirty="0">
                <a:solidFill>
                  <a:srgbClr val="000000"/>
                </a:solidFill>
                <a:effectLst/>
              </a:rPr>
              <a:t>Stop.</a:t>
            </a:r>
          </a:p>
          <a:p>
            <a:pPr marL="514350" indent="-514350">
              <a:buFont typeface="+mj-lt"/>
              <a:buAutoNum type="alphaUcPeriod"/>
            </a:pPr>
            <a:r>
              <a:rPr lang="af-ZA" sz="2800" b="0" i="0" u="none" strike="noStrike" dirty="0">
                <a:solidFill>
                  <a:srgbClr val="000000"/>
                </a:solidFill>
                <a:effectLst/>
              </a:rPr>
              <a:t>Begin.</a:t>
            </a:r>
          </a:p>
          <a:p>
            <a:pPr marL="514350" indent="-514350">
              <a:buFont typeface="+mj-lt"/>
              <a:buAutoNum type="alphaUcPeriod"/>
            </a:pPr>
            <a:r>
              <a:rPr lang="af-ZA" sz="2800" b="0" i="0" u="none" strike="noStrike" dirty="0">
                <a:solidFill>
                  <a:srgbClr val="000000"/>
                </a:solidFill>
                <a:effectLst/>
              </a:rPr>
              <a:t>Get kicked.</a:t>
            </a:r>
          </a:p>
          <a:p>
            <a:pPr marL="514350" indent="-514350">
              <a:buFont typeface="+mj-lt"/>
              <a:buAutoNum type="alphaUcPeriod"/>
            </a:pPr>
            <a:r>
              <a:rPr lang="af-ZA" sz="2800" b="0" i="0" u="none" strike="noStrike" dirty="0">
                <a:solidFill>
                  <a:srgbClr val="000000"/>
                </a:solidFill>
                <a:effectLst/>
              </a:rPr>
              <a:t>End.</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63291" y="4254373"/>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896618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a:t>
            </a:r>
            <a:r>
              <a:rPr lang="en-GB" sz="4800" b="1" dirty="0" err="1"/>
              <a:t>eedback</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63291" y="4254373"/>
            <a:ext cx="2688628" cy="2236743"/>
          </a:xfrm>
          <a:prstGeom prst="rect">
            <a:avLst/>
          </a:prstGeom>
        </p:spPr>
        <p:style>
          <a:lnRef idx="2">
            <a:schemeClr val="dk1"/>
          </a:lnRef>
          <a:fillRef idx="1">
            <a:schemeClr val="lt1"/>
          </a:fillRef>
          <a:effectRef idx="0">
            <a:schemeClr val="dk1"/>
          </a:effectRef>
          <a:fontRef idx="minor">
            <a:schemeClr val="dk1"/>
          </a:fontRef>
        </p:style>
      </p:pic>
      <p:sp>
        <p:nvSpPr>
          <p:cNvPr id="7" name="TextBox 5">
            <a:extLst>
              <a:ext uri="{FF2B5EF4-FFF2-40B4-BE49-F238E27FC236}">
                <a16:creationId xmlns:a16="http://schemas.microsoft.com/office/drawing/2014/main" id="{D7D4895E-3376-5DCC-33DB-EB6E01DD986E}"/>
              </a:ext>
            </a:extLst>
          </p:cNvPr>
          <p:cNvSpPr txBox="1"/>
          <p:nvPr/>
        </p:nvSpPr>
        <p:spPr>
          <a:xfrm>
            <a:off x="2481951" y="2135903"/>
            <a:ext cx="7606146" cy="267765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f-ZA" sz="2800" b="1" i="0" u="none" strike="noStrike" dirty="0">
                <a:solidFill>
                  <a:srgbClr val="000000"/>
                </a:solidFill>
                <a:effectLst/>
              </a:rPr>
              <a:t>The phrase "kick in" is a phrasal verb that means something is about to:</a:t>
            </a:r>
            <a:endParaRPr lang="af-ZA" sz="2800" b="0" i="0" u="none" strike="noStrike" dirty="0">
              <a:solidFill>
                <a:srgbClr val="000000"/>
              </a:solidFill>
              <a:effectLst/>
            </a:endParaRPr>
          </a:p>
          <a:p>
            <a:pPr marL="514350" indent="-514350">
              <a:buFont typeface="+mj-lt"/>
              <a:buAutoNum type="alphaUcPeriod"/>
            </a:pPr>
            <a:r>
              <a:rPr lang="af-ZA" sz="2800" b="0" i="0" u="none" strike="noStrike" dirty="0">
                <a:solidFill>
                  <a:srgbClr val="000000"/>
                </a:solidFill>
                <a:effectLst/>
              </a:rPr>
              <a:t>Stop.</a:t>
            </a:r>
          </a:p>
          <a:p>
            <a:pPr marL="514350" indent="-514350">
              <a:buFont typeface="+mj-lt"/>
              <a:buAutoNum type="alphaUcPeriod"/>
            </a:pPr>
            <a:r>
              <a:rPr lang="af-ZA" sz="2800" b="1" i="0" u="none" strike="noStrike" dirty="0">
                <a:solidFill>
                  <a:srgbClr val="000000"/>
                </a:solidFill>
                <a:effectLst/>
              </a:rPr>
              <a:t>Begin</a:t>
            </a:r>
            <a:r>
              <a:rPr lang="af-ZA" sz="2800" b="0" i="0" u="none" strike="noStrike" dirty="0">
                <a:solidFill>
                  <a:srgbClr val="000000"/>
                </a:solidFill>
                <a:effectLst/>
              </a:rPr>
              <a:t>.</a:t>
            </a:r>
          </a:p>
          <a:p>
            <a:pPr marL="514350" indent="-514350">
              <a:buFont typeface="+mj-lt"/>
              <a:buAutoNum type="alphaUcPeriod"/>
            </a:pPr>
            <a:r>
              <a:rPr lang="af-ZA" sz="2800" b="0" i="0" u="none" strike="noStrike" dirty="0">
                <a:solidFill>
                  <a:srgbClr val="000000"/>
                </a:solidFill>
                <a:effectLst/>
              </a:rPr>
              <a:t>Get kicked.</a:t>
            </a:r>
          </a:p>
          <a:p>
            <a:pPr marL="514350" indent="-514350">
              <a:buFont typeface="+mj-lt"/>
              <a:buAutoNum type="alphaUcPeriod"/>
            </a:pPr>
            <a:r>
              <a:rPr lang="af-ZA" sz="2800" b="0" i="0" u="none" strike="noStrike" dirty="0">
                <a:solidFill>
                  <a:srgbClr val="000000"/>
                </a:solidFill>
                <a:effectLst/>
              </a:rPr>
              <a:t>End.</a:t>
            </a:r>
          </a:p>
        </p:txBody>
      </p:sp>
    </p:spTree>
    <p:extLst>
      <p:ext uri="{BB962C8B-B14F-4D97-AF65-F5344CB8AC3E}">
        <p14:creationId xmlns:p14="http://schemas.microsoft.com/office/powerpoint/2010/main" val="5146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Pre assessment</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2" name="TextBox 1">
            <a:extLst>
              <a:ext uri="{FF2B5EF4-FFF2-40B4-BE49-F238E27FC236}">
                <a16:creationId xmlns:a16="http://schemas.microsoft.com/office/drawing/2014/main" id="{E9EB0D5A-56A0-0C12-576F-8C6F5EE9AD90}"/>
              </a:ext>
            </a:extLst>
          </p:cNvPr>
          <p:cNvSpPr txBox="1"/>
          <p:nvPr/>
        </p:nvSpPr>
        <p:spPr>
          <a:xfrm>
            <a:off x="2395515" y="1243256"/>
            <a:ext cx="331587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 assessment</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2422813" y="1865455"/>
            <a:ext cx="9044737" cy="368353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endParaRPr lang="en-US" sz="2400" b="1" dirty="0">
              <a:solidFill>
                <a:schemeClr val="tx1"/>
              </a:solidFill>
            </a:endParaRPr>
          </a:p>
          <a:p>
            <a:pPr marL="457200" indent="-457200">
              <a:buAutoNum type="arabicPeriod"/>
            </a:pPr>
            <a:endParaRPr lang="en-US" sz="2400" b="1" dirty="0">
              <a:solidFill>
                <a:schemeClr val="tx1"/>
              </a:solidFill>
            </a:endParaRPr>
          </a:p>
          <a:p>
            <a:pPr marL="742950" indent="-742950">
              <a:buAutoNum type="arabicPeriod"/>
            </a:pPr>
            <a:endParaRPr lang="en-US" sz="4400" b="1" dirty="0">
              <a:solidFill>
                <a:schemeClr val="tx1"/>
              </a:solidFill>
            </a:endParaRPr>
          </a:p>
        </p:txBody>
      </p:sp>
      <p:sp>
        <p:nvSpPr>
          <p:cNvPr id="3" name="Rectangle 2">
            <a:hlinkClick r:id="rId4"/>
          </p:cNvPr>
          <p:cNvSpPr/>
          <p:nvPr/>
        </p:nvSpPr>
        <p:spPr>
          <a:xfrm>
            <a:off x="2677903" y="5140000"/>
            <a:ext cx="6836194" cy="1507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Check your level below:</a:t>
            </a:r>
          </a:p>
          <a:p>
            <a:r>
              <a:rPr lang="en-US" sz="1400" dirty="0">
                <a:solidFill>
                  <a:schemeClr val="tx1"/>
                </a:solidFill>
              </a:rPr>
              <a:t>5 fives ⭐ = You are a </a:t>
            </a:r>
            <a:r>
              <a:rPr lang="en-US" sz="1400" b="1" dirty="0">
                <a:solidFill>
                  <a:schemeClr val="tx1"/>
                </a:solidFill>
              </a:rPr>
              <a:t>Vocabulary Star </a:t>
            </a:r>
            <a:r>
              <a:rPr lang="en-US" sz="1400" dirty="0">
                <a:solidFill>
                  <a:schemeClr val="tx1"/>
                </a:solidFill>
              </a:rPr>
              <a:t>– you can use words in all skills!</a:t>
            </a:r>
          </a:p>
          <a:p>
            <a:r>
              <a:rPr lang="en-US" sz="1400" dirty="0">
                <a:solidFill>
                  <a:schemeClr val="tx1"/>
                </a:solidFill>
              </a:rPr>
              <a:t>Mostly 4s and 5s 🌟 = You are a </a:t>
            </a:r>
            <a:r>
              <a:rPr lang="en-US" sz="1400" b="1" dirty="0">
                <a:solidFill>
                  <a:schemeClr val="tx1"/>
                </a:solidFill>
              </a:rPr>
              <a:t>Confident User </a:t>
            </a:r>
            <a:r>
              <a:rPr lang="en-US" sz="1400" dirty="0">
                <a:solidFill>
                  <a:schemeClr val="tx1"/>
                </a:solidFill>
              </a:rPr>
              <a:t>– keep practicing in speaking.</a:t>
            </a:r>
          </a:p>
          <a:p>
            <a:r>
              <a:rPr lang="en-US" sz="1400" dirty="0">
                <a:solidFill>
                  <a:schemeClr val="tx1"/>
                </a:solidFill>
              </a:rPr>
              <a:t>Mostly 3s 🙂 = You are a </a:t>
            </a:r>
            <a:r>
              <a:rPr lang="en-US" sz="1400" b="1" dirty="0">
                <a:solidFill>
                  <a:schemeClr val="tx1"/>
                </a:solidFill>
              </a:rPr>
              <a:t>Growing Learner </a:t>
            </a:r>
            <a:r>
              <a:rPr lang="en-US" sz="1400" dirty="0">
                <a:solidFill>
                  <a:schemeClr val="tx1"/>
                </a:solidFill>
              </a:rPr>
              <a:t>– you know the words but need practice.</a:t>
            </a:r>
          </a:p>
          <a:p>
            <a:r>
              <a:rPr lang="en-US" sz="1400" dirty="0">
                <a:solidFill>
                  <a:schemeClr val="tx1"/>
                </a:solidFill>
              </a:rPr>
              <a:t>Mostly 2s 🤔 = You are a </a:t>
            </a:r>
            <a:r>
              <a:rPr lang="en-US" sz="1400" b="1" dirty="0">
                <a:solidFill>
                  <a:schemeClr val="tx1"/>
                </a:solidFill>
              </a:rPr>
              <a:t>Word Explorer </a:t>
            </a:r>
            <a:r>
              <a:rPr lang="en-US" sz="1400" dirty="0">
                <a:solidFill>
                  <a:schemeClr val="tx1"/>
                </a:solidFill>
              </a:rPr>
              <a:t>– you recognize words, now try to use them.</a:t>
            </a:r>
          </a:p>
          <a:p>
            <a:r>
              <a:rPr lang="en-US" sz="1400" dirty="0">
                <a:solidFill>
                  <a:schemeClr val="tx1"/>
                </a:solidFill>
              </a:rPr>
              <a:t>Mostly 1s 🐣 = You are a </a:t>
            </a:r>
            <a:r>
              <a:rPr lang="en-US" sz="1400" b="1" dirty="0">
                <a:solidFill>
                  <a:schemeClr val="tx1"/>
                </a:solidFill>
              </a:rPr>
              <a:t>Beginner</a:t>
            </a:r>
            <a:r>
              <a:rPr lang="en-US" sz="1400" dirty="0">
                <a:solidFill>
                  <a:schemeClr val="tx1"/>
                </a:solidFill>
              </a:rPr>
              <a:t> – new words for you, time to learn step by step.</a:t>
            </a:r>
          </a:p>
        </p:txBody>
      </p:sp>
      <p:sp>
        <p:nvSpPr>
          <p:cNvPr id="6" name="TextBox 5">
            <a:extLst>
              <a:ext uri="{FF2B5EF4-FFF2-40B4-BE49-F238E27FC236}">
                <a16:creationId xmlns:a16="http://schemas.microsoft.com/office/drawing/2014/main" id="{D2A9F7B1-9437-1409-688C-93FA2967EF6A}"/>
              </a:ext>
            </a:extLst>
          </p:cNvPr>
          <p:cNvSpPr txBox="1"/>
          <p:nvPr/>
        </p:nvSpPr>
        <p:spPr>
          <a:xfrm>
            <a:off x="2727959" y="1762703"/>
            <a:ext cx="6273026" cy="3247556"/>
          </a:xfrm>
          <a:prstGeom prst="rect">
            <a:avLst/>
          </a:prstGeom>
          <a:noFill/>
        </p:spPr>
        <p:txBody>
          <a:bodyPr wrap="square" rtlCol="1">
            <a:spAutoFit/>
          </a:bodyPr>
          <a:lstStyle/>
          <a:p>
            <a:pPr>
              <a:lnSpc>
                <a:spcPct val="250000"/>
              </a:lnSpc>
              <a:buClr>
                <a:srgbClr val="000000"/>
              </a:buClr>
              <a:buFont typeface="Arial"/>
              <a:buNone/>
            </a:pPr>
            <a:r>
              <a:rPr lang="en-US" sz="1600" u="sng" kern="0" dirty="0">
                <a:ea typeface="GE SS Text Bold" pitchFamily="18" charset="-78"/>
                <a:cs typeface="GE SS Text Bold" pitchFamily="18" charset="-78"/>
                <a:sym typeface="Arial"/>
              </a:rPr>
              <a:t>Mark the following words according to the attached rubric: </a:t>
            </a:r>
          </a:p>
          <a:p>
            <a:pPr>
              <a:lnSpc>
                <a:spcPct val="150000"/>
              </a:lnSpc>
              <a:buClr>
                <a:srgbClr val="000000"/>
              </a:buClr>
              <a:buFont typeface="Arial"/>
              <a:buNone/>
            </a:pPr>
            <a:r>
              <a:rPr lang="en-US" sz="1600" kern="0" dirty="0">
                <a:ea typeface="GE SS Text Bold" pitchFamily="18" charset="-78"/>
                <a:cs typeface="GE SS Text Bold" pitchFamily="18" charset="-78"/>
                <a:sym typeface="Arial"/>
              </a:rPr>
              <a:t>1- Never seen this word before </a:t>
            </a:r>
          </a:p>
          <a:p>
            <a:pPr>
              <a:lnSpc>
                <a:spcPct val="150000"/>
              </a:lnSpc>
              <a:buClr>
                <a:srgbClr val="000000"/>
              </a:buClr>
              <a:buFont typeface="Arial"/>
              <a:buNone/>
            </a:pPr>
            <a:r>
              <a:rPr lang="en-US" sz="1600" kern="0" dirty="0">
                <a:ea typeface="GE SS Text Bold" pitchFamily="18" charset="-78"/>
                <a:cs typeface="GE SS Text Bold" pitchFamily="18" charset="-78"/>
                <a:sym typeface="Arial"/>
              </a:rPr>
              <a:t>2- Seen the word, but not sure what it means </a:t>
            </a:r>
          </a:p>
          <a:p>
            <a:pPr>
              <a:lnSpc>
                <a:spcPct val="150000"/>
              </a:lnSpc>
              <a:buClr>
                <a:srgbClr val="000000"/>
              </a:buClr>
              <a:buFont typeface="Arial"/>
              <a:buNone/>
            </a:pPr>
            <a:r>
              <a:rPr lang="en-US" sz="1600" kern="0" dirty="0">
                <a:ea typeface="GE SS Text Bold" pitchFamily="18" charset="-78"/>
                <a:cs typeface="GE SS Text Bold" pitchFamily="18" charset="-78"/>
                <a:sym typeface="Arial"/>
              </a:rPr>
              <a:t>3- Used the words, but not sure if correctly </a:t>
            </a:r>
          </a:p>
          <a:p>
            <a:pPr>
              <a:lnSpc>
                <a:spcPct val="150000"/>
              </a:lnSpc>
              <a:buClr>
                <a:srgbClr val="000000"/>
              </a:buClr>
              <a:buFont typeface="Arial"/>
              <a:buNone/>
            </a:pPr>
            <a:r>
              <a:rPr lang="en-US" sz="1600" kern="0" dirty="0">
                <a:ea typeface="GE SS Text Bold" pitchFamily="18" charset="-78"/>
                <a:cs typeface="GE SS Text Bold" pitchFamily="18" charset="-78"/>
                <a:sym typeface="Arial"/>
              </a:rPr>
              <a:t>4- Used the word confidently in spelling or writing </a:t>
            </a:r>
          </a:p>
          <a:p>
            <a:pPr>
              <a:lnSpc>
                <a:spcPct val="150000"/>
              </a:lnSpc>
              <a:buClr>
                <a:srgbClr val="000000"/>
              </a:buClr>
              <a:buFont typeface="Arial"/>
              <a:buNone/>
            </a:pPr>
            <a:r>
              <a:rPr lang="en-US" sz="1600" kern="0" dirty="0">
                <a:ea typeface="GE SS Text Bold" pitchFamily="18" charset="-78"/>
                <a:cs typeface="GE SS Text Bold" pitchFamily="18" charset="-78"/>
                <a:sym typeface="Arial"/>
              </a:rPr>
              <a:t>5- Used the words confidently in both speaking and writing </a:t>
            </a:r>
          </a:p>
          <a:p>
            <a:pPr>
              <a:lnSpc>
                <a:spcPct val="150000"/>
              </a:lnSpc>
              <a:buClr>
                <a:srgbClr val="000000"/>
              </a:buClr>
              <a:buFont typeface="Arial"/>
              <a:buNone/>
            </a:pPr>
            <a:endParaRPr lang="en-US" sz="1600" kern="0" dirty="0">
              <a:ea typeface="GE SS Text Bold" pitchFamily="18" charset="-78"/>
              <a:cs typeface="GE SS Text Bold" pitchFamily="18" charset="-78"/>
              <a:sym typeface="Arial"/>
            </a:endParaRPr>
          </a:p>
          <a:p>
            <a:pPr>
              <a:lnSpc>
                <a:spcPct val="150000"/>
              </a:lnSpc>
              <a:buClr>
                <a:srgbClr val="000000"/>
              </a:buClr>
              <a:buFont typeface="Arial"/>
              <a:buNone/>
            </a:pPr>
            <a:endParaRPr lang="en-US" sz="1600" kern="0" dirty="0">
              <a:ea typeface="GE SS Text Bold" pitchFamily="18" charset="-78"/>
              <a:cs typeface="GE SS Text Bold" pitchFamily="18" charset="-78"/>
              <a:sym typeface="Arial"/>
            </a:endParaRPr>
          </a:p>
        </p:txBody>
      </p:sp>
      <p:sp>
        <p:nvSpPr>
          <p:cNvPr id="7" name="Rectangle 6">
            <a:extLst>
              <a:ext uri="{FF2B5EF4-FFF2-40B4-BE49-F238E27FC236}">
                <a16:creationId xmlns:a16="http://schemas.microsoft.com/office/drawing/2014/main" id="{AFBBEAE9-0756-B801-F733-04245E00170F}"/>
              </a:ext>
            </a:extLst>
          </p:cNvPr>
          <p:cNvSpPr/>
          <p:nvPr/>
        </p:nvSpPr>
        <p:spPr>
          <a:xfrm>
            <a:off x="8339840" y="1995196"/>
            <a:ext cx="2858694" cy="3114398"/>
          </a:xfrm>
          <a:prstGeom prst="rect">
            <a:avLst/>
          </a:prstGeom>
          <a:solidFill>
            <a:srgbClr val="8064A2">
              <a:lumMod val="60000"/>
              <a:lumOff val="40000"/>
            </a:srgbClr>
          </a:solidFill>
          <a:ln w="25400" cap="flat" cmpd="sng" algn="ctr">
            <a:solidFill>
              <a:srgbClr val="8064A2">
                <a:lumMod val="40000"/>
                <a:lumOff val="60000"/>
              </a:srgbClr>
            </a:solidFill>
            <a:prstDash val="solid"/>
          </a:ln>
          <a:effectLst/>
        </p:spPr>
        <p:txBody>
          <a:bodyPr rtlCol="0" anchor="ctr"/>
          <a:lstStyle/>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Plastered .</a:t>
            </a:r>
          </a:p>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Looming .</a:t>
            </a:r>
          </a:p>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Flitting .</a:t>
            </a:r>
          </a:p>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Minefield.</a:t>
            </a:r>
          </a:p>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Frazzled/manic.</a:t>
            </a:r>
          </a:p>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 hammering.</a:t>
            </a:r>
          </a:p>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Regurgitate. </a:t>
            </a:r>
          </a:p>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Swimming in .</a:t>
            </a:r>
          </a:p>
          <a:p>
            <a:pPr marL="285750" marR="0" lvl="0" indent="-2857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All the advice under the sun. </a:t>
            </a:r>
          </a:p>
        </p:txBody>
      </p:sp>
      <p:sp>
        <p:nvSpPr>
          <p:cNvPr id="8" name="Right Arrow 2">
            <a:extLst>
              <a:ext uri="{FF2B5EF4-FFF2-40B4-BE49-F238E27FC236}">
                <a16:creationId xmlns:a16="http://schemas.microsoft.com/office/drawing/2014/main" id="{C38899C8-DC2E-6BFF-6C99-AE19F369C5EE}"/>
              </a:ext>
            </a:extLst>
          </p:cNvPr>
          <p:cNvSpPr/>
          <p:nvPr/>
        </p:nvSpPr>
        <p:spPr>
          <a:xfrm>
            <a:off x="3617113" y="4095452"/>
            <a:ext cx="4287520" cy="1257971"/>
          </a:xfrm>
          <a:prstGeom prst="rightArrow">
            <a:avLst/>
          </a:prstGeom>
          <a:solidFill>
            <a:srgbClr val="8064A2">
              <a:lumMod val="60000"/>
              <a:lumOff val="40000"/>
            </a:srgbClr>
          </a:solidFill>
          <a:ln w="25400" cap="flat" cmpd="sng" algn="ctr">
            <a:solidFill>
              <a:srgbClr val="8064A2">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Merriweather" panose="020B0604020202020204" charset="0"/>
                <a:ea typeface="+mn-ea"/>
                <a:cs typeface="+mn-cs"/>
                <a:sym typeface="Arial"/>
              </a:rPr>
              <a:t>The new words and phrases. </a:t>
            </a:r>
          </a:p>
        </p:txBody>
      </p:sp>
      <p:sp>
        <p:nvSpPr>
          <p:cNvPr id="11" name="Double Wave 46">
            <a:extLst>
              <a:ext uri="{FF2B5EF4-FFF2-40B4-BE49-F238E27FC236}">
                <a16:creationId xmlns:a16="http://schemas.microsoft.com/office/drawing/2014/main" id="{FE6063C8-D740-3AA3-8525-193E7F43BC24}"/>
              </a:ext>
            </a:extLst>
          </p:cNvPr>
          <p:cNvSpPr/>
          <p:nvPr/>
        </p:nvSpPr>
        <p:spPr>
          <a:xfrm>
            <a:off x="2212745" y="595146"/>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a:t>
            </a:r>
            <a:r>
              <a:rPr lang="en-GB"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vocabulary</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Tree>
    <p:extLst>
      <p:ext uri="{BB962C8B-B14F-4D97-AF65-F5344CB8AC3E}">
        <p14:creationId xmlns:p14="http://schemas.microsoft.com/office/powerpoint/2010/main" val="1966434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Formative assessment </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FA4E3-D9DD-83A0-376B-EE4414DF2D02}"/>
              </a:ext>
            </a:extLst>
          </p:cNvPr>
          <p:cNvSpPr txBox="1"/>
          <p:nvPr/>
        </p:nvSpPr>
        <p:spPr>
          <a:xfrm>
            <a:off x="2558075" y="2116931"/>
            <a:ext cx="7606146" cy="2677656"/>
          </a:xfrm>
          <a:prstGeom prst="rect">
            <a:avLst/>
          </a:prstGeom>
          <a:noFill/>
        </p:spPr>
        <p:txBody>
          <a:bodyPr wrap="square">
            <a:spAutoFit/>
          </a:bodyPr>
          <a:lstStyle/>
          <a:p>
            <a:r>
              <a:rPr lang="af-ZA" sz="2800" b="1" i="0" u="none" strike="noStrike" dirty="0">
                <a:solidFill>
                  <a:srgbClr val="000000"/>
                </a:solidFill>
                <a:effectLst/>
              </a:rPr>
              <a:t>A revision period that is described as 'manic' is one that is:</a:t>
            </a:r>
            <a:endParaRPr lang="af-ZA" sz="2800" b="0" i="0" u="none" strike="noStrike" dirty="0">
              <a:solidFill>
                <a:srgbClr val="000000"/>
              </a:solidFill>
              <a:effectLst/>
            </a:endParaRPr>
          </a:p>
          <a:p>
            <a:pPr marL="514350" indent="-514350">
              <a:buFont typeface="+mj-lt"/>
              <a:buAutoNum type="alphaUcPeriod"/>
            </a:pPr>
            <a:r>
              <a:rPr lang="af-ZA" sz="2800" b="0" i="0" u="none" strike="noStrike" dirty="0">
                <a:solidFill>
                  <a:srgbClr val="000000"/>
                </a:solidFill>
                <a:effectLst/>
              </a:rPr>
              <a:t>Calm and relaxed.</a:t>
            </a:r>
          </a:p>
          <a:p>
            <a:pPr marL="514350" indent="-514350">
              <a:buFont typeface="+mj-lt"/>
              <a:buAutoNum type="alphaUcPeriod"/>
            </a:pPr>
            <a:r>
              <a:rPr lang="af-ZA" sz="2800" b="0" i="0" u="none" strike="noStrike" dirty="0">
                <a:solidFill>
                  <a:srgbClr val="000000"/>
                </a:solidFill>
                <a:effectLst/>
              </a:rPr>
              <a:t>Well-structured and organized.</a:t>
            </a:r>
          </a:p>
          <a:p>
            <a:pPr marL="514350" indent="-514350">
              <a:buFont typeface="+mj-lt"/>
              <a:buAutoNum type="alphaUcPeriod"/>
            </a:pPr>
            <a:r>
              <a:rPr lang="af-ZA" sz="2800" b="0" i="0" u="none" strike="noStrike" dirty="0">
                <a:solidFill>
                  <a:srgbClr val="000000"/>
                </a:solidFill>
                <a:effectLst/>
              </a:rPr>
              <a:t>Very busy and chaotic.</a:t>
            </a:r>
          </a:p>
          <a:p>
            <a:pPr marL="514350" indent="-514350">
              <a:buFont typeface="+mj-lt"/>
              <a:buAutoNum type="alphaUcPeriod"/>
            </a:pPr>
            <a:r>
              <a:rPr lang="af-ZA" sz="2800" b="0" i="0" u="none" strike="noStrike" dirty="0">
                <a:solidFill>
                  <a:srgbClr val="000000"/>
                </a:solidFill>
                <a:effectLst/>
              </a:rPr>
              <a:t>Simple and straightforward.</a:t>
            </a:r>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63291" y="4254373"/>
            <a:ext cx="2688628" cy="223674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0685764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374330"/>
            <a:ext cx="7279500" cy="830997"/>
          </a:xfrm>
          <a:prstGeom prst="rect">
            <a:avLst/>
          </a:prstGeom>
        </p:spPr>
        <p:txBody>
          <a:bodyPr wrap="square">
            <a:spAutoFit/>
          </a:bodyPr>
          <a:lstStyle/>
          <a:p>
            <a:r>
              <a:rPr lang="en-US" sz="4800" b="1" dirty="0"/>
              <a:t>F</a:t>
            </a:r>
            <a:r>
              <a:rPr lang="en-GB" sz="4800" b="1" dirty="0" err="1"/>
              <a:t>eedback</a:t>
            </a:r>
            <a:endParaRPr lang="en-US" sz="4800" dirty="0"/>
          </a:p>
        </p:txBody>
      </p:sp>
      <p:sp>
        <p:nvSpPr>
          <p:cNvPr id="36" name="Rectangle 35">
            <a:hlinkClick r:id="rId4"/>
          </p:cNvPr>
          <p:cNvSpPr/>
          <p:nvPr/>
        </p:nvSpPr>
        <p:spPr>
          <a:xfrm>
            <a:off x="2478914" y="5372745"/>
            <a:ext cx="8831986" cy="115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and On Remote Control: Over 21,823 Royalty-Free Licensable Stock  Illustrations &amp; Drawings | Shutterstock">
            <a:extLst>
              <a:ext uri="{FF2B5EF4-FFF2-40B4-BE49-F238E27FC236}">
                <a16:creationId xmlns:a16="http://schemas.microsoft.com/office/drawing/2014/main" id="{19C72B31-675B-B79E-65CD-CB096EBB9C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50"/>
          <a:stretch/>
        </p:blipFill>
        <p:spPr bwMode="auto">
          <a:xfrm>
            <a:off x="8563291" y="4254373"/>
            <a:ext cx="2688628" cy="2236743"/>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A67A4DAB-4957-EE05-30F2-28B50B3D92F6}"/>
              </a:ext>
            </a:extLst>
          </p:cNvPr>
          <p:cNvSpPr txBox="1"/>
          <p:nvPr/>
        </p:nvSpPr>
        <p:spPr>
          <a:xfrm>
            <a:off x="2478914" y="2203183"/>
            <a:ext cx="7606146" cy="267765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f-ZA" sz="2800" b="1" i="0" u="none" strike="noStrike" dirty="0">
                <a:solidFill>
                  <a:srgbClr val="000000"/>
                </a:solidFill>
                <a:effectLst/>
              </a:rPr>
              <a:t>A revision period that is described as 'manic' is one that is:</a:t>
            </a:r>
            <a:endParaRPr lang="af-ZA" sz="2800" b="0" i="0" u="none" strike="noStrike" dirty="0">
              <a:solidFill>
                <a:srgbClr val="000000"/>
              </a:solidFill>
              <a:effectLst/>
            </a:endParaRPr>
          </a:p>
          <a:p>
            <a:pPr marL="514350" indent="-514350">
              <a:buFont typeface="+mj-lt"/>
              <a:buAutoNum type="alphaUcPeriod"/>
            </a:pPr>
            <a:r>
              <a:rPr lang="af-ZA" sz="2800" b="0" i="0" u="none" strike="noStrike" dirty="0">
                <a:solidFill>
                  <a:srgbClr val="000000"/>
                </a:solidFill>
                <a:effectLst/>
              </a:rPr>
              <a:t>Calm and relaxed.</a:t>
            </a:r>
          </a:p>
          <a:p>
            <a:pPr marL="514350" indent="-514350">
              <a:buFont typeface="+mj-lt"/>
              <a:buAutoNum type="alphaUcPeriod"/>
            </a:pPr>
            <a:r>
              <a:rPr lang="af-ZA" sz="2800" b="0" i="0" u="none" strike="noStrike" dirty="0">
                <a:solidFill>
                  <a:srgbClr val="000000"/>
                </a:solidFill>
                <a:effectLst/>
              </a:rPr>
              <a:t>Well-structured and organized.</a:t>
            </a:r>
          </a:p>
          <a:p>
            <a:pPr marL="514350" indent="-514350">
              <a:buFont typeface="+mj-lt"/>
              <a:buAutoNum type="alphaUcPeriod"/>
            </a:pPr>
            <a:r>
              <a:rPr lang="af-ZA" sz="2800" b="1" i="0" u="none" strike="noStrike" dirty="0">
                <a:solidFill>
                  <a:srgbClr val="000000"/>
                </a:solidFill>
                <a:effectLst/>
              </a:rPr>
              <a:t>Very busy and chaotic.</a:t>
            </a:r>
          </a:p>
          <a:p>
            <a:pPr marL="514350" indent="-514350">
              <a:buFont typeface="+mj-lt"/>
              <a:buAutoNum type="alphaUcPeriod"/>
            </a:pPr>
            <a:r>
              <a:rPr lang="af-ZA" sz="2800" b="0" i="0" u="none" strike="noStrike" dirty="0">
                <a:solidFill>
                  <a:srgbClr val="000000"/>
                </a:solidFill>
                <a:effectLst/>
              </a:rPr>
              <a:t>Simple and straightforward.</a:t>
            </a:r>
          </a:p>
        </p:txBody>
      </p:sp>
    </p:spTree>
    <p:extLst>
      <p:ext uri="{BB962C8B-B14F-4D97-AF65-F5344CB8AC3E}">
        <p14:creationId xmlns:p14="http://schemas.microsoft.com/office/powerpoint/2010/main" val="2508188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20" y="1144277"/>
            <a:ext cx="8765944" cy="512943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6" name="TextBox 5">
            <a:extLst>
              <a:ext uri="{FF2B5EF4-FFF2-40B4-BE49-F238E27FC236}">
                <a16:creationId xmlns:a16="http://schemas.microsoft.com/office/drawing/2014/main" id="{B36C0627-6399-F122-3B81-8ED05DFEEE2D}"/>
              </a:ext>
            </a:extLst>
          </p:cNvPr>
          <p:cNvSpPr txBox="1"/>
          <p:nvPr/>
        </p:nvSpPr>
        <p:spPr>
          <a:xfrm>
            <a:off x="2610049" y="1218239"/>
            <a:ext cx="321518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Differentiation </a:t>
            </a:r>
            <a:r>
              <a:rPr lang="en-US" sz="2800" b="1" dirty="0">
                <a:latin typeface="Arial" panose="020B0604020202020204" pitchFamily="34" charset="0"/>
                <a:cs typeface="Arial" panose="020B0604020202020204" pitchFamily="34" charset="0"/>
              </a:rPr>
              <a:t> </a:t>
            </a:r>
          </a:p>
        </p:txBody>
      </p:sp>
      <p:sp>
        <p:nvSpPr>
          <p:cNvPr id="37" name="Rectangle 36">
            <a:extLst>
              <a:ext uri="{FF2B5EF4-FFF2-40B4-BE49-F238E27FC236}">
                <a16:creationId xmlns:a16="http://schemas.microsoft.com/office/drawing/2014/main" id="{778DBB4E-1391-41F3-8F76-1CBCF5112563}"/>
              </a:ext>
            </a:extLst>
          </p:cNvPr>
          <p:cNvSpPr/>
          <p:nvPr/>
        </p:nvSpPr>
        <p:spPr>
          <a:xfrm>
            <a:off x="6773509" y="1766317"/>
            <a:ext cx="3947115" cy="1121479"/>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Students 3+4</a:t>
            </a:r>
          </a:p>
        </p:txBody>
      </p:sp>
      <p:sp>
        <p:nvSpPr>
          <p:cNvPr id="38" name="Rectangle 37">
            <a:extLst>
              <a:ext uri="{FF2B5EF4-FFF2-40B4-BE49-F238E27FC236}">
                <a16:creationId xmlns:a16="http://schemas.microsoft.com/office/drawing/2014/main" id="{2EF90DC3-7BBF-4ED5-890B-458273939561}"/>
              </a:ext>
            </a:extLst>
          </p:cNvPr>
          <p:cNvSpPr/>
          <p:nvPr/>
        </p:nvSpPr>
        <p:spPr>
          <a:xfrm>
            <a:off x="2631503" y="1815421"/>
            <a:ext cx="3947115" cy="1121479"/>
          </a:xfrm>
          <a:prstGeom prst="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Students 1+2 </a:t>
            </a:r>
          </a:p>
        </p:txBody>
      </p:sp>
      <p:sp>
        <p:nvSpPr>
          <p:cNvPr id="39" name="Rectangle 38">
            <a:hlinkClick r:id="rId4"/>
            <a:extLst>
              <a:ext uri="{FF2B5EF4-FFF2-40B4-BE49-F238E27FC236}">
                <a16:creationId xmlns:a16="http://schemas.microsoft.com/office/drawing/2014/main" id="{5CF27D4B-4B38-4AE8-9497-D8CEA7EDBEEF}"/>
              </a:ext>
            </a:extLst>
          </p:cNvPr>
          <p:cNvSpPr/>
          <p:nvPr/>
        </p:nvSpPr>
        <p:spPr>
          <a:xfrm>
            <a:off x="7067292" y="2987919"/>
            <a:ext cx="4243984" cy="1932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Write a short paragraph using at least five of the new words. Challenge them to incorporate both the vocabulary words and the phrasal verbs.</a:t>
            </a:r>
          </a:p>
        </p:txBody>
      </p:sp>
      <p:sp>
        <p:nvSpPr>
          <p:cNvPr id="49" name="Rectangle 48">
            <a:hlinkClick r:id="rId5"/>
            <a:extLst>
              <a:ext uri="{FF2B5EF4-FFF2-40B4-BE49-F238E27FC236}">
                <a16:creationId xmlns:a16="http://schemas.microsoft.com/office/drawing/2014/main" id="{D369066C-60C6-477D-B56A-9DEDAF0DA74A}"/>
              </a:ext>
            </a:extLst>
          </p:cNvPr>
          <p:cNvSpPr/>
          <p:nvPr/>
        </p:nvSpPr>
        <p:spPr>
          <a:xfrm>
            <a:off x="2463756" y="3038163"/>
            <a:ext cx="4495278" cy="1734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Write down 3 sentences using the new words</a:t>
            </a:r>
          </a:p>
        </p:txBody>
      </p:sp>
      <p:sp>
        <p:nvSpPr>
          <p:cNvPr id="3" name="AutoShape 2" descr="Click Here Images – Browse 43,393 Stoc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17AA8DB1-53B4-F3B5-345B-A286D1F45919}"/>
              </a:ext>
            </a:extLst>
          </p:cNvPr>
          <p:cNvSpPr txBox="1"/>
          <p:nvPr/>
        </p:nvSpPr>
        <p:spPr>
          <a:xfrm>
            <a:off x="2463756" y="5098991"/>
            <a:ext cx="6151418" cy="369332"/>
          </a:xfrm>
          <a:prstGeom prst="rect">
            <a:avLst/>
          </a:prstGeom>
          <a:solidFill>
            <a:schemeClr val="accent2"/>
          </a:solidFill>
        </p:spPr>
        <p:txBody>
          <a:bodyPr wrap="square">
            <a:spAutoFit/>
          </a:bodyPr>
          <a:lstStyle/>
          <a:p>
            <a:r>
              <a:rPr lang="en-US" dirty="0"/>
              <a:t>📌 Share: Each pair presents their product to the class.</a:t>
            </a:r>
          </a:p>
        </p:txBody>
      </p:sp>
      <p:graphicFrame>
        <p:nvGraphicFramePr>
          <p:cNvPr id="7" name="Table 6">
            <a:extLst>
              <a:ext uri="{FF2B5EF4-FFF2-40B4-BE49-F238E27FC236}">
                <a16:creationId xmlns:a16="http://schemas.microsoft.com/office/drawing/2014/main" id="{2E11F911-F6AC-4CB4-48B0-6BFC2CD86550}"/>
              </a:ext>
            </a:extLst>
          </p:cNvPr>
          <p:cNvGraphicFramePr>
            <a:graphicFrameLocks noGrp="1"/>
          </p:cNvGraphicFramePr>
          <p:nvPr>
            <p:extLst>
              <p:ext uri="{D42A27DB-BD31-4B8C-83A1-F6EECF244321}">
                <p14:modId xmlns:p14="http://schemas.microsoft.com/office/powerpoint/2010/main" val="3849350715"/>
              </p:ext>
            </p:extLst>
          </p:nvPr>
        </p:nvGraphicFramePr>
        <p:xfrm>
          <a:off x="2397125" y="5578121"/>
          <a:ext cx="9340335" cy="1219200"/>
        </p:xfrm>
        <a:graphic>
          <a:graphicData uri="http://schemas.openxmlformats.org/drawingml/2006/table">
            <a:tbl>
              <a:tblPr/>
              <a:tblGrid>
                <a:gridCol w="3113445">
                  <a:extLst>
                    <a:ext uri="{9D8B030D-6E8A-4147-A177-3AD203B41FA5}">
                      <a16:colId xmlns:a16="http://schemas.microsoft.com/office/drawing/2014/main" val="2621688678"/>
                    </a:ext>
                  </a:extLst>
                </a:gridCol>
                <a:gridCol w="3113445">
                  <a:extLst>
                    <a:ext uri="{9D8B030D-6E8A-4147-A177-3AD203B41FA5}">
                      <a16:colId xmlns:a16="http://schemas.microsoft.com/office/drawing/2014/main" val="1842200596"/>
                    </a:ext>
                  </a:extLst>
                </a:gridCol>
                <a:gridCol w="3113445">
                  <a:extLst>
                    <a:ext uri="{9D8B030D-6E8A-4147-A177-3AD203B41FA5}">
                      <a16:colId xmlns:a16="http://schemas.microsoft.com/office/drawing/2014/main" val="554610803"/>
                    </a:ext>
                  </a:extLst>
                </a:gridCol>
              </a:tblGrid>
              <a:tr h="0">
                <a:tc>
                  <a:txBody>
                    <a:bodyPr/>
                    <a:lstStyle/>
                    <a:p>
                      <a:r>
                        <a:rPr lang="en-US" sz="1400"/>
                        <a:t>Criteria</a:t>
                      </a:r>
                    </a:p>
                  </a:txBody>
                  <a:tcPr anchor="ctr">
                    <a:lnL>
                      <a:noFill/>
                    </a:lnL>
                    <a:lnR>
                      <a:noFill/>
                    </a:lnR>
                    <a:lnT>
                      <a:noFill/>
                    </a:lnT>
                    <a:lnB>
                      <a:noFill/>
                    </a:lnB>
                    <a:solidFill>
                      <a:schemeClr val="bg1"/>
                    </a:solidFill>
                  </a:tcPr>
                </a:tc>
                <a:tc>
                  <a:txBody>
                    <a:bodyPr/>
                    <a:lstStyle/>
                    <a:p>
                      <a:r>
                        <a:rPr lang="en-US" sz="1400" dirty="0"/>
                        <a:t>2 pts (Strong)</a:t>
                      </a:r>
                    </a:p>
                  </a:txBody>
                  <a:tcPr anchor="ctr">
                    <a:lnL>
                      <a:noFill/>
                    </a:lnL>
                    <a:lnR>
                      <a:noFill/>
                    </a:lnR>
                    <a:lnT>
                      <a:noFill/>
                    </a:lnT>
                    <a:lnB>
                      <a:noFill/>
                    </a:lnB>
                    <a:solidFill>
                      <a:schemeClr val="bg1"/>
                    </a:solidFill>
                  </a:tcPr>
                </a:tc>
                <a:tc>
                  <a:txBody>
                    <a:bodyPr/>
                    <a:lstStyle/>
                    <a:p>
                      <a:r>
                        <a:rPr lang="en-US" sz="1400" dirty="0"/>
                        <a:t>1 pt (Developing)</a:t>
                      </a:r>
                    </a:p>
                  </a:txBody>
                  <a:tcPr anchor="ctr">
                    <a:lnL>
                      <a:noFill/>
                    </a:lnL>
                    <a:lnR>
                      <a:noFill/>
                    </a:lnR>
                    <a:lnT>
                      <a:noFill/>
                    </a:lnT>
                    <a:lnB>
                      <a:noFill/>
                    </a:lnB>
                    <a:solidFill>
                      <a:schemeClr val="bg1"/>
                    </a:solidFill>
                  </a:tcPr>
                </a:tc>
                <a:extLst>
                  <a:ext uri="{0D108BD9-81ED-4DB2-BD59-A6C34878D82A}">
                    <a16:rowId xmlns:a16="http://schemas.microsoft.com/office/drawing/2014/main" val="546367697"/>
                  </a:ext>
                </a:extLst>
              </a:tr>
              <a:tr h="0">
                <a:tc>
                  <a:txBody>
                    <a:bodyPr/>
                    <a:lstStyle/>
                    <a:p>
                      <a:r>
                        <a:rPr lang="en-US" sz="1400" b="1"/>
                        <a:t>Engagement</a:t>
                      </a:r>
                      <a:endParaRPr lang="en-US" sz="1400"/>
                    </a:p>
                  </a:txBody>
                  <a:tcPr anchor="ctr">
                    <a:lnL>
                      <a:noFill/>
                    </a:lnL>
                    <a:lnR>
                      <a:noFill/>
                    </a:lnR>
                    <a:lnT>
                      <a:noFill/>
                    </a:lnT>
                    <a:lnB>
                      <a:noFill/>
                    </a:lnB>
                    <a:solidFill>
                      <a:schemeClr val="bg1"/>
                    </a:solidFill>
                  </a:tcPr>
                </a:tc>
                <a:tc>
                  <a:txBody>
                    <a:bodyPr/>
                    <a:lstStyle/>
                    <a:p>
                      <a:r>
                        <a:rPr lang="en-US" sz="1400"/>
                        <a:t>Actively participates &amp; stays on task</a:t>
                      </a:r>
                    </a:p>
                  </a:txBody>
                  <a:tcPr anchor="ctr">
                    <a:lnL>
                      <a:noFill/>
                    </a:lnL>
                    <a:lnR>
                      <a:noFill/>
                    </a:lnR>
                    <a:lnT>
                      <a:noFill/>
                    </a:lnT>
                    <a:lnB>
                      <a:noFill/>
                    </a:lnB>
                    <a:solidFill>
                      <a:schemeClr val="bg1"/>
                    </a:solidFill>
                  </a:tcPr>
                </a:tc>
                <a:tc>
                  <a:txBody>
                    <a:bodyPr/>
                    <a:lstStyle/>
                    <a:p>
                      <a:r>
                        <a:rPr lang="en-US" sz="1400"/>
                        <a:t>Limited participation or off-task</a:t>
                      </a:r>
                    </a:p>
                  </a:txBody>
                  <a:tcPr anchor="ctr">
                    <a:lnL>
                      <a:noFill/>
                    </a:lnL>
                    <a:lnR>
                      <a:noFill/>
                    </a:lnR>
                    <a:lnT>
                      <a:noFill/>
                    </a:lnT>
                    <a:lnB>
                      <a:noFill/>
                    </a:lnB>
                    <a:solidFill>
                      <a:schemeClr val="bg1"/>
                    </a:solidFill>
                  </a:tcPr>
                </a:tc>
                <a:extLst>
                  <a:ext uri="{0D108BD9-81ED-4DB2-BD59-A6C34878D82A}">
                    <a16:rowId xmlns:a16="http://schemas.microsoft.com/office/drawing/2014/main" val="2829089343"/>
                  </a:ext>
                </a:extLst>
              </a:tr>
              <a:tr h="0">
                <a:tc>
                  <a:txBody>
                    <a:bodyPr/>
                    <a:lstStyle/>
                    <a:p>
                      <a:r>
                        <a:rPr lang="en-US" sz="1400" b="1"/>
                        <a:t>Collaboration</a:t>
                      </a:r>
                      <a:endParaRPr lang="en-US" sz="1400"/>
                    </a:p>
                  </a:txBody>
                  <a:tcPr anchor="ctr">
                    <a:lnL>
                      <a:noFill/>
                    </a:lnL>
                    <a:lnR>
                      <a:noFill/>
                    </a:lnR>
                    <a:lnT>
                      <a:noFill/>
                    </a:lnT>
                    <a:lnB>
                      <a:noFill/>
                    </a:lnB>
                    <a:solidFill>
                      <a:schemeClr val="bg1"/>
                    </a:solidFill>
                  </a:tcPr>
                </a:tc>
                <a:tc>
                  <a:txBody>
                    <a:bodyPr/>
                    <a:lstStyle/>
                    <a:p>
                      <a:r>
                        <a:rPr lang="en-US" sz="1400"/>
                        <a:t>Shares ideas &amp; supports partner</a:t>
                      </a:r>
                    </a:p>
                  </a:txBody>
                  <a:tcPr anchor="ctr">
                    <a:lnL>
                      <a:noFill/>
                    </a:lnL>
                    <a:lnR>
                      <a:noFill/>
                    </a:lnR>
                    <a:lnT>
                      <a:noFill/>
                    </a:lnT>
                    <a:lnB>
                      <a:noFill/>
                    </a:lnB>
                    <a:solidFill>
                      <a:schemeClr val="bg1"/>
                    </a:solidFill>
                  </a:tcPr>
                </a:tc>
                <a:tc>
                  <a:txBody>
                    <a:bodyPr/>
                    <a:lstStyle/>
                    <a:p>
                      <a:r>
                        <a:rPr lang="en-US" sz="1400"/>
                        <a:t>Minimal sharing or uneven work</a:t>
                      </a:r>
                    </a:p>
                  </a:txBody>
                  <a:tcPr anchor="ctr">
                    <a:lnL>
                      <a:noFill/>
                    </a:lnL>
                    <a:lnR>
                      <a:noFill/>
                    </a:lnR>
                    <a:lnT>
                      <a:noFill/>
                    </a:lnT>
                    <a:lnB>
                      <a:noFill/>
                    </a:lnB>
                    <a:solidFill>
                      <a:schemeClr val="bg1"/>
                    </a:solidFill>
                  </a:tcPr>
                </a:tc>
                <a:extLst>
                  <a:ext uri="{0D108BD9-81ED-4DB2-BD59-A6C34878D82A}">
                    <a16:rowId xmlns:a16="http://schemas.microsoft.com/office/drawing/2014/main" val="2067185786"/>
                  </a:ext>
                </a:extLst>
              </a:tr>
              <a:tr h="0">
                <a:tc>
                  <a:txBody>
                    <a:bodyPr/>
                    <a:lstStyle/>
                    <a:p>
                      <a:r>
                        <a:rPr lang="en-US" sz="1400" b="1"/>
                        <a:t>Communication</a:t>
                      </a:r>
                      <a:endParaRPr lang="en-US" sz="1400"/>
                    </a:p>
                  </a:txBody>
                  <a:tcPr anchor="ctr">
                    <a:lnL>
                      <a:noFill/>
                    </a:lnL>
                    <a:lnR>
                      <a:noFill/>
                    </a:lnR>
                    <a:lnT>
                      <a:noFill/>
                    </a:lnT>
                    <a:lnB>
                      <a:noFill/>
                    </a:lnB>
                    <a:solidFill>
                      <a:schemeClr val="bg1"/>
                    </a:solidFill>
                  </a:tcPr>
                </a:tc>
                <a:tc>
                  <a:txBody>
                    <a:bodyPr/>
                    <a:lstStyle/>
                    <a:p>
                      <a:r>
                        <a:rPr lang="en-US" sz="1400"/>
                        <a:t>Ideas are clear &amp; connected to text</a:t>
                      </a:r>
                    </a:p>
                  </a:txBody>
                  <a:tcPr anchor="ctr">
                    <a:lnL>
                      <a:noFill/>
                    </a:lnL>
                    <a:lnR>
                      <a:noFill/>
                    </a:lnR>
                    <a:lnT>
                      <a:noFill/>
                    </a:lnT>
                    <a:lnB>
                      <a:noFill/>
                    </a:lnB>
                    <a:solidFill>
                      <a:schemeClr val="bg1"/>
                    </a:solidFill>
                  </a:tcPr>
                </a:tc>
                <a:tc>
                  <a:txBody>
                    <a:bodyPr/>
                    <a:lstStyle/>
                    <a:p>
                      <a:r>
                        <a:rPr lang="en-US" sz="1400" dirty="0"/>
                        <a:t>Ideas unclear or weakly linked</a:t>
                      </a:r>
                    </a:p>
                  </a:txBody>
                  <a:tcPr anchor="ctr">
                    <a:lnL>
                      <a:noFill/>
                    </a:lnL>
                    <a:lnR>
                      <a:noFill/>
                    </a:lnR>
                    <a:lnT>
                      <a:noFill/>
                    </a:lnT>
                    <a:lnB>
                      <a:noFill/>
                    </a:lnB>
                    <a:solidFill>
                      <a:schemeClr val="bg1"/>
                    </a:solidFill>
                  </a:tcPr>
                </a:tc>
                <a:extLst>
                  <a:ext uri="{0D108BD9-81ED-4DB2-BD59-A6C34878D82A}">
                    <a16:rowId xmlns:a16="http://schemas.microsoft.com/office/drawing/2014/main" val="4103484155"/>
                  </a:ext>
                </a:extLst>
              </a:tr>
            </a:tbl>
          </a:graphicData>
        </a:graphic>
      </p:graphicFrame>
    </p:spTree>
    <p:extLst>
      <p:ext uri="{BB962C8B-B14F-4D97-AF65-F5344CB8AC3E}">
        <p14:creationId xmlns:p14="http://schemas.microsoft.com/office/powerpoint/2010/main" val="248488480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78319" y="533336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5/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 name="TextBox 3">
            <a:extLst>
              <a:ext uri="{FF2B5EF4-FFF2-40B4-BE49-F238E27FC236}">
                <a16:creationId xmlns:a16="http://schemas.microsoft.com/office/drawing/2014/main" id="{53A41733-8FFD-4EFE-05EE-16FB4BE1B2AB}"/>
              </a:ext>
            </a:extLst>
          </p:cNvPr>
          <p:cNvSpPr txBox="1"/>
          <p:nvPr/>
        </p:nvSpPr>
        <p:spPr>
          <a:xfrm>
            <a:off x="2590799" y="1460718"/>
            <a:ext cx="6456219" cy="3939540"/>
          </a:xfrm>
          <a:prstGeom prst="rect">
            <a:avLst/>
          </a:prstGeom>
          <a:noFill/>
        </p:spPr>
        <p:txBody>
          <a:bodyPr wrap="square">
            <a:spAutoFit/>
          </a:bodyPr>
          <a:lstStyle/>
          <a:p>
            <a:r>
              <a:rPr lang="en-US" sz="4000" b="1" dirty="0"/>
              <a:t>Real-life application:</a:t>
            </a:r>
          </a:p>
          <a:p>
            <a:endParaRPr lang="en-US" b="1" dirty="0"/>
          </a:p>
          <a:p>
            <a:r>
              <a:rPr lang="en-US" sz="2400" b="1" dirty="0"/>
              <a:t>Personal Story Time:</a:t>
            </a:r>
            <a:r>
              <a:rPr lang="en-US" sz="2400" dirty="0"/>
              <a:t> </a:t>
            </a:r>
          </a:p>
          <a:p>
            <a:endParaRPr lang="en-US" sz="2400" dirty="0"/>
          </a:p>
          <a:p>
            <a:pPr marL="342900" indent="-342900">
              <a:buAutoNum type="arabicPeriod"/>
            </a:pPr>
            <a:r>
              <a:rPr lang="en-US" sz="2400" dirty="0"/>
              <a:t>Ask students to share a personal experience related to the words. For example, "Tell us about a time you felt </a:t>
            </a:r>
            <a:r>
              <a:rPr lang="en-US" sz="2400" b="1" dirty="0"/>
              <a:t>swimming in</a:t>
            </a:r>
            <a:r>
              <a:rPr lang="en-US" sz="2400" dirty="0"/>
              <a:t> homework.“</a:t>
            </a:r>
          </a:p>
          <a:p>
            <a:pPr marL="342900" indent="-342900">
              <a:buAutoNum type="arabicPeriod"/>
            </a:pPr>
            <a:r>
              <a:rPr lang="en-US" sz="2400" dirty="0"/>
              <a:t>Students will have 1 minute to think.</a:t>
            </a:r>
          </a:p>
          <a:p>
            <a:pPr marL="342900" indent="-342900">
              <a:buAutoNum type="arabicPeriod"/>
            </a:pPr>
            <a:r>
              <a:rPr lang="en-US" sz="2400" dirty="0"/>
              <a:t>Random pick: Speak up and share your story using the new words</a:t>
            </a:r>
          </a:p>
        </p:txBody>
      </p:sp>
      <p:pic>
        <p:nvPicPr>
          <p:cNvPr id="2050" name="Picture 2" descr="Storytelling Marketing: Definition ...">
            <a:extLst>
              <a:ext uri="{FF2B5EF4-FFF2-40B4-BE49-F238E27FC236}">
                <a16:creationId xmlns:a16="http://schemas.microsoft.com/office/drawing/2014/main" id="{68D87E82-10CA-C59E-6960-D5A980206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217180"/>
            <a:ext cx="3621429" cy="193457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0">
            <a:extLst>
              <a:ext uri="{FF2B5EF4-FFF2-40B4-BE49-F238E27FC236}">
                <a16:creationId xmlns:a16="http://schemas.microsoft.com/office/drawing/2014/main" id="{AA44F384-666A-2B36-04DC-43DE4C31DD43}"/>
              </a:ext>
            </a:extLst>
          </p:cNvPr>
          <p:cNvGrpSpPr/>
          <p:nvPr/>
        </p:nvGrpSpPr>
        <p:grpSpPr>
          <a:xfrm>
            <a:off x="10641486" y="1179783"/>
            <a:ext cx="1261271" cy="716434"/>
            <a:chOff x="7446246" y="205862"/>
            <a:chExt cx="1544854" cy="691058"/>
          </a:xfrm>
        </p:grpSpPr>
        <p:sp>
          <p:nvSpPr>
            <p:cNvPr id="5" name="Rounded Rectangle 10">
              <a:extLst>
                <a:ext uri="{FF2B5EF4-FFF2-40B4-BE49-F238E27FC236}">
                  <a16:creationId xmlns:a16="http://schemas.microsoft.com/office/drawing/2014/main" id="{A4CAD0CA-D966-8E0C-8E6A-426BEC81B50B}"/>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22">
              <a:extLst>
                <a:ext uri="{FF2B5EF4-FFF2-40B4-BE49-F238E27FC236}">
                  <a16:creationId xmlns:a16="http://schemas.microsoft.com/office/drawing/2014/main" id="{D55265D3-C0C1-D736-BCF7-43E8ED3BF1BA}"/>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cs typeface="Calibri" panose="020F0502020204030204" pitchFamily="34" charset="0"/>
                </a:rPr>
                <a:t>4:00</a:t>
              </a:r>
              <a:r>
                <a:rPr lang="en-US" b="1" dirty="0">
                  <a:latin typeface="Calibri" panose="020F0502020204030204" pitchFamily="34" charset="0"/>
                  <a:cs typeface="Calibri" panose="020F0502020204030204" pitchFamily="34" charset="0"/>
                </a:rPr>
                <a:t> minutes</a:t>
              </a:r>
            </a:p>
          </p:txBody>
        </p:sp>
      </p:grpSp>
    </p:spTree>
    <p:extLst>
      <p:ext uri="{BB962C8B-B14F-4D97-AF65-F5344CB8AC3E}">
        <p14:creationId xmlns:p14="http://schemas.microsoft.com/office/powerpoint/2010/main" val="242997001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Ticket </a:t>
            </a:r>
          </a:p>
        </p:txBody>
      </p:sp>
      <p:pic>
        <p:nvPicPr>
          <p:cNvPr id="4" name="Picture 3">
            <a:extLst>
              <a:ext uri="{FF2B5EF4-FFF2-40B4-BE49-F238E27FC236}">
                <a16:creationId xmlns:a16="http://schemas.microsoft.com/office/drawing/2014/main" id="{7E14CE94-322A-928F-AF9A-ABB90E0ECBFE}"/>
              </a:ext>
            </a:extLst>
          </p:cNvPr>
          <p:cNvPicPr>
            <a:picLocks noChangeAspect="1"/>
          </p:cNvPicPr>
          <p:nvPr/>
        </p:nvPicPr>
        <p:blipFill>
          <a:blip r:embed="rId2"/>
          <a:stretch>
            <a:fillRect/>
          </a:stretch>
        </p:blipFill>
        <p:spPr>
          <a:xfrm>
            <a:off x="4730591" y="0"/>
            <a:ext cx="5072350" cy="6670909"/>
          </a:xfrm>
          <a:prstGeom prst="rect">
            <a:avLst/>
          </a:prstGeom>
        </p:spPr>
      </p:pic>
    </p:spTree>
    <p:extLst>
      <p:ext uri="{BB962C8B-B14F-4D97-AF65-F5344CB8AC3E}">
        <p14:creationId xmlns:p14="http://schemas.microsoft.com/office/powerpoint/2010/main" val="61079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62933" y="2413726"/>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31173" y="539719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78701" y="1150859"/>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62933" y="293020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 </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 name="TextBox 2">
            <a:extLst>
              <a:ext uri="{FF2B5EF4-FFF2-40B4-BE49-F238E27FC236}">
                <a16:creationId xmlns:a16="http://schemas.microsoft.com/office/drawing/2014/main" id="{8B563330-99E5-148D-7561-68C7902890CA}"/>
              </a:ext>
            </a:extLst>
          </p:cNvPr>
          <p:cNvSpPr txBox="1"/>
          <p:nvPr/>
        </p:nvSpPr>
        <p:spPr>
          <a:xfrm>
            <a:off x="2513349" y="1412857"/>
            <a:ext cx="407033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 Life Application </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BF4AF2C-03E6-9931-13C9-8B2CE27850A1}"/>
              </a:ext>
            </a:extLst>
          </p:cNvPr>
          <p:cNvSpPr>
            <a:spLocks noChangeArrowheads="1"/>
          </p:cNvSpPr>
          <p:nvPr/>
        </p:nvSpPr>
        <p:spPr bwMode="auto">
          <a:xfrm>
            <a:off x="2644273" y="2019943"/>
            <a:ext cx="395863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1" i="0" u="none" strike="noStrike" cap="none" normalizeH="0" baseline="0" dirty="0">
                <a:ln>
                  <a:noFill/>
                </a:ln>
                <a:solidFill>
                  <a:schemeClr val="tx1"/>
                </a:solidFill>
                <a:effectLst/>
              </a:rPr>
              <a:t>Watch the following video and write your comment on 1 point</a:t>
            </a:r>
            <a:r>
              <a:rPr lang="en-GB" altLang="en-US" sz="2800" b="1" dirty="0"/>
              <a:t>: </a:t>
            </a:r>
            <a:r>
              <a:rPr kumimoji="0" lang="en-US" altLang="en-US" sz="2800" b="1" i="0" u="none" strike="noStrike" cap="none" normalizeH="0" baseline="0" dirty="0">
                <a:ln>
                  <a:noFill/>
                </a:ln>
                <a:solidFill>
                  <a:schemeClr val="tx1"/>
                </a:solidFill>
                <a:effectLst/>
                <a:hlinkClick r:id="rId5"/>
              </a:rPr>
              <a:t>https://</a:t>
            </a:r>
            <a:r>
              <a:rPr kumimoji="0" lang="en-US" altLang="en-US" sz="2800" b="1" i="0" u="none" strike="noStrike" cap="none" normalizeH="0" baseline="0" dirty="0" err="1">
                <a:ln>
                  <a:noFill/>
                </a:ln>
                <a:solidFill>
                  <a:schemeClr val="tx1"/>
                </a:solidFill>
                <a:effectLst/>
                <a:hlinkClick r:id="rId5"/>
              </a:rPr>
              <a:t>youtu.be</a:t>
            </a:r>
            <a:r>
              <a:rPr kumimoji="0" lang="en-US" altLang="en-US" sz="2800" b="1" i="0" u="none" strike="noStrike" cap="none" normalizeH="0" baseline="0" dirty="0">
                <a:ln>
                  <a:noFill/>
                </a:ln>
                <a:solidFill>
                  <a:schemeClr val="tx1"/>
                </a:solidFill>
                <a:effectLst/>
                <a:hlinkClick r:id="rId5"/>
              </a:rPr>
              <a:t>/ZXCQCMYpVo4?</a:t>
            </a:r>
            <a:r>
              <a:rPr kumimoji="0" lang="en-US" altLang="en-US" sz="2800" b="1" i="0" u="none" strike="noStrike" cap="none" normalizeH="0" baseline="0" dirty="0" err="1">
                <a:ln>
                  <a:noFill/>
                </a:ln>
                <a:solidFill>
                  <a:schemeClr val="tx1"/>
                </a:solidFill>
                <a:effectLst/>
                <a:hlinkClick r:id="rId5"/>
              </a:rPr>
              <a:t>si</a:t>
            </a:r>
            <a:r>
              <a:rPr kumimoji="0" lang="en-US" altLang="en-US" sz="2800" b="1" i="0" u="none" strike="noStrike" cap="none" normalizeH="0" baseline="0" dirty="0">
                <a:ln>
                  <a:noFill/>
                </a:ln>
                <a:solidFill>
                  <a:schemeClr val="tx1"/>
                </a:solidFill>
                <a:effectLst/>
                <a:hlinkClick r:id="rId5"/>
              </a:rPr>
              <a:t>=qhLpsYdTiWFk</a:t>
            </a:r>
            <a:r>
              <a:rPr kumimoji="0" lang="en-US" altLang="en-US" sz="2800" b="1" i="0" u="none" strike="noStrike" cap="none" normalizeH="0" baseline="0" dirty="0" err="1">
                <a:ln>
                  <a:noFill/>
                </a:ln>
                <a:solidFill>
                  <a:schemeClr val="tx1"/>
                </a:solidFill>
                <a:effectLst/>
                <a:hlinkClick r:id="rId5"/>
              </a:rPr>
              <a:t>_Nim</a:t>
            </a:r>
            <a:endParaRPr kumimoji="0" lang="en-GB" altLang="en-US" sz="2800" b="1"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1" i="0" u="none" strike="noStrike" cap="none" normalizeH="0" baseline="0" dirty="0">
                <a:ln>
                  <a:noFill/>
                </a:ln>
                <a:solidFill>
                  <a:schemeClr val="tx1"/>
                </a:solidFill>
                <a:effectLst/>
              </a:rPr>
              <a:t> Random pic</a:t>
            </a:r>
            <a:r>
              <a:rPr kumimoji="0" lang="en-GB" altLang="en-US" sz="2800" b="1" i="0" u="none" strike="noStrike" cap="none" normalizeH="0" baseline="0" dirty="0">
                <a:ln>
                  <a:noFill/>
                </a:ln>
                <a:solidFill>
                  <a:schemeClr val="tx1"/>
                </a:solidFill>
                <a:effectLst/>
              </a:rPr>
              <a:t>k: How do the ideas in the video reflect on your own life?</a:t>
            </a:r>
            <a:endParaRPr kumimoji="0" lang="en-US" altLang="en-US" sz="32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13FEEC91-B27C-B044-91C9-9EFDB3ED3C66}"/>
              </a:ext>
            </a:extLst>
          </p:cNvPr>
          <p:cNvSpPr/>
          <p:nvPr/>
        </p:nvSpPr>
        <p:spPr>
          <a:xfrm>
            <a:off x="9391432" y="1412857"/>
            <a:ext cx="2123584" cy="7267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3:00</a:t>
            </a:r>
          </a:p>
        </p:txBody>
      </p:sp>
      <p:sp>
        <p:nvSpPr>
          <p:cNvPr id="6" name="AutoShape 4" descr="Is the Grass Really Greener on the Other Side? A Few Thoughts on  Considering a Job">
            <a:extLst>
              <a:ext uri="{FF2B5EF4-FFF2-40B4-BE49-F238E27FC236}">
                <a16:creationId xmlns:a16="http://schemas.microsoft.com/office/drawing/2014/main" id="{C464D6CC-58E0-BB78-69E1-DB8F15DC08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Online Media 1" title="when your Exam is tomorrow...">
            <a:hlinkClick r:id="" action="ppaction://media"/>
            <a:extLst>
              <a:ext uri="{FF2B5EF4-FFF2-40B4-BE49-F238E27FC236}">
                <a16:creationId xmlns:a16="http://schemas.microsoft.com/office/drawing/2014/main" id="{99AD5A15-9C22-A861-75E6-C80A158347B9}"/>
              </a:ext>
            </a:extLst>
          </p:cNvPr>
          <p:cNvPicPr>
            <a:picLocks noRot="1" noChangeAspect="1"/>
          </p:cNvPicPr>
          <p:nvPr>
            <a:videoFile r:link="rId1"/>
          </p:nvPr>
        </p:nvPicPr>
        <p:blipFill>
          <a:blip r:embed="rId6"/>
          <a:stretch>
            <a:fillRect/>
          </a:stretch>
        </p:blipFill>
        <p:spPr>
          <a:xfrm>
            <a:off x="6602910" y="2589700"/>
            <a:ext cx="5517595" cy="3117441"/>
          </a:xfrm>
          <a:prstGeom prst="rect">
            <a:avLst/>
          </a:prstGeom>
        </p:spPr>
      </p:pic>
    </p:spTree>
    <p:extLst>
      <p:ext uri="{BB962C8B-B14F-4D97-AF65-F5344CB8AC3E}">
        <p14:creationId xmlns:p14="http://schemas.microsoft.com/office/powerpoint/2010/main" val="3352812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2AFA-574A-39BB-FD36-19458CF095B4}"/>
            </a:ext>
          </a:extLst>
        </p:cNvPr>
        <p:cNvGrpSpPr/>
        <p:nvPr/>
      </p:nvGrpSpPr>
      <p:grpSpPr>
        <a:xfrm>
          <a:off x="0" y="0"/>
          <a:ext cx="0" cy="0"/>
          <a:chOff x="0" y="0"/>
          <a:chExt cx="0" cy="0"/>
        </a:xfrm>
      </p:grpSpPr>
      <p:sp>
        <p:nvSpPr>
          <p:cNvPr id="26" name="Rounded Rectangle 25">
            <a:extLst>
              <a:ext uri="{FF2B5EF4-FFF2-40B4-BE49-F238E27FC236}">
                <a16:creationId xmlns:a16="http://schemas.microsoft.com/office/drawing/2014/main" id="{44339689-EA43-87AD-60C4-11B66EAAE3E5}"/>
              </a:ext>
            </a:extLst>
          </p:cNvPr>
          <p:cNvSpPr/>
          <p:nvPr/>
        </p:nvSpPr>
        <p:spPr>
          <a:xfrm>
            <a:off x="106042" y="1102368"/>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extLst>
              <a:ext uri="{FF2B5EF4-FFF2-40B4-BE49-F238E27FC236}">
                <a16:creationId xmlns:a16="http://schemas.microsoft.com/office/drawing/2014/main" id="{07F1FF61-316F-6A40-EB9A-93C98D23ACF0}"/>
              </a:ext>
            </a:extLst>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a:extLst>
              <a:ext uri="{FF2B5EF4-FFF2-40B4-BE49-F238E27FC236}">
                <a16:creationId xmlns:a16="http://schemas.microsoft.com/office/drawing/2014/main" id="{465CBC12-843F-CD4E-5EC7-5069E14686A9}"/>
              </a:ext>
            </a:extLst>
          </p:cNvPr>
          <p:cNvSpPr/>
          <p:nvPr/>
        </p:nvSpPr>
        <p:spPr>
          <a:xfrm>
            <a:off x="43937" y="33471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a:extLst>
              <a:ext uri="{FF2B5EF4-FFF2-40B4-BE49-F238E27FC236}">
                <a16:creationId xmlns:a16="http://schemas.microsoft.com/office/drawing/2014/main" id="{4FE16838-F5B3-39EE-614A-E91ED7DEAC5F}"/>
              </a:ext>
            </a:extLst>
          </p:cNvPr>
          <p:cNvSpPr/>
          <p:nvPr/>
        </p:nvSpPr>
        <p:spPr>
          <a:xfrm>
            <a:off x="98791" y="495340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a:extLst>
              <a:ext uri="{FF2B5EF4-FFF2-40B4-BE49-F238E27FC236}">
                <a16:creationId xmlns:a16="http://schemas.microsoft.com/office/drawing/2014/main" id="{1052BCC3-D407-6F09-EFA4-1F566516B530}"/>
              </a:ext>
            </a:extLst>
          </p:cNvPr>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a:extLst>
              <a:ext uri="{FF2B5EF4-FFF2-40B4-BE49-F238E27FC236}">
                <a16:creationId xmlns:a16="http://schemas.microsoft.com/office/drawing/2014/main" id="{45191F8B-35BA-D672-1537-29519FE50A12}"/>
              </a:ext>
            </a:extLst>
          </p:cNvPr>
          <p:cNvSpPr/>
          <p:nvPr/>
        </p:nvSpPr>
        <p:spPr>
          <a:xfrm>
            <a:off x="106042" y="44344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a:extLst>
              <a:ext uri="{FF2B5EF4-FFF2-40B4-BE49-F238E27FC236}">
                <a16:creationId xmlns:a16="http://schemas.microsoft.com/office/drawing/2014/main" id="{ED0880CC-0806-8E80-8B89-23E5DE07322F}"/>
              </a:ext>
            </a:extLst>
          </p:cNvPr>
          <p:cNvSpPr/>
          <p:nvPr/>
        </p:nvSpPr>
        <p:spPr>
          <a:xfrm>
            <a:off x="167748" y="5406201"/>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extLst>
              <a:ext uri="{FF2B5EF4-FFF2-40B4-BE49-F238E27FC236}">
                <a16:creationId xmlns:a16="http://schemas.microsoft.com/office/drawing/2014/main" id="{5044C804-D6AB-BDB8-3387-6F5F8AC9FD94}"/>
              </a:ext>
            </a:extLst>
          </p:cNvPr>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3659B593-524B-7BDB-2834-350D1E25F467}"/>
              </a:ext>
            </a:extLst>
          </p:cNvPr>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FB231E24-32FF-37B5-8E8B-5F770C304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a:extLst>
              <a:ext uri="{FF2B5EF4-FFF2-40B4-BE49-F238E27FC236}">
                <a16:creationId xmlns:a16="http://schemas.microsoft.com/office/drawing/2014/main" id="{6B1308AE-8FEC-57DE-FEF8-873E7CBCCB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DC93179D-D8AC-7D2D-D8D6-F6498AC23D25}"/>
              </a:ext>
            </a:extLst>
          </p:cNvPr>
          <p:cNvSpPr/>
          <p:nvPr/>
        </p:nvSpPr>
        <p:spPr>
          <a:xfrm>
            <a:off x="68468" y="241523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a:extLst>
              <a:ext uri="{FF2B5EF4-FFF2-40B4-BE49-F238E27FC236}">
                <a16:creationId xmlns:a16="http://schemas.microsoft.com/office/drawing/2014/main" id="{54BA98EB-4DD2-D9BA-FCB4-A613EDE372D0}"/>
              </a:ext>
            </a:extLst>
          </p:cNvPr>
          <p:cNvSpPr/>
          <p:nvPr/>
        </p:nvSpPr>
        <p:spPr>
          <a:xfrm>
            <a:off x="43937" y="2881977"/>
            <a:ext cx="2227050" cy="360040"/>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a:extLst>
              <a:ext uri="{FF2B5EF4-FFF2-40B4-BE49-F238E27FC236}">
                <a16:creationId xmlns:a16="http://schemas.microsoft.com/office/drawing/2014/main" id="{F6C91705-67BF-C4E6-CE67-53FA0109D9CB}"/>
              </a:ext>
            </a:extLst>
          </p:cNvPr>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/2/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 name="TextBox 3">
            <a:extLst>
              <a:ext uri="{FF2B5EF4-FFF2-40B4-BE49-F238E27FC236}">
                <a16:creationId xmlns:a16="http://schemas.microsoft.com/office/drawing/2014/main" id="{D379BBB1-F425-BE13-09B3-7E2DF366A74A}"/>
              </a:ext>
            </a:extLst>
          </p:cNvPr>
          <p:cNvSpPr txBox="1"/>
          <p:nvPr/>
        </p:nvSpPr>
        <p:spPr>
          <a:xfrm>
            <a:off x="2570439" y="1298732"/>
            <a:ext cx="499212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CRITICAL THINKING</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مربع نص 1">
            <a:extLst>
              <a:ext uri="{FF2B5EF4-FFF2-40B4-BE49-F238E27FC236}">
                <a16:creationId xmlns:a16="http://schemas.microsoft.com/office/drawing/2014/main" id="{4E486425-4D41-D905-C6A3-A78E7582E6F9}"/>
              </a:ext>
            </a:extLst>
          </p:cNvPr>
          <p:cNvSpPr txBox="1"/>
          <p:nvPr/>
        </p:nvSpPr>
        <p:spPr>
          <a:xfrm>
            <a:off x="2647743" y="2047469"/>
            <a:ext cx="4992121" cy="4770537"/>
          </a:xfrm>
          <a:prstGeom prst="rect">
            <a:avLst/>
          </a:prstGeom>
          <a:noFill/>
        </p:spPr>
        <p:txBody>
          <a:bodyPr wrap="square" rtlCol="1">
            <a:spAutoFit/>
          </a:bodyPr>
          <a:lstStyle/>
          <a:p>
            <a:r>
              <a:rPr lang="af-ZA" sz="1600" b="1" i="0" u="none" strike="noStrike" dirty="0">
                <a:solidFill>
                  <a:srgbClr val="000000"/>
                </a:solidFill>
                <a:effectLst/>
              </a:rPr>
              <a:t>Compar</a:t>
            </a:r>
            <a:r>
              <a:rPr lang="en-GB" sz="1600" b="1" i="0" u="none" strike="noStrike" dirty="0">
                <a:solidFill>
                  <a:srgbClr val="000000"/>
                </a:solidFill>
                <a:effectLst/>
              </a:rPr>
              <a:t>e and evaluate: Refer to S.B. P.16-17</a:t>
            </a:r>
          </a:p>
          <a:p>
            <a:r>
              <a:rPr lang="en-GB" sz="1600" b="1" dirty="0">
                <a:solidFill>
                  <a:srgbClr val="000000"/>
                </a:solidFill>
              </a:rPr>
              <a:t>Work in groups to solve the following questions.</a:t>
            </a:r>
            <a:endParaRPr lang="af-ZA" sz="1600" b="1" i="0" u="none" strike="noStrike" dirty="0">
              <a:solidFill>
                <a:srgbClr val="000000"/>
              </a:solidFill>
              <a:effectLst/>
            </a:endParaRPr>
          </a:p>
          <a:p>
            <a:r>
              <a:rPr lang="en-GB" sz="1600" b="1" dirty="0">
                <a:solidFill>
                  <a:srgbClr val="000000"/>
                </a:solidFill>
              </a:rPr>
              <a:t>1</a:t>
            </a:r>
            <a:r>
              <a:rPr lang="af-ZA" sz="1600" b="1" i="0" u="none" strike="noStrike" dirty="0">
                <a:solidFill>
                  <a:srgbClr val="000000"/>
                </a:solidFill>
                <a:effectLst/>
              </a:rPr>
              <a:t>. The "Why":</a:t>
            </a:r>
            <a:r>
              <a:rPr lang="af-ZA" sz="1600" b="0" i="0" u="none" strike="noStrike" dirty="0">
                <a:solidFill>
                  <a:srgbClr val="000000"/>
                </a:solidFill>
                <a:effectLst/>
              </a:rPr>
              <a:t> Both students feel pressure. Identify the </a:t>
            </a:r>
            <a:r>
              <a:rPr lang="af-ZA" sz="1600" b="1" i="0" u="none" strike="noStrike" dirty="0">
                <a:solidFill>
                  <a:srgbClr val="000000"/>
                </a:solidFill>
                <a:effectLst/>
              </a:rPr>
              <a:t>main source of pressure</a:t>
            </a:r>
            <a:r>
              <a:rPr lang="af-ZA" sz="1600" b="0" i="0" u="none" strike="noStrike" dirty="0">
                <a:solidFill>
                  <a:srgbClr val="000000"/>
                </a:solidFill>
                <a:effectLst/>
              </a:rPr>
              <a:t> for each of them.</a:t>
            </a:r>
          </a:p>
          <a:p>
            <a:pPr lvl="1"/>
            <a:r>
              <a:rPr lang="en-GB" sz="1600" b="1" dirty="0">
                <a:solidFill>
                  <a:srgbClr val="000000"/>
                </a:solidFill>
              </a:rPr>
              <a:t>Daniel</a:t>
            </a:r>
            <a:r>
              <a:rPr lang="af-ZA" sz="1600" b="1" i="0" u="none" strike="noStrike" dirty="0">
                <a:solidFill>
                  <a:srgbClr val="000000"/>
                </a:solidFill>
                <a:effectLst/>
              </a:rPr>
              <a:t>:</a:t>
            </a:r>
            <a:endParaRPr lang="af-ZA" sz="1600" b="0" i="0" u="none" strike="noStrike" dirty="0">
              <a:solidFill>
                <a:srgbClr val="000000"/>
              </a:solidFill>
              <a:effectLst/>
            </a:endParaRPr>
          </a:p>
          <a:p>
            <a:pPr lvl="1"/>
            <a:r>
              <a:rPr lang="af-ZA" sz="1600" b="1" i="0" u="none" strike="noStrike" dirty="0">
                <a:solidFill>
                  <a:srgbClr val="000000"/>
                </a:solidFill>
                <a:effectLst/>
              </a:rPr>
              <a:t>Layli:</a:t>
            </a:r>
            <a:endParaRPr lang="en-GB" sz="1600" b="1" i="0" u="none" strike="noStrike" dirty="0">
              <a:solidFill>
                <a:srgbClr val="000000"/>
              </a:solidFill>
              <a:effectLst/>
            </a:endParaRPr>
          </a:p>
          <a:p>
            <a:pPr lvl="1"/>
            <a:endParaRPr lang="af-ZA" sz="1600" b="0" i="0" u="none" strike="noStrike" dirty="0">
              <a:solidFill>
                <a:srgbClr val="000000"/>
              </a:solidFill>
              <a:effectLst/>
            </a:endParaRPr>
          </a:p>
          <a:p>
            <a:r>
              <a:rPr lang="af-ZA" sz="1600" b="1" i="0" u="none" strike="noStrike" dirty="0">
                <a:solidFill>
                  <a:srgbClr val="000000"/>
                </a:solidFill>
                <a:effectLst/>
              </a:rPr>
              <a:t>2. The "How":</a:t>
            </a:r>
            <a:r>
              <a:rPr lang="af-ZA" sz="1600" b="0" i="0" u="none" strike="noStrike" dirty="0">
                <a:solidFill>
                  <a:srgbClr val="000000"/>
                </a:solidFill>
                <a:effectLst/>
              </a:rPr>
              <a:t> Compare their </a:t>
            </a:r>
            <a:r>
              <a:rPr lang="en-GB" sz="1600" b="0" i="0" u="none" strike="noStrike" dirty="0">
                <a:solidFill>
                  <a:srgbClr val="000000"/>
                </a:solidFill>
                <a:effectLst/>
              </a:rPr>
              <a:t>studying </a:t>
            </a:r>
            <a:r>
              <a:rPr lang="af-ZA" sz="1600" b="0" i="0" u="none" strike="noStrike" dirty="0">
                <a:solidFill>
                  <a:srgbClr val="000000"/>
                </a:solidFill>
                <a:effectLst/>
              </a:rPr>
              <a:t>methods.</a:t>
            </a:r>
          </a:p>
          <a:p>
            <a:pPr lvl="1"/>
            <a:r>
              <a:rPr lang="en-GB" sz="1600" b="1" i="0" u="none" strike="noStrike" dirty="0">
                <a:solidFill>
                  <a:srgbClr val="000000"/>
                </a:solidFill>
                <a:effectLst/>
              </a:rPr>
              <a:t>Daniel’s</a:t>
            </a:r>
            <a:r>
              <a:rPr lang="af-ZA" sz="1600" b="1" i="0" u="none" strike="noStrike" dirty="0">
                <a:solidFill>
                  <a:srgbClr val="000000"/>
                </a:solidFill>
                <a:effectLst/>
              </a:rPr>
              <a:t> Method:</a:t>
            </a:r>
            <a:r>
              <a:rPr lang="af-ZA" sz="1600" b="0" i="0" u="none" strike="noStrike" dirty="0">
                <a:solidFill>
                  <a:srgbClr val="000000"/>
                </a:solidFill>
                <a:effectLst/>
              </a:rPr>
              <a:t> Is it more about </a:t>
            </a:r>
            <a:r>
              <a:rPr lang="af-ZA" sz="1600" b="1" i="0" u="none" strike="noStrike" dirty="0">
                <a:solidFill>
                  <a:srgbClr val="000000"/>
                </a:solidFill>
                <a:effectLst/>
              </a:rPr>
              <a:t>rote memorization</a:t>
            </a:r>
            <a:r>
              <a:rPr lang="af-ZA" sz="1600" b="0" i="0" u="none" strike="noStrike" dirty="0">
                <a:solidFill>
                  <a:srgbClr val="000000"/>
                </a:solidFill>
                <a:effectLst/>
              </a:rPr>
              <a:t> or </a:t>
            </a:r>
            <a:r>
              <a:rPr lang="af-ZA" sz="1600" b="1" i="0" u="none" strike="noStrike" dirty="0">
                <a:solidFill>
                  <a:srgbClr val="000000"/>
                </a:solidFill>
                <a:effectLst/>
              </a:rPr>
              <a:t>deep understanding</a:t>
            </a:r>
            <a:r>
              <a:rPr lang="af-ZA" sz="1600" b="0" i="0" u="none" strike="noStrike" dirty="0">
                <a:solidFill>
                  <a:srgbClr val="000000"/>
                </a:solidFill>
                <a:effectLst/>
              </a:rPr>
              <a:t>?</a:t>
            </a:r>
          </a:p>
          <a:p>
            <a:pPr lvl="1"/>
            <a:r>
              <a:rPr lang="af-ZA" sz="1600" b="1" i="0" u="none" strike="noStrike" dirty="0">
                <a:solidFill>
                  <a:srgbClr val="000000"/>
                </a:solidFill>
                <a:effectLst/>
              </a:rPr>
              <a:t>Layli's Method:</a:t>
            </a:r>
            <a:r>
              <a:rPr lang="af-ZA" sz="1600" b="0" i="0" u="none" strike="noStrike" dirty="0">
                <a:solidFill>
                  <a:srgbClr val="000000"/>
                </a:solidFill>
                <a:effectLst/>
              </a:rPr>
              <a:t> Is it more about </a:t>
            </a:r>
            <a:r>
              <a:rPr lang="af-ZA" sz="1600" b="1" i="0" u="none" strike="noStrike" dirty="0">
                <a:solidFill>
                  <a:srgbClr val="000000"/>
                </a:solidFill>
                <a:effectLst/>
              </a:rPr>
              <a:t>rote memorization</a:t>
            </a:r>
            <a:r>
              <a:rPr lang="af-ZA" sz="1600" b="0" i="0" u="none" strike="noStrike" dirty="0">
                <a:solidFill>
                  <a:srgbClr val="000000"/>
                </a:solidFill>
                <a:effectLst/>
              </a:rPr>
              <a:t> or </a:t>
            </a:r>
            <a:r>
              <a:rPr lang="af-ZA" sz="1600" b="1" i="0" u="none" strike="noStrike" dirty="0">
                <a:solidFill>
                  <a:srgbClr val="000000"/>
                </a:solidFill>
                <a:effectLst/>
              </a:rPr>
              <a:t>deep understanding</a:t>
            </a:r>
            <a:r>
              <a:rPr lang="af-ZA" sz="1600" b="0" i="0" u="none" strike="noStrike" dirty="0">
                <a:solidFill>
                  <a:srgbClr val="000000"/>
                </a:solidFill>
                <a:effectLst/>
              </a:rPr>
              <a:t>?</a:t>
            </a:r>
            <a:endParaRPr lang="en-GB" sz="1600" b="0" i="0" u="none" strike="noStrike" dirty="0">
              <a:solidFill>
                <a:srgbClr val="000000"/>
              </a:solidFill>
              <a:effectLst/>
            </a:endParaRPr>
          </a:p>
          <a:p>
            <a:pPr lvl="1"/>
            <a:endParaRPr lang="en-GB" sz="1600" b="0" i="0" u="none" strike="noStrike" dirty="0">
              <a:solidFill>
                <a:srgbClr val="000000"/>
              </a:solidFill>
              <a:effectLst/>
            </a:endParaRPr>
          </a:p>
          <a:p>
            <a:pPr lvl="1"/>
            <a:r>
              <a:rPr lang="en-GB" sz="1600" b="0" i="0" u="none" strike="noStrike" dirty="0">
                <a:solidFill>
                  <a:srgbClr val="000000"/>
                </a:solidFill>
                <a:effectLst/>
              </a:rPr>
              <a:t>3. Choose a representative to answer: </a:t>
            </a:r>
            <a:r>
              <a:rPr lang="af-ZA" sz="1600" b="0" i="0" u="none" strike="noStrike" dirty="0">
                <a:solidFill>
                  <a:srgbClr val="000000"/>
                </a:solidFill>
                <a:effectLst/>
              </a:rPr>
              <a:t>Which approach do you think is more valuable for long-term learning, and why?</a:t>
            </a:r>
            <a:endParaRPr lang="en-GB" sz="1600" b="0" i="0" u="none" strike="noStrike" dirty="0">
              <a:solidFill>
                <a:srgbClr val="000000"/>
              </a:solidFill>
              <a:effectLst/>
            </a:endParaRPr>
          </a:p>
          <a:p>
            <a:pPr lvl="1"/>
            <a:endParaRPr lang="en-GB" sz="1600" dirty="0">
              <a:solidFill>
                <a:srgbClr val="000000"/>
              </a:solidFill>
            </a:endParaRPr>
          </a:p>
          <a:p>
            <a:pPr lvl="1"/>
            <a:r>
              <a:rPr lang="en-GB" sz="1600" b="0" i="0" u="none" strike="noStrike" dirty="0">
                <a:solidFill>
                  <a:srgbClr val="000000"/>
                </a:solidFill>
                <a:effectLst/>
              </a:rPr>
              <a:t>4. Peer assessment .</a:t>
            </a:r>
            <a:endParaRPr lang="af-ZA" sz="1600" b="0" i="0" u="none" strike="noStrike" dirty="0">
              <a:solidFill>
                <a:srgbClr val="000000"/>
              </a:solidFill>
              <a:effectLst/>
            </a:endParaRPr>
          </a:p>
          <a:p>
            <a:pPr algn="r"/>
            <a:endParaRPr lang="ar-JO" sz="1600" dirty="0"/>
          </a:p>
        </p:txBody>
      </p:sp>
      <p:sp>
        <p:nvSpPr>
          <p:cNvPr id="3" name="مستطيل: زوايا مستديرة 2">
            <a:extLst>
              <a:ext uri="{FF2B5EF4-FFF2-40B4-BE49-F238E27FC236}">
                <a16:creationId xmlns:a16="http://schemas.microsoft.com/office/drawing/2014/main" id="{8E8C7856-C2D6-3A20-9849-EB7CBF8C40D6}"/>
              </a:ext>
            </a:extLst>
          </p:cNvPr>
          <p:cNvSpPr/>
          <p:nvPr/>
        </p:nvSpPr>
        <p:spPr>
          <a:xfrm>
            <a:off x="9132856" y="1433465"/>
            <a:ext cx="1828800" cy="5232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GB" dirty="0"/>
              <a:t>4:00</a:t>
            </a:r>
            <a:endParaRPr lang="ar-JO" dirty="0"/>
          </a:p>
        </p:txBody>
      </p:sp>
      <p:graphicFrame>
        <p:nvGraphicFramePr>
          <p:cNvPr id="14" name="جدول 13">
            <a:extLst>
              <a:ext uri="{FF2B5EF4-FFF2-40B4-BE49-F238E27FC236}">
                <a16:creationId xmlns:a16="http://schemas.microsoft.com/office/drawing/2014/main" id="{19BB9EFA-A48D-57F6-EE8B-A3FDC2749B1D}"/>
              </a:ext>
            </a:extLst>
          </p:cNvPr>
          <p:cNvGraphicFramePr/>
          <p:nvPr>
            <p:extLst>
              <p:ext uri="{D42A27DB-BD31-4B8C-83A1-F6EECF244321}">
                <p14:modId xmlns:p14="http://schemas.microsoft.com/office/powerpoint/2010/main" val="1843077667"/>
              </p:ext>
            </p:extLst>
          </p:nvPr>
        </p:nvGraphicFramePr>
        <p:xfrm>
          <a:off x="7498708" y="2111140"/>
          <a:ext cx="4559816" cy="3995855"/>
        </p:xfrm>
        <a:graphic>
          <a:graphicData uri="http://schemas.openxmlformats.org/drawingml/2006/table">
            <a:tbl>
              <a:tblPr>
                <a:tableStyleId>{5C22544A-7EE6-4342-B048-85BDC9FD1C3A}</a:tableStyleId>
              </a:tblPr>
              <a:tblGrid>
                <a:gridCol w="1139954">
                  <a:extLst>
                    <a:ext uri="{9D8B030D-6E8A-4147-A177-3AD203B41FA5}">
                      <a16:colId xmlns:a16="http://schemas.microsoft.com/office/drawing/2014/main" val="3698003783"/>
                    </a:ext>
                  </a:extLst>
                </a:gridCol>
                <a:gridCol w="1139954">
                  <a:extLst>
                    <a:ext uri="{9D8B030D-6E8A-4147-A177-3AD203B41FA5}">
                      <a16:colId xmlns:a16="http://schemas.microsoft.com/office/drawing/2014/main" val="932249382"/>
                    </a:ext>
                  </a:extLst>
                </a:gridCol>
                <a:gridCol w="1139954">
                  <a:extLst>
                    <a:ext uri="{9D8B030D-6E8A-4147-A177-3AD203B41FA5}">
                      <a16:colId xmlns:a16="http://schemas.microsoft.com/office/drawing/2014/main" val="4101393466"/>
                    </a:ext>
                  </a:extLst>
                </a:gridCol>
                <a:gridCol w="1139954">
                  <a:extLst>
                    <a:ext uri="{9D8B030D-6E8A-4147-A177-3AD203B41FA5}">
                      <a16:colId xmlns:a16="http://schemas.microsoft.com/office/drawing/2014/main" val="3780508261"/>
                    </a:ext>
                  </a:extLst>
                </a:gridCol>
              </a:tblGrid>
              <a:tr h="486961">
                <a:tc>
                  <a:txBody>
                    <a:bodyPr/>
                    <a:lstStyle/>
                    <a:p>
                      <a:r>
                        <a:rPr lang="af-ZA" sz="1200" b="1">
                          <a:effectLst/>
                        </a:rPr>
                        <a:t>Skill</a:t>
                      </a:r>
                      <a:endParaRPr lang="af-ZA" sz="1200" b="1">
                        <a:effectLst/>
                        <a:latin typeface="Google Sans Text"/>
                      </a:endParaRPr>
                    </a:p>
                  </a:txBody>
                  <a:tcPr anchor="ctr"/>
                </a:tc>
                <a:tc>
                  <a:txBody>
                    <a:bodyPr/>
                    <a:lstStyle/>
                    <a:p>
                      <a:r>
                        <a:rPr lang="af-ZA" sz="1200" b="1">
                          <a:effectLst/>
                        </a:rPr>
                        <a:t>1 Point: Developing</a:t>
                      </a:r>
                      <a:endParaRPr lang="af-ZA" sz="1200" b="1">
                        <a:effectLst/>
                        <a:latin typeface="Google Sans Text"/>
                      </a:endParaRPr>
                    </a:p>
                  </a:txBody>
                  <a:tcPr anchor="ctr"/>
                </a:tc>
                <a:tc>
                  <a:txBody>
                    <a:bodyPr/>
                    <a:lstStyle/>
                    <a:p>
                      <a:r>
                        <a:rPr lang="af-ZA" sz="1200" b="1">
                          <a:effectLst/>
                        </a:rPr>
                        <a:t>2 Points: Proficient</a:t>
                      </a:r>
                      <a:endParaRPr lang="af-ZA" sz="1200" b="1">
                        <a:effectLst/>
                        <a:latin typeface="Google Sans Text"/>
                      </a:endParaRPr>
                    </a:p>
                  </a:txBody>
                  <a:tcPr anchor="ctr"/>
                </a:tc>
                <a:tc>
                  <a:txBody>
                    <a:bodyPr/>
                    <a:lstStyle/>
                    <a:p>
                      <a:r>
                        <a:rPr lang="af-ZA" sz="1200" b="1">
                          <a:effectLst/>
                        </a:rPr>
                        <a:t>3 Points: Exemplary</a:t>
                      </a:r>
                      <a:endParaRPr lang="af-ZA" sz="1200" b="1">
                        <a:effectLst/>
                        <a:latin typeface="Google Sans Text"/>
                      </a:endParaRPr>
                    </a:p>
                  </a:txBody>
                  <a:tcPr anchor="ctr"/>
                </a:tc>
                <a:extLst>
                  <a:ext uri="{0D108BD9-81ED-4DB2-BD59-A6C34878D82A}">
                    <a16:rowId xmlns:a16="http://schemas.microsoft.com/office/drawing/2014/main" val="4285112366"/>
                  </a:ext>
                </a:extLst>
              </a:tr>
              <a:tr h="674254">
                <a:tc>
                  <a:txBody>
                    <a:bodyPr/>
                    <a:lstStyle/>
                    <a:p>
                      <a:r>
                        <a:rPr lang="af-ZA" sz="1200" b="1">
                          <a:effectLst/>
                        </a:rPr>
                        <a:t>Analyzes Information</a:t>
                      </a:r>
                      <a:endParaRPr lang="af-ZA" sz="1200" b="1">
                        <a:effectLst/>
                        <a:latin typeface="Google Sans Text"/>
                      </a:endParaRPr>
                    </a:p>
                  </a:txBody>
                  <a:tcPr anchor="ctr"/>
                </a:tc>
                <a:tc>
                  <a:txBody>
                    <a:bodyPr/>
                    <a:lstStyle/>
                    <a:p>
                      <a:r>
                        <a:rPr lang="af-ZA" sz="1200" b="1">
                          <a:effectLst/>
                        </a:rPr>
                        <a:t>Identifies the main idea.</a:t>
                      </a:r>
                      <a:endParaRPr lang="af-ZA" sz="1200" b="1">
                        <a:effectLst/>
                        <a:latin typeface="Google Sans Text"/>
                      </a:endParaRPr>
                    </a:p>
                  </a:txBody>
                  <a:tcPr anchor="ctr"/>
                </a:tc>
                <a:tc>
                  <a:txBody>
                    <a:bodyPr/>
                    <a:lstStyle/>
                    <a:p>
                      <a:r>
                        <a:rPr lang="af-ZA" sz="1200" b="1">
                          <a:effectLst/>
                        </a:rPr>
                        <a:t>Questions claims and sources.</a:t>
                      </a:r>
                      <a:endParaRPr lang="af-ZA" sz="1200" b="1">
                        <a:effectLst/>
                        <a:latin typeface="Google Sans Text"/>
                      </a:endParaRPr>
                    </a:p>
                  </a:txBody>
                  <a:tcPr anchor="ctr"/>
                </a:tc>
                <a:tc>
                  <a:txBody>
                    <a:bodyPr/>
                    <a:lstStyle/>
                    <a:p>
                      <a:r>
                        <a:rPr lang="af-ZA" sz="1200" b="1">
                          <a:effectLst/>
                        </a:rPr>
                        <a:t>Challenges assumptions and biases.</a:t>
                      </a:r>
                      <a:endParaRPr lang="af-ZA" sz="1200" b="1">
                        <a:effectLst/>
                        <a:latin typeface="Google Sans Text"/>
                      </a:endParaRPr>
                    </a:p>
                  </a:txBody>
                  <a:tcPr anchor="ctr"/>
                </a:tc>
                <a:extLst>
                  <a:ext uri="{0D108BD9-81ED-4DB2-BD59-A6C34878D82A}">
                    <a16:rowId xmlns:a16="http://schemas.microsoft.com/office/drawing/2014/main" val="3958829585"/>
                  </a:ext>
                </a:extLst>
              </a:tr>
              <a:tr h="674254">
                <a:tc>
                  <a:txBody>
                    <a:bodyPr/>
                    <a:lstStyle/>
                    <a:p>
                      <a:r>
                        <a:rPr lang="af-ZA" sz="1200" b="1">
                          <a:effectLst/>
                        </a:rPr>
                        <a:t>Synthesizes Ideas</a:t>
                      </a:r>
                      <a:endParaRPr lang="af-ZA" sz="1200" b="1">
                        <a:effectLst/>
                        <a:latin typeface="Google Sans Text"/>
                      </a:endParaRPr>
                    </a:p>
                  </a:txBody>
                  <a:tcPr anchor="ctr"/>
                </a:tc>
                <a:tc>
                  <a:txBody>
                    <a:bodyPr/>
                    <a:lstStyle/>
                    <a:p>
                      <a:r>
                        <a:rPr lang="af-ZA" sz="1200" b="1">
                          <a:effectLst/>
                        </a:rPr>
                        <a:t>Summarizes information.</a:t>
                      </a:r>
                      <a:endParaRPr lang="af-ZA" sz="1200" b="1">
                        <a:effectLst/>
                        <a:latin typeface="Google Sans Text"/>
                      </a:endParaRPr>
                    </a:p>
                  </a:txBody>
                  <a:tcPr anchor="ctr"/>
                </a:tc>
                <a:tc>
                  <a:txBody>
                    <a:bodyPr/>
                    <a:lstStyle/>
                    <a:p>
                      <a:r>
                        <a:rPr lang="af-ZA" sz="1200" b="1">
                          <a:effectLst/>
                        </a:rPr>
                        <a:t>Connects ideas from sources.</a:t>
                      </a:r>
                      <a:endParaRPr lang="af-ZA" sz="1200" b="1">
                        <a:effectLst/>
                        <a:latin typeface="Google Sans Text"/>
                      </a:endParaRPr>
                    </a:p>
                  </a:txBody>
                  <a:tcPr anchor="ctr"/>
                </a:tc>
                <a:tc>
                  <a:txBody>
                    <a:bodyPr/>
                    <a:lstStyle/>
                    <a:p>
                      <a:r>
                        <a:rPr lang="af-ZA" sz="1200" b="1">
                          <a:effectLst/>
                        </a:rPr>
                        <a:t>Integrates ideas to form a new perspective.</a:t>
                      </a:r>
                      <a:endParaRPr lang="af-ZA" sz="1200" b="1">
                        <a:effectLst/>
                        <a:latin typeface="Google Sans Text"/>
                      </a:endParaRPr>
                    </a:p>
                  </a:txBody>
                  <a:tcPr anchor="ctr"/>
                </a:tc>
                <a:extLst>
                  <a:ext uri="{0D108BD9-81ED-4DB2-BD59-A6C34878D82A}">
                    <a16:rowId xmlns:a16="http://schemas.microsoft.com/office/drawing/2014/main" val="1035339978"/>
                  </a:ext>
                </a:extLst>
              </a:tr>
              <a:tr h="1048840">
                <a:tc>
                  <a:txBody>
                    <a:bodyPr/>
                    <a:lstStyle/>
                    <a:p>
                      <a:r>
                        <a:rPr lang="af-ZA" sz="1200" b="1">
                          <a:effectLst/>
                        </a:rPr>
                        <a:t>Evaluates &amp; Justifies</a:t>
                      </a:r>
                      <a:endParaRPr lang="af-ZA" sz="1200" b="1">
                        <a:effectLst/>
                        <a:latin typeface="Google Sans Text"/>
                      </a:endParaRPr>
                    </a:p>
                  </a:txBody>
                  <a:tcPr anchor="ctr"/>
                </a:tc>
                <a:tc>
                  <a:txBody>
                    <a:bodyPr/>
                    <a:lstStyle/>
                    <a:p>
                      <a:r>
                        <a:rPr lang="af-ZA" sz="1200" b="1">
                          <a:effectLst/>
                        </a:rPr>
                        <a:t>States a position.</a:t>
                      </a:r>
                      <a:endParaRPr lang="af-ZA" sz="1200" b="1">
                        <a:effectLst/>
                        <a:latin typeface="Google Sans Text"/>
                      </a:endParaRPr>
                    </a:p>
                  </a:txBody>
                  <a:tcPr anchor="ctr"/>
                </a:tc>
                <a:tc>
                  <a:txBody>
                    <a:bodyPr/>
                    <a:lstStyle/>
                    <a:p>
                      <a:r>
                        <a:rPr lang="af-ZA" sz="1200" b="1">
                          <a:effectLst/>
                        </a:rPr>
                        <a:t>Supports a claim with evidence.</a:t>
                      </a:r>
                      <a:endParaRPr lang="af-ZA" sz="1200" b="1">
                        <a:effectLst/>
                        <a:latin typeface="Google Sans Text"/>
                      </a:endParaRPr>
                    </a:p>
                  </a:txBody>
                  <a:tcPr anchor="ctr"/>
                </a:tc>
                <a:tc>
                  <a:txBody>
                    <a:bodyPr/>
                    <a:lstStyle/>
                    <a:p>
                      <a:r>
                        <a:rPr lang="af-ZA" sz="1200" b="1">
                          <a:effectLst/>
                        </a:rPr>
                        <a:t>Justifies a well-reasoned argument and considers opposing views.</a:t>
                      </a:r>
                      <a:endParaRPr lang="af-ZA" sz="1200" b="1">
                        <a:effectLst/>
                        <a:latin typeface="Google Sans Text"/>
                      </a:endParaRPr>
                    </a:p>
                  </a:txBody>
                  <a:tcPr anchor="ctr"/>
                </a:tc>
                <a:extLst>
                  <a:ext uri="{0D108BD9-81ED-4DB2-BD59-A6C34878D82A}">
                    <a16:rowId xmlns:a16="http://schemas.microsoft.com/office/drawing/2014/main" val="1378090089"/>
                  </a:ext>
                </a:extLst>
              </a:tr>
              <a:tr h="674254">
                <a:tc>
                  <a:txBody>
                    <a:bodyPr/>
                    <a:lstStyle/>
                    <a:p>
                      <a:r>
                        <a:rPr lang="af-ZA" sz="1200" b="1">
                          <a:effectLst/>
                        </a:rPr>
                        <a:t>Connects to Real-World</a:t>
                      </a:r>
                      <a:endParaRPr lang="af-ZA" sz="1200" b="1">
                        <a:effectLst/>
                        <a:latin typeface="Google Sans Text"/>
                      </a:endParaRPr>
                    </a:p>
                  </a:txBody>
                  <a:tcPr anchor="ctr"/>
                </a:tc>
                <a:tc>
                  <a:txBody>
                    <a:bodyPr/>
                    <a:lstStyle/>
                    <a:p>
                      <a:r>
                        <a:rPr lang="af-ZA" sz="1200" b="1">
                          <a:effectLst/>
                        </a:rPr>
                        <a:t>Makes personal connections.</a:t>
                      </a:r>
                      <a:endParaRPr lang="af-ZA" sz="1200" b="1">
                        <a:effectLst/>
                        <a:latin typeface="Google Sans Text"/>
                      </a:endParaRPr>
                    </a:p>
                  </a:txBody>
                  <a:tcPr anchor="ctr"/>
                </a:tc>
                <a:tc>
                  <a:txBody>
                    <a:bodyPr/>
                    <a:lstStyle/>
                    <a:p>
                      <a:r>
                        <a:rPr lang="af-ZA" sz="1200" b="1">
                          <a:effectLst/>
                        </a:rPr>
                        <a:t>Links topic to real-world contexts.</a:t>
                      </a:r>
                      <a:endParaRPr lang="af-ZA" sz="1200" b="1">
                        <a:effectLst/>
                        <a:latin typeface="Google Sans Text"/>
                      </a:endParaRPr>
                    </a:p>
                  </a:txBody>
                  <a:tcPr anchor="ctr"/>
                </a:tc>
                <a:tc>
                  <a:txBody>
                    <a:bodyPr/>
                    <a:lstStyle/>
                    <a:p>
                      <a:r>
                        <a:rPr lang="af-ZA" sz="1200" b="1" dirty="0">
                          <a:effectLst/>
                        </a:rPr>
                        <a:t>Applies learning to solve a problem.</a:t>
                      </a:r>
                      <a:endParaRPr lang="af-ZA" sz="1200" b="1" dirty="0">
                        <a:effectLst/>
                        <a:latin typeface="Google Sans Text"/>
                      </a:endParaRPr>
                    </a:p>
                  </a:txBody>
                  <a:tcPr anchor="ctr"/>
                </a:tc>
                <a:extLst>
                  <a:ext uri="{0D108BD9-81ED-4DB2-BD59-A6C34878D82A}">
                    <a16:rowId xmlns:a16="http://schemas.microsoft.com/office/drawing/2014/main" val="2394652502"/>
                  </a:ext>
                </a:extLst>
              </a:tr>
            </a:tbl>
          </a:graphicData>
        </a:graphic>
      </p:graphicFrame>
    </p:spTree>
    <p:extLst>
      <p:ext uri="{BB962C8B-B14F-4D97-AF65-F5344CB8AC3E}">
        <p14:creationId xmlns:p14="http://schemas.microsoft.com/office/powerpoint/2010/main" val="46200216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21505" y="3338051"/>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55730" y="3802341"/>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40452" y="495944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9644" y="543120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98791" y="230462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44199" y="2825415"/>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2</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19   / 2/ 2025</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8" name="Rectangle 3">
            <a:extLst>
              <a:ext uri="{FF2B5EF4-FFF2-40B4-BE49-F238E27FC236}">
                <a16:creationId xmlns:a16="http://schemas.microsoft.com/office/drawing/2014/main" id="{388FAF33-B7EC-36D3-4DB5-72BFA6DC6235}"/>
              </a:ext>
            </a:extLst>
          </p:cNvPr>
          <p:cNvSpPr/>
          <p:nvPr/>
        </p:nvSpPr>
        <p:spPr>
          <a:xfrm>
            <a:off x="2690225" y="1390042"/>
            <a:ext cx="8942681" cy="440120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1. Situation full of problems = minefield .</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2 .Overwhelmed by = swimming in .</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3 .Repeat=regurgitate.</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4.  Moving = flitting.</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5 . Very busy = manic.</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6 . A lot of advice = all the advice under the sun.</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 7. Reminding = = hammering.</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 8. exhausted = frazzled .</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9. covered = plastered.</a:t>
            </a:r>
          </a:p>
          <a:p>
            <a:pPr defTabSz="60963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10.  upcoming = looming</a:t>
            </a:r>
          </a:p>
        </p:txBody>
      </p:sp>
      <p:sp>
        <p:nvSpPr>
          <p:cNvPr id="10" name="مستطيل: زوايا مستديرة 9">
            <a:extLst>
              <a:ext uri="{FF2B5EF4-FFF2-40B4-BE49-F238E27FC236}">
                <a16:creationId xmlns:a16="http://schemas.microsoft.com/office/drawing/2014/main" id="{B383B993-F639-CD96-1513-FCE33841A2BE}"/>
              </a:ext>
            </a:extLst>
          </p:cNvPr>
          <p:cNvSpPr/>
          <p:nvPr/>
        </p:nvSpPr>
        <p:spPr>
          <a:xfrm>
            <a:off x="9132856" y="1433465"/>
            <a:ext cx="1828800" cy="5232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GB" dirty="0"/>
              <a:t>15:00</a:t>
            </a:r>
            <a:endParaRPr lang="ar-JO" dirty="0"/>
          </a:p>
        </p:txBody>
      </p:sp>
    </p:spTree>
    <p:extLst>
      <p:ext uri="{BB962C8B-B14F-4D97-AF65-F5344CB8AC3E}">
        <p14:creationId xmlns:p14="http://schemas.microsoft.com/office/powerpoint/2010/main" val="28812341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1065FD-1310-4329-92E6-DDA3B1FCA262}"/>
              </a:ext>
            </a:extLst>
          </p:cNvPr>
          <p:cNvSpPr/>
          <p:nvPr/>
        </p:nvSpPr>
        <p:spPr>
          <a:xfrm>
            <a:off x="406400" y="420128"/>
            <a:ext cx="11636587" cy="6186309"/>
          </a:xfrm>
          <a:prstGeom prst="rect">
            <a:avLst/>
          </a:prstGeom>
        </p:spPr>
        <p:txBody>
          <a:bodyPr wrap="square">
            <a:spAutoFit/>
          </a:bodyPr>
          <a:lstStyle/>
          <a:p>
            <a:pPr defTabSz="609630">
              <a:buClr>
                <a:srgbClr val="000000"/>
              </a:buClr>
            </a:pPr>
            <a:r>
              <a:rPr lang="en-US" sz="4400" b="1" kern="0" dirty="0">
                <a:solidFill>
                  <a:srgbClr val="000000"/>
                </a:solidFill>
                <a:latin typeface="Arial"/>
                <a:cs typeface="Arial"/>
                <a:sym typeface="Arial"/>
              </a:rPr>
              <a:t>1. Minefield (A situation full of problems):</a:t>
            </a:r>
          </a:p>
          <a:p>
            <a:pPr defTabSz="609630">
              <a:buClr>
                <a:srgbClr val="000000"/>
              </a:buClr>
            </a:pPr>
            <a:r>
              <a:rPr lang="en-US" sz="4400" kern="0" dirty="0">
                <a:solidFill>
                  <a:srgbClr val="000000"/>
                </a:solidFill>
                <a:latin typeface="Arial"/>
                <a:cs typeface="Arial"/>
                <a:sym typeface="Arial"/>
              </a:rPr>
              <a:t>  </a:t>
            </a:r>
          </a:p>
          <a:p>
            <a:pPr defTabSz="609630">
              <a:buClr>
                <a:srgbClr val="000000"/>
              </a:buClr>
            </a:pPr>
            <a:r>
              <a:rPr lang="en-US" sz="4400" kern="0" dirty="0">
                <a:solidFill>
                  <a:srgbClr val="000000"/>
                </a:solidFill>
                <a:latin typeface="Arial"/>
                <a:cs typeface="Arial"/>
                <a:sym typeface="Arial"/>
              </a:rPr>
              <a:t>1. The new project turned out to be a </a:t>
            </a:r>
            <a:r>
              <a:rPr lang="en-US" sz="4400" b="1" kern="0" dirty="0">
                <a:solidFill>
                  <a:srgbClr val="000000"/>
                </a:solidFill>
                <a:latin typeface="Arial"/>
                <a:cs typeface="Arial"/>
                <a:sym typeface="Arial"/>
              </a:rPr>
              <a:t>minefield</a:t>
            </a:r>
            <a:r>
              <a:rPr lang="en-US" sz="4400" kern="0" dirty="0">
                <a:solidFill>
                  <a:srgbClr val="000000"/>
                </a:solidFill>
                <a:latin typeface="Arial"/>
                <a:cs typeface="Arial"/>
                <a:sym typeface="Arial"/>
              </a:rPr>
              <a:t> of unexpected challenges.</a:t>
            </a:r>
          </a:p>
          <a:p>
            <a:pPr defTabSz="609630">
              <a:buClr>
                <a:srgbClr val="000000"/>
              </a:buClr>
            </a:pPr>
            <a:r>
              <a:rPr lang="en-US" sz="4400" kern="0" dirty="0">
                <a:solidFill>
                  <a:srgbClr val="000000"/>
                </a:solidFill>
                <a:latin typeface="Arial"/>
                <a:cs typeface="Arial"/>
                <a:sym typeface="Arial"/>
              </a:rPr>
              <a:t>2. Navigating social media can feel like a </a:t>
            </a:r>
            <a:r>
              <a:rPr lang="en-US" sz="4400" b="1" kern="0" dirty="0">
                <a:solidFill>
                  <a:srgbClr val="000000"/>
                </a:solidFill>
                <a:latin typeface="Arial"/>
                <a:cs typeface="Arial"/>
                <a:sym typeface="Arial"/>
              </a:rPr>
              <a:t>minefield</a:t>
            </a:r>
            <a:r>
              <a:rPr lang="en-US" sz="4400" kern="0" dirty="0">
                <a:solidFill>
                  <a:srgbClr val="000000"/>
                </a:solidFill>
                <a:latin typeface="Arial"/>
                <a:cs typeface="Arial"/>
                <a:sym typeface="Arial"/>
              </a:rPr>
              <a:t>, with so many opinions and risks.</a:t>
            </a:r>
          </a:p>
          <a:p>
            <a:pPr defTabSz="609630">
              <a:buClr>
                <a:srgbClr val="000000"/>
              </a:buClr>
              <a:buFont typeface="Arial" panose="020B0604020202020204" pitchFamily="34" charset="0"/>
              <a:buChar char="•"/>
            </a:pPr>
            <a:r>
              <a:rPr lang="en-US" sz="4400" b="1" kern="0" dirty="0">
                <a:solidFill>
                  <a:srgbClr val="F79646">
                    <a:lumMod val="50000"/>
                  </a:srgbClr>
                </a:solidFill>
                <a:latin typeface="Arial"/>
                <a:cs typeface="Arial"/>
                <a:sym typeface="Arial"/>
              </a:rPr>
              <a:t>Explanation</a:t>
            </a:r>
            <a:r>
              <a:rPr lang="en-US" sz="4400" b="1" kern="0" dirty="0">
                <a:solidFill>
                  <a:srgbClr val="000000"/>
                </a:solidFill>
                <a:latin typeface="Arial"/>
                <a:cs typeface="Arial"/>
                <a:sym typeface="Arial"/>
              </a:rPr>
              <a:t>:</a:t>
            </a:r>
            <a:r>
              <a:rPr lang="en-US" sz="4400" kern="0" dirty="0">
                <a:solidFill>
                  <a:srgbClr val="000000"/>
                </a:solidFill>
                <a:latin typeface="Arial"/>
                <a:cs typeface="Arial"/>
                <a:sym typeface="Arial"/>
              </a:rPr>
              <a:t> </a:t>
            </a:r>
            <a:r>
              <a:rPr lang="en-US" sz="4400" i="1" kern="0" dirty="0">
                <a:solidFill>
                  <a:srgbClr val="000000"/>
                </a:solidFill>
                <a:latin typeface="Arial"/>
                <a:cs typeface="Arial"/>
                <a:sym typeface="Arial"/>
              </a:rPr>
              <a:t>Minefield</a:t>
            </a:r>
            <a:r>
              <a:rPr lang="en-US" sz="4400" kern="0" dirty="0">
                <a:solidFill>
                  <a:srgbClr val="000000"/>
                </a:solidFill>
                <a:latin typeface="Arial"/>
                <a:cs typeface="Arial"/>
                <a:sym typeface="Arial"/>
              </a:rPr>
              <a:t> describes a situation filled with problems or risks, like walking through a field with hidden dangers.</a:t>
            </a:r>
          </a:p>
        </p:txBody>
      </p:sp>
    </p:spTree>
    <p:extLst>
      <p:ext uri="{BB962C8B-B14F-4D97-AF65-F5344CB8AC3E}">
        <p14:creationId xmlns:p14="http://schemas.microsoft.com/office/powerpoint/2010/main" val="131561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D15D6-563E-482D-9B4B-AC404D9B671D}"/>
              </a:ext>
            </a:extLst>
          </p:cNvPr>
          <p:cNvSpPr/>
          <p:nvPr/>
        </p:nvSpPr>
        <p:spPr>
          <a:xfrm>
            <a:off x="352213" y="548821"/>
            <a:ext cx="11636587" cy="4524315"/>
          </a:xfrm>
          <a:prstGeom prst="rect">
            <a:avLst/>
          </a:prstGeom>
        </p:spPr>
        <p:txBody>
          <a:bodyPr wrap="square">
            <a:spAutoFit/>
          </a:bodyPr>
          <a:lstStyle/>
          <a:p>
            <a:pPr defTabSz="609630">
              <a:buClr>
                <a:srgbClr val="000000"/>
              </a:buClr>
            </a:pPr>
            <a:r>
              <a:rPr lang="en-US" sz="3600" b="1" kern="0" dirty="0">
                <a:solidFill>
                  <a:srgbClr val="000000"/>
                </a:solidFill>
                <a:latin typeface="Arial"/>
                <a:cs typeface="Arial"/>
                <a:sym typeface="Arial"/>
              </a:rPr>
              <a:t>2. Swimming in (Overwhelmed by)</a:t>
            </a:r>
          </a:p>
          <a:p>
            <a:pPr defTabSz="609630">
              <a:buClr>
                <a:srgbClr val="000000"/>
              </a:buClr>
              <a:buFont typeface="Arial" panose="020B0604020202020204" pitchFamily="34" charset="0"/>
              <a:buChar char="•"/>
            </a:pPr>
            <a:r>
              <a:rPr lang="en-US" sz="3600" i="1" kern="0" dirty="0">
                <a:solidFill>
                  <a:srgbClr val="000000"/>
                </a:solidFill>
                <a:latin typeface="Arial"/>
                <a:cs typeface="Arial"/>
                <a:sym typeface="Arial"/>
              </a:rPr>
              <a:t>1. </a:t>
            </a:r>
            <a:r>
              <a:rPr lang="en-US" sz="3600" kern="0" dirty="0">
                <a:solidFill>
                  <a:srgbClr val="000000"/>
                </a:solidFill>
                <a:latin typeface="Arial"/>
                <a:cs typeface="Arial"/>
                <a:sym typeface="Arial"/>
              </a:rPr>
              <a:t>She felt like she was </a:t>
            </a:r>
            <a:r>
              <a:rPr lang="en-US" sz="3600" b="1" kern="0" dirty="0">
                <a:solidFill>
                  <a:srgbClr val="000000"/>
                </a:solidFill>
                <a:latin typeface="Arial"/>
                <a:cs typeface="Arial"/>
                <a:sym typeface="Arial"/>
              </a:rPr>
              <a:t>swimming in</a:t>
            </a:r>
            <a:r>
              <a:rPr lang="en-US" sz="3600" kern="0" dirty="0">
                <a:solidFill>
                  <a:srgbClr val="000000"/>
                </a:solidFill>
                <a:latin typeface="Arial"/>
                <a:cs typeface="Arial"/>
                <a:sym typeface="Arial"/>
              </a:rPr>
              <a:t> homework and could hardly keep up."</a:t>
            </a:r>
          </a:p>
          <a:p>
            <a:pPr defTabSz="609630">
              <a:buClr>
                <a:srgbClr val="000000"/>
              </a:buClr>
              <a:buFont typeface="Arial" panose="020B0604020202020204" pitchFamily="34" charset="0"/>
              <a:buChar char="•"/>
            </a:pPr>
            <a:r>
              <a:rPr lang="en-US" sz="3600" i="1" kern="0" dirty="0">
                <a:solidFill>
                  <a:srgbClr val="000000"/>
                </a:solidFill>
                <a:latin typeface="Arial"/>
                <a:cs typeface="Arial"/>
                <a:sym typeface="Arial"/>
              </a:rPr>
              <a:t>2. </a:t>
            </a:r>
            <a:r>
              <a:rPr lang="en-US" sz="3600" kern="0" dirty="0">
                <a:solidFill>
                  <a:srgbClr val="000000"/>
                </a:solidFill>
                <a:latin typeface="Arial"/>
                <a:cs typeface="Arial"/>
                <a:sym typeface="Arial"/>
              </a:rPr>
              <a:t>He was </a:t>
            </a:r>
            <a:r>
              <a:rPr lang="en-US" sz="3600" b="1" kern="0" dirty="0">
                <a:solidFill>
                  <a:srgbClr val="000000"/>
                </a:solidFill>
                <a:latin typeface="Arial"/>
                <a:cs typeface="Arial"/>
                <a:sym typeface="Arial"/>
              </a:rPr>
              <a:t>swimming in</a:t>
            </a:r>
            <a:r>
              <a:rPr lang="en-US" sz="3600" kern="0" dirty="0">
                <a:solidFill>
                  <a:srgbClr val="000000"/>
                </a:solidFill>
                <a:latin typeface="Arial"/>
                <a:cs typeface="Arial"/>
                <a:sym typeface="Arial"/>
              </a:rPr>
              <a:t> emails after returning from vacation."</a:t>
            </a:r>
          </a:p>
          <a:p>
            <a:pPr defTabSz="609630">
              <a:buClr>
                <a:srgbClr val="000000"/>
              </a:buClr>
              <a:buFont typeface="Arial" panose="020B0604020202020204" pitchFamily="34" charset="0"/>
              <a:buChar char="•"/>
            </a:pPr>
            <a:r>
              <a:rPr lang="en-US" sz="3600" b="1" kern="0" dirty="0">
                <a:solidFill>
                  <a:srgbClr val="000000"/>
                </a:solidFill>
                <a:latin typeface="Arial"/>
                <a:cs typeface="Arial"/>
                <a:sym typeface="Arial"/>
              </a:rPr>
              <a:t>Explanation:</a:t>
            </a:r>
            <a:r>
              <a:rPr lang="en-US" sz="3600" kern="0" dirty="0">
                <a:solidFill>
                  <a:srgbClr val="000000"/>
                </a:solidFill>
                <a:latin typeface="Arial"/>
                <a:cs typeface="Arial"/>
                <a:sym typeface="Arial"/>
              </a:rPr>
              <a:t> </a:t>
            </a:r>
            <a:r>
              <a:rPr lang="en-US" sz="3600" i="1" kern="0" dirty="0">
                <a:solidFill>
                  <a:srgbClr val="000000"/>
                </a:solidFill>
                <a:latin typeface="Arial"/>
                <a:cs typeface="Arial"/>
                <a:sym typeface="Arial"/>
              </a:rPr>
              <a:t>Swimming in</a:t>
            </a:r>
            <a:r>
              <a:rPr lang="en-US" sz="3600" kern="0" dirty="0">
                <a:solidFill>
                  <a:srgbClr val="000000"/>
                </a:solidFill>
                <a:latin typeface="Arial"/>
                <a:cs typeface="Arial"/>
                <a:sym typeface="Arial"/>
              </a:rPr>
              <a:t> means having so much of something that it’s overwhelming, like being in deep water and struggling to keep up.</a:t>
            </a:r>
          </a:p>
        </p:txBody>
      </p:sp>
    </p:spTree>
    <p:extLst>
      <p:ext uri="{BB962C8B-B14F-4D97-AF65-F5344CB8AC3E}">
        <p14:creationId xmlns:p14="http://schemas.microsoft.com/office/powerpoint/2010/main" val="260847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2" ma:contentTypeDescription="Create a new document." ma:contentTypeScope="" ma:versionID="90ff26d6e2b3bc74a984830c6a827e54">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59150f1b6f570a75328f25db09bda635"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Props1.xml><?xml version="1.0" encoding="utf-8"?>
<ds:datastoreItem xmlns:ds="http://schemas.openxmlformats.org/officeDocument/2006/customXml" ds:itemID="{04035470-EF83-42A2-B100-3741CE9E0BC7}">
  <ds:schemaRefs>
    <ds:schemaRef ds:uri="http://schemas.microsoft.com/sharepoint/v3/contenttype/forms"/>
  </ds:schemaRefs>
</ds:datastoreItem>
</file>

<file path=customXml/itemProps2.xml><?xml version="1.0" encoding="utf-8"?>
<ds:datastoreItem xmlns:ds="http://schemas.openxmlformats.org/officeDocument/2006/customXml" ds:itemID="{60E7D90E-8B69-490B-96DD-A1F8F69D951C}">
  <ds:schemaRefs>
    <ds:schemaRef ds:uri="http://schemas.microsoft.com/office/2006/metadata/contentType"/>
    <ds:schemaRef ds:uri="http://schemas.microsoft.com/office/2006/metadata/properties/metaAttributes"/>
    <ds:schemaRef ds:uri="http://www.w3.org/2000/xmlns/"/>
    <ds:schemaRef ds:uri="http://www.w3.org/2001/XMLSchema"/>
    <ds:schemaRef ds:uri="0b7d3d12-a688-4a65-9735-5d5242335cee"/>
    <ds:schemaRef ds:uri="3e03e693-6f57-4a0f-8762-2487ed846c1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CA98A1-0750-4C2A-BC0B-E63D3C9E5312}">
  <ds:schemaRefs>
    <ds:schemaRef ds:uri="http://schemas.microsoft.com/office/2006/metadata/properties"/>
    <ds:schemaRef ds:uri="http://www.w3.org/2000/xmlns/"/>
    <ds:schemaRef ds:uri="0b7d3d12-a688-4a65-9735-5d5242335cee"/>
    <ds:schemaRef ds:uri="http://schemas.microsoft.com/office/infopath/2007/PartnerControls"/>
    <ds:schemaRef ds:uri="3e03e693-6f57-4a0f-8762-2487ed846c1c"/>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5052</TotalTime>
  <Words>3616</Words>
  <Application>Microsoft Office PowerPoint</Application>
  <PresentationFormat>Widescreen</PresentationFormat>
  <Paragraphs>617</Paragraphs>
  <Slides>44</Slides>
  <Notes>0</Notes>
  <HiddenSlides>0</HiddenSlides>
  <MMClips>4</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Adobe Arabic</vt:lpstr>
      <vt:lpstr>Arial</vt:lpstr>
      <vt:lpstr>Calibri</vt:lpstr>
      <vt:lpstr>Calibri Light</vt:lpstr>
      <vt:lpstr>Google Sans Text</vt:lpstr>
      <vt:lpstr>HelveticaNeueLT Arabic 45 Light</vt:lpstr>
      <vt:lpstr>HelveticaNeueLT Arabic 55 Roman</vt:lpstr>
      <vt:lpstr>Merriweather</vt:lpstr>
      <vt:lpstr>PT Serif</vt:lpstr>
      <vt:lpstr>Times New Roman</vt:lpstr>
      <vt:lpstr>-webkit-standard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collocation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Ahmad Ashour</cp:lastModifiedBy>
  <cp:revision>384</cp:revision>
  <dcterms:created xsi:type="dcterms:W3CDTF">2019-06-13T08:00:41Z</dcterms:created>
  <dcterms:modified xsi:type="dcterms:W3CDTF">2025-09-01T19:21:50Z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0x0101005FCD5A634654594FBBFFA6A58C1B7A05</vt:lpwstr>
  </property>
  <property fmtid="{D5CDD505-2E9C-101B-9397-08002B2CF9AE}" pid="3" name="MediaServiceImageTags">
    <vt:lpwstr/>
  </property>
</Properties>
</file>