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80" r:id="rId6"/>
    <p:sldId id="281" r:id="rId7"/>
    <p:sldId id="282" r:id="rId8"/>
    <p:sldId id="283" r:id="rId9"/>
    <p:sldId id="284" r:id="rId10"/>
    <p:sldId id="257" r:id="rId11"/>
    <p:sldId id="259" r:id="rId12"/>
    <p:sldId id="258" r:id="rId13"/>
    <p:sldId id="261" r:id="rId14"/>
    <p:sldId id="260" r:id="rId15"/>
    <p:sldId id="263" r:id="rId16"/>
    <p:sldId id="265" r:id="rId17"/>
    <p:sldId id="262" r:id="rId18"/>
    <p:sldId id="264" r:id="rId19"/>
    <p:sldId id="266" r:id="rId20"/>
    <p:sldId id="269" r:id="rId21"/>
    <p:sldId id="270" r:id="rId22"/>
    <p:sldId id="271" r:id="rId23"/>
    <p:sldId id="272" r:id="rId24"/>
    <p:sldId id="273" r:id="rId25"/>
    <p:sldId id="274" r:id="rId26"/>
    <p:sldId id="286" r:id="rId27"/>
    <p:sldId id="275" r:id="rId28"/>
    <p:sldId id="285" r:id="rId29"/>
    <p:sldId id="276" r:id="rId30"/>
    <p:sldId id="278" r:id="rId31"/>
    <p:sldId id="279"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10-06T05:14:55.337"/>
    </inkml:context>
    <inkml:brush xml:id="br0">
      <inkml:brushProperty name="width" value="0.05292" units="cm"/>
      <inkml:brushProperty name="height" value="0.05292" units="cm"/>
      <inkml:brushProperty name="color" value="#FF0000"/>
    </inkml:brush>
  </inkml:definitions>
  <inkml:trace contextRef="#ctx0" brushRef="#br0">6052 12948 0</inkml:trace>
  <inkml:trace contextRef="#ctx0" brushRef="#br0" timeOffset="2328.2331">1984 12948 0,'50'0'172,"24"0"-157,1 0-15,24 0 16,0-25-16,0 25 16,-24 0-16,-1-25 0,-24 25 15,0 0-15,-1 0 16,26 0-16,-1 0 15,25 0-15,50 0 16,-50 0-16,0 0 16,50 0-16,-50 0 15,1 0-15,-1 0 16,-49 0-16,-1 0 16,-24 0-16,49 0 15,-49 0-15,25 0 0,-1-24 16,26 24-16,-1 0 15,-24-25-15,24 0 16,-24 25-16,-25 0 16,-1 0-1,1 0 17,0 0 61,25 0-93,-26 0 16,26 0-16,0 0 16,-1 0-16,26 0 15,-50 0-15,-1 25 16,26-25-16,-25 0 15,24 0 1,-24 25-16,25-1 0,24-24 16,-24 0-16,24 25 15,-24 0-15,-1-25 16,-24 0-16,0 0 16,0 0-1,0 0-15,-1 0 16,-24 25-1,25-25-15,0 0 16,0 25-16,0-25 0,-1 0 16,1 0-1,25 24-15,-1-24 16,-24 0 15,0 0 16,0 0-47,0 0 16,-25 25-16,25-25 15,-1 0 17</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2136" y="156754"/>
            <a:ext cx="7197726" cy="1551092"/>
          </a:xfrm>
        </p:spPr>
        <p:txBody>
          <a:bodyPr/>
          <a:lstStyle/>
          <a:p>
            <a:r>
              <a:rPr lang="en-US" dirty="0" smtClean="0"/>
              <a:t>A Tale of two brothers </a:t>
            </a:r>
            <a:endParaRPr lang="en-US" dirty="0"/>
          </a:p>
        </p:txBody>
      </p:sp>
      <p:sp>
        <p:nvSpPr>
          <p:cNvPr id="3" name="Subtitle 2"/>
          <p:cNvSpPr>
            <a:spLocks noGrp="1"/>
          </p:cNvSpPr>
          <p:nvPr>
            <p:ph type="subTitle" idx="1"/>
          </p:nvPr>
        </p:nvSpPr>
        <p:spPr>
          <a:xfrm>
            <a:off x="522514" y="1841864"/>
            <a:ext cx="11443063" cy="4637314"/>
          </a:xfrm>
        </p:spPr>
        <p:txBody>
          <a:bodyPr/>
          <a:lstStyle/>
          <a:p>
            <a:pPr algn="l"/>
            <a:r>
              <a:rPr lang="en-US" b="1" dirty="0" smtClean="0"/>
              <a:t>A Korean  folktale  Page : </a:t>
            </a:r>
            <a:endParaRPr lang="en-US" b="1" dirty="0"/>
          </a:p>
          <a:p>
            <a:pPr algn="l"/>
            <a:r>
              <a:rPr lang="en-US" sz="2800" b="1" cap="none" dirty="0" smtClean="0"/>
              <a:t>  Lesson’s Objectives : </a:t>
            </a:r>
          </a:p>
          <a:p>
            <a:pPr algn="l"/>
            <a:r>
              <a:rPr lang="en-US" sz="2800" b="1" cap="none" dirty="0" smtClean="0"/>
              <a:t> Analyze the story to answer some questions </a:t>
            </a:r>
          </a:p>
          <a:p>
            <a:pPr algn="l"/>
            <a:r>
              <a:rPr lang="en-US" sz="2800" b="1" cap="none" dirty="0"/>
              <a:t> </a:t>
            </a:r>
            <a:r>
              <a:rPr lang="en-US" sz="2800" b="1" cap="none" dirty="0" smtClean="0"/>
              <a:t>    Summarize the story . </a:t>
            </a:r>
            <a:endParaRPr lang="en-US"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6091" y="1832249"/>
            <a:ext cx="4681083" cy="5025751"/>
          </a:xfrm>
          <a:prstGeom prst="rect">
            <a:avLst/>
          </a:prstGeom>
        </p:spPr>
      </p:pic>
    </p:spTree>
    <p:extLst>
      <p:ext uri="{BB962C8B-B14F-4D97-AF65-F5344CB8AC3E}">
        <p14:creationId xmlns:p14="http://schemas.microsoft.com/office/powerpoint/2010/main" val="3894785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4" y="209006"/>
            <a:ext cx="11996056" cy="5995851"/>
          </a:xfrm>
        </p:spPr>
        <p:txBody>
          <a:bodyPr>
            <a:normAutofit fontScale="90000"/>
          </a:bodyPr>
          <a:lstStyle/>
          <a:p>
            <a:r>
              <a:rPr lang="en-US" dirty="0" smtClean="0"/>
              <a:t/>
            </a:r>
            <a:br>
              <a:rPr lang="en-US" dirty="0" smtClean="0"/>
            </a:br>
            <a:r>
              <a:rPr lang="en-US" dirty="0" smtClean="0"/>
              <a:t>Read the questions then read the story and answer them </a:t>
            </a:r>
            <a:r>
              <a:rPr lang="en-US" b="1" dirty="0"/>
              <a:t/>
            </a:r>
            <a:br>
              <a:rPr lang="en-US" b="1" dirty="0"/>
            </a:br>
            <a:r>
              <a:rPr lang="en-US" b="1" dirty="0" smtClean="0"/>
              <a:t>1- </a:t>
            </a:r>
            <a:r>
              <a:rPr lang="en-US" b="1" cap="none" dirty="0" smtClean="0"/>
              <a:t>What is the setting of the story ? </a:t>
            </a:r>
            <a:br>
              <a:rPr lang="en-US" b="1" cap="none" dirty="0" smtClean="0"/>
            </a:br>
            <a:r>
              <a:rPr lang="en-US" b="1" cap="none" dirty="0" smtClean="0"/>
              <a:t>2- </a:t>
            </a:r>
            <a:r>
              <a:rPr lang="en-US" b="1" cap="none" dirty="0" err="1" smtClean="0"/>
              <a:t>Hungbu</a:t>
            </a:r>
            <a:r>
              <a:rPr lang="en-US" b="1" cap="none" dirty="0" smtClean="0"/>
              <a:t> – unlike </a:t>
            </a:r>
            <a:r>
              <a:rPr lang="en-US" b="1" cap="none" dirty="0" err="1" smtClean="0"/>
              <a:t>Nolbu</a:t>
            </a:r>
            <a:r>
              <a:rPr lang="en-US" b="1" cap="none" dirty="0" smtClean="0"/>
              <a:t> -was a </a:t>
            </a:r>
            <a:r>
              <a:rPr lang="en-US" b="1" cap="none" dirty="0" smtClean="0">
                <a:solidFill>
                  <a:srgbClr val="FFFF00"/>
                </a:solidFill>
              </a:rPr>
              <a:t>dutiful</a:t>
            </a:r>
            <a:r>
              <a:rPr lang="en-US" b="1" cap="none" dirty="0" smtClean="0"/>
              <a:t> “ good son” .explain .</a:t>
            </a:r>
            <a:br>
              <a:rPr lang="en-US" b="1" cap="none" dirty="0" smtClean="0"/>
            </a:br>
            <a:r>
              <a:rPr lang="en-US" b="1" cap="none" dirty="0" smtClean="0"/>
              <a:t>3- How did </a:t>
            </a:r>
            <a:r>
              <a:rPr lang="en-US" b="1" cap="none" dirty="0" err="1" smtClean="0"/>
              <a:t>Nolbu</a:t>
            </a:r>
            <a:r>
              <a:rPr lang="en-US" b="1" cap="none" dirty="0" smtClean="0"/>
              <a:t> divide the farm ? What was his justification ? </a:t>
            </a:r>
            <a:r>
              <a:rPr lang="en-US" b="1" cap="none" dirty="0"/>
              <a:t/>
            </a:r>
            <a:br>
              <a:rPr lang="en-US" b="1" cap="none" dirty="0"/>
            </a:br>
            <a:r>
              <a:rPr lang="en-US" b="1" cap="none" dirty="0" smtClean="0"/>
              <a:t>4- What was the </a:t>
            </a:r>
            <a:r>
              <a:rPr lang="en-US" b="1" cap="none" dirty="0" smtClean="0">
                <a:solidFill>
                  <a:srgbClr val="FFFF00"/>
                </a:solidFill>
              </a:rPr>
              <a:t>consequence</a:t>
            </a:r>
            <a:r>
              <a:rPr lang="en-US" b="1" cap="none" dirty="0" smtClean="0"/>
              <a:t> of that unfair division ? </a:t>
            </a:r>
            <a:br>
              <a:rPr lang="en-US" b="1" cap="none" dirty="0" smtClean="0"/>
            </a:br>
            <a:r>
              <a:rPr lang="en-US" b="1" cap="none" dirty="0" smtClean="0"/>
              <a:t>5- How did </a:t>
            </a:r>
            <a:r>
              <a:rPr lang="en-US" b="1" cap="none" dirty="0" err="1" smtClean="0"/>
              <a:t>Hungbu</a:t>
            </a:r>
            <a:r>
              <a:rPr lang="en-US" b="1" cap="none" dirty="0" smtClean="0"/>
              <a:t> help the swallow ? </a:t>
            </a:r>
            <a:br>
              <a:rPr lang="en-US" b="1" cap="none" dirty="0" smtClean="0"/>
            </a:br>
            <a:r>
              <a:rPr lang="en-US" cap="none" dirty="0" smtClean="0"/>
              <a:t/>
            </a:r>
            <a:br>
              <a:rPr lang="en-US" cap="none" dirty="0" smtClean="0"/>
            </a:br>
            <a:r>
              <a:rPr lang="en-US" cap="none" dirty="0" smtClean="0"/>
              <a:t/>
            </a:r>
            <a:br>
              <a:rPr lang="en-US" cap="none" dirty="0" smtClean="0"/>
            </a:br>
            <a:endParaRPr lang="en-US" dirty="0"/>
          </a:p>
        </p:txBody>
      </p:sp>
      <p:sp>
        <p:nvSpPr>
          <p:cNvPr id="3" name="Cloud 2"/>
          <p:cNvSpPr/>
          <p:nvPr/>
        </p:nvSpPr>
        <p:spPr>
          <a:xfrm>
            <a:off x="0" y="0"/>
            <a:ext cx="4271554" cy="11103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Scanning</a:t>
            </a:r>
            <a:r>
              <a:rPr lang="en-US" dirty="0" smtClean="0"/>
              <a:t> </a:t>
            </a:r>
            <a:endParaRPr lang="en-US" dirty="0"/>
          </a:p>
        </p:txBody>
      </p:sp>
    </p:spTree>
    <p:extLst>
      <p:ext uri="{BB962C8B-B14F-4D97-AF65-F5344CB8AC3E}">
        <p14:creationId xmlns:p14="http://schemas.microsoft.com/office/powerpoint/2010/main" val="399151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26572"/>
            <a:ext cx="11351623" cy="6244046"/>
          </a:xfrm>
        </p:spPr>
        <p:txBody>
          <a:bodyPr>
            <a:normAutofit/>
          </a:bodyPr>
          <a:lstStyle/>
          <a:p>
            <a:r>
              <a:rPr lang="en-US" sz="2800" b="1" cap="none" dirty="0">
                <a:solidFill>
                  <a:schemeClr val="bg1"/>
                </a:solidFill>
              </a:rPr>
              <a:t>L</a:t>
            </a:r>
            <a:r>
              <a:rPr lang="en-US" sz="2800" b="1" cap="none" dirty="0" smtClean="0">
                <a:solidFill>
                  <a:schemeClr val="bg1"/>
                </a:solidFill>
              </a:rPr>
              <a:t>ong ago, there were two brothers named </a:t>
            </a:r>
            <a:r>
              <a:rPr lang="en-US" sz="2800" b="1" cap="none" dirty="0" err="1" smtClean="0">
                <a:solidFill>
                  <a:schemeClr val="bg1"/>
                </a:solidFill>
              </a:rPr>
              <a:t>Heungbu</a:t>
            </a:r>
            <a:r>
              <a:rPr lang="en-US" sz="2800" b="1" cap="none" dirty="0" smtClean="0">
                <a:solidFill>
                  <a:schemeClr val="bg1"/>
                </a:solidFill>
              </a:rPr>
              <a:t> and </a:t>
            </a:r>
            <a:r>
              <a:rPr lang="en-US" sz="2800" b="1" cap="none" dirty="0" err="1" smtClean="0">
                <a:solidFill>
                  <a:schemeClr val="bg1"/>
                </a:solidFill>
              </a:rPr>
              <a:t>Nolbu</a:t>
            </a:r>
            <a:r>
              <a:rPr lang="en-US" sz="2800" b="1" cap="none" dirty="0" smtClean="0">
                <a:solidFill>
                  <a:schemeClr val="bg1"/>
                </a:solidFill>
              </a:rPr>
              <a:t>, who lived with their father on a rice farm in Korea. When their father grew old and sick, </a:t>
            </a:r>
            <a:r>
              <a:rPr lang="en-US" sz="2800" b="1" cap="none" dirty="0" err="1" smtClean="0">
                <a:solidFill>
                  <a:schemeClr val="bg1"/>
                </a:solidFill>
              </a:rPr>
              <a:t>Heungbu</a:t>
            </a:r>
            <a:r>
              <a:rPr lang="en-US" sz="2800" b="1" cap="none" dirty="0" smtClean="0">
                <a:solidFill>
                  <a:schemeClr val="bg1"/>
                </a:solidFill>
              </a:rPr>
              <a:t>, who was the younger brother, said, “brother, we must take care of our father.” Every day, </a:t>
            </a:r>
            <a:r>
              <a:rPr lang="en-US" sz="2800" b="1" cap="none" dirty="0" err="1" smtClean="0">
                <a:solidFill>
                  <a:schemeClr val="bg1"/>
                </a:solidFill>
              </a:rPr>
              <a:t>Heungbu</a:t>
            </a:r>
            <a:r>
              <a:rPr lang="en-US" sz="2800" b="1" cap="none" dirty="0" smtClean="0">
                <a:solidFill>
                  <a:schemeClr val="bg1"/>
                </a:solidFill>
              </a:rPr>
              <a:t> brought his father food and tea and medicine, but </a:t>
            </a:r>
            <a:r>
              <a:rPr lang="en-US" sz="2800" b="1" cap="none" dirty="0" err="1" smtClean="0">
                <a:solidFill>
                  <a:schemeClr val="bg1"/>
                </a:solidFill>
              </a:rPr>
              <a:t>Nolbu</a:t>
            </a:r>
            <a:r>
              <a:rPr lang="en-US" sz="2800" b="1" cap="none" dirty="0" smtClean="0">
                <a:solidFill>
                  <a:schemeClr val="bg1"/>
                </a:solidFill>
              </a:rPr>
              <a:t>, the older brother, was too busy going out to parties and seeing friends. After their father died, </a:t>
            </a:r>
            <a:r>
              <a:rPr lang="en-US" sz="2800" b="1" cap="none" dirty="0" err="1" smtClean="0">
                <a:solidFill>
                  <a:schemeClr val="bg1"/>
                </a:solidFill>
              </a:rPr>
              <a:t>Heungbu</a:t>
            </a:r>
            <a:r>
              <a:rPr lang="en-US" sz="2800" b="1" cap="none" dirty="0" smtClean="0">
                <a:solidFill>
                  <a:schemeClr val="bg1"/>
                </a:solidFill>
              </a:rPr>
              <a:t> said, “Papa said we should work together on the farm and share the profits.” “Surely you misunderstood!” said </a:t>
            </a:r>
            <a:r>
              <a:rPr lang="en-US" sz="2800" b="1" cap="none" dirty="0" err="1" smtClean="0">
                <a:solidFill>
                  <a:schemeClr val="bg1"/>
                </a:solidFill>
              </a:rPr>
              <a:t>Nolbu</a:t>
            </a:r>
            <a:r>
              <a:rPr lang="en-US" sz="2800" b="1" cap="none" dirty="0" smtClean="0">
                <a:solidFill>
                  <a:schemeClr val="bg1"/>
                </a:solidFill>
              </a:rPr>
              <a:t>. “the farm is all mine, for </a:t>
            </a:r>
            <a:r>
              <a:rPr lang="en-US" sz="2800" b="1" cap="none" dirty="0" err="1" smtClean="0">
                <a:solidFill>
                  <a:schemeClr val="bg1"/>
                </a:solidFill>
              </a:rPr>
              <a:t>Iam</a:t>
            </a:r>
            <a:r>
              <a:rPr lang="en-US" sz="2800" b="1" cap="none" dirty="0" smtClean="0">
                <a:solidFill>
                  <a:schemeClr val="bg1"/>
                </a:solidFill>
              </a:rPr>
              <a:t> the elder brother, but do not worry, I will give you a </a:t>
            </a:r>
            <a:r>
              <a:rPr lang="en-US" sz="2800" b="1" cap="none" dirty="0" smtClean="0">
                <a:solidFill>
                  <a:srgbClr val="FFFF00"/>
                </a:solidFill>
              </a:rPr>
              <a:t>plot</a:t>
            </a:r>
            <a:r>
              <a:rPr lang="en-US" sz="2800" b="1" cap="none" dirty="0" smtClean="0">
                <a:solidFill>
                  <a:schemeClr val="bg1"/>
                </a:solidFill>
              </a:rPr>
              <a:t> of your own.” </a:t>
            </a:r>
            <a:r>
              <a:rPr lang="en-US" sz="2800" b="1" cap="none" dirty="0" err="1" smtClean="0">
                <a:solidFill>
                  <a:schemeClr val="bg1"/>
                </a:solidFill>
              </a:rPr>
              <a:t>Nolbu</a:t>
            </a:r>
            <a:r>
              <a:rPr lang="en-US" sz="2800" b="1" cap="none" dirty="0" smtClean="0">
                <a:solidFill>
                  <a:schemeClr val="bg1"/>
                </a:solidFill>
              </a:rPr>
              <a:t> gave </a:t>
            </a:r>
            <a:r>
              <a:rPr lang="en-US" sz="2800" b="1" cap="none" dirty="0" err="1" smtClean="0">
                <a:solidFill>
                  <a:schemeClr val="bg1"/>
                </a:solidFill>
              </a:rPr>
              <a:t>Neungbu</a:t>
            </a:r>
            <a:r>
              <a:rPr lang="en-US" sz="2800" b="1" cap="none" dirty="0" smtClean="0">
                <a:solidFill>
                  <a:schemeClr val="bg1"/>
                </a:solidFill>
              </a:rPr>
              <a:t> a </a:t>
            </a:r>
            <a:r>
              <a:rPr lang="en-US" sz="2800" b="1" cap="none" dirty="0" smtClean="0">
                <a:solidFill>
                  <a:srgbClr val="FFFF00"/>
                </a:solidFill>
              </a:rPr>
              <a:t>tiny, </a:t>
            </a:r>
            <a:r>
              <a:rPr lang="en-US" sz="2800" b="1" cap="none" dirty="0" smtClean="0">
                <a:solidFill>
                  <a:schemeClr val="bg1"/>
                </a:solidFill>
              </a:rPr>
              <a:t>shaded plot of land where rice would not grow, and </a:t>
            </a:r>
            <a:r>
              <a:rPr lang="en-US" sz="2800" b="1" cap="none" dirty="0" err="1" smtClean="0">
                <a:solidFill>
                  <a:schemeClr val="bg1"/>
                </a:solidFill>
              </a:rPr>
              <a:t>Heungbu</a:t>
            </a:r>
            <a:r>
              <a:rPr lang="en-US" sz="2800" b="1" cap="none" dirty="0" smtClean="0">
                <a:solidFill>
                  <a:schemeClr val="bg1"/>
                </a:solidFill>
              </a:rPr>
              <a:t> became very poor. </a:t>
            </a:r>
            <a:r>
              <a:rPr lang="en-US" sz="2800" b="1" cap="none" dirty="0" err="1" smtClean="0">
                <a:solidFill>
                  <a:schemeClr val="bg1"/>
                </a:solidFill>
              </a:rPr>
              <a:t>Nolbu</a:t>
            </a:r>
            <a:r>
              <a:rPr lang="en-US" sz="2800" b="1" cap="none" dirty="0" smtClean="0">
                <a:solidFill>
                  <a:schemeClr val="bg1"/>
                </a:solidFill>
              </a:rPr>
              <a:t>, on the other hand, enjoyed a good harvest each year and lived a comfortable </a:t>
            </a:r>
            <a:r>
              <a:rPr lang="en-US" sz="2800" b="1" cap="none" dirty="0" err="1" smtClean="0">
                <a:solidFill>
                  <a:schemeClr val="bg1"/>
                </a:solidFill>
              </a:rPr>
              <a:t>life.One</a:t>
            </a:r>
            <a:r>
              <a:rPr lang="en-US" sz="2800" b="1" cap="none" dirty="0" smtClean="0">
                <a:solidFill>
                  <a:schemeClr val="bg1"/>
                </a:solidFill>
              </a:rPr>
              <a:t> winter day when </a:t>
            </a:r>
            <a:r>
              <a:rPr lang="en-US" sz="2800" b="1" cap="none" dirty="0" err="1" smtClean="0">
                <a:solidFill>
                  <a:schemeClr val="bg1"/>
                </a:solidFill>
              </a:rPr>
              <a:t>Heungbu</a:t>
            </a:r>
            <a:r>
              <a:rPr lang="en-US" sz="2800" b="1" cap="none" dirty="0" smtClean="0">
                <a:solidFill>
                  <a:schemeClr val="bg1"/>
                </a:solidFill>
              </a:rPr>
              <a:t> was in his yard, he noticed a swallow hobbling around on a broken leg, so he brought the bird indoors and wrapped its broken leg to help it heal</a:t>
            </a:r>
            <a:endParaRPr lang="en-US" sz="2800" b="1" cap="none" dirty="0">
              <a:solidFill>
                <a:schemeClr val="bg1"/>
              </a:solidFill>
            </a:endParaRPr>
          </a:p>
        </p:txBody>
      </p:sp>
    </p:spTree>
    <p:extLst>
      <p:ext uri="{BB962C8B-B14F-4D97-AF65-F5344CB8AC3E}">
        <p14:creationId xmlns:p14="http://schemas.microsoft.com/office/powerpoint/2010/main" val="1013600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7" y="91440"/>
            <a:ext cx="11848010" cy="6858000"/>
          </a:xfrm>
        </p:spPr>
        <p:txBody>
          <a:bodyPr>
            <a:normAutofit fontScale="90000"/>
          </a:bodyPr>
          <a:lstStyle/>
          <a:p>
            <a:r>
              <a:rPr lang="en-US" b="1" cap="none" dirty="0" smtClean="0"/>
              <a:t>1- What </a:t>
            </a:r>
            <a:r>
              <a:rPr lang="en-US" b="1" cap="none" dirty="0"/>
              <a:t>is the setting of the story ? </a:t>
            </a:r>
            <a:r>
              <a:rPr lang="en-US" b="1" cap="none" dirty="0" smtClean="0"/>
              <a:t/>
            </a:r>
            <a:br>
              <a:rPr lang="en-US" b="1" cap="none" dirty="0" smtClean="0"/>
            </a:br>
            <a:r>
              <a:rPr lang="en-US" b="1" cap="none" dirty="0"/>
              <a:t/>
            </a:r>
            <a:br>
              <a:rPr lang="en-US" b="1" cap="none" dirty="0"/>
            </a:br>
            <a:r>
              <a:rPr lang="en-US" b="1" cap="none" dirty="0"/>
              <a:t>2- </a:t>
            </a:r>
            <a:r>
              <a:rPr lang="en-US" b="1" cap="none" dirty="0" err="1" smtClean="0"/>
              <a:t>Heungbu</a:t>
            </a:r>
            <a:r>
              <a:rPr lang="en-US" b="1" cap="none" dirty="0" smtClean="0"/>
              <a:t> </a:t>
            </a:r>
            <a:r>
              <a:rPr lang="en-US" b="1" cap="none" dirty="0"/>
              <a:t>– unlike </a:t>
            </a:r>
            <a:r>
              <a:rPr lang="en-US" b="1" cap="none" dirty="0" err="1"/>
              <a:t>Nolbu</a:t>
            </a:r>
            <a:r>
              <a:rPr lang="en-US" b="1" cap="none" dirty="0"/>
              <a:t> -was a </a:t>
            </a:r>
            <a:r>
              <a:rPr lang="en-US" b="1" cap="none" dirty="0">
                <a:solidFill>
                  <a:srgbClr val="FFFF00"/>
                </a:solidFill>
              </a:rPr>
              <a:t>dutiful</a:t>
            </a:r>
            <a:r>
              <a:rPr lang="en-US" b="1" cap="none" dirty="0"/>
              <a:t> “ good son” .explain </a:t>
            </a:r>
            <a:r>
              <a:rPr lang="en-US" b="1" cap="none" dirty="0" smtClean="0"/>
              <a:t>.</a:t>
            </a:r>
            <a:br>
              <a:rPr lang="en-US" b="1" cap="none" dirty="0" smtClean="0"/>
            </a:br>
            <a:r>
              <a:rPr lang="en-US" b="1" cap="none" dirty="0" smtClean="0"/>
              <a:t/>
            </a:r>
            <a:br>
              <a:rPr lang="en-US" b="1" cap="none" dirty="0" smtClean="0"/>
            </a:br>
            <a:r>
              <a:rPr lang="en-US" b="1" cap="none" dirty="0"/>
              <a:t/>
            </a:r>
            <a:br>
              <a:rPr lang="en-US" b="1" cap="none" dirty="0"/>
            </a:br>
            <a:r>
              <a:rPr lang="en-US" b="1" cap="none" dirty="0"/>
              <a:t>3- How did </a:t>
            </a:r>
            <a:r>
              <a:rPr lang="en-US" b="1" cap="none" dirty="0" err="1"/>
              <a:t>Nolbu</a:t>
            </a:r>
            <a:r>
              <a:rPr lang="en-US" b="1" cap="none" dirty="0"/>
              <a:t> divide the farm ? What was his justification ? </a:t>
            </a:r>
            <a:r>
              <a:rPr lang="en-US" b="1" cap="none" dirty="0" smtClean="0"/>
              <a:t/>
            </a:r>
            <a:br>
              <a:rPr lang="en-US" b="1" cap="none" dirty="0" smtClean="0"/>
            </a:br>
            <a:r>
              <a:rPr lang="en-US" b="1" cap="none" dirty="0" smtClean="0"/>
              <a:t/>
            </a:r>
            <a:br>
              <a:rPr lang="en-US" b="1" cap="none" dirty="0" smtClean="0"/>
            </a:br>
            <a:r>
              <a:rPr lang="en-US" b="1" cap="none" dirty="0"/>
              <a:t/>
            </a:r>
            <a:br>
              <a:rPr lang="en-US" b="1" cap="none" dirty="0"/>
            </a:br>
            <a:r>
              <a:rPr lang="en-US" b="1" cap="none" dirty="0"/>
              <a:t>4- What was the </a:t>
            </a:r>
            <a:r>
              <a:rPr lang="en-US" b="1" cap="none" dirty="0">
                <a:solidFill>
                  <a:srgbClr val="FFFF00"/>
                </a:solidFill>
              </a:rPr>
              <a:t>consequence</a:t>
            </a:r>
            <a:r>
              <a:rPr lang="en-US" b="1" cap="none" dirty="0"/>
              <a:t> of that unfair division ? </a:t>
            </a:r>
            <a:r>
              <a:rPr lang="en-US" b="1" cap="none" dirty="0" smtClean="0"/>
              <a:t/>
            </a:r>
            <a:br>
              <a:rPr lang="en-US" b="1" cap="none" dirty="0" smtClean="0"/>
            </a:br>
            <a:r>
              <a:rPr lang="en-US" b="1" cap="none" dirty="0" smtClean="0"/>
              <a:t/>
            </a:r>
            <a:br>
              <a:rPr lang="en-US" b="1" cap="none" dirty="0" smtClean="0"/>
            </a:br>
            <a:r>
              <a:rPr lang="en-US" b="1" cap="none" dirty="0"/>
              <a:t/>
            </a:r>
            <a:br>
              <a:rPr lang="en-US" b="1" cap="none" dirty="0"/>
            </a:br>
            <a:r>
              <a:rPr lang="en-US" b="1" cap="none" dirty="0"/>
              <a:t>5- How did </a:t>
            </a:r>
            <a:r>
              <a:rPr lang="en-US" b="1" cap="none" dirty="0" err="1" smtClean="0"/>
              <a:t>Heungbu</a:t>
            </a:r>
            <a:r>
              <a:rPr lang="en-US" b="1" cap="none" dirty="0" smtClean="0"/>
              <a:t> </a:t>
            </a:r>
            <a:r>
              <a:rPr lang="en-US" b="1" cap="none" dirty="0"/>
              <a:t>help the swallow ? </a:t>
            </a:r>
            <a:br>
              <a:rPr lang="en-US" b="1" cap="none" dirty="0"/>
            </a:br>
            <a:endParaRPr lang="en-US" dirty="0"/>
          </a:p>
        </p:txBody>
      </p:sp>
      <p:sp>
        <p:nvSpPr>
          <p:cNvPr id="3" name="Title 1"/>
          <p:cNvSpPr txBox="1">
            <a:spLocks/>
          </p:cNvSpPr>
          <p:nvPr/>
        </p:nvSpPr>
        <p:spPr>
          <a:xfrm>
            <a:off x="698863" y="476796"/>
            <a:ext cx="8405948" cy="95794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solidFill>
                  <a:schemeClr val="bg1"/>
                </a:solidFill>
              </a:rPr>
              <a:t>a rice farm in Korea </a:t>
            </a:r>
            <a:endParaRPr lang="en-US" cap="none" dirty="0">
              <a:solidFill>
                <a:schemeClr val="bg1"/>
              </a:solidFill>
            </a:endParaRPr>
          </a:p>
        </p:txBody>
      </p:sp>
      <p:sp>
        <p:nvSpPr>
          <p:cNvPr id="4" name="Title 1"/>
          <p:cNvSpPr txBox="1">
            <a:spLocks/>
          </p:cNvSpPr>
          <p:nvPr/>
        </p:nvSpPr>
        <p:spPr>
          <a:xfrm>
            <a:off x="502920" y="1885406"/>
            <a:ext cx="10051867" cy="957943"/>
          </a:xfrm>
          <a:prstGeom prst="rect">
            <a:avLst/>
          </a:prstGeom>
          <a:effectLst/>
        </p:spPr>
        <p:txBody>
          <a:bodyPr vert="horz" lIns="91440" tIns="45720" rIns="91440" bIns="45720" rtlCol="0" anchor="ctr">
            <a:normAutofit fontScale="9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solidFill>
                  <a:schemeClr val="bg1"/>
                </a:solidFill>
              </a:rPr>
              <a:t> Every day, </a:t>
            </a:r>
            <a:r>
              <a:rPr lang="en-US" cap="none" dirty="0" err="1" smtClean="0">
                <a:solidFill>
                  <a:schemeClr val="bg1"/>
                </a:solidFill>
              </a:rPr>
              <a:t>Heungbu</a:t>
            </a:r>
            <a:r>
              <a:rPr lang="en-US" cap="none" dirty="0" smtClean="0">
                <a:solidFill>
                  <a:schemeClr val="bg1"/>
                </a:solidFill>
              </a:rPr>
              <a:t> brought his father food and tea and medicine</a:t>
            </a:r>
            <a:endParaRPr lang="en-US" cap="none" dirty="0">
              <a:solidFill>
                <a:schemeClr val="bg1"/>
              </a:solidFill>
            </a:endParaRPr>
          </a:p>
        </p:txBody>
      </p:sp>
      <p:sp>
        <p:nvSpPr>
          <p:cNvPr id="5" name="Title 1"/>
          <p:cNvSpPr txBox="1">
            <a:spLocks/>
          </p:cNvSpPr>
          <p:nvPr/>
        </p:nvSpPr>
        <p:spPr>
          <a:xfrm>
            <a:off x="502920" y="3010989"/>
            <a:ext cx="10443752" cy="1894114"/>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smtClean="0">
                <a:solidFill>
                  <a:srgbClr val="FF0000"/>
                </a:solidFill>
              </a:rPr>
              <a:t> </a:t>
            </a:r>
            <a:r>
              <a:rPr lang="en-US" sz="2700" b="1" cap="none" dirty="0" err="1" smtClean="0">
                <a:solidFill>
                  <a:schemeClr val="bg1"/>
                </a:solidFill>
              </a:rPr>
              <a:t>Nolbu</a:t>
            </a:r>
            <a:r>
              <a:rPr lang="en-US" sz="2700" b="1" cap="none" dirty="0" smtClean="0">
                <a:solidFill>
                  <a:schemeClr val="bg1"/>
                </a:solidFill>
              </a:rPr>
              <a:t> gave </a:t>
            </a:r>
            <a:r>
              <a:rPr lang="en-US" sz="2700" b="1" cap="none" dirty="0" err="1" smtClean="0">
                <a:solidFill>
                  <a:schemeClr val="bg1"/>
                </a:solidFill>
              </a:rPr>
              <a:t>Heungbu</a:t>
            </a:r>
            <a:r>
              <a:rPr lang="en-US" sz="2700" b="1" cap="none" dirty="0" smtClean="0">
                <a:solidFill>
                  <a:schemeClr val="bg1"/>
                </a:solidFill>
              </a:rPr>
              <a:t> a tiny, shaded plot of land where rice would not grow, and He got the rest . He said that he is older so he deserves the biggest part </a:t>
            </a:r>
            <a:r>
              <a:rPr lang="en-US" sz="2700" cap="none" dirty="0" smtClean="0">
                <a:solidFill>
                  <a:schemeClr val="bg1"/>
                </a:solidFill>
              </a:rPr>
              <a:t>.</a:t>
            </a:r>
            <a:r>
              <a:rPr lang="en-US" cap="none" dirty="0" smtClean="0"/>
              <a:t/>
            </a:r>
            <a:br>
              <a:rPr lang="en-US" cap="none" dirty="0" smtClean="0"/>
            </a:br>
            <a:endParaRPr lang="en-US" cap="none" dirty="0">
              <a:solidFill>
                <a:srgbClr val="FF0000"/>
              </a:solidFill>
            </a:endParaRPr>
          </a:p>
        </p:txBody>
      </p:sp>
      <p:sp>
        <p:nvSpPr>
          <p:cNvPr id="6" name="Title 1"/>
          <p:cNvSpPr txBox="1">
            <a:spLocks/>
          </p:cNvSpPr>
          <p:nvPr/>
        </p:nvSpPr>
        <p:spPr>
          <a:xfrm>
            <a:off x="306977" y="3958046"/>
            <a:ext cx="11580221" cy="1894114"/>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solidFill>
                  <a:schemeClr val="bg1"/>
                </a:solidFill>
              </a:rPr>
              <a:t> </a:t>
            </a:r>
            <a:br>
              <a:rPr lang="en-US" cap="none" dirty="0" smtClean="0">
                <a:solidFill>
                  <a:schemeClr val="bg1"/>
                </a:solidFill>
              </a:rPr>
            </a:br>
            <a:r>
              <a:rPr lang="en-US" cap="none" dirty="0" err="1" smtClean="0">
                <a:solidFill>
                  <a:schemeClr val="bg1"/>
                </a:solidFill>
              </a:rPr>
              <a:t>Heungbu</a:t>
            </a:r>
            <a:r>
              <a:rPr lang="en-US" cap="none" dirty="0" smtClean="0">
                <a:solidFill>
                  <a:schemeClr val="bg1"/>
                </a:solidFill>
              </a:rPr>
              <a:t> became very poor. </a:t>
            </a:r>
            <a:r>
              <a:rPr lang="en-US" cap="none" dirty="0" err="1" smtClean="0">
                <a:solidFill>
                  <a:schemeClr val="bg1"/>
                </a:solidFill>
              </a:rPr>
              <a:t>Nolbu</a:t>
            </a:r>
            <a:r>
              <a:rPr lang="en-US" cap="none" dirty="0" smtClean="0">
                <a:solidFill>
                  <a:schemeClr val="bg1"/>
                </a:solidFill>
              </a:rPr>
              <a:t>, on the other hand, enjoyed a good harvest each year and lived a comfortable life.</a:t>
            </a:r>
            <a:endParaRPr lang="en-US" cap="none" dirty="0">
              <a:solidFill>
                <a:schemeClr val="bg1"/>
              </a:solidFill>
            </a:endParaRPr>
          </a:p>
        </p:txBody>
      </p:sp>
      <p:sp>
        <p:nvSpPr>
          <p:cNvPr id="7" name="Title 1"/>
          <p:cNvSpPr txBox="1">
            <a:spLocks/>
          </p:cNvSpPr>
          <p:nvPr/>
        </p:nvSpPr>
        <p:spPr>
          <a:xfrm>
            <a:off x="355961" y="5301345"/>
            <a:ext cx="11482251" cy="189411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solidFill>
                  <a:schemeClr val="bg1"/>
                </a:solidFill>
              </a:rPr>
              <a:t> </a:t>
            </a:r>
            <a:br>
              <a:rPr lang="en-US" cap="none" dirty="0" smtClean="0">
                <a:solidFill>
                  <a:schemeClr val="bg1"/>
                </a:solidFill>
              </a:rPr>
            </a:br>
            <a:r>
              <a:rPr lang="en-US" sz="3200" b="1" cap="none" dirty="0" smtClean="0">
                <a:solidFill>
                  <a:schemeClr val="bg1"/>
                </a:solidFill>
              </a:rPr>
              <a:t>He brought the bird indoors and wrapped its broken leg to help it heal</a:t>
            </a:r>
            <a:endParaRPr lang="en-US" sz="3200" b="1" cap="none" dirty="0">
              <a:solidFill>
                <a:schemeClr val="bg1"/>
              </a:solidFill>
            </a:endParaRPr>
          </a:p>
        </p:txBody>
      </p:sp>
    </p:spTree>
    <p:extLst>
      <p:ext uri="{BB962C8B-B14F-4D97-AF65-F5344CB8AC3E}">
        <p14:creationId xmlns:p14="http://schemas.microsoft.com/office/powerpoint/2010/main" val="249846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4" y="2194559"/>
            <a:ext cx="11996056" cy="5995851"/>
          </a:xfrm>
        </p:spPr>
        <p:txBody>
          <a:bodyPr>
            <a:normAutofit fontScale="90000"/>
          </a:bodyPr>
          <a:lstStyle/>
          <a:p>
            <a:r>
              <a:rPr lang="en-US" sz="4400" b="1" dirty="0" smtClean="0"/>
              <a:t>6-  </a:t>
            </a:r>
            <a:r>
              <a:rPr lang="en-US" sz="4400" b="1" cap="none" dirty="0"/>
              <a:t>W</a:t>
            </a:r>
            <a:r>
              <a:rPr lang="en-US" sz="4400" b="1" cap="none" dirty="0" smtClean="0"/>
              <a:t>hy did the bird return ? </a:t>
            </a:r>
            <a:br>
              <a:rPr lang="en-US" sz="4400" b="1" cap="none" dirty="0" smtClean="0"/>
            </a:br>
            <a:r>
              <a:rPr lang="en-US" sz="4400" b="1" cap="none" dirty="0" smtClean="0"/>
              <a:t>7- What was the melon full of ?</a:t>
            </a:r>
            <a:br>
              <a:rPr lang="en-US" sz="4400" b="1" cap="none" dirty="0" smtClean="0"/>
            </a:br>
            <a:r>
              <a:rPr lang="en-US" sz="4400" b="1" cap="none" dirty="0" smtClean="0"/>
              <a:t>8- What was </a:t>
            </a:r>
            <a:r>
              <a:rPr lang="en-US" sz="4400" b="1" cap="none" dirty="0" err="1" smtClean="0"/>
              <a:t>Nolbu’s</a:t>
            </a:r>
            <a:r>
              <a:rPr lang="en-US" sz="4400" b="1" cap="none" dirty="0" smtClean="0"/>
              <a:t> reaction when he saw what happened ?</a:t>
            </a:r>
            <a:br>
              <a:rPr lang="en-US" sz="4400" b="1" cap="none" dirty="0" smtClean="0"/>
            </a:br>
            <a:r>
              <a:rPr lang="en-US" sz="4400" b="1" cap="none" dirty="0" smtClean="0"/>
              <a:t>9- What did </a:t>
            </a:r>
            <a:r>
              <a:rPr lang="en-US" sz="4400" b="1" cap="none" dirty="0" err="1" smtClean="0"/>
              <a:t>Nolbu</a:t>
            </a:r>
            <a:r>
              <a:rPr lang="en-US" sz="4400" b="1" cap="none" dirty="0" smtClean="0"/>
              <a:t> get at the end ? </a:t>
            </a:r>
            <a:br>
              <a:rPr lang="en-US" sz="4400" b="1" cap="none" dirty="0" smtClean="0"/>
            </a:br>
            <a:r>
              <a:rPr lang="en-US" sz="4400" b="1" cap="none" dirty="0" smtClean="0"/>
              <a:t>10- Does he deserve this ending ? Explain your answer.</a:t>
            </a:r>
            <a:r>
              <a:rPr lang="en-US" cap="none" dirty="0" smtClean="0"/>
              <a:t/>
            </a:r>
            <a:br>
              <a:rPr lang="en-US" cap="none" dirty="0" smtClean="0"/>
            </a:br>
            <a:r>
              <a:rPr lang="en-US" cap="none" dirty="0" smtClean="0"/>
              <a:t/>
            </a:r>
            <a:br>
              <a:rPr lang="en-US" cap="none" dirty="0" smtClean="0"/>
            </a:br>
            <a:r>
              <a:rPr lang="en-US" cap="none" dirty="0" smtClean="0"/>
              <a:t/>
            </a:r>
            <a:br>
              <a:rPr lang="en-US" cap="none" dirty="0" smtClean="0"/>
            </a:br>
            <a:r>
              <a:rPr lang="en-US" dirty="0" smtClean="0"/>
              <a:t/>
            </a:r>
            <a:br>
              <a:rPr lang="en-US" dirty="0" smtClean="0"/>
            </a:br>
            <a:r>
              <a:rPr lang="en-US" b="1" cap="none" dirty="0" smtClean="0"/>
              <a:t/>
            </a:r>
            <a:br>
              <a:rPr lang="en-US" b="1" cap="none" dirty="0" smtClean="0"/>
            </a:br>
            <a:r>
              <a:rPr lang="en-US" cap="none" dirty="0" smtClean="0"/>
              <a:t/>
            </a:r>
            <a:br>
              <a:rPr lang="en-US" cap="none" dirty="0" smtClean="0"/>
            </a:br>
            <a:r>
              <a:rPr lang="en-US" cap="none" dirty="0" smtClean="0"/>
              <a:t/>
            </a:r>
            <a:br>
              <a:rPr lang="en-US" cap="none" dirty="0" smtClean="0"/>
            </a:br>
            <a:endParaRPr lang="en-US" dirty="0"/>
          </a:p>
        </p:txBody>
      </p:sp>
      <p:sp>
        <p:nvSpPr>
          <p:cNvPr id="3" name="Cloud 2"/>
          <p:cNvSpPr/>
          <p:nvPr/>
        </p:nvSpPr>
        <p:spPr>
          <a:xfrm>
            <a:off x="0" y="209006"/>
            <a:ext cx="4271554" cy="11103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Scanning</a:t>
            </a:r>
            <a:r>
              <a:rPr lang="en-US" dirty="0" smtClean="0"/>
              <a:t> </a:t>
            </a:r>
            <a:endParaRPr lang="en-US" dirty="0"/>
          </a:p>
        </p:txBody>
      </p:sp>
    </p:spTree>
    <p:extLst>
      <p:ext uri="{BB962C8B-B14F-4D97-AF65-F5344CB8AC3E}">
        <p14:creationId xmlns:p14="http://schemas.microsoft.com/office/powerpoint/2010/main" val="2071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248194"/>
            <a:ext cx="11612880" cy="6296297"/>
          </a:xfrm>
        </p:spPr>
        <p:txBody>
          <a:bodyPr>
            <a:normAutofit/>
          </a:bodyPr>
          <a:lstStyle/>
          <a:p>
            <a:r>
              <a:rPr lang="en-US" sz="2800" b="1" cap="none" dirty="0" smtClean="0">
                <a:solidFill>
                  <a:schemeClr val="bg1"/>
                </a:solidFill>
              </a:rPr>
              <a:t>When spring came, the swallow returned and dropped a seed at </a:t>
            </a:r>
            <a:r>
              <a:rPr lang="en-US" sz="2800" b="1" cap="none" dirty="0" err="1" smtClean="0">
                <a:solidFill>
                  <a:schemeClr val="bg1"/>
                </a:solidFill>
              </a:rPr>
              <a:t>Heungbu’s</a:t>
            </a:r>
            <a:r>
              <a:rPr lang="en-US" sz="2800" b="1" cap="none" dirty="0" smtClean="0">
                <a:solidFill>
                  <a:schemeClr val="bg1"/>
                </a:solidFill>
              </a:rPr>
              <a:t> feet. </a:t>
            </a:r>
            <a:r>
              <a:rPr lang="en-US" sz="2800" b="1" cap="none" dirty="0" err="1" smtClean="0">
                <a:solidFill>
                  <a:schemeClr val="bg1"/>
                </a:solidFill>
              </a:rPr>
              <a:t>Heungbu</a:t>
            </a:r>
            <a:r>
              <a:rPr lang="en-US" sz="2800" b="1" cap="none" dirty="0" smtClean="0">
                <a:solidFill>
                  <a:schemeClr val="bg1"/>
                </a:solidFill>
              </a:rPr>
              <a:t> understood that the seed was a thank-you gift and planted it. Soon, a flower-filled vine sprung up, and within a week, the flowers turned into huge melons. As </a:t>
            </a:r>
            <a:r>
              <a:rPr lang="en-US" sz="2800" b="1" cap="none" dirty="0" err="1" smtClean="0">
                <a:solidFill>
                  <a:schemeClr val="bg1"/>
                </a:solidFill>
              </a:rPr>
              <a:t>Heungbu</a:t>
            </a:r>
            <a:r>
              <a:rPr lang="en-US" sz="2800" b="1" cap="none" dirty="0" smtClean="0">
                <a:solidFill>
                  <a:schemeClr val="bg1"/>
                </a:solidFill>
              </a:rPr>
              <a:t> cut one open, he could almost taste the juicy sweet fruit but, to his surprise, the inside of the melon had no fruit at all. Instead, it was filled with gold and gemstones. He cut open the other melons and found riches in every one. He had become a wealthy man! soon, </a:t>
            </a:r>
            <a:r>
              <a:rPr lang="en-US" sz="2800" b="1" cap="none" dirty="0" err="1" smtClean="0">
                <a:solidFill>
                  <a:schemeClr val="bg1"/>
                </a:solidFill>
              </a:rPr>
              <a:t>Nolbu</a:t>
            </a:r>
            <a:r>
              <a:rPr lang="en-US" sz="2800" b="1" cap="none" dirty="0" smtClean="0">
                <a:solidFill>
                  <a:schemeClr val="bg1"/>
                </a:solidFill>
              </a:rPr>
              <a:t> heard about his brother’s great wealth, and he demanded to know how it happened. After hearing the story, </a:t>
            </a:r>
            <a:r>
              <a:rPr lang="en-US" sz="2800" b="1" cap="none" dirty="0" err="1" smtClean="0">
                <a:solidFill>
                  <a:schemeClr val="bg1"/>
                </a:solidFill>
              </a:rPr>
              <a:t>Nolbu</a:t>
            </a:r>
            <a:r>
              <a:rPr lang="en-US" sz="2800" b="1" cap="none" dirty="0" smtClean="0">
                <a:solidFill>
                  <a:schemeClr val="bg1"/>
                </a:solidFill>
              </a:rPr>
              <a:t> went out into his yard, caught a swallow, and broke its leg, ignoring the bird’s cries of pain. </a:t>
            </a:r>
            <a:r>
              <a:rPr lang="en-US" sz="2800" b="1" cap="none" dirty="0" err="1" smtClean="0">
                <a:solidFill>
                  <a:schemeClr val="bg1"/>
                </a:solidFill>
              </a:rPr>
              <a:t>Nolbu</a:t>
            </a:r>
            <a:r>
              <a:rPr lang="en-US" sz="2800" b="1" cap="none" dirty="0" smtClean="0">
                <a:solidFill>
                  <a:schemeClr val="bg1"/>
                </a:solidFill>
              </a:rPr>
              <a:t> then wrapped the bird’s leg in cloth the way his brother had done. the swallow came back a few days later and dropped a seed at </a:t>
            </a:r>
            <a:r>
              <a:rPr lang="en-US" sz="2800" b="1" cap="none" dirty="0" err="1" smtClean="0">
                <a:solidFill>
                  <a:schemeClr val="bg1"/>
                </a:solidFill>
              </a:rPr>
              <a:t>Nolbu’s</a:t>
            </a:r>
            <a:r>
              <a:rPr lang="en-US" sz="2800" b="1" cap="none" dirty="0" smtClean="0">
                <a:solidFill>
                  <a:schemeClr val="bg1"/>
                </a:solidFill>
              </a:rPr>
              <a:t> feet. “finally, I will be rich!” </a:t>
            </a:r>
            <a:r>
              <a:rPr lang="en-US" sz="2800" b="1" cap="none" dirty="0" err="1" smtClean="0">
                <a:solidFill>
                  <a:schemeClr val="bg1"/>
                </a:solidFill>
              </a:rPr>
              <a:t>Nolbu</a:t>
            </a:r>
            <a:r>
              <a:rPr lang="en-US" sz="2800" b="1" cap="none" dirty="0" smtClean="0">
                <a:solidFill>
                  <a:schemeClr val="bg1"/>
                </a:solidFill>
              </a:rPr>
              <a:t> thought. </a:t>
            </a:r>
            <a:r>
              <a:rPr lang="en-US" sz="2800" b="1" cap="none" dirty="0" err="1" smtClean="0">
                <a:solidFill>
                  <a:schemeClr val="bg1"/>
                </a:solidFill>
              </a:rPr>
              <a:t>Nolbu</a:t>
            </a:r>
            <a:r>
              <a:rPr lang="en-US" sz="2800" b="1" cap="none" dirty="0" smtClean="0">
                <a:solidFill>
                  <a:schemeClr val="bg1"/>
                </a:solidFill>
              </a:rPr>
              <a:t> planted the seed and, very soon, had his own vine of melons, but when he cut into one, muddy water came rushing out of it, destroying his rice farm and his home .</a:t>
            </a:r>
            <a:endParaRPr lang="en-US" sz="2800" b="1" cap="none"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714240" y="4616640"/>
              <a:ext cx="1464840" cy="80640"/>
            </p14:xfrm>
          </p:contentPart>
        </mc:Choice>
        <mc:Fallback xmlns="">
          <p:pic>
            <p:nvPicPr>
              <p:cNvPr id="3" name="Ink 2"/>
              <p:cNvPicPr/>
              <p:nvPr/>
            </p:nvPicPr>
            <p:blipFill>
              <a:blip r:embed="rId3"/>
              <a:stretch>
                <a:fillRect/>
              </a:stretch>
            </p:blipFill>
            <p:spPr>
              <a:xfrm>
                <a:off x="704880" y="4607280"/>
                <a:ext cx="1483560" cy="99360"/>
              </a:xfrm>
              <a:prstGeom prst="rect">
                <a:avLst/>
              </a:prstGeom>
            </p:spPr>
          </p:pic>
        </mc:Fallback>
      </mc:AlternateContent>
    </p:spTree>
    <p:extLst>
      <p:ext uri="{BB962C8B-B14F-4D97-AF65-F5344CB8AC3E}">
        <p14:creationId xmlns:p14="http://schemas.microsoft.com/office/powerpoint/2010/main" val="2954137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17566"/>
            <a:ext cx="11534503" cy="6557554"/>
          </a:xfrm>
        </p:spPr>
        <p:txBody>
          <a:bodyPr/>
          <a:lstStyle/>
          <a:p>
            <a:r>
              <a:rPr lang="en-US" b="1" dirty="0"/>
              <a:t>6-  </a:t>
            </a:r>
            <a:r>
              <a:rPr lang="en-US" b="1" cap="none" dirty="0"/>
              <a:t>Why did the bird return </a:t>
            </a:r>
            <a:r>
              <a:rPr lang="en-US" b="1" cap="none" dirty="0" smtClean="0"/>
              <a:t>to </a:t>
            </a:r>
            <a:r>
              <a:rPr lang="en-US" b="1" cap="none" dirty="0" err="1" smtClean="0"/>
              <a:t>Heungbu</a:t>
            </a:r>
            <a:r>
              <a:rPr lang="en-US" b="1" cap="none" dirty="0" smtClean="0"/>
              <a:t>? </a:t>
            </a:r>
            <a:br>
              <a:rPr lang="en-US" b="1" cap="none" dirty="0" smtClean="0"/>
            </a:br>
            <a:r>
              <a:rPr lang="en-US" b="1" cap="none" dirty="0"/>
              <a:t/>
            </a:r>
            <a:br>
              <a:rPr lang="en-US" b="1" cap="none" dirty="0"/>
            </a:br>
            <a:r>
              <a:rPr lang="en-US" b="1" cap="none" dirty="0"/>
              <a:t>7- What was the melon full of </a:t>
            </a:r>
            <a:r>
              <a:rPr lang="en-US" b="1" cap="none" dirty="0" smtClean="0"/>
              <a:t>?</a:t>
            </a:r>
            <a:br>
              <a:rPr lang="en-US" b="1" cap="none" dirty="0" smtClean="0"/>
            </a:br>
            <a:r>
              <a:rPr lang="en-US" b="1" cap="none" dirty="0"/>
              <a:t/>
            </a:r>
            <a:br>
              <a:rPr lang="en-US" b="1" cap="none" dirty="0"/>
            </a:br>
            <a:r>
              <a:rPr lang="en-US" b="1" cap="none" dirty="0"/>
              <a:t>8- What was </a:t>
            </a:r>
            <a:r>
              <a:rPr lang="en-US" b="1" cap="none" dirty="0" err="1"/>
              <a:t>Nolbu’s</a:t>
            </a:r>
            <a:r>
              <a:rPr lang="en-US" b="1" cap="none" dirty="0"/>
              <a:t> reaction when he saw what happened </a:t>
            </a:r>
            <a:r>
              <a:rPr lang="en-US" b="1" cap="none" dirty="0" smtClean="0"/>
              <a:t>?</a:t>
            </a:r>
            <a:br>
              <a:rPr lang="en-US" b="1" cap="none" dirty="0" smtClean="0"/>
            </a:br>
            <a:r>
              <a:rPr lang="en-US" b="1" cap="none" dirty="0"/>
              <a:t/>
            </a:r>
            <a:br>
              <a:rPr lang="en-US" b="1" cap="none" dirty="0"/>
            </a:br>
            <a:r>
              <a:rPr lang="en-US" b="1" cap="none" dirty="0"/>
              <a:t>9- What did </a:t>
            </a:r>
            <a:r>
              <a:rPr lang="en-US" b="1" cap="none" dirty="0" err="1"/>
              <a:t>Nolbu</a:t>
            </a:r>
            <a:r>
              <a:rPr lang="en-US" b="1" cap="none" dirty="0"/>
              <a:t> get at the end ? </a:t>
            </a:r>
            <a:r>
              <a:rPr lang="en-US" b="1" cap="none" dirty="0" smtClean="0"/>
              <a:t/>
            </a:r>
            <a:br>
              <a:rPr lang="en-US" b="1" cap="none" dirty="0" smtClean="0"/>
            </a:br>
            <a:r>
              <a:rPr lang="en-US" b="1" cap="none" dirty="0"/>
              <a:t/>
            </a:r>
            <a:br>
              <a:rPr lang="en-US" b="1" cap="none" dirty="0"/>
            </a:br>
            <a:r>
              <a:rPr lang="en-US" b="1" cap="none" dirty="0"/>
              <a:t>10- </a:t>
            </a:r>
            <a:r>
              <a:rPr lang="en-US" b="1" cap="none" dirty="0" smtClean="0"/>
              <a:t>Does </a:t>
            </a:r>
            <a:r>
              <a:rPr lang="en-US" b="1" cap="none" dirty="0" err="1" smtClean="0"/>
              <a:t>Nolbu</a:t>
            </a:r>
            <a:r>
              <a:rPr lang="en-US" b="1" cap="none" dirty="0" smtClean="0"/>
              <a:t> deserve this </a:t>
            </a:r>
            <a:r>
              <a:rPr lang="en-US" b="1" cap="none" dirty="0"/>
              <a:t>ending </a:t>
            </a:r>
            <a:r>
              <a:rPr lang="en-US" b="1" cap="none" dirty="0" smtClean="0"/>
              <a:t>? </a:t>
            </a:r>
            <a:endParaRPr lang="en-US" dirty="0"/>
          </a:p>
        </p:txBody>
      </p:sp>
      <p:sp>
        <p:nvSpPr>
          <p:cNvPr id="4" name="Title 1"/>
          <p:cNvSpPr txBox="1">
            <a:spLocks/>
          </p:cNvSpPr>
          <p:nvPr/>
        </p:nvSpPr>
        <p:spPr>
          <a:xfrm>
            <a:off x="522515" y="1293223"/>
            <a:ext cx="11669485" cy="128016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solidFill>
                  <a:schemeClr val="bg1"/>
                </a:solidFill>
              </a:rPr>
              <a:t>The bird returned to give </a:t>
            </a:r>
            <a:r>
              <a:rPr lang="en-US" cap="none" dirty="0" err="1" smtClean="0">
                <a:solidFill>
                  <a:schemeClr val="bg1"/>
                </a:solidFill>
              </a:rPr>
              <a:t>Heungbu</a:t>
            </a:r>
            <a:r>
              <a:rPr lang="en-US" cap="none" dirty="0" smtClean="0">
                <a:solidFill>
                  <a:schemeClr val="bg1"/>
                </a:solidFill>
              </a:rPr>
              <a:t> a seed as a thank you gift. </a:t>
            </a:r>
          </a:p>
          <a:p>
            <a:endParaRPr lang="en-US" cap="none" dirty="0">
              <a:solidFill>
                <a:schemeClr val="bg1"/>
              </a:solidFill>
            </a:endParaRPr>
          </a:p>
        </p:txBody>
      </p:sp>
      <p:sp>
        <p:nvSpPr>
          <p:cNvPr id="6" name="Title 1"/>
          <p:cNvSpPr txBox="1">
            <a:spLocks/>
          </p:cNvSpPr>
          <p:nvPr/>
        </p:nvSpPr>
        <p:spPr>
          <a:xfrm>
            <a:off x="731520" y="2220686"/>
            <a:ext cx="10319656" cy="128016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solidFill>
                  <a:schemeClr val="bg1"/>
                </a:solidFill>
              </a:rPr>
              <a:t>It was full of gemstones .  </a:t>
            </a:r>
            <a:endParaRPr lang="en-US" cap="none" dirty="0">
              <a:solidFill>
                <a:schemeClr val="bg1"/>
              </a:solidFill>
            </a:endParaRPr>
          </a:p>
        </p:txBody>
      </p:sp>
      <p:sp>
        <p:nvSpPr>
          <p:cNvPr id="7" name="Title 1"/>
          <p:cNvSpPr txBox="1">
            <a:spLocks/>
          </p:cNvSpPr>
          <p:nvPr/>
        </p:nvSpPr>
        <p:spPr>
          <a:xfrm>
            <a:off x="522514" y="3344091"/>
            <a:ext cx="11669485" cy="128016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cap="none" dirty="0" smtClean="0">
                <a:solidFill>
                  <a:schemeClr val="bg1"/>
                </a:solidFill>
              </a:rPr>
              <a:t>He </a:t>
            </a:r>
            <a:r>
              <a:rPr lang="en-US" sz="3200" cap="none" dirty="0" err="1" smtClean="0">
                <a:solidFill>
                  <a:schemeClr val="bg1"/>
                </a:solidFill>
              </a:rPr>
              <a:t>Nolbu</a:t>
            </a:r>
            <a:r>
              <a:rPr lang="en-US" sz="3200" cap="none" dirty="0" smtClean="0">
                <a:solidFill>
                  <a:schemeClr val="bg1"/>
                </a:solidFill>
              </a:rPr>
              <a:t> went out into his yard, caught a swallow, and broke its leg.</a:t>
            </a:r>
            <a:endParaRPr lang="en-US" sz="3200" cap="none" dirty="0">
              <a:solidFill>
                <a:schemeClr val="bg1"/>
              </a:solidFill>
            </a:endParaRPr>
          </a:p>
        </p:txBody>
      </p:sp>
      <p:sp>
        <p:nvSpPr>
          <p:cNvPr id="8" name="Title 1"/>
          <p:cNvSpPr txBox="1">
            <a:spLocks/>
          </p:cNvSpPr>
          <p:nvPr/>
        </p:nvSpPr>
        <p:spPr>
          <a:xfrm>
            <a:off x="644434" y="4369525"/>
            <a:ext cx="11547565" cy="128016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cap="none" dirty="0" smtClean="0">
                <a:solidFill>
                  <a:schemeClr val="bg1"/>
                </a:solidFill>
              </a:rPr>
              <a:t>When he cut the melon muddy water came rushing out of it, destroying his rice farm and his home.</a:t>
            </a:r>
          </a:p>
        </p:txBody>
      </p:sp>
      <p:sp>
        <p:nvSpPr>
          <p:cNvPr id="9" name="Title 1"/>
          <p:cNvSpPr txBox="1">
            <a:spLocks/>
          </p:cNvSpPr>
          <p:nvPr/>
        </p:nvSpPr>
        <p:spPr>
          <a:xfrm>
            <a:off x="500744" y="5649685"/>
            <a:ext cx="11547565" cy="128016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solidFill>
                  <a:schemeClr val="bg1"/>
                </a:solidFill>
              </a:rPr>
              <a:t>Yes, because he was so cruel to his dad first , his brother and the swallow that he broke its leg .</a:t>
            </a:r>
            <a:endParaRPr lang="en-US" cap="none" dirty="0">
              <a:solidFill>
                <a:schemeClr val="bg1"/>
              </a:solidFill>
            </a:endParaRPr>
          </a:p>
        </p:txBody>
      </p:sp>
    </p:spTree>
    <p:extLst>
      <p:ext uri="{BB962C8B-B14F-4D97-AF65-F5344CB8AC3E}">
        <p14:creationId xmlns:p14="http://schemas.microsoft.com/office/powerpoint/2010/main" val="423158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31" y="183929"/>
            <a:ext cx="11821886" cy="6412813"/>
          </a:xfrm>
          <a:prstGeom prst="rect">
            <a:avLst/>
          </a:prstGeom>
        </p:spPr>
      </p:pic>
    </p:spTree>
    <p:extLst>
      <p:ext uri="{BB962C8B-B14F-4D97-AF65-F5344CB8AC3E}">
        <p14:creationId xmlns:p14="http://schemas.microsoft.com/office/powerpoint/2010/main" val="3919091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6" y="261259"/>
            <a:ext cx="10299559" cy="6217918"/>
          </a:xfrm>
          <a:prstGeom prst="rect">
            <a:avLst/>
          </a:prstGeom>
        </p:spPr>
      </p:pic>
    </p:spTree>
    <p:extLst>
      <p:ext uri="{BB962C8B-B14F-4D97-AF65-F5344CB8AC3E}">
        <p14:creationId xmlns:p14="http://schemas.microsoft.com/office/powerpoint/2010/main" val="3640281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96" y="404949"/>
            <a:ext cx="12156359" cy="6152606"/>
          </a:xfrm>
          <a:prstGeom prst="rect">
            <a:avLst/>
          </a:prstGeom>
        </p:spPr>
      </p:pic>
    </p:spTree>
    <p:extLst>
      <p:ext uri="{BB962C8B-B14F-4D97-AF65-F5344CB8AC3E}">
        <p14:creationId xmlns:p14="http://schemas.microsoft.com/office/powerpoint/2010/main" val="4064987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4" y="556291"/>
            <a:ext cx="11439532" cy="5648566"/>
          </a:xfrm>
          <a:prstGeom prst="rect">
            <a:avLst/>
          </a:prstGeom>
        </p:spPr>
      </p:pic>
    </p:spTree>
    <p:extLst>
      <p:ext uri="{BB962C8B-B14F-4D97-AF65-F5344CB8AC3E}">
        <p14:creationId xmlns:p14="http://schemas.microsoft.com/office/powerpoint/2010/main" val="240342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150222" y="311353"/>
            <a:ext cx="1189373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Myths usually explain how something in nature came to be.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Fables always have talking animals and a clear moral.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Legends are completely made up and have no real people or places.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Fairy tales often begin with “Once upon a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Folk tales are passed down orally from generation to generation.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Myths and fables always end happily.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A legend may be based on a real historical person or event.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Fairy tales usually include magic or supernatural elements.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Fables are meant mainly to entertain, not to teach lessons.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1" i="0" u="none" strike="noStrike" cap="none" normalizeH="0" baseline="0" dirty="0" smtClean="0">
                <a:ln>
                  <a:noFill/>
                </a:ln>
                <a:solidFill>
                  <a:schemeClr val="tx2">
                    <a:lumMod val="10000"/>
                  </a:schemeClr>
                </a:solidFill>
                <a:effectLst/>
                <a:latin typeface="Times New Roman" panose="02020603050405020304" pitchFamily="18" charset="0"/>
                <a:cs typeface="Times New Roman" panose="02020603050405020304" pitchFamily="18" charset="0"/>
              </a:rPr>
              <a:t>Folk tales and fairy tales are exactly the same. ❌</a:t>
            </a:r>
          </a:p>
        </p:txBody>
      </p:sp>
    </p:spTree>
    <p:extLst>
      <p:ext uri="{BB962C8B-B14F-4D97-AF65-F5344CB8AC3E}">
        <p14:creationId xmlns:p14="http://schemas.microsoft.com/office/powerpoint/2010/main" val="379326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50451"/>
            <a:ext cx="11430000" cy="5834896"/>
          </a:xfrm>
          <a:prstGeom prst="rect">
            <a:avLst/>
          </a:prstGeom>
        </p:spPr>
      </p:pic>
    </p:spTree>
    <p:extLst>
      <p:ext uri="{BB962C8B-B14F-4D97-AF65-F5344CB8AC3E}">
        <p14:creationId xmlns:p14="http://schemas.microsoft.com/office/powerpoint/2010/main" val="2918651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 y="169816"/>
            <a:ext cx="11940463" cy="6557555"/>
          </a:xfrm>
          <a:prstGeom prst="rect">
            <a:avLst/>
          </a:prstGeom>
        </p:spPr>
      </p:pic>
    </p:spTree>
    <p:extLst>
      <p:ext uri="{BB962C8B-B14F-4D97-AF65-F5344CB8AC3E}">
        <p14:creationId xmlns:p14="http://schemas.microsoft.com/office/powerpoint/2010/main" val="1062987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745" y="339634"/>
            <a:ext cx="10557243" cy="6236212"/>
          </a:xfrm>
          <a:prstGeom prst="rect">
            <a:avLst/>
          </a:prstGeom>
        </p:spPr>
      </p:pic>
    </p:spTree>
    <p:extLst>
      <p:ext uri="{BB962C8B-B14F-4D97-AF65-F5344CB8AC3E}">
        <p14:creationId xmlns:p14="http://schemas.microsoft.com/office/powerpoint/2010/main" val="112504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e Hot Se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744585" y="1042034"/>
            <a:ext cx="5187178" cy="3885377"/>
          </a:xfrm>
          <a:prstGeom prst="rect">
            <a:avLst/>
          </a:prstGeom>
        </p:spPr>
      </p:pic>
    </p:spTree>
    <p:extLst>
      <p:ext uri="{BB962C8B-B14F-4D97-AF65-F5344CB8AC3E}">
        <p14:creationId xmlns:p14="http://schemas.microsoft.com/office/powerpoint/2010/main" val="3968555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599"/>
            <a:ext cx="10131425" cy="5830389"/>
          </a:xfrm>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97" y="-91439"/>
            <a:ext cx="7641771" cy="6958684"/>
          </a:xfrm>
          <a:prstGeom prst="rect">
            <a:avLst/>
          </a:prstGeom>
        </p:spPr>
      </p:pic>
    </p:spTree>
    <p:extLst>
      <p:ext uri="{BB962C8B-B14F-4D97-AF65-F5344CB8AC3E}">
        <p14:creationId xmlns:p14="http://schemas.microsoft.com/office/powerpoint/2010/main" val="811533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209" y="710140"/>
            <a:ext cx="8780294" cy="830997"/>
          </a:xfrm>
          <a:prstGeom prst="rect">
            <a:avLst/>
          </a:prstGeom>
        </p:spPr>
        <p:txBody>
          <a:bodyPr wrap="square">
            <a:spAutoFit/>
          </a:bodyPr>
          <a:lstStyle/>
          <a:p>
            <a:r>
              <a:rPr lang="en-US" sz="4800" b="1" dirty="0"/>
              <a:t>Write the Ending Differently ✍️</a:t>
            </a:r>
            <a:endParaRPr lang="en-US" sz="4800" dirty="0"/>
          </a:p>
        </p:txBody>
      </p:sp>
    </p:spTree>
    <p:extLst>
      <p:ext uri="{BB962C8B-B14F-4D97-AF65-F5344CB8AC3E}">
        <p14:creationId xmlns:p14="http://schemas.microsoft.com/office/powerpoint/2010/main" val="2972164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6000206"/>
          </a:xfrm>
        </p:spPr>
        <p:txBody>
          <a:bodyPr>
            <a:normAutofit/>
          </a:bodyPr>
          <a:lstStyle/>
          <a:p>
            <a:r>
              <a:rPr lang="en-US" dirty="0" smtClean="0"/>
              <a:t>Recall</a:t>
            </a:r>
            <a:br>
              <a:rPr lang="en-US" dirty="0" smtClean="0"/>
            </a:br>
            <a:r>
              <a:rPr lang="en-US" dirty="0" smtClean="0"/>
              <a:t>1</a:t>
            </a:r>
            <a:r>
              <a:rPr lang="en-US" dirty="0"/>
              <a:t>. What is the function of the seed coat</a:t>
            </a:r>
            <a:r>
              <a:rPr lang="en-US" dirty="0" smtClean="0"/>
              <a:t>?</a:t>
            </a:r>
            <a:br>
              <a:rPr lang="en-US" dirty="0" smtClean="0"/>
            </a:br>
            <a:r>
              <a:rPr lang="en-US" dirty="0"/>
              <a:t/>
            </a:r>
            <a:br>
              <a:rPr lang="en-US" dirty="0"/>
            </a:br>
            <a:r>
              <a:rPr lang="en-US" dirty="0"/>
              <a:t/>
            </a:r>
            <a:br>
              <a:rPr lang="en-US" dirty="0"/>
            </a:br>
            <a:r>
              <a:rPr lang="en-US" dirty="0" smtClean="0"/>
              <a:t>2</a:t>
            </a:r>
            <a:r>
              <a:rPr lang="en-US" dirty="0"/>
              <a:t>. Who took care of the brothers’ father when he grew old and sick?</a:t>
            </a:r>
          </a:p>
        </p:txBody>
      </p:sp>
      <p:sp>
        <p:nvSpPr>
          <p:cNvPr id="3" name="Title 1"/>
          <p:cNvSpPr txBox="1">
            <a:spLocks/>
          </p:cNvSpPr>
          <p:nvPr/>
        </p:nvSpPr>
        <p:spPr>
          <a:xfrm>
            <a:off x="1221378" y="2503714"/>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cap="none" dirty="0" smtClean="0">
                <a:solidFill>
                  <a:srgbClr val="FFC000"/>
                </a:solidFill>
              </a:rPr>
              <a:t>The seed coat protects the embryo</a:t>
            </a:r>
            <a:endParaRPr lang="en-US" sz="4400" b="1" cap="none" dirty="0">
              <a:solidFill>
                <a:srgbClr val="FFC000"/>
              </a:solidFill>
            </a:endParaRPr>
          </a:p>
        </p:txBody>
      </p:sp>
      <p:sp>
        <p:nvSpPr>
          <p:cNvPr id="4" name="Title 1"/>
          <p:cNvSpPr txBox="1">
            <a:spLocks/>
          </p:cNvSpPr>
          <p:nvPr/>
        </p:nvSpPr>
        <p:spPr>
          <a:xfrm>
            <a:off x="685800" y="5153539"/>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smtClean="0">
                <a:solidFill>
                  <a:srgbClr val="FFC000"/>
                </a:solidFill>
              </a:rPr>
              <a:t>Heungbu took care of their father when he grew old and sick.</a:t>
            </a:r>
            <a:endParaRPr lang="en-US" cap="none" dirty="0">
              <a:solidFill>
                <a:srgbClr val="FFC000"/>
              </a:solidFill>
            </a:endParaRPr>
          </a:p>
        </p:txBody>
      </p:sp>
    </p:spTree>
    <p:extLst>
      <p:ext uri="{BB962C8B-B14F-4D97-AF65-F5344CB8AC3E}">
        <p14:creationId xmlns:p14="http://schemas.microsoft.com/office/powerpoint/2010/main" val="59327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4" y="178526"/>
            <a:ext cx="10131425" cy="6000206"/>
          </a:xfrm>
        </p:spPr>
        <p:txBody>
          <a:bodyPr/>
          <a:lstStyle/>
          <a:p>
            <a:r>
              <a:rPr lang="en-US" dirty="0" smtClean="0"/>
              <a:t>Comprehend</a:t>
            </a:r>
            <a:br>
              <a:rPr lang="en-US" dirty="0" smtClean="0"/>
            </a:br>
            <a:r>
              <a:rPr lang="en-US" dirty="0" smtClean="0"/>
              <a:t>3</a:t>
            </a:r>
            <a:r>
              <a:rPr lang="en-US" dirty="0"/>
              <a:t>. What are three basic parts of a plant</a:t>
            </a:r>
            <a:r>
              <a:rPr lang="en-US" dirty="0" smtClean="0"/>
              <a:t>?</a:t>
            </a:r>
            <a:br>
              <a:rPr lang="en-US" dirty="0" smtClean="0"/>
            </a:br>
            <a:r>
              <a:rPr lang="en-US" dirty="0"/>
              <a:t/>
            </a:r>
            <a:br>
              <a:rPr lang="en-US" dirty="0"/>
            </a:br>
            <a:r>
              <a:rPr lang="en-US" dirty="0" smtClean="0"/>
              <a:t/>
            </a:r>
            <a:br>
              <a:rPr lang="en-US" dirty="0" smtClean="0"/>
            </a:br>
            <a:r>
              <a:rPr lang="en-US" dirty="0" smtClean="0"/>
              <a:t>4</a:t>
            </a:r>
            <a:r>
              <a:rPr lang="en-US" dirty="0"/>
              <a:t>. Why was the content of the brothers’ melons different? Explain.</a:t>
            </a:r>
          </a:p>
        </p:txBody>
      </p:sp>
      <p:sp>
        <p:nvSpPr>
          <p:cNvPr id="3" name="Title 1"/>
          <p:cNvSpPr txBox="1">
            <a:spLocks/>
          </p:cNvSpPr>
          <p:nvPr/>
        </p:nvSpPr>
        <p:spPr>
          <a:xfrm>
            <a:off x="515984" y="2555965"/>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smtClean="0">
                <a:solidFill>
                  <a:srgbClr val="FFC000"/>
                </a:solidFill>
              </a:rPr>
              <a:t>the three basic parts of a plant are the roots, stem, and leaves</a:t>
            </a:r>
            <a:endParaRPr lang="en-US" b="1" cap="none" dirty="0">
              <a:solidFill>
                <a:srgbClr val="FFC000"/>
              </a:solidFill>
            </a:endParaRPr>
          </a:p>
        </p:txBody>
      </p:sp>
      <p:sp>
        <p:nvSpPr>
          <p:cNvPr id="4" name="Title 1"/>
          <p:cNvSpPr txBox="1">
            <a:spLocks/>
          </p:cNvSpPr>
          <p:nvPr/>
        </p:nvSpPr>
        <p:spPr>
          <a:xfrm>
            <a:off x="515984" y="4933404"/>
            <a:ext cx="10131425" cy="1456267"/>
          </a:xfrm>
          <a:prstGeom prst="rect">
            <a:avLst/>
          </a:prstGeom>
          <a:effectLst/>
        </p:spPr>
        <p:txBody>
          <a:bodyPr vert="horz" lIns="91440" tIns="45720" rIns="91440" bIns="45720" rtlCol="0" anchor="ct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err="1" smtClean="0">
                <a:solidFill>
                  <a:srgbClr val="FFC000"/>
                </a:solidFill>
              </a:rPr>
              <a:t>Heungbu’s</a:t>
            </a:r>
            <a:r>
              <a:rPr lang="en-US" cap="none" dirty="0" smtClean="0">
                <a:solidFill>
                  <a:srgbClr val="FFC000"/>
                </a:solidFill>
              </a:rPr>
              <a:t> melon had gemstones in it because he was good. </a:t>
            </a:r>
            <a:r>
              <a:rPr lang="en-US" cap="none" dirty="0" err="1" smtClean="0">
                <a:solidFill>
                  <a:srgbClr val="FFC000"/>
                </a:solidFill>
              </a:rPr>
              <a:t>nolbu’s</a:t>
            </a:r>
            <a:r>
              <a:rPr lang="en-US" cap="none" dirty="0" smtClean="0">
                <a:solidFill>
                  <a:srgbClr val="FFC000"/>
                </a:solidFill>
              </a:rPr>
              <a:t> melon had muddy water in it because he had bad intentions</a:t>
            </a:r>
            <a:endParaRPr lang="en-US" b="1" cap="none" dirty="0">
              <a:solidFill>
                <a:srgbClr val="FFC000"/>
              </a:solidFill>
            </a:endParaRPr>
          </a:p>
        </p:txBody>
      </p:sp>
    </p:spTree>
    <p:extLst>
      <p:ext uri="{BB962C8B-B14F-4D97-AF65-F5344CB8AC3E}">
        <p14:creationId xmlns:p14="http://schemas.microsoft.com/office/powerpoint/2010/main" val="311159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76" y="2464527"/>
            <a:ext cx="10131425" cy="1456267"/>
          </a:xfrm>
        </p:spPr>
        <p:txBody>
          <a:bodyPr>
            <a:normAutofit fontScale="90000"/>
          </a:bodyPr>
          <a:lstStyle/>
          <a:p>
            <a:r>
              <a:rPr lang="en-US" dirty="0" smtClean="0"/>
              <a:t>Analyze</a:t>
            </a:r>
            <a:br>
              <a:rPr lang="en-US" dirty="0" smtClean="0"/>
            </a:br>
            <a:r>
              <a:rPr lang="en-US" dirty="0" smtClean="0"/>
              <a:t>5.P</a:t>
            </a:r>
            <a:r>
              <a:rPr lang="en-US" cap="none" dirty="0" smtClean="0"/>
              <a:t>hoto is a Greek root, or word part, meaning “light.” given this information, what conclusion can you draw about the process of photosynthesis?</a:t>
            </a:r>
            <a:br>
              <a:rPr lang="en-US" cap="none" dirty="0" smtClean="0"/>
            </a:br>
            <a:r>
              <a:rPr lang="en-US" cap="none" dirty="0" smtClean="0"/>
              <a:t/>
            </a:r>
            <a:br>
              <a:rPr lang="en-US" cap="none" dirty="0" smtClean="0"/>
            </a:br>
            <a:r>
              <a:rPr lang="en-US" cap="none" dirty="0" smtClean="0"/>
              <a:t/>
            </a:r>
            <a:br>
              <a:rPr lang="en-US" cap="none" dirty="0" smtClean="0"/>
            </a:br>
            <a:r>
              <a:rPr lang="en-US" cap="none" dirty="0" smtClean="0"/>
              <a:t>6. There is a saying, “you reap what you sow.” it means that what you harvest reflects what you planted and the energy you put into growing it. how does this saying apply to the folktale</a:t>
            </a:r>
            <a:br>
              <a:rPr lang="en-US" cap="none" dirty="0" smtClean="0"/>
            </a:br>
            <a:r>
              <a:rPr lang="en-US" dirty="0" smtClean="0"/>
              <a:t>.</a:t>
            </a:r>
            <a:endParaRPr lang="en-US" dirty="0"/>
          </a:p>
        </p:txBody>
      </p:sp>
      <p:sp>
        <p:nvSpPr>
          <p:cNvPr id="3" name="Title 1"/>
          <p:cNvSpPr txBox="1">
            <a:spLocks/>
          </p:cNvSpPr>
          <p:nvPr/>
        </p:nvSpPr>
        <p:spPr>
          <a:xfrm>
            <a:off x="293916" y="2229637"/>
            <a:ext cx="11292839"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solidFill>
                  <a:srgbClr val="FFC000"/>
                </a:solidFill>
              </a:rPr>
              <a:t>Photosynthesis, the way plants make food, has something to do with light.</a:t>
            </a:r>
            <a:endParaRPr lang="en-US" b="1" cap="none" dirty="0">
              <a:solidFill>
                <a:srgbClr val="FFC000"/>
              </a:solidFill>
            </a:endParaRPr>
          </a:p>
        </p:txBody>
      </p:sp>
      <p:sp>
        <p:nvSpPr>
          <p:cNvPr id="4" name="Title 1"/>
          <p:cNvSpPr txBox="1">
            <a:spLocks/>
          </p:cNvSpPr>
          <p:nvPr/>
        </p:nvSpPr>
        <p:spPr>
          <a:xfrm>
            <a:off x="1600201" y="4907280"/>
            <a:ext cx="10131425" cy="1456267"/>
          </a:xfrm>
          <a:prstGeom prst="rect">
            <a:avLst/>
          </a:prstGeom>
          <a:effectLst/>
        </p:spPr>
        <p:txBody>
          <a:bodyPr vert="horz" lIns="91440" tIns="45720" rIns="91440" bIns="45720" rtlCol="0" anchor="ct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err="1" smtClean="0">
                <a:solidFill>
                  <a:srgbClr val="FFC000"/>
                </a:solidFill>
              </a:rPr>
              <a:t>Heungbu</a:t>
            </a:r>
            <a:r>
              <a:rPr lang="en-US" cap="none" dirty="0" smtClean="0">
                <a:solidFill>
                  <a:srgbClr val="FFC000"/>
                </a:solidFill>
              </a:rPr>
              <a:t> put positive energy into growing and sharing his melon, so he reaped rewards. </a:t>
            </a:r>
            <a:r>
              <a:rPr lang="en-US" cap="none" dirty="0" err="1" smtClean="0">
                <a:solidFill>
                  <a:srgbClr val="FFC000"/>
                </a:solidFill>
              </a:rPr>
              <a:t>Nolbu</a:t>
            </a:r>
            <a:r>
              <a:rPr lang="en-US" cap="none" dirty="0" smtClean="0">
                <a:solidFill>
                  <a:srgbClr val="FFC000"/>
                </a:solidFill>
              </a:rPr>
              <a:t> acted in a cruel and greedy way, so he reaped punishment.</a:t>
            </a:r>
            <a:endParaRPr lang="en-US" b="1" cap="none" dirty="0">
              <a:solidFill>
                <a:srgbClr val="FFC000"/>
              </a:solidFill>
            </a:endParaRPr>
          </a:p>
        </p:txBody>
      </p:sp>
    </p:spTree>
    <p:extLst>
      <p:ext uri="{BB962C8B-B14F-4D97-AF65-F5344CB8AC3E}">
        <p14:creationId xmlns:p14="http://schemas.microsoft.com/office/powerpoint/2010/main" val="93015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The End </a:t>
            </a:r>
            <a:endParaRPr lang="en-US" dirty="0"/>
          </a:p>
        </p:txBody>
      </p:sp>
    </p:spTree>
    <p:extLst>
      <p:ext uri="{BB962C8B-B14F-4D97-AF65-F5344CB8AC3E}">
        <p14:creationId xmlns:p14="http://schemas.microsoft.com/office/powerpoint/2010/main" val="2839332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0"/>
            <a:ext cx="5065712" cy="1362891"/>
          </a:xfrm>
        </p:spPr>
        <p:txBody>
          <a:bodyPr/>
          <a:lstStyle/>
          <a:p>
            <a:r>
              <a:rPr lang="en-US" b="1" dirty="0" smtClean="0">
                <a:solidFill>
                  <a:schemeClr val="tx2">
                    <a:lumMod val="10000"/>
                  </a:schemeClr>
                </a:solidFill>
              </a:rPr>
              <a:t>Warming up  </a:t>
            </a:r>
            <a:endParaRPr lang="en-US" b="1" dirty="0">
              <a:solidFill>
                <a:schemeClr val="tx2">
                  <a:lumMod val="10000"/>
                </a:schemeClr>
              </a:solidFill>
            </a:endParaRPr>
          </a:p>
        </p:txBody>
      </p:sp>
      <p:pic>
        <p:nvPicPr>
          <p:cNvPr id="3" name="Picture 2"/>
          <p:cNvPicPr>
            <a:picLocks noChangeAspect="1"/>
          </p:cNvPicPr>
          <p:nvPr/>
        </p:nvPicPr>
        <p:blipFill>
          <a:blip r:embed="rId2"/>
          <a:stretch>
            <a:fillRect/>
          </a:stretch>
        </p:blipFill>
        <p:spPr>
          <a:xfrm>
            <a:off x="4506685" y="263853"/>
            <a:ext cx="3087189" cy="2054384"/>
          </a:xfrm>
          <a:prstGeom prst="rect">
            <a:avLst/>
          </a:prstGeom>
        </p:spPr>
      </p:pic>
      <p:sp>
        <p:nvSpPr>
          <p:cNvPr id="4" name="Rectangle 3"/>
          <p:cNvSpPr/>
          <p:nvPr/>
        </p:nvSpPr>
        <p:spPr>
          <a:xfrm>
            <a:off x="6387737" y="2926078"/>
            <a:ext cx="5542508" cy="3775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24589" y="2926078"/>
            <a:ext cx="5560034" cy="3792041"/>
          </a:xfrm>
          <a:prstGeom prst="rect">
            <a:avLst/>
          </a:prstGeom>
        </p:spPr>
      </p:pic>
      <p:sp>
        <p:nvSpPr>
          <p:cNvPr id="6" name="Rectangle 5"/>
          <p:cNvSpPr/>
          <p:nvPr/>
        </p:nvSpPr>
        <p:spPr>
          <a:xfrm>
            <a:off x="796834" y="3082834"/>
            <a:ext cx="4389120" cy="783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Students 2+3 </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6964431" y="3082834"/>
            <a:ext cx="4389120" cy="783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Students 1+4 </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796834" y="4051390"/>
            <a:ext cx="4389120" cy="2377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3200" b="1" dirty="0" smtClean="0">
                <a:solidFill>
                  <a:schemeClr val="tx2">
                    <a:lumMod val="10000"/>
                  </a:schemeClr>
                </a:solidFill>
                <a:latin typeface="Times New Roman" panose="02020603050405020304" pitchFamily="18" charset="0"/>
                <a:cs typeface="Times New Roman" panose="02020603050405020304" pitchFamily="18" charset="0"/>
              </a:rPr>
              <a:t>Read the sentences and the options .</a:t>
            </a:r>
          </a:p>
          <a:p>
            <a:pPr marL="342900" indent="-342900">
              <a:buFont typeface="+mj-lt"/>
              <a:buAutoNum type="arabicPeriod"/>
            </a:pPr>
            <a:r>
              <a:rPr lang="en-US" sz="3200" b="1" dirty="0" smtClean="0">
                <a:solidFill>
                  <a:schemeClr val="tx2">
                    <a:lumMod val="10000"/>
                  </a:schemeClr>
                </a:solidFill>
                <a:latin typeface="Times New Roman" panose="02020603050405020304" pitchFamily="18" charset="0"/>
                <a:cs typeface="Times New Roman" panose="02020603050405020304" pitchFamily="18" charset="0"/>
              </a:rPr>
              <a:t>Listen and choose the correct answers</a:t>
            </a:r>
            <a:endParaRPr lang="en-US" sz="32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6964431" y="4023362"/>
            <a:ext cx="4389120" cy="2416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3200" b="1" dirty="0" smtClean="0">
                <a:solidFill>
                  <a:schemeClr val="tx2">
                    <a:lumMod val="10000"/>
                  </a:schemeClr>
                </a:solidFill>
                <a:latin typeface="Times New Roman" panose="02020603050405020304" pitchFamily="18" charset="0"/>
                <a:cs typeface="Times New Roman" panose="02020603050405020304" pitchFamily="18" charset="0"/>
              </a:rPr>
              <a:t>Look at the pictures. </a:t>
            </a:r>
          </a:p>
          <a:p>
            <a:pPr marL="342900" indent="-342900">
              <a:buAutoNum type="arabicPeriod"/>
            </a:pPr>
            <a:r>
              <a:rPr lang="en-US" sz="3200" b="1" dirty="0" smtClean="0">
                <a:solidFill>
                  <a:schemeClr val="tx2">
                    <a:lumMod val="10000"/>
                  </a:schemeClr>
                </a:solidFill>
                <a:latin typeface="Times New Roman" panose="02020603050405020304" pitchFamily="18" charset="0"/>
                <a:cs typeface="Times New Roman" panose="02020603050405020304" pitchFamily="18" charset="0"/>
              </a:rPr>
              <a:t>Listen then put the pictures in the correct order.</a:t>
            </a:r>
            <a:endParaRPr lang="en-US" sz="3200" b="1"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1121423" y="5020505"/>
            <a:ext cx="3966366" cy="1552969"/>
          </a:xfrm>
          <a:prstGeom prst="rect">
            <a:avLst/>
          </a:prstGeom>
        </p:spPr>
      </p:pic>
      <p:pic>
        <p:nvPicPr>
          <p:cNvPr id="11" name="Picture 10"/>
          <p:cNvPicPr>
            <a:picLocks noChangeAspect="1"/>
          </p:cNvPicPr>
          <p:nvPr/>
        </p:nvPicPr>
        <p:blipFill>
          <a:blip r:embed="rId5"/>
          <a:stretch>
            <a:fillRect/>
          </a:stretch>
        </p:blipFill>
        <p:spPr>
          <a:xfrm>
            <a:off x="7507492" y="4873380"/>
            <a:ext cx="3302998" cy="1412728"/>
          </a:xfrm>
          <a:prstGeom prst="rect">
            <a:avLst/>
          </a:prstGeom>
        </p:spPr>
      </p:pic>
    </p:spTree>
    <p:extLst>
      <p:ext uri="{BB962C8B-B14F-4D97-AF65-F5344CB8AC3E}">
        <p14:creationId xmlns:p14="http://schemas.microsoft.com/office/powerpoint/2010/main" val="102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252774"/>
            <a:ext cx="11482251" cy="4154984"/>
          </a:xfrm>
          <a:prstGeom prst="rect">
            <a:avLst/>
          </a:prstGeom>
        </p:spPr>
        <p:txBody>
          <a:bodyPr wrap="square">
            <a:spAutoFit/>
          </a:bodyPr>
          <a:lstStyle/>
          <a:p>
            <a:r>
              <a:rPr lang="en-US" sz="4400" b="1" dirty="0">
                <a:solidFill>
                  <a:srgbClr val="FFFF00"/>
                </a:solidFill>
                <a:latin typeface="Times New Roman" panose="02020603050405020304" pitchFamily="18" charset="0"/>
                <a:cs typeface="Times New Roman" panose="02020603050405020304" pitchFamily="18" charset="0"/>
              </a:rPr>
              <a:t>A folktale is a story that is usually</a:t>
            </a:r>
            <a:r>
              <a:rPr lang="en-US" sz="4400" b="1" dirty="0">
                <a:solidFill>
                  <a:schemeClr val="tx2">
                    <a:lumMod val="10000"/>
                  </a:schemeClr>
                </a:solidFill>
                <a:latin typeface="Times New Roman" panose="02020603050405020304" pitchFamily="18" charset="0"/>
                <a:cs typeface="Times New Roman" panose="02020603050405020304" pitchFamily="18" charset="0"/>
              </a:rPr>
              <a:t/>
            </a:r>
            <a:br>
              <a:rPr lang="en-US" sz="4400" b="1" dirty="0">
                <a:solidFill>
                  <a:schemeClr val="tx2">
                    <a:lumMod val="10000"/>
                  </a:schemeClr>
                </a:solidFill>
                <a:latin typeface="Times New Roman" panose="02020603050405020304" pitchFamily="18" charset="0"/>
                <a:cs typeface="Times New Roman" panose="02020603050405020304" pitchFamily="18" charset="0"/>
              </a:rPr>
            </a:br>
            <a:r>
              <a:rPr lang="en-US" sz="4400" b="1" dirty="0">
                <a:solidFill>
                  <a:schemeClr val="tx2">
                    <a:lumMod val="10000"/>
                  </a:schemeClr>
                </a:solidFill>
                <a:latin typeface="Times New Roman" panose="02020603050405020304" pitchFamily="18" charset="0"/>
                <a:cs typeface="Times New Roman" panose="02020603050405020304" pitchFamily="18" charset="0"/>
              </a:rPr>
              <a:t>a) Written by a famous author</a:t>
            </a:r>
            <a:br>
              <a:rPr lang="en-US" sz="4400" b="1" dirty="0">
                <a:solidFill>
                  <a:schemeClr val="tx2">
                    <a:lumMod val="10000"/>
                  </a:schemeClr>
                </a:solidFill>
                <a:latin typeface="Times New Roman" panose="02020603050405020304" pitchFamily="18" charset="0"/>
                <a:cs typeface="Times New Roman" panose="02020603050405020304" pitchFamily="18" charset="0"/>
              </a:rPr>
            </a:br>
            <a:r>
              <a:rPr lang="en-US" sz="4400" b="1" dirty="0">
                <a:solidFill>
                  <a:schemeClr val="tx2">
                    <a:lumMod val="10000"/>
                  </a:schemeClr>
                </a:solidFill>
                <a:latin typeface="Times New Roman" panose="02020603050405020304" pitchFamily="18" charset="0"/>
                <a:cs typeface="Times New Roman" panose="02020603050405020304" pitchFamily="18" charset="0"/>
              </a:rPr>
              <a:t>b) Passed down from generation to generation by word of mouth</a:t>
            </a:r>
            <a:br>
              <a:rPr lang="en-US" sz="4400" b="1" dirty="0">
                <a:solidFill>
                  <a:schemeClr val="tx2">
                    <a:lumMod val="10000"/>
                  </a:schemeClr>
                </a:solidFill>
                <a:latin typeface="Times New Roman" panose="02020603050405020304" pitchFamily="18" charset="0"/>
                <a:cs typeface="Times New Roman" panose="02020603050405020304" pitchFamily="18" charset="0"/>
              </a:rPr>
            </a:br>
            <a:r>
              <a:rPr lang="en-US" sz="4400" b="1" dirty="0">
                <a:solidFill>
                  <a:schemeClr val="tx2">
                    <a:lumMod val="10000"/>
                  </a:schemeClr>
                </a:solidFill>
                <a:latin typeface="Times New Roman" panose="02020603050405020304" pitchFamily="18" charset="0"/>
                <a:cs typeface="Times New Roman" panose="02020603050405020304" pitchFamily="18" charset="0"/>
              </a:rPr>
              <a:t>c) Always about real events</a:t>
            </a:r>
            <a:br>
              <a:rPr lang="en-US" sz="4400" b="1" dirty="0">
                <a:solidFill>
                  <a:schemeClr val="tx2">
                    <a:lumMod val="10000"/>
                  </a:schemeClr>
                </a:solidFill>
                <a:latin typeface="Times New Roman" panose="02020603050405020304" pitchFamily="18" charset="0"/>
                <a:cs typeface="Times New Roman" panose="02020603050405020304" pitchFamily="18" charset="0"/>
              </a:rPr>
            </a:br>
            <a:r>
              <a:rPr lang="en-US" sz="4400" b="1" dirty="0">
                <a:solidFill>
                  <a:schemeClr val="tx2">
                    <a:lumMod val="10000"/>
                  </a:schemeClr>
                </a:solidFill>
                <a:latin typeface="Times New Roman" panose="02020603050405020304" pitchFamily="18" charset="0"/>
                <a:cs typeface="Times New Roman" panose="02020603050405020304" pitchFamily="18" charset="0"/>
              </a:rPr>
              <a:t>d) Found only in books</a:t>
            </a:r>
          </a:p>
        </p:txBody>
      </p:sp>
    </p:spTree>
    <p:extLst>
      <p:ext uri="{BB962C8B-B14F-4D97-AF65-F5344CB8AC3E}">
        <p14:creationId xmlns:p14="http://schemas.microsoft.com/office/powerpoint/2010/main" val="3862690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809285"/>
            <a:ext cx="9914709" cy="4154984"/>
          </a:xfrm>
          <a:prstGeom prst="rect">
            <a:avLst/>
          </a:prstGeom>
        </p:spPr>
        <p:txBody>
          <a:bodyPr wrap="square">
            <a:spAutoFit/>
          </a:bodyPr>
          <a:lstStyle/>
          <a:p>
            <a:r>
              <a:rPr lang="en-US" sz="4400" b="1" dirty="0" smtClean="0">
                <a:solidFill>
                  <a:srgbClr val="FFFF00"/>
                </a:solidFill>
                <a:latin typeface="Times New Roman" panose="02020603050405020304" pitchFamily="18" charset="0"/>
                <a:cs typeface="Times New Roman" panose="02020603050405020304" pitchFamily="18" charset="0"/>
              </a:rPr>
              <a:t>The main purpose of a folktale is to</a:t>
            </a: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a) </a:t>
            </a:r>
            <a:r>
              <a:rPr lang="en-US" sz="4400" b="1" dirty="0">
                <a:latin typeface="Times New Roman" panose="02020603050405020304" pitchFamily="18" charset="0"/>
                <a:cs typeface="Times New Roman" panose="02020603050405020304" pitchFamily="18" charset="0"/>
              </a:rPr>
              <a:t>To reflect and preserve the culture, traditions, and beliefs of a community</a:t>
            </a:r>
            <a:r>
              <a:rPr lang="en-US" sz="4400"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b) Give scientific facts.</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c) Explain history.</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d) Tell jokes.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63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1370987"/>
            <a:ext cx="10672354" cy="3170099"/>
          </a:xfrm>
          <a:prstGeom prst="rect">
            <a:avLst/>
          </a:prstGeom>
        </p:spPr>
        <p:txBody>
          <a:bodyPr wrap="square">
            <a:spAutoFit/>
          </a:bodyPr>
          <a:lstStyle/>
          <a:p>
            <a:r>
              <a:rPr lang="en-US" sz="4000" b="1" dirty="0" smtClean="0">
                <a:solidFill>
                  <a:srgbClr val="FFFF00"/>
                </a:solidFill>
                <a:latin typeface="Times New Roman" panose="02020603050405020304" pitchFamily="18" charset="0"/>
                <a:cs typeface="Times New Roman" panose="02020603050405020304" pitchFamily="18" charset="0"/>
              </a:rPr>
              <a:t>Folktales are found in</a:t>
            </a:r>
            <a:r>
              <a:rPr lang="en-US" sz="4000" b="1" dirty="0" smtClean="0">
                <a:solidFill>
                  <a:schemeClr val="bg1"/>
                </a:solidFill>
                <a:latin typeface="Times New Roman" panose="02020603050405020304" pitchFamily="18" charset="0"/>
                <a:cs typeface="Times New Roman" panose="02020603050405020304" pitchFamily="18" charset="0"/>
              </a:rPr>
              <a:t/>
            </a:r>
            <a:br>
              <a:rPr lang="en-US" sz="4000" b="1" dirty="0" smtClean="0">
                <a:solidFill>
                  <a:schemeClr val="bg1"/>
                </a:solidFill>
                <a:latin typeface="Times New Roman" panose="02020603050405020304" pitchFamily="18" charset="0"/>
                <a:cs typeface="Times New Roman" panose="02020603050405020304" pitchFamily="18" charset="0"/>
              </a:rPr>
            </a:br>
            <a:r>
              <a:rPr lang="en-US" sz="4000" b="1" dirty="0" smtClean="0">
                <a:solidFill>
                  <a:schemeClr val="bg1"/>
                </a:solidFill>
                <a:latin typeface="Times New Roman" panose="02020603050405020304" pitchFamily="18" charset="0"/>
                <a:cs typeface="Times New Roman" panose="02020603050405020304" pitchFamily="18" charset="0"/>
              </a:rPr>
              <a:t>a) Only one culture</a:t>
            </a:r>
            <a:br>
              <a:rPr lang="en-US" sz="4000" b="1" dirty="0" smtClean="0">
                <a:solidFill>
                  <a:schemeClr val="bg1"/>
                </a:solidFill>
                <a:latin typeface="Times New Roman" panose="02020603050405020304" pitchFamily="18" charset="0"/>
                <a:cs typeface="Times New Roman" panose="02020603050405020304" pitchFamily="18" charset="0"/>
              </a:rPr>
            </a:br>
            <a:r>
              <a:rPr lang="en-US" sz="4000" b="1" dirty="0" smtClean="0">
                <a:solidFill>
                  <a:schemeClr val="bg1"/>
                </a:solidFill>
                <a:latin typeface="Times New Roman" panose="02020603050405020304" pitchFamily="18" charset="0"/>
                <a:cs typeface="Times New Roman" panose="02020603050405020304" pitchFamily="18" charset="0"/>
              </a:rPr>
              <a:t>b) Many different cultures around the world</a:t>
            </a:r>
            <a:br>
              <a:rPr lang="en-US" sz="4000" b="1" dirty="0" smtClean="0">
                <a:solidFill>
                  <a:schemeClr val="bg1"/>
                </a:solidFill>
                <a:latin typeface="Times New Roman" panose="02020603050405020304" pitchFamily="18" charset="0"/>
                <a:cs typeface="Times New Roman" panose="02020603050405020304" pitchFamily="18" charset="0"/>
              </a:rPr>
            </a:br>
            <a:r>
              <a:rPr lang="en-US" sz="4000" b="1" dirty="0" smtClean="0">
                <a:solidFill>
                  <a:schemeClr val="bg1"/>
                </a:solidFill>
                <a:latin typeface="Times New Roman" panose="02020603050405020304" pitchFamily="18" charset="0"/>
                <a:cs typeface="Times New Roman" panose="02020603050405020304" pitchFamily="18" charset="0"/>
              </a:rPr>
              <a:t>c) Only in English-speaking countries</a:t>
            </a:r>
            <a:br>
              <a:rPr lang="en-US" sz="4000" b="1" dirty="0" smtClean="0">
                <a:solidFill>
                  <a:schemeClr val="bg1"/>
                </a:solidFill>
                <a:latin typeface="Times New Roman" panose="02020603050405020304" pitchFamily="18" charset="0"/>
                <a:cs typeface="Times New Roman" panose="02020603050405020304" pitchFamily="18" charset="0"/>
              </a:rPr>
            </a:br>
            <a:r>
              <a:rPr lang="en-US" sz="4000" b="1" dirty="0" smtClean="0">
                <a:solidFill>
                  <a:schemeClr val="bg1"/>
                </a:solidFill>
                <a:latin typeface="Times New Roman" panose="02020603050405020304" pitchFamily="18" charset="0"/>
                <a:cs typeface="Times New Roman" panose="02020603050405020304" pitchFamily="18" charset="0"/>
              </a:rPr>
              <a:t>d) Modern cities only</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472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82251" cy="6230983"/>
          </a:xfrm>
        </p:spPr>
        <p:txBody>
          <a:bodyPr/>
          <a:lstStyle/>
          <a:p>
            <a:r>
              <a:rPr lang="en-US" dirty="0" smtClean="0"/>
              <a:t>Think of this questions :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loud 2"/>
          <p:cNvSpPr/>
          <p:nvPr/>
        </p:nvSpPr>
        <p:spPr>
          <a:xfrm>
            <a:off x="1371600" y="2952206"/>
            <a:ext cx="8882743" cy="32134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Set a purpose for </a:t>
            </a:r>
            <a:r>
              <a:rPr lang="en-US" sz="2800" b="1" dirty="0" smtClean="0">
                <a:solidFill>
                  <a:schemeClr val="bg1"/>
                </a:solidFill>
              </a:rPr>
              <a:t>reading: Read </a:t>
            </a:r>
            <a:r>
              <a:rPr lang="en-US" sz="2800" b="1" dirty="0">
                <a:solidFill>
                  <a:schemeClr val="bg1"/>
                </a:solidFill>
              </a:rPr>
              <a:t>this folktale about two brothers who each plant a magic seed. Why do they get such different results</a:t>
            </a:r>
          </a:p>
        </p:txBody>
      </p:sp>
    </p:spTree>
    <p:extLst>
      <p:ext uri="{BB962C8B-B14F-4D97-AF65-F5344CB8AC3E}">
        <p14:creationId xmlns:p14="http://schemas.microsoft.com/office/powerpoint/2010/main" val="3613509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609600"/>
            <a:ext cx="11312434" cy="5843451"/>
          </a:xfrm>
        </p:spPr>
        <p:txBody>
          <a:bodyPr/>
          <a:lstStyle/>
          <a:p>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8" y="204380"/>
            <a:ext cx="2269638" cy="1870678"/>
          </a:xfrm>
          <a:prstGeom prst="rect">
            <a:avLst/>
          </a:prstGeom>
        </p:spPr>
      </p:pic>
      <p:sp>
        <p:nvSpPr>
          <p:cNvPr id="4" name="Title 1"/>
          <p:cNvSpPr txBox="1">
            <a:spLocks/>
          </p:cNvSpPr>
          <p:nvPr/>
        </p:nvSpPr>
        <p:spPr>
          <a:xfrm>
            <a:off x="535577" y="2075058"/>
            <a:ext cx="2188028"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cap="none" dirty="0" smtClean="0">
                <a:solidFill>
                  <a:srgbClr val="FF0000"/>
                </a:solidFill>
              </a:rPr>
              <a:t>swallow </a:t>
            </a:r>
            <a:endParaRPr lang="en-US" sz="4400" b="1" cap="none"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557" y="347095"/>
            <a:ext cx="2832872" cy="2300310"/>
          </a:xfrm>
          <a:prstGeom prst="rect">
            <a:avLst/>
          </a:prstGeom>
        </p:spPr>
      </p:pic>
      <p:sp>
        <p:nvSpPr>
          <p:cNvPr id="6" name="Title 1"/>
          <p:cNvSpPr txBox="1">
            <a:spLocks/>
          </p:cNvSpPr>
          <p:nvPr/>
        </p:nvSpPr>
        <p:spPr>
          <a:xfrm>
            <a:off x="3517174" y="2647405"/>
            <a:ext cx="3628209" cy="1456267"/>
          </a:xfrm>
          <a:prstGeom prst="rect">
            <a:avLst/>
          </a:prstGeom>
          <a:effectLst/>
        </p:spPr>
        <p:txBody>
          <a:bodyPr vert="horz" lIns="91440" tIns="45720" rIns="91440" bIns="45720" rtlCol="0" anchor="ctr">
            <a:normAutofit fontScale="7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smtClean="0">
                <a:solidFill>
                  <a:srgbClr val="FF0000"/>
                </a:solidFill>
              </a:rPr>
              <a:t>Harvest</a:t>
            </a:r>
            <a:r>
              <a:rPr lang="en-US" cap="none" dirty="0" smtClean="0"/>
              <a:t>:  the time when crops are gathered from the field</a:t>
            </a:r>
            <a:endParaRPr lang="en-US" sz="4400" b="1" cap="none"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593" y="347095"/>
            <a:ext cx="2022157" cy="2240512"/>
          </a:xfrm>
          <a:prstGeom prst="rect">
            <a:avLst/>
          </a:prstGeom>
        </p:spPr>
      </p:pic>
      <p:sp>
        <p:nvSpPr>
          <p:cNvPr id="8" name="Title 1"/>
          <p:cNvSpPr txBox="1">
            <a:spLocks/>
          </p:cNvSpPr>
          <p:nvPr/>
        </p:nvSpPr>
        <p:spPr>
          <a:xfrm>
            <a:off x="7808323" y="2647405"/>
            <a:ext cx="3151414" cy="2127039"/>
          </a:xfrm>
          <a:prstGeom prst="rect">
            <a:avLst/>
          </a:prstGeom>
          <a:effectLst/>
        </p:spPr>
        <p:txBody>
          <a:bodyPr vert="horz" lIns="91440" tIns="45720" rIns="91440" bIns="45720" rtlCol="0" anchor="ctr">
            <a:normAutofit fontScale="9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solidFill>
                  <a:srgbClr val="FF0000"/>
                </a:solidFill>
              </a:rPr>
              <a:t>Profits </a:t>
            </a:r>
            <a:r>
              <a:rPr lang="en-US" cap="none" dirty="0" smtClean="0"/>
              <a:t>: money that you gain by selling something or doing business</a:t>
            </a:r>
            <a:endParaRPr lang="en-US" sz="4400" b="1" cap="none" dirty="0">
              <a:solidFill>
                <a:srgbClr val="FF0000"/>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61" y="4019141"/>
            <a:ext cx="2163763" cy="2596515"/>
          </a:xfrm>
          <a:prstGeom prst="rect">
            <a:avLst/>
          </a:prstGeom>
        </p:spPr>
      </p:pic>
      <p:sp>
        <p:nvSpPr>
          <p:cNvPr id="10" name="Title 1"/>
          <p:cNvSpPr txBox="1">
            <a:spLocks/>
          </p:cNvSpPr>
          <p:nvPr/>
        </p:nvSpPr>
        <p:spPr>
          <a:xfrm>
            <a:off x="2462348" y="4508892"/>
            <a:ext cx="5558245" cy="1634793"/>
          </a:xfrm>
          <a:prstGeom prst="rect">
            <a:avLst/>
          </a:prstGeom>
          <a:effectLst/>
        </p:spPr>
        <p:txBody>
          <a:bodyPr vert="horz" lIns="91440" tIns="45720" rIns="91440" bIns="45720" rtlCol="0" anchor="ctr">
            <a:normAutofit fontScale="9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smtClean="0">
                <a:solidFill>
                  <a:srgbClr val="FF0000"/>
                </a:solidFill>
              </a:rPr>
              <a:t> hobbling </a:t>
            </a:r>
            <a:r>
              <a:rPr lang="en-US" cap="none" dirty="0" smtClean="0"/>
              <a:t>: walk in an awkward way, typically because of pain from an injury.</a:t>
            </a:r>
            <a:endParaRPr lang="en-US" sz="4400" b="1" cap="none" dirty="0">
              <a:solidFill>
                <a:srgbClr val="FF0000"/>
              </a:solidFill>
            </a:endParaRPr>
          </a:p>
        </p:txBody>
      </p:sp>
    </p:spTree>
    <p:extLst>
      <p:ext uri="{BB962C8B-B14F-4D97-AF65-F5344CB8AC3E}">
        <p14:creationId xmlns:p14="http://schemas.microsoft.com/office/powerpoint/2010/main" val="338173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5131"/>
            <a:ext cx="11123022" cy="6413863"/>
          </a:xfrm>
        </p:spPr>
        <p:txBody>
          <a:bodyPr/>
          <a:lstStyle/>
          <a:p>
            <a:r>
              <a:rPr lang="en-US" b="1" cap="none" dirty="0" smtClean="0">
                <a:solidFill>
                  <a:schemeClr val="accent4">
                    <a:lumMod val="40000"/>
                    <a:lumOff val="60000"/>
                  </a:schemeClr>
                </a:solidFill>
              </a:rPr>
              <a:t>listen to the audio and then try to answer the following general questions :</a:t>
            </a:r>
            <a:r>
              <a:rPr lang="en-US" b="1" cap="none" dirty="0" smtClean="0">
                <a:solidFill>
                  <a:schemeClr val="bg1"/>
                </a:solidFill>
              </a:rPr>
              <a:t/>
            </a:r>
            <a:br>
              <a:rPr lang="en-US" b="1" cap="none" dirty="0" smtClean="0">
                <a:solidFill>
                  <a:schemeClr val="bg1"/>
                </a:solidFill>
              </a:rPr>
            </a:br>
            <a:r>
              <a:rPr lang="en-US" b="1" cap="none" dirty="0" smtClean="0">
                <a:solidFill>
                  <a:schemeClr val="bg1"/>
                </a:solidFill>
              </a:rPr>
              <a:t> What is this story about ? </a:t>
            </a:r>
            <a:br>
              <a:rPr lang="en-US" b="1" cap="none" dirty="0" smtClean="0">
                <a:solidFill>
                  <a:schemeClr val="bg1"/>
                </a:solidFill>
              </a:rPr>
            </a:br>
            <a:r>
              <a:rPr lang="en-US" b="1" cap="none" dirty="0">
                <a:solidFill>
                  <a:schemeClr val="bg1"/>
                </a:solidFill>
              </a:rPr>
              <a:t> </a:t>
            </a:r>
            <a:r>
              <a:rPr lang="en-US" b="1" cap="none" dirty="0" smtClean="0">
                <a:solidFill>
                  <a:schemeClr val="bg1"/>
                </a:solidFill>
              </a:rPr>
              <a:t> * How were the two brothers different ? </a:t>
            </a:r>
            <a:br>
              <a:rPr lang="en-US" b="1" cap="none" dirty="0" smtClean="0">
                <a:solidFill>
                  <a:schemeClr val="bg1"/>
                </a:solidFill>
              </a:rPr>
            </a:br>
            <a:r>
              <a:rPr lang="en-US" b="1" cap="none" dirty="0" smtClean="0">
                <a:solidFill>
                  <a:schemeClr val="bg1"/>
                </a:solidFill>
              </a:rPr>
              <a:t>  * Why did the two brothers get different </a:t>
            </a:r>
            <a:r>
              <a:rPr lang="en-US" b="1" cap="none" dirty="0" smtClean="0">
                <a:solidFill>
                  <a:srgbClr val="FF0000"/>
                </a:solidFill>
              </a:rPr>
              <a:t>results</a:t>
            </a:r>
            <a:r>
              <a:rPr lang="en-US" b="1" cap="none" dirty="0" smtClean="0">
                <a:solidFill>
                  <a:schemeClr val="bg1"/>
                </a:solidFill>
              </a:rPr>
              <a:t> although they did the same actions ? </a:t>
            </a:r>
            <a:br>
              <a:rPr lang="en-US" b="1" cap="none" dirty="0" smtClean="0">
                <a:solidFill>
                  <a:schemeClr val="bg1"/>
                </a:solidFill>
              </a:rPr>
            </a:br>
            <a:r>
              <a:rPr lang="en-US" b="1" cap="none" dirty="0">
                <a:solidFill>
                  <a:schemeClr val="bg1"/>
                </a:solidFill>
              </a:rPr>
              <a:t> </a:t>
            </a:r>
            <a:r>
              <a:rPr lang="en-US" b="1" cap="none" dirty="0" smtClean="0">
                <a:solidFill>
                  <a:schemeClr val="bg1"/>
                </a:solidFill>
              </a:rPr>
              <a:t> </a:t>
            </a:r>
            <a:endParaRPr lang="en-US" b="1" cap="none" dirty="0">
              <a:solidFill>
                <a:schemeClr val="bg1"/>
              </a:solidFill>
            </a:endParaRPr>
          </a:p>
        </p:txBody>
      </p:sp>
      <p:sp>
        <p:nvSpPr>
          <p:cNvPr id="3" name="Cloud 2"/>
          <p:cNvSpPr/>
          <p:nvPr/>
        </p:nvSpPr>
        <p:spPr>
          <a:xfrm>
            <a:off x="535577" y="130629"/>
            <a:ext cx="4885509" cy="11364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Skimming</a:t>
            </a:r>
            <a:r>
              <a:rPr lang="en-US" dirty="0" smtClean="0"/>
              <a:t> </a:t>
            </a:r>
            <a:endParaRPr lang="en-US" dirty="0"/>
          </a:p>
        </p:txBody>
      </p:sp>
    </p:spTree>
    <p:extLst>
      <p:ext uri="{BB962C8B-B14F-4D97-AF65-F5344CB8AC3E}">
        <p14:creationId xmlns:p14="http://schemas.microsoft.com/office/powerpoint/2010/main" val="20208318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AD29771925D74CA8DFF56192E886FD" ma:contentTypeVersion="7" ma:contentTypeDescription="Create a new document." ma:contentTypeScope="" ma:versionID="38e80e900462a55e8220826d1e45a649">
  <xsd:schema xmlns:xsd="http://www.w3.org/2001/XMLSchema" xmlns:xs="http://www.w3.org/2001/XMLSchema" xmlns:p="http://schemas.microsoft.com/office/2006/metadata/properties" xmlns:ns2="7c0c6e6c-3896-4fca-8179-ef404ec8b162" targetNamespace="http://schemas.microsoft.com/office/2006/metadata/properties" ma:root="true" ma:fieldsID="ab3759c44649adff9fd0aee9ddb5bdc1" ns2:_="">
    <xsd:import namespace="7c0c6e6c-3896-4fca-8179-ef404ec8b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c6e6c-3896-4fca-8179-ef404ec8b1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AEEED7-2012-4817-A756-F16B7CEF26A9}">
  <ds:schemaRefs>
    <ds:schemaRef ds:uri="http://schemas.microsoft.com/sharepoint/v3/contenttype/forms"/>
  </ds:schemaRefs>
</ds:datastoreItem>
</file>

<file path=customXml/itemProps2.xml><?xml version="1.0" encoding="utf-8"?>
<ds:datastoreItem xmlns:ds="http://schemas.openxmlformats.org/officeDocument/2006/customXml" ds:itemID="{FB49B958-778E-4A8E-A4B8-E2393356B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c6e6c-3896-4fca-8179-ef404ec8b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D92FB5-2887-4675-83AD-D691FDAE5E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435</TotalTime>
  <Words>1017</Words>
  <Application>Microsoft Office PowerPoint</Application>
  <PresentationFormat>Widescreen</PresentationFormat>
  <Paragraphs>63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Celestial</vt:lpstr>
      <vt:lpstr>A Tale of two brothers </vt:lpstr>
      <vt:lpstr>Myths usually explain how something in nature came to be. 🌞 Fables always have talking animals and a clear moral. 🐭 Legends are completely made up and have no real people or places. 🏰 Fairy tales often begin with “Once upon a time.” 👑 Folk tales are passed down orally from generation to generation. 👵 Myths and fables always end happily. 😊 A legend may be based on a real historical person or event. ⚔️ Fairy tales usually include magic or supernatural elements. ✨ Fables are meant mainly to entertain, not to teach lessons. 🙈 Folk tales and fairy tales are exactly the same. ❌</vt:lpstr>
      <vt:lpstr>Warming up  </vt:lpstr>
      <vt:lpstr>PowerPoint Presentation</vt:lpstr>
      <vt:lpstr>PowerPoint Presentation</vt:lpstr>
      <vt:lpstr>PowerPoint Presentation</vt:lpstr>
      <vt:lpstr>Think of this questions :        </vt:lpstr>
      <vt:lpstr>  </vt:lpstr>
      <vt:lpstr>listen to the audio and then try to answer the following general questions :  What is this story about ?    * How were the two brothers different ?    * Why did the two brothers get different results although they did the same actions ?    </vt:lpstr>
      <vt:lpstr> Read the questions then read the story and answer them  1- What is the setting of the story ?  2- Hungbu – unlike Nolbu -was a dutiful “ good son” .explain . 3- How did Nolbu divide the farm ? What was his justification ?  4- What was the consequence of that unfair division ?  5- How did Hungbu help the swallow ?    </vt:lpstr>
      <vt:lpstr>Long ago, there were two brothers named Heungbu and Nolbu, who lived with their father on a rice farm in Korea. When their father grew old and sick, Heungbu, who was the younger brother, said, “brother, we must take care of our father.” Every day, Heungbu brought his father food and tea and medicine, but Nolbu, the older brother, was too busy going out to parties and seeing friends. After their father died, Heungbu said, “Papa said we should work together on the farm and share the profits.” “Surely you misunderstood!” said Nolbu. “the farm is all mine, for Iam the elder brother, but do not worry, I will give you a plot of your own.” Nolbu gave Neungbu a tiny, shaded plot of land where rice would not grow, and Heungbu became very poor. Nolbu, on the other hand, enjoyed a good harvest each year and lived a comfortable life.One winter day when Heungbu was in his yard, he noticed a swallow hobbling around on a broken leg, so he brought the bird indoors and wrapped its broken leg to help it heal</vt:lpstr>
      <vt:lpstr>1- What is the setting of the story ?   2- Heungbu – unlike Nolbu -was a dutiful “ good son” .explain .   3- How did Nolbu divide the farm ? What was his justification ?    4- What was the consequence of that unfair division ?    5- How did Heungbu help the swallow ?  </vt:lpstr>
      <vt:lpstr>6-  Why did the bird return ?  7- What was the melon full of ? 8- What was Nolbu’s reaction when he saw what happened ? 9- What did Nolbu get at the end ?  10- Does he deserve this ending ? Explain your answer.       </vt:lpstr>
      <vt:lpstr>When spring came, the swallow returned and dropped a seed at Heungbu’s feet. Heungbu understood that the seed was a thank-you gift and planted it. Soon, a flower-filled vine sprung up, and within a week, the flowers turned into huge melons. As Heungbu cut one open, he could almost taste the juicy sweet fruit but, to his surprise, the inside of the melon had no fruit at all. Instead, it was filled with gold and gemstones. He cut open the other melons and found riches in every one. He had become a wealthy man! soon, Nolbu heard about his brother’s great wealth, and he demanded to know how it happened. After hearing the story, Nolbu went out into his yard, caught a swallow, and broke its leg, ignoring the bird’s cries of pain. Nolbu then wrapped the bird’s leg in cloth the way his brother had done. the swallow came back a few days later and dropped a seed at Nolbu’s feet. “finally, I will be rich!” Nolbu thought. Nolbu planted the seed and, very soon, had his own vine of melons, but when he cut into one, muddy water came rushing out of it, destroying his rice farm and his home .</vt:lpstr>
      <vt:lpstr>6-  Why did the bird return to Heungbu?   7- What was the melon full of ?  8- What was Nolbu’s reaction when he saw what happened ?  9- What did Nolbu get at the end ?   10- Does Nolbu deserve this ending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Recall 1. What is the function of the seed coat?   2. Who took care of the brothers’ father when he grew old and sick?</vt:lpstr>
      <vt:lpstr>Comprehend 3. What are three basic parts of a plant?   4. Why was the content of the brothers’ melons different? Explain.</vt:lpstr>
      <vt:lpstr>Analyze 5.Photo is a Greek root, or word part, meaning “light.” given this information, what conclusion can you draw about the process of photosynthesis?   6. There is a saying, “you reap what you sow.” it means that what you harvest reflects what you planted and the energy you put into growing it. how does this saying apply to the folktale .</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Tale of two brothers</dc:title>
  <dc:creator>User</dc:creator>
  <cp:lastModifiedBy>Maies Awad</cp:lastModifiedBy>
  <cp:revision>32</cp:revision>
  <dcterms:created xsi:type="dcterms:W3CDTF">2020-10-02T08:03:21Z</dcterms:created>
  <dcterms:modified xsi:type="dcterms:W3CDTF">2025-11-09T14:02:14Z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0x0101002BAD29771925D74CA8DFF56192E886FD</vt:lpwstr>
  </property>
</Properties>
</file>