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4" r:id="rId3"/>
    <p:sldId id="315" r:id="rId4"/>
    <p:sldId id="316" r:id="rId5"/>
    <p:sldId id="336" r:id="rId6"/>
    <p:sldId id="334" r:id="rId7"/>
    <p:sldId id="335" r:id="rId8"/>
    <p:sldId id="317" r:id="rId9"/>
    <p:sldId id="318" r:id="rId10"/>
    <p:sldId id="337" r:id="rId11"/>
    <p:sldId id="338" r:id="rId12"/>
    <p:sldId id="339" r:id="rId13"/>
    <p:sldId id="319" r:id="rId14"/>
    <p:sldId id="320" r:id="rId15"/>
    <p:sldId id="321" r:id="rId16"/>
    <p:sldId id="322" r:id="rId17"/>
    <p:sldId id="323" r:id="rId18"/>
    <p:sldId id="340" r:id="rId19"/>
    <p:sldId id="341" r:id="rId20"/>
    <p:sldId id="342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284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 userDrawn="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K3ayhZnu/gaJJTHa7FyTyznxy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1C9"/>
    <a:srgbClr val="F79679"/>
    <a:srgbClr val="FCBF8C"/>
    <a:srgbClr val="BD8CBF"/>
    <a:srgbClr val="F5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694"/>
  </p:normalViewPr>
  <p:slideViewPr>
    <p:cSldViewPr snapToGrid="0">
      <p:cViewPr varScale="1">
        <p:scale>
          <a:sx n="69" d="100"/>
          <a:sy n="69" d="100"/>
        </p:scale>
        <p:origin x="1686" y="72"/>
      </p:cViewPr>
      <p:guideLst>
        <p:guide orient="horz" pos="2636"/>
        <p:guide pos="2880"/>
        <p:guide pos="499"/>
        <p:guide orient="horz" pos="3974"/>
        <p:guide pos="5420"/>
        <p:guide orient="horz" pos="34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CE1D4-65D9-44E7-AF6B-B17EAD393C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62BD9-FBD1-82EB-F3E1-412F93B29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61F63-0A30-F544-BCA3-AA683DA91B9E}" type="datetimeFigureOut">
              <a:rPr lang="en-ES" smtClean="0"/>
              <a:t>12/11/2025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D93F4-C873-9A10-30EC-E162AC668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FD5C2-C315-FD54-F454-42EE0BC283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D7C7-1576-6844-8145-BDBF2AE5C497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532399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sl-resource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esl-resources-for-adult-learners-browse-by-level-esl-resources/browse-by-type-adults-browse-by-age-esl-resources/conversation-adults-browse-by-age-esl-resource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>
            <a:hlinkClick r:id="rId3"/>
          </p:cNvPr>
          <p:cNvSpPr/>
          <p:nvPr/>
        </p:nvSpPr>
        <p:spPr>
          <a:xfrm>
            <a:off x="119575" y="5934808"/>
            <a:ext cx="1111348" cy="81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79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F5870E-5028-2068-6059-95EEDC20F01E}"/>
              </a:ext>
            </a:extLst>
          </p:cNvPr>
          <p:cNvSpPr/>
          <p:nvPr userDrawn="1"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FCB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Google Shape;15;p27">
            <a:extLst>
              <a:ext uri="{FF2B5EF4-FFF2-40B4-BE49-F238E27FC236}">
                <a16:creationId xmlns:a16="http://schemas.microsoft.com/office/drawing/2014/main" id="{23629E07-0AB9-7529-EA7A-3F9E06774F9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4" y="357"/>
            <a:ext cx="9114616" cy="685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;p27" descr="A logo of a company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4E275C3-8CBF-1F8B-E420-1F591AD3450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459411" y="2516246"/>
            <a:ext cx="1982769" cy="135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73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9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ms Slide">
  <p:cSld name="Aim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4777380"/>
            <a:ext cx="6619244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4985" y="1830388"/>
            <a:ext cx="990600" cy="228600"/>
          </a:xfrm>
        </p:spPr>
        <p:txBody>
          <a:bodyPr anchor="t"/>
          <a:lstStyle>
            <a:lvl1pPr algn="l"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8448511-E0E6-49F6-B2B4-8391B4229FB8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2128" y="3266282"/>
            <a:ext cx="3859213" cy="228600"/>
          </a:xfrm>
        </p:spPr>
        <p:txBody>
          <a:bodyPr/>
          <a:lstStyle>
            <a:lvl1pPr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ECDB-02EA-474F-AF9C-5B08F216D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5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8360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28E3-AF58-4811-B475-6C8E3B86F97B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E00B-B1A1-4469-A8E6-69B933F63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eens-browse-by-level-esl-resources/browse-by-level-teens-esl-resources/teens-b1-teens-browse-by-age-esl-resour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eens-browse-by-level-esl-resources/browse-by-level-teens-esl-resources/teens-b1-teens-browse-by-age-esl-resourc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EE137211-E2CE-51A1-21A8-B23D2CFCC5BC}"/>
              </a:ext>
            </a:extLst>
          </p:cNvPr>
          <p:cNvSpPr txBox="1"/>
          <p:nvPr/>
        </p:nvSpPr>
        <p:spPr>
          <a:xfrm>
            <a:off x="8199120" y="6057900"/>
            <a:ext cx="944880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EE6DEA1-2B5E-F2F5-1CD9-390665001A4B}"/>
              </a:ext>
            </a:extLst>
          </p:cNvPr>
          <p:cNvSpPr txBox="1"/>
          <p:nvPr/>
        </p:nvSpPr>
        <p:spPr>
          <a:xfrm>
            <a:off x="131858" y="5953125"/>
            <a:ext cx="231316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52463" y="2316957"/>
            <a:ext cx="8118872" cy="783431"/>
          </a:xfrm>
        </p:spPr>
        <p:txBody>
          <a:bodyPr>
            <a:normAutofit fontScale="90000"/>
          </a:bodyPr>
          <a:lstStyle/>
          <a:p>
            <a:r>
              <a:rPr lang="en-US" altLang="en-US" sz="3300"/>
              <a:t>If she eats a lot , she will gain weight </a:t>
            </a:r>
            <a:r>
              <a:rPr lang="en-US" altLang="en-US" smtClean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EBF93B-685B-4B5D-8BF4-2DEA575DAC5B}"/>
              </a:ext>
            </a:extLst>
          </p:cNvPr>
          <p:cNvCxnSpPr/>
          <p:nvPr/>
        </p:nvCxnSpPr>
        <p:spPr>
          <a:xfrm>
            <a:off x="750094" y="3186113"/>
            <a:ext cx="2982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A92519A-5B23-4A31-8B7A-514B73C9F0A8}"/>
              </a:ext>
            </a:extLst>
          </p:cNvPr>
          <p:cNvSpPr/>
          <p:nvPr/>
        </p:nvSpPr>
        <p:spPr>
          <a:xfrm>
            <a:off x="652463" y="3270647"/>
            <a:ext cx="3118247" cy="66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i="1" dirty="0">
                <a:solidFill>
                  <a:schemeClr val="tx1"/>
                </a:solidFill>
              </a:rPr>
              <a:t>a possible condition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3CCA0-44D8-46C3-9100-3FD99701C1A8}"/>
              </a:ext>
            </a:extLst>
          </p:cNvPr>
          <p:cNvSpPr/>
          <p:nvPr/>
        </p:nvSpPr>
        <p:spPr>
          <a:xfrm>
            <a:off x="4138613" y="3232547"/>
            <a:ext cx="4067175" cy="70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i="1" dirty="0">
                <a:solidFill>
                  <a:schemeClr val="tx1"/>
                </a:solidFill>
              </a:rPr>
              <a:t>probable result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B398B-C86A-4A27-B47D-9E41DD46C2A2}"/>
              </a:ext>
            </a:extLst>
          </p:cNvPr>
          <p:cNvSpPr/>
          <p:nvPr/>
        </p:nvSpPr>
        <p:spPr>
          <a:xfrm>
            <a:off x="1302544" y="4528489"/>
            <a:ext cx="6818710" cy="1356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/>
              <a:t>The function of IF clause type </a:t>
            </a:r>
            <a:r>
              <a:rPr lang="en-US" sz="2700" b="1" dirty="0" smtClean="0"/>
              <a:t>1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241984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etslearnenglish.com/wp-content/uploads/2017/06/condition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2" y="939404"/>
            <a:ext cx="8690372" cy="49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1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6" y="977504"/>
            <a:ext cx="4140994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977504"/>
            <a:ext cx="408979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75388-576F-4587-14C4-F906A4DE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2E03-8644-C6FF-33FB-D29C2E15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Now let’s learn about the second conditional!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116D9-4537-5940-4EF9-D3A655CC4F80}"/>
              </a:ext>
            </a:extLst>
          </p:cNvPr>
          <p:cNvSpPr txBox="1"/>
          <p:nvPr/>
        </p:nvSpPr>
        <p:spPr>
          <a:xfrm>
            <a:off x="792163" y="1514831"/>
            <a:ext cx="763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We use the second conditional to talk about things that are not possible or mostly won’t happen.</a:t>
            </a:r>
            <a:endParaRPr lang="en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5BD51B-FDF3-846B-4D6D-F168FA8E9F41}"/>
              </a:ext>
            </a:extLst>
          </p:cNvPr>
          <p:cNvSpPr/>
          <p:nvPr/>
        </p:nvSpPr>
        <p:spPr>
          <a:xfrm>
            <a:off x="6684895" y="2752334"/>
            <a:ext cx="1738678" cy="159580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6871" t="7138" r="16871" b="16162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0BBE52-4AC4-7A1B-1468-9DE10C710AB8}"/>
              </a:ext>
            </a:extLst>
          </p:cNvPr>
          <p:cNvSpPr/>
          <p:nvPr/>
        </p:nvSpPr>
        <p:spPr>
          <a:xfrm>
            <a:off x="691274" y="2770933"/>
            <a:ext cx="1658584" cy="152228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2016" t="339" b="19257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F48C6B-25A9-92D5-B869-4F238EA778E1}"/>
              </a:ext>
            </a:extLst>
          </p:cNvPr>
          <p:cNvSpPr/>
          <p:nvPr/>
        </p:nvSpPr>
        <p:spPr>
          <a:xfrm>
            <a:off x="3820812" y="2763778"/>
            <a:ext cx="1684378" cy="154596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3109" t="6209" b="645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DB86343-63AA-1D29-64E0-BD864E358628}"/>
              </a:ext>
            </a:extLst>
          </p:cNvPr>
          <p:cNvSpPr/>
          <p:nvPr/>
        </p:nvSpPr>
        <p:spPr>
          <a:xfrm>
            <a:off x="586726" y="4217022"/>
            <a:ext cx="1867679" cy="775382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I had a private jet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5D50A2-8C84-0DAA-8C9C-B8143C8F83AE}"/>
              </a:ext>
            </a:extLst>
          </p:cNvPr>
          <p:cNvSpPr/>
          <p:nvPr/>
        </p:nvSpPr>
        <p:spPr>
          <a:xfrm>
            <a:off x="3634728" y="4233929"/>
            <a:ext cx="1874543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won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million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dollars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1A705F-3E2F-3DAE-0ADB-22D97906D67E}"/>
              </a:ext>
            </a:extLst>
          </p:cNvPr>
          <p:cNvSpPr/>
          <p:nvPr/>
        </p:nvSpPr>
        <p:spPr>
          <a:xfrm>
            <a:off x="6680814" y="4233928"/>
            <a:ext cx="1783592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if I were a queen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BD666E-3DD4-9B64-B067-4E4E6807E5C2}"/>
              </a:ext>
            </a:extLst>
          </p:cNvPr>
          <p:cNvSpPr/>
          <p:nvPr/>
        </p:nvSpPr>
        <p:spPr>
          <a:xfrm>
            <a:off x="1674603" y="5587424"/>
            <a:ext cx="5794794" cy="505646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are all things that mostly will not happen.</a:t>
            </a:r>
          </a:p>
        </p:txBody>
      </p:sp>
    </p:spTree>
    <p:extLst>
      <p:ext uri="{BB962C8B-B14F-4D97-AF65-F5344CB8AC3E}">
        <p14:creationId xmlns:p14="http://schemas.microsoft.com/office/powerpoint/2010/main" val="39601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5FA5-E978-3B02-E7D5-52BB800B4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E1FC-C944-1243-AE99-6CDED84C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Now let’s learn about the second conditional!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742A3-6028-EF20-0A46-B2226556053A}"/>
              </a:ext>
            </a:extLst>
          </p:cNvPr>
          <p:cNvSpPr txBox="1"/>
          <p:nvPr/>
        </p:nvSpPr>
        <p:spPr>
          <a:xfrm>
            <a:off x="634139" y="1600927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When we use the second conditional, the sentence looks like this: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9C9F76-126F-82FF-C8A2-71476E0D8F0D}"/>
              </a:ext>
            </a:extLst>
          </p:cNvPr>
          <p:cNvSpPr/>
          <p:nvPr/>
        </p:nvSpPr>
        <p:spPr>
          <a:xfrm>
            <a:off x="710983" y="2260687"/>
            <a:ext cx="115676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CFF5FB-16D5-80E1-8688-5941EBA279E8}"/>
              </a:ext>
            </a:extLst>
          </p:cNvPr>
          <p:cNvSpPr/>
          <p:nvPr/>
        </p:nvSpPr>
        <p:spPr>
          <a:xfrm>
            <a:off x="2227223" y="2243509"/>
            <a:ext cx="245363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simple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clause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8D79CAB-6D5B-F57E-19ED-5807F966DC86}"/>
              </a:ext>
            </a:extLst>
          </p:cNvPr>
          <p:cNvSpPr/>
          <p:nvPr/>
        </p:nvSpPr>
        <p:spPr>
          <a:xfrm>
            <a:off x="5009365" y="2230985"/>
            <a:ext cx="879806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460A4B-EE32-A3D0-7ADC-A0A5805BEB6D}"/>
              </a:ext>
            </a:extLst>
          </p:cNvPr>
          <p:cNvSpPr/>
          <p:nvPr/>
        </p:nvSpPr>
        <p:spPr>
          <a:xfrm>
            <a:off x="6217679" y="2218958"/>
            <a:ext cx="1431200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infinitive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33352047-1DEF-8D4C-C1A0-2B5F2DB14794}"/>
              </a:ext>
            </a:extLst>
          </p:cNvPr>
          <p:cNvSpPr/>
          <p:nvPr/>
        </p:nvSpPr>
        <p:spPr>
          <a:xfrm>
            <a:off x="1915945" y="2310340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F405E0-F388-B2A2-ED02-EEBC8922432D}"/>
              </a:ext>
            </a:extLst>
          </p:cNvPr>
          <p:cNvSpPr/>
          <p:nvPr/>
        </p:nvSpPr>
        <p:spPr>
          <a:xfrm>
            <a:off x="792164" y="3560368"/>
            <a:ext cx="44880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D483123-43A1-E281-C3BD-23F5E022B28B}"/>
              </a:ext>
            </a:extLst>
          </p:cNvPr>
          <p:cNvSpPr/>
          <p:nvPr/>
        </p:nvSpPr>
        <p:spPr>
          <a:xfrm>
            <a:off x="1346430" y="3565986"/>
            <a:ext cx="229219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owned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private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jet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0DD960C-B581-F62A-9896-C3FE8EDDBE12}"/>
              </a:ext>
            </a:extLst>
          </p:cNvPr>
          <p:cNvSpPr/>
          <p:nvPr/>
        </p:nvSpPr>
        <p:spPr>
          <a:xfrm>
            <a:off x="3436212" y="3541125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08AE7791-CF36-D1FF-B33E-38557152DF47}"/>
              </a:ext>
            </a:extLst>
          </p:cNvPr>
          <p:cNvSpPr/>
          <p:nvPr/>
        </p:nvSpPr>
        <p:spPr>
          <a:xfrm>
            <a:off x="4724459" y="2299454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3336D5A8-A13C-DED2-4318-1EBE947C52AF}"/>
              </a:ext>
            </a:extLst>
          </p:cNvPr>
          <p:cNvSpPr/>
          <p:nvPr/>
        </p:nvSpPr>
        <p:spPr>
          <a:xfrm>
            <a:off x="5932774" y="2287427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244C10-C455-5317-7800-84BDFBFD6CAA}"/>
              </a:ext>
            </a:extLst>
          </p:cNvPr>
          <p:cNvSpPr txBox="1"/>
          <p:nvPr/>
        </p:nvSpPr>
        <p:spPr>
          <a:xfrm>
            <a:off x="640048" y="2937069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For example: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0E7011-50C7-F23A-D61A-01D4E357C474}"/>
              </a:ext>
            </a:extLst>
          </p:cNvPr>
          <p:cNvSpPr/>
          <p:nvPr/>
        </p:nvSpPr>
        <p:spPr>
          <a:xfrm>
            <a:off x="4047750" y="3566046"/>
            <a:ext cx="961615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D566329-C533-49CF-2C6D-0EE14E0D9651}"/>
              </a:ext>
            </a:extLst>
          </p:cNvPr>
          <p:cNvSpPr/>
          <p:nvPr/>
        </p:nvSpPr>
        <p:spPr>
          <a:xfrm>
            <a:off x="5013679" y="3562467"/>
            <a:ext cx="2662872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world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B672A75-1114-6321-34B3-CB0774208047}"/>
              </a:ext>
            </a:extLst>
          </p:cNvPr>
          <p:cNvSpPr/>
          <p:nvPr/>
        </p:nvSpPr>
        <p:spPr>
          <a:xfrm>
            <a:off x="792163" y="4159863"/>
            <a:ext cx="44880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F736D0C-CFAE-606F-C192-9D7914855DEB}"/>
              </a:ext>
            </a:extLst>
          </p:cNvPr>
          <p:cNvSpPr/>
          <p:nvPr/>
        </p:nvSpPr>
        <p:spPr>
          <a:xfrm>
            <a:off x="1342051" y="4154304"/>
            <a:ext cx="2431973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won a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million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dollars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B42EAD3-94E2-86DF-B92E-FCD6469E6FD9}"/>
              </a:ext>
            </a:extLst>
          </p:cNvPr>
          <p:cNvSpPr/>
          <p:nvPr/>
        </p:nvSpPr>
        <p:spPr>
          <a:xfrm>
            <a:off x="3588032" y="4129443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0086A3-AA50-0F0A-CF07-1844695AE13E}"/>
              </a:ext>
            </a:extLst>
          </p:cNvPr>
          <p:cNvSpPr/>
          <p:nvPr/>
        </p:nvSpPr>
        <p:spPr>
          <a:xfrm>
            <a:off x="4137649" y="4157869"/>
            <a:ext cx="961615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BDC8E11-C4A3-4EDB-5B13-D55BCFB5492D}"/>
              </a:ext>
            </a:extLst>
          </p:cNvPr>
          <p:cNvSpPr/>
          <p:nvPr/>
        </p:nvSpPr>
        <p:spPr>
          <a:xfrm>
            <a:off x="5125219" y="4116141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big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D4CA86B-C980-73A6-3673-D42660D6A8ED}"/>
              </a:ext>
            </a:extLst>
          </p:cNvPr>
          <p:cNvSpPr/>
          <p:nvPr/>
        </p:nvSpPr>
        <p:spPr>
          <a:xfrm>
            <a:off x="710983" y="5345207"/>
            <a:ext cx="243605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E811340E-CAE1-8E5F-2984-3C4C879FA33A}"/>
              </a:ext>
            </a:extLst>
          </p:cNvPr>
          <p:cNvSpPr/>
          <p:nvPr/>
        </p:nvSpPr>
        <p:spPr>
          <a:xfrm>
            <a:off x="7391400" y="3240271"/>
            <a:ext cx="1698457" cy="1089227"/>
          </a:xfrm>
          <a:prstGeom prst="wedgeRoundRectCallout">
            <a:avLst>
              <a:gd name="adj1" fmla="val -59186"/>
              <a:gd name="adj2" fmla="val 254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 the place of the comma between the two clauses!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33BF06B-73B1-F972-FDAB-99A05542E613}"/>
              </a:ext>
            </a:extLst>
          </p:cNvPr>
          <p:cNvSpPr/>
          <p:nvPr/>
        </p:nvSpPr>
        <p:spPr>
          <a:xfrm>
            <a:off x="995556" y="5370068"/>
            <a:ext cx="934234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8AAB8FD-7F74-3026-65AA-4B3A8226B0BD}"/>
              </a:ext>
            </a:extLst>
          </p:cNvPr>
          <p:cNvSpPr/>
          <p:nvPr/>
        </p:nvSpPr>
        <p:spPr>
          <a:xfrm>
            <a:off x="1970758" y="5345207"/>
            <a:ext cx="3035306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Friday a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holiday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9D47220-45B4-683B-A145-60FC6613B6A1}"/>
              </a:ext>
            </a:extLst>
          </p:cNvPr>
          <p:cNvSpPr/>
          <p:nvPr/>
        </p:nvSpPr>
        <p:spPr>
          <a:xfrm>
            <a:off x="5083702" y="5370068"/>
            <a:ext cx="45310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0DE5052-65F9-159E-0452-60B338D7CDCA}"/>
              </a:ext>
            </a:extLst>
          </p:cNvPr>
          <p:cNvSpPr/>
          <p:nvPr/>
        </p:nvSpPr>
        <p:spPr>
          <a:xfrm>
            <a:off x="5615150" y="5370068"/>
            <a:ext cx="1575834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were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queen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72B7DB24-E2F9-DCE4-6D77-9BE377F1D0E2}"/>
              </a:ext>
            </a:extLst>
          </p:cNvPr>
          <p:cNvSpPr/>
          <p:nvPr/>
        </p:nvSpPr>
        <p:spPr>
          <a:xfrm>
            <a:off x="3640812" y="5897455"/>
            <a:ext cx="4825228" cy="88004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we start with the second clause, put ‘if/when’ between the two clauses, then continue with the first clause. </a:t>
            </a:r>
          </a:p>
        </p:txBody>
      </p:sp>
    </p:spTree>
    <p:extLst>
      <p:ext uri="{BB962C8B-B14F-4D97-AF65-F5344CB8AC3E}">
        <p14:creationId xmlns:p14="http://schemas.microsoft.com/office/powerpoint/2010/main" val="11121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1" grpId="0" animBg="1"/>
      <p:bldP spid="12" grpId="0" animBg="1"/>
      <p:bldP spid="15" grpId="0" animBg="1"/>
      <p:bldP spid="21" grpId="0" animBg="1"/>
      <p:bldP spid="22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786C7-22C9-CA11-EBBF-C31A7176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F485-A136-8FC2-9C01-1E9F8FEA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Match the clauses to complete the second conditional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6D5F95-6D11-15E8-F8EB-CA4D2D7027E5}"/>
              </a:ext>
            </a:extLst>
          </p:cNvPr>
          <p:cNvSpPr/>
          <p:nvPr/>
        </p:nvSpPr>
        <p:spPr>
          <a:xfrm>
            <a:off x="792160" y="1899569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president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C299AA-E2C9-632B-A52F-3C87134C6F42}"/>
              </a:ext>
            </a:extLst>
          </p:cNvPr>
          <p:cNvSpPr/>
          <p:nvPr/>
        </p:nvSpPr>
        <p:spPr>
          <a:xfrm>
            <a:off x="792162" y="2522431"/>
            <a:ext cx="3333521" cy="716013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choose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different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C59E8E4-84AE-E31D-93DD-8CC23B1A8C33}"/>
              </a:ext>
            </a:extLst>
          </p:cNvPr>
          <p:cNvSpPr/>
          <p:nvPr/>
        </p:nvSpPr>
        <p:spPr>
          <a:xfrm>
            <a:off x="792163" y="3586611"/>
            <a:ext cx="3333521" cy="716013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41AB98-2A1D-8EAC-81D8-7D0601DAF624}"/>
              </a:ext>
            </a:extLst>
          </p:cNvPr>
          <p:cNvSpPr/>
          <p:nvPr/>
        </p:nvSpPr>
        <p:spPr>
          <a:xfrm>
            <a:off x="792163" y="4597123"/>
            <a:ext cx="333352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knew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answer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CAA844-9FE2-0462-5CDB-FAE25D86DEE0}"/>
              </a:ext>
            </a:extLst>
          </p:cNvPr>
          <p:cNvSpPr/>
          <p:nvPr/>
        </p:nvSpPr>
        <p:spPr>
          <a:xfrm>
            <a:off x="803048" y="5291732"/>
            <a:ext cx="332263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6FBFC4-7000-7074-B609-4A3CA8C27959}"/>
              </a:ext>
            </a:extLst>
          </p:cNvPr>
          <p:cNvSpPr/>
          <p:nvPr/>
        </p:nvSpPr>
        <p:spPr>
          <a:xfrm>
            <a:off x="5029206" y="1886528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younger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DF3F23-7185-E3FD-7BC4-F6AB3B462A82}"/>
              </a:ext>
            </a:extLst>
          </p:cNvPr>
          <p:cNvSpPr/>
          <p:nvPr/>
        </p:nvSpPr>
        <p:spPr>
          <a:xfrm>
            <a:off x="5029206" y="2583329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7C886F0-FA7A-0BAD-63BD-7CBED29F15AB}"/>
              </a:ext>
            </a:extLst>
          </p:cNvPr>
          <p:cNvSpPr/>
          <p:nvPr/>
        </p:nvSpPr>
        <p:spPr>
          <a:xfrm>
            <a:off x="5018317" y="3409315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speak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English.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EB68C6A-73F0-BD83-4CA1-557BDF0208C0}"/>
              </a:ext>
            </a:extLst>
          </p:cNvPr>
          <p:cNvSpPr/>
          <p:nvPr/>
        </p:nvSpPr>
        <p:spPr>
          <a:xfrm>
            <a:off x="5018319" y="4187757"/>
            <a:ext cx="3428993" cy="728418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about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ideas. 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CEACEC3-0EC5-130E-F86D-F5C113F86855}"/>
              </a:ext>
            </a:extLst>
          </p:cNvPr>
          <p:cNvSpPr/>
          <p:nvPr/>
        </p:nvSpPr>
        <p:spPr>
          <a:xfrm>
            <a:off x="5029518" y="5291732"/>
            <a:ext cx="341779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more time.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A0B385-61ED-024A-2E1F-CC60F84539CD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4125681" y="2099624"/>
            <a:ext cx="892638" cy="245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38B81-90B4-81B7-D880-B5D9B9A648C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136567" y="2086583"/>
            <a:ext cx="892639" cy="747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7E1012-4061-63A3-950C-8C01D9CB6CF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25681" y="4012256"/>
            <a:ext cx="903837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EFE4CD-A554-801A-074D-FE819933BF35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4125685" y="2783384"/>
            <a:ext cx="903521" cy="201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62FCBB-F017-5A1B-3A71-1DDB4287208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4136566" y="3609370"/>
            <a:ext cx="881751" cy="1905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CB2CE-C1CB-DB7A-E3CC-5644AD1A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5339-27B0-2551-B50C-BDA7BF35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AFB295-84D8-EB5D-4A9C-A141174BEFBB}"/>
              </a:ext>
            </a:extLst>
          </p:cNvPr>
          <p:cNvSpPr/>
          <p:nvPr/>
        </p:nvSpPr>
        <p:spPr>
          <a:xfrm>
            <a:off x="792163" y="1746699"/>
            <a:ext cx="493372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ghost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terrified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31ABC-A9CB-8FA1-B0BF-21479496D1D8}"/>
              </a:ext>
            </a:extLst>
          </p:cNvPr>
          <p:cNvGrpSpPr/>
          <p:nvPr/>
        </p:nvGrpSpPr>
        <p:grpSpPr>
          <a:xfrm>
            <a:off x="6379028" y="1543581"/>
            <a:ext cx="1658584" cy="1522290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1D5267-83E7-789C-36BA-6A2BDC9E760D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3C4532-48D7-DE7C-F372-01D2BB7403AD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7A4721-3310-626F-CF3E-51FDF0ED8A90}"/>
              </a:ext>
            </a:extLst>
          </p:cNvPr>
          <p:cNvSpPr/>
          <p:nvPr/>
        </p:nvSpPr>
        <p:spPr>
          <a:xfrm>
            <a:off x="792163" y="2349926"/>
            <a:ext cx="4933723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saw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ghost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terrified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FAB04F-A8A5-6A61-9CEF-210CF3981196}"/>
              </a:ext>
            </a:extLst>
          </p:cNvPr>
          <p:cNvSpPr/>
          <p:nvPr/>
        </p:nvSpPr>
        <p:spPr>
          <a:xfrm>
            <a:off x="792163" y="3995246"/>
            <a:ext cx="58698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superpower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able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73C952-8C1F-20E3-4B50-7CA7D89218C8}"/>
              </a:ext>
            </a:extLst>
          </p:cNvPr>
          <p:cNvGrpSpPr/>
          <p:nvPr/>
        </p:nvGrpSpPr>
        <p:grpSpPr>
          <a:xfrm>
            <a:off x="6814457" y="3792128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1C883E-0262-ED0D-446D-914AF318E2C3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C0788F-BA8D-915A-9B58-48F5B2B5151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3101" t="12162" r="4419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1FA7126-4E96-4CED-E8AF-D6B40AB0367A}"/>
              </a:ext>
            </a:extLst>
          </p:cNvPr>
          <p:cNvSpPr/>
          <p:nvPr/>
        </p:nvSpPr>
        <p:spPr>
          <a:xfrm>
            <a:off x="792163" y="4598473"/>
            <a:ext cx="58698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superpower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able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fly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70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4922-1208-092A-C04B-EA51FB9B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B053-35B3-71BF-A148-4DFDAA76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938F12-9A70-FE74-C4AC-80424B7AF228}"/>
              </a:ext>
            </a:extLst>
          </p:cNvPr>
          <p:cNvSpPr/>
          <p:nvPr/>
        </p:nvSpPr>
        <p:spPr>
          <a:xfrm>
            <a:off x="792163" y="1746699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snow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everyday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control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weather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6A4F49-CF54-E345-2F54-B150F32DBBB8}"/>
              </a:ext>
            </a:extLst>
          </p:cNvPr>
          <p:cNvGrpSpPr/>
          <p:nvPr/>
        </p:nvGrpSpPr>
        <p:grpSpPr>
          <a:xfrm>
            <a:off x="7121637" y="1104716"/>
            <a:ext cx="1482613" cy="1360779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89A6B5D-BD70-4F61-E11D-AADBA6DC0B6E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BDE005-3D8F-87E8-9116-43D1DFFDACA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5026" r="750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4EE941-6159-81C6-891B-7C6E0B83F56F}"/>
              </a:ext>
            </a:extLst>
          </p:cNvPr>
          <p:cNvSpPr/>
          <p:nvPr/>
        </p:nvSpPr>
        <p:spPr>
          <a:xfrm>
            <a:off x="792163" y="2349926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snow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everyday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controlled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weather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B230EB0-80B4-1F5C-2167-C37E56A5CF11}"/>
              </a:ext>
            </a:extLst>
          </p:cNvPr>
          <p:cNvSpPr/>
          <p:nvPr/>
        </p:nvSpPr>
        <p:spPr>
          <a:xfrm>
            <a:off x="792162" y="3995246"/>
            <a:ext cx="629443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cancelled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homework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87056E-2BF9-B29D-4907-0C2B43ECFC80}"/>
              </a:ext>
            </a:extLst>
          </p:cNvPr>
          <p:cNvSpPr/>
          <p:nvPr/>
        </p:nvSpPr>
        <p:spPr>
          <a:xfrm>
            <a:off x="792162" y="4598473"/>
            <a:ext cx="6294437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cancelled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homework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BED7BA-E356-D658-F1BB-1C4AB1C8EFD9}"/>
              </a:ext>
            </a:extLst>
          </p:cNvPr>
          <p:cNvGrpSpPr/>
          <p:nvPr/>
        </p:nvGrpSpPr>
        <p:grpSpPr>
          <a:xfrm>
            <a:off x="6814457" y="3792128"/>
            <a:ext cx="1658584" cy="1522290"/>
            <a:chOff x="6814457" y="3792128"/>
            <a:chExt cx="1658584" cy="152229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D68C80-6518-0D68-DE36-7FFE93A02605}"/>
                </a:ext>
              </a:extLst>
            </p:cNvPr>
            <p:cNvGrpSpPr/>
            <p:nvPr/>
          </p:nvGrpSpPr>
          <p:grpSpPr>
            <a:xfrm>
              <a:off x="6814457" y="3792128"/>
              <a:ext cx="1658584" cy="1522290"/>
              <a:chOff x="5431971" y="1385663"/>
              <a:chExt cx="1658584" cy="152229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006C53D-051D-546D-E17D-F79BADFF03AA}"/>
                  </a:ext>
                </a:extLst>
              </p:cNvPr>
              <p:cNvSpPr/>
              <p:nvPr/>
            </p:nvSpPr>
            <p:spPr>
              <a:xfrm>
                <a:off x="5431971" y="1385664"/>
                <a:ext cx="1658584" cy="15222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796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7F6EA6-8672-5406-6360-0EC741690688}"/>
                  </a:ext>
                </a:extLst>
              </p:cNvPr>
              <p:cNvSpPr/>
              <p:nvPr/>
            </p:nvSpPr>
            <p:spPr>
              <a:xfrm>
                <a:off x="5431971" y="1385663"/>
                <a:ext cx="1658584" cy="1522289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 l="79"/>
                </a:stretch>
              </a:blipFill>
              <a:ln>
                <a:solidFill>
                  <a:srgbClr val="F796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ES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FBA13F-5EDB-F385-8EC5-78166EDFF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3694" y="4353217"/>
              <a:ext cx="400109" cy="400109"/>
            </a:xfrm>
            <a:prstGeom prst="rect">
              <a:avLst/>
            </a:prstGeom>
          </p:spPr>
        </p:pic>
      </p:grp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8B221D8-BCF5-97BA-DECC-3D3492B5B08A}"/>
              </a:ext>
            </a:extLst>
          </p:cNvPr>
          <p:cNvSpPr/>
          <p:nvPr/>
        </p:nvSpPr>
        <p:spPr>
          <a:xfrm>
            <a:off x="4291536" y="5363753"/>
            <a:ext cx="2522921" cy="694147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 = Would not</a:t>
            </a:r>
          </a:p>
        </p:txBody>
      </p:sp>
    </p:spTree>
    <p:extLst>
      <p:ext uri="{BB962C8B-B14F-4D97-AF65-F5344CB8AC3E}">
        <p14:creationId xmlns:p14="http://schemas.microsoft.com/office/powerpoint/2010/main" val="79923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866775" y="2432448"/>
            <a:ext cx="6618685" cy="2007394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775" y="4439841"/>
            <a:ext cx="6618685" cy="646509"/>
          </a:xfrm>
        </p:spPr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45060" name="Picture 3" descr="DD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473"/>
            <a:ext cx="9144000" cy="46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8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ap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2" y="1240631"/>
            <a:ext cx="7528322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762376" y="3835004"/>
            <a:ext cx="1327547" cy="1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6219" y="2963466"/>
            <a:ext cx="3586163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76450" y="3394473"/>
            <a:ext cx="5359004" cy="2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3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78FC-6A7A-9852-1946-56B8D488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FEB5-4AAF-8F23-14F2-95D8D9A4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Let’s learn about the first conditional!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F0845-18AE-6C61-3773-328DA490A49D}"/>
              </a:ext>
            </a:extLst>
          </p:cNvPr>
          <p:cNvSpPr txBox="1"/>
          <p:nvPr/>
        </p:nvSpPr>
        <p:spPr>
          <a:xfrm>
            <a:off x="792163" y="1514831"/>
            <a:ext cx="763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We use the first conditional to talk about things that can easily happen in the future, things that are possible. </a:t>
            </a:r>
            <a:endParaRPr lang="en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AED5F08-621C-11FB-D5D8-55BF148BBD5E}"/>
              </a:ext>
            </a:extLst>
          </p:cNvPr>
          <p:cNvSpPr/>
          <p:nvPr/>
        </p:nvSpPr>
        <p:spPr>
          <a:xfrm>
            <a:off x="6684895" y="2752334"/>
            <a:ext cx="1738678" cy="159580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801" t="13180" r="1269" b="7613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A7CB5B-5ED2-03F5-B1A2-DD0310299B09}"/>
              </a:ext>
            </a:extLst>
          </p:cNvPr>
          <p:cNvSpPr/>
          <p:nvPr/>
        </p:nvSpPr>
        <p:spPr>
          <a:xfrm>
            <a:off x="691274" y="2770933"/>
            <a:ext cx="1658584" cy="152228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4B8497-34CE-0276-C535-1C01CC32F8BD}"/>
              </a:ext>
            </a:extLst>
          </p:cNvPr>
          <p:cNvSpPr/>
          <p:nvPr/>
        </p:nvSpPr>
        <p:spPr>
          <a:xfrm>
            <a:off x="3820812" y="2763778"/>
            <a:ext cx="1684378" cy="154596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17EF83-4104-9FEF-F266-42D12F9F9B95}"/>
              </a:ext>
            </a:extLst>
          </p:cNvPr>
          <p:cNvSpPr/>
          <p:nvPr/>
        </p:nvSpPr>
        <p:spPr>
          <a:xfrm>
            <a:off x="586726" y="4217022"/>
            <a:ext cx="1867679" cy="775382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Maybe it rains today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6AA644-A1B3-4CE3-ED2E-B1C765CCAC11}"/>
              </a:ext>
            </a:extLst>
          </p:cNvPr>
          <p:cNvSpPr/>
          <p:nvPr/>
        </p:nvSpPr>
        <p:spPr>
          <a:xfrm>
            <a:off x="3634728" y="4233929"/>
            <a:ext cx="1874543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lang="en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 you get a job next year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1376538-8958-8367-9F6C-73256C930EC0}"/>
              </a:ext>
            </a:extLst>
          </p:cNvPr>
          <p:cNvSpPr/>
          <p:nvPr/>
        </p:nvSpPr>
        <p:spPr>
          <a:xfrm>
            <a:off x="6680814" y="4233928"/>
            <a:ext cx="1783592" cy="802709"/>
          </a:xfrm>
          <a:prstGeom prst="roundRect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your train is delayed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B6F23D4-09C7-117F-4553-670D74F24486}"/>
              </a:ext>
            </a:extLst>
          </p:cNvPr>
          <p:cNvSpPr/>
          <p:nvPr/>
        </p:nvSpPr>
        <p:spPr>
          <a:xfrm>
            <a:off x="1912292" y="5577374"/>
            <a:ext cx="5396761" cy="505646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These are all things that could easily happen.</a:t>
            </a:r>
          </a:p>
        </p:txBody>
      </p:sp>
    </p:spTree>
    <p:extLst>
      <p:ext uri="{BB962C8B-B14F-4D97-AF65-F5344CB8AC3E}">
        <p14:creationId xmlns:p14="http://schemas.microsoft.com/office/powerpoint/2010/main" val="34987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6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7" y="1255785"/>
            <a:ext cx="78693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✅ Examples (Type 2 If-Clauses)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I </a:t>
            </a:r>
            <a:r>
              <a:rPr lang="en-US" sz="2400" b="1" dirty="0"/>
              <a:t>had</a:t>
            </a:r>
            <a:r>
              <a:rPr lang="en-US" sz="2400" dirty="0"/>
              <a:t> more time, I </a:t>
            </a:r>
            <a:r>
              <a:rPr lang="en-US" sz="2400" b="1" dirty="0"/>
              <a:t>would study</a:t>
            </a:r>
            <a:r>
              <a:rPr lang="en-US" sz="2400" dirty="0"/>
              <a:t> French.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she </a:t>
            </a:r>
            <a:r>
              <a:rPr lang="en-US" sz="2400" b="1" dirty="0"/>
              <a:t>were</a:t>
            </a:r>
            <a:r>
              <a:rPr lang="en-US" sz="2400" dirty="0"/>
              <a:t> taller, she </a:t>
            </a:r>
            <a:r>
              <a:rPr lang="en-US" sz="2400" b="1" dirty="0"/>
              <a:t>would play</a:t>
            </a:r>
            <a:r>
              <a:rPr lang="en-US" sz="2400" dirty="0"/>
              <a:t> basketball.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they </a:t>
            </a:r>
            <a:r>
              <a:rPr lang="en-US" sz="2400" b="1" dirty="0"/>
              <a:t>lived</a:t>
            </a:r>
            <a:r>
              <a:rPr lang="en-US" sz="2400" dirty="0"/>
              <a:t> closer, we </a:t>
            </a:r>
            <a:r>
              <a:rPr lang="en-US" sz="2400" b="1" dirty="0"/>
              <a:t>would visit</a:t>
            </a:r>
            <a:r>
              <a:rPr lang="en-US" sz="2400" dirty="0"/>
              <a:t> them more often.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he </a:t>
            </a:r>
            <a:r>
              <a:rPr lang="en-US" sz="2400" b="1" dirty="0"/>
              <a:t>were</a:t>
            </a:r>
            <a:r>
              <a:rPr lang="en-US" sz="2400" dirty="0"/>
              <a:t> rich, he </a:t>
            </a:r>
            <a:r>
              <a:rPr lang="en-US" sz="2400" b="1" dirty="0"/>
              <a:t>would buy</a:t>
            </a:r>
            <a:r>
              <a:rPr lang="en-US" sz="2400" dirty="0"/>
              <a:t> a new car.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it </a:t>
            </a:r>
            <a:r>
              <a:rPr lang="en-US" sz="2400" b="1" dirty="0"/>
              <a:t>rained</a:t>
            </a:r>
            <a:r>
              <a:rPr lang="en-US" sz="2400" dirty="0"/>
              <a:t>, we </a:t>
            </a:r>
            <a:r>
              <a:rPr lang="en-US" sz="2400" b="1" dirty="0"/>
              <a:t>would stay</a:t>
            </a:r>
            <a:r>
              <a:rPr lang="en-US" sz="2400" dirty="0"/>
              <a:t> at home.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plants </a:t>
            </a:r>
            <a:r>
              <a:rPr lang="en-US" sz="2400" b="1" dirty="0"/>
              <a:t>did not get</a:t>
            </a:r>
            <a:r>
              <a:rPr lang="en-US" sz="2400" dirty="0"/>
              <a:t> sunlight, they </a:t>
            </a:r>
            <a:r>
              <a:rPr lang="en-US" sz="2400" b="1" dirty="0"/>
              <a:t>would die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the seed </a:t>
            </a:r>
            <a:r>
              <a:rPr lang="en-US" sz="2400" b="1" dirty="0"/>
              <a:t>were</a:t>
            </a:r>
            <a:r>
              <a:rPr lang="en-US" sz="2400" dirty="0"/>
              <a:t> damaged, it </a:t>
            </a:r>
            <a:r>
              <a:rPr lang="en-US" sz="2400" b="1" dirty="0"/>
              <a:t>would not grow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the soil </a:t>
            </a:r>
            <a:r>
              <a:rPr lang="en-US" sz="2400" b="1" dirty="0"/>
              <a:t>were not</a:t>
            </a:r>
            <a:r>
              <a:rPr lang="en-US" sz="2400" dirty="0"/>
              <a:t> dry, the plant </a:t>
            </a:r>
            <a:r>
              <a:rPr lang="en-US" sz="2400" b="1" dirty="0"/>
              <a:t>would be</a:t>
            </a:r>
            <a:r>
              <a:rPr lang="en-US" sz="2400" dirty="0"/>
              <a:t> healthier.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you </a:t>
            </a:r>
            <a:r>
              <a:rPr lang="en-US" sz="2400" b="1" dirty="0"/>
              <a:t>studied</a:t>
            </a:r>
            <a:r>
              <a:rPr lang="en-US" sz="2400" dirty="0"/>
              <a:t>, you </a:t>
            </a:r>
            <a:r>
              <a:rPr lang="en-US" sz="2400" b="1" dirty="0"/>
              <a:t>would pass</a:t>
            </a:r>
            <a:r>
              <a:rPr lang="en-US" sz="2400" dirty="0"/>
              <a:t> the test.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If she </a:t>
            </a:r>
            <a:r>
              <a:rPr lang="en-US" sz="2400" b="1" dirty="0"/>
              <a:t>were not</a:t>
            </a:r>
            <a:r>
              <a:rPr lang="en-US" sz="2400" dirty="0"/>
              <a:t> tired, she </a:t>
            </a:r>
            <a:r>
              <a:rPr lang="en-US" sz="2400" b="1" dirty="0"/>
              <a:t>would help</a:t>
            </a:r>
            <a:r>
              <a:rPr lang="en-US" sz="2400" dirty="0"/>
              <a:t> us.</a:t>
            </a:r>
          </a:p>
        </p:txBody>
      </p:sp>
    </p:spTree>
    <p:extLst>
      <p:ext uri="{BB962C8B-B14F-4D97-AF65-F5344CB8AC3E}">
        <p14:creationId xmlns:p14="http://schemas.microsoft.com/office/powerpoint/2010/main" val="202226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78108-F0EF-385A-B170-235D3292A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31E6-05E2-F142-96DB-91BEF046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Say which conditionals are 1st and which are 2nd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491109F-4302-F808-193A-6BDFABA9087E}"/>
              </a:ext>
            </a:extLst>
          </p:cNvPr>
          <p:cNvSpPr/>
          <p:nvPr/>
        </p:nvSpPr>
        <p:spPr>
          <a:xfrm>
            <a:off x="792160" y="1899569"/>
            <a:ext cx="663310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picnic,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I’ll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pack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snacks.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0F6AFA3-47F9-B611-E768-0ACE48DFBE89}"/>
              </a:ext>
            </a:extLst>
          </p:cNvPr>
          <p:cNvSpPr/>
          <p:nvPr/>
        </p:nvSpPr>
        <p:spPr>
          <a:xfrm>
            <a:off x="792162" y="2522432"/>
            <a:ext cx="663310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1920s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travelled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8F99B1-BB36-D93D-AF64-E86764360F05}"/>
              </a:ext>
            </a:extLst>
          </p:cNvPr>
          <p:cNvSpPr/>
          <p:nvPr/>
        </p:nvSpPr>
        <p:spPr>
          <a:xfrm>
            <a:off x="781390" y="3145295"/>
            <a:ext cx="6633104" cy="400111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were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order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restaurant.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6E82980-81CD-E509-28BA-7758D2CE2566}"/>
              </a:ext>
            </a:extLst>
          </p:cNvPr>
          <p:cNvSpPr/>
          <p:nvPr/>
        </p:nvSpPr>
        <p:spPr>
          <a:xfrm>
            <a:off x="781390" y="3768158"/>
            <a:ext cx="663310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rude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answer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987F2B3-924D-FCF9-EC82-BA7148C3DEC6}"/>
              </a:ext>
            </a:extLst>
          </p:cNvPr>
          <p:cNvSpPr/>
          <p:nvPr/>
        </p:nvSpPr>
        <p:spPr>
          <a:xfrm>
            <a:off x="813818" y="4391020"/>
            <a:ext cx="661144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practice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harder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better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05C271-8631-AC9F-5497-50916A0116A2}"/>
              </a:ext>
            </a:extLst>
          </p:cNvPr>
          <p:cNvSpPr/>
          <p:nvPr/>
        </p:nvSpPr>
        <p:spPr>
          <a:xfrm>
            <a:off x="7188200" y="1783352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1st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AB96EF7-37E9-BBD3-C058-05B0204BA01B}"/>
              </a:ext>
            </a:extLst>
          </p:cNvPr>
          <p:cNvSpPr/>
          <p:nvPr/>
        </p:nvSpPr>
        <p:spPr>
          <a:xfrm>
            <a:off x="813818" y="5013882"/>
            <a:ext cx="661144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space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pictures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34C98DB-34CF-5844-B2DE-F193628A68E6}"/>
              </a:ext>
            </a:extLst>
          </p:cNvPr>
          <p:cNvSpPr/>
          <p:nvPr/>
        </p:nvSpPr>
        <p:spPr>
          <a:xfrm>
            <a:off x="7188199" y="2418651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2nd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39E7F07-38D6-2F11-0BA7-8523194FFFB0}"/>
              </a:ext>
            </a:extLst>
          </p:cNvPr>
          <p:cNvSpPr/>
          <p:nvPr/>
        </p:nvSpPr>
        <p:spPr>
          <a:xfrm>
            <a:off x="7188198" y="3012059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2nd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6C8401-93D7-C514-26F4-C4D6FCD71AC8}"/>
              </a:ext>
            </a:extLst>
          </p:cNvPr>
          <p:cNvSpPr/>
          <p:nvPr/>
        </p:nvSpPr>
        <p:spPr>
          <a:xfrm>
            <a:off x="7188198" y="3634921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1st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50081E4-9B97-A155-E7F7-EBB28E8D3669}"/>
              </a:ext>
            </a:extLst>
          </p:cNvPr>
          <p:cNvSpPr/>
          <p:nvPr/>
        </p:nvSpPr>
        <p:spPr>
          <a:xfrm>
            <a:off x="7188198" y="4257783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1st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9AB360-039E-73E3-1341-AD2117C6E030}"/>
              </a:ext>
            </a:extLst>
          </p:cNvPr>
          <p:cNvSpPr/>
          <p:nvPr/>
        </p:nvSpPr>
        <p:spPr>
          <a:xfrm>
            <a:off x="7188198" y="4880645"/>
            <a:ext cx="66039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2nd</a:t>
            </a:r>
          </a:p>
        </p:txBody>
      </p:sp>
    </p:spTree>
    <p:extLst>
      <p:ext uri="{BB962C8B-B14F-4D97-AF65-F5344CB8AC3E}">
        <p14:creationId xmlns:p14="http://schemas.microsoft.com/office/powerpoint/2010/main" val="27234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5DB6E-E7AB-4BB1-4BED-CBC9FB36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766D-50B0-C3E7-E2D1-51BDB4598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40813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Finish the conditional sentences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8302149-8CE0-AAC6-5802-94923D144FBD}"/>
              </a:ext>
            </a:extLst>
          </p:cNvPr>
          <p:cNvSpPr/>
          <p:nvPr/>
        </p:nvSpPr>
        <p:spPr>
          <a:xfrm>
            <a:off x="792163" y="1814902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miss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bus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8E5CC2-665F-2C2E-E07F-1D7BF3BF4B85}"/>
              </a:ext>
            </a:extLst>
          </p:cNvPr>
          <p:cNvGrpSpPr/>
          <p:nvPr/>
        </p:nvGrpSpPr>
        <p:grpSpPr>
          <a:xfrm>
            <a:off x="7086599" y="1402436"/>
            <a:ext cx="1482613" cy="1360779"/>
            <a:chOff x="5431971" y="1385663"/>
            <a:chExt cx="1658584" cy="15222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6A148D-5E4E-9D3D-9C76-872C038AD42A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0718DC-3DBF-61C8-8465-A18AFCC31C5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105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703542-A041-2316-D791-FD9BDD6E99B8}"/>
              </a:ext>
            </a:extLst>
          </p:cNvPr>
          <p:cNvSpPr/>
          <p:nvPr/>
        </p:nvSpPr>
        <p:spPr>
          <a:xfrm>
            <a:off x="800630" y="4337968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chose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forever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9E947C-C472-FCB9-BCA9-CFB4259E1606}"/>
              </a:ext>
            </a:extLst>
          </p:cNvPr>
          <p:cNvGrpSpPr/>
          <p:nvPr/>
        </p:nvGrpSpPr>
        <p:grpSpPr>
          <a:xfrm>
            <a:off x="7121637" y="3920018"/>
            <a:ext cx="1482613" cy="1360779"/>
            <a:chOff x="5431971" y="1385663"/>
            <a:chExt cx="1658584" cy="15222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7D0CD8-1D91-8072-BDFB-EC85B9A69394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FFE9CE6-B2AD-71EE-ACED-A40CC2E1456B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29360" t="1057" r="24504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D8143D7-0A07-E911-8544-10D394FF1B9B}"/>
              </a:ext>
            </a:extLst>
          </p:cNvPr>
          <p:cNvSpPr/>
          <p:nvPr/>
        </p:nvSpPr>
        <p:spPr>
          <a:xfrm>
            <a:off x="3766603" y="2741085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complete the sentence using the present simple?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CB2AF361-279E-86B2-EEAE-375E754F7FEE}"/>
              </a:ext>
            </a:extLst>
          </p:cNvPr>
          <p:cNvSpPr/>
          <p:nvPr/>
        </p:nvSpPr>
        <p:spPr>
          <a:xfrm>
            <a:off x="3766603" y="5280797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 the </a:t>
            </a:r>
            <a:b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 ‘would’?</a:t>
            </a:r>
          </a:p>
        </p:txBody>
      </p:sp>
    </p:spTree>
    <p:extLst>
      <p:ext uri="{BB962C8B-B14F-4D97-AF65-F5344CB8AC3E}">
        <p14:creationId xmlns:p14="http://schemas.microsoft.com/office/powerpoint/2010/main" val="14514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8FF0E-DFEE-D3CE-E690-A82DA1EF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CE61-D129-2B64-2356-B34494DD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40813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Finish the conditional sentences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A51A7A-6774-D86A-3745-A6ABE63FAB0E}"/>
              </a:ext>
            </a:extLst>
          </p:cNvPr>
          <p:cNvSpPr/>
          <p:nvPr/>
        </p:nvSpPr>
        <p:spPr>
          <a:xfrm>
            <a:off x="792163" y="1814902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699BDC-C860-786B-776A-F8FE6CFF6E5A}"/>
              </a:ext>
            </a:extLst>
          </p:cNvPr>
          <p:cNvGrpSpPr/>
          <p:nvPr/>
        </p:nvGrpSpPr>
        <p:grpSpPr>
          <a:xfrm>
            <a:off x="7086599" y="1402436"/>
            <a:ext cx="1482613" cy="1360779"/>
            <a:chOff x="5431971" y="1385663"/>
            <a:chExt cx="1658584" cy="15222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C35C58-A8D5-047B-13D9-B0E8ECBF214D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24511-4467-B37A-956A-0E7093ACBE8C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t="105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3755B2-DC2D-C396-2584-7711CA0B452A}"/>
              </a:ext>
            </a:extLst>
          </p:cNvPr>
          <p:cNvSpPr/>
          <p:nvPr/>
        </p:nvSpPr>
        <p:spPr>
          <a:xfrm>
            <a:off x="800630" y="4337968"/>
            <a:ext cx="7596190" cy="530364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elephant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4E68DD-11CA-6844-C048-AA34244D3BFC}"/>
              </a:ext>
            </a:extLst>
          </p:cNvPr>
          <p:cNvGrpSpPr/>
          <p:nvPr/>
        </p:nvGrpSpPr>
        <p:grpSpPr>
          <a:xfrm>
            <a:off x="7095066" y="3925502"/>
            <a:ext cx="1482613" cy="1360779"/>
            <a:chOff x="5431971" y="1385663"/>
            <a:chExt cx="1658584" cy="15222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DA6057-CD2B-D452-BD70-338BCC37B6CA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FE79D0-491B-C945-2B68-57F17280562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14285" r="7507" b="8994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0EB50DD-E58C-8C90-DC2D-C1B4F400CEEF}"/>
              </a:ext>
            </a:extLst>
          </p:cNvPr>
          <p:cNvSpPr/>
          <p:nvPr/>
        </p:nvSpPr>
        <p:spPr>
          <a:xfrm>
            <a:off x="3766603" y="2741085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 the </a:t>
            </a:r>
            <a:b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word ‘will’?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A3E14000-71C5-A8FE-48F0-AAB533ED90A3}"/>
              </a:ext>
            </a:extLst>
          </p:cNvPr>
          <p:cNvSpPr/>
          <p:nvPr/>
        </p:nvSpPr>
        <p:spPr>
          <a:xfrm>
            <a:off x="3766603" y="5280797"/>
            <a:ext cx="2522921" cy="927100"/>
          </a:xfrm>
          <a:prstGeom prst="wedgeRoundRectCallout">
            <a:avLst>
              <a:gd name="adj1" fmla="val 24998"/>
              <a:gd name="adj2" fmla="val -604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 the </a:t>
            </a:r>
            <a:b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past tense?</a:t>
            </a:r>
          </a:p>
        </p:txBody>
      </p:sp>
    </p:spTree>
    <p:extLst>
      <p:ext uri="{BB962C8B-B14F-4D97-AF65-F5344CB8AC3E}">
        <p14:creationId xmlns:p14="http://schemas.microsoft.com/office/powerpoint/2010/main" val="156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0DB45-FBB8-4646-BC10-3E5D271A9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730B-FBB9-C89A-783B-395EE71A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4CA8C4-5098-D764-49B3-4AFAAB81546B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9972B1-6760-564E-0391-3396D1B36912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E125FF-837A-E7BF-CCBC-6C1D1337FDCA}"/>
              </a:ext>
            </a:extLst>
          </p:cNvPr>
          <p:cNvSpPr/>
          <p:nvPr/>
        </p:nvSpPr>
        <p:spPr>
          <a:xfrm>
            <a:off x="5267738" y="3228945"/>
            <a:ext cx="224292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6FF5E28A-6AE8-834F-0802-ECC13F2ED629}"/>
              </a:ext>
            </a:extLst>
          </p:cNvPr>
          <p:cNvSpPr/>
          <p:nvPr/>
        </p:nvSpPr>
        <p:spPr>
          <a:xfrm>
            <a:off x="4861355" y="5276394"/>
            <a:ext cx="3904459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If/When + present simple + will clause?</a:t>
            </a:r>
          </a:p>
        </p:txBody>
      </p:sp>
    </p:spTree>
    <p:extLst>
      <p:ext uri="{BB962C8B-B14F-4D97-AF65-F5344CB8AC3E}">
        <p14:creationId xmlns:p14="http://schemas.microsoft.com/office/powerpoint/2010/main" val="1401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DCD2B-748E-E641-22D5-98D5F2E1D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2513-366A-742C-34BB-7B2C1EF7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1690D4-DF60-91C4-D087-2C3E5DAE0954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3BAD7E-C84C-30E8-773A-E9D422ACB888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135" r="4156" b="2843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289DAAE-17C9-AA56-A32A-909C7F6E3AA6}"/>
              </a:ext>
            </a:extLst>
          </p:cNvPr>
          <p:cNvSpPr/>
          <p:nvPr/>
        </p:nvSpPr>
        <p:spPr>
          <a:xfrm>
            <a:off x="5267738" y="3228945"/>
            <a:ext cx="251460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second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93322AF-16D4-FF08-5B45-58B5398FF62B}"/>
              </a:ext>
            </a:extLst>
          </p:cNvPr>
          <p:cNvSpPr/>
          <p:nvPr/>
        </p:nvSpPr>
        <p:spPr>
          <a:xfrm>
            <a:off x="4861355" y="5276394"/>
            <a:ext cx="3904459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+ past simple + would clause?</a:t>
            </a:r>
          </a:p>
        </p:txBody>
      </p:sp>
    </p:spTree>
    <p:extLst>
      <p:ext uri="{BB962C8B-B14F-4D97-AF65-F5344CB8AC3E}">
        <p14:creationId xmlns:p14="http://schemas.microsoft.com/office/powerpoint/2010/main" val="13441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1013E-7BAC-877C-6922-4F1C9FA47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8C3F-82BC-C4A7-FB7C-590302BD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825508-ADA4-3F64-F85D-054A41F3D241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99DF9F-71C9-4FE8-2D24-742768C07DBD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E1A78D-DE98-B3BA-A4DC-656E6DA35127}"/>
              </a:ext>
            </a:extLst>
          </p:cNvPr>
          <p:cNvSpPr/>
          <p:nvPr/>
        </p:nvSpPr>
        <p:spPr>
          <a:xfrm>
            <a:off x="5267738" y="3228945"/>
            <a:ext cx="251460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second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A349B5E4-4493-3FCE-8059-823FEDBE80B3}"/>
              </a:ext>
            </a:extLst>
          </p:cNvPr>
          <p:cNvSpPr/>
          <p:nvPr/>
        </p:nvSpPr>
        <p:spPr>
          <a:xfrm>
            <a:off x="4861355" y="5276394"/>
            <a:ext cx="3904459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+ past simple + would clause?</a:t>
            </a:r>
          </a:p>
        </p:txBody>
      </p:sp>
    </p:spTree>
    <p:extLst>
      <p:ext uri="{BB962C8B-B14F-4D97-AF65-F5344CB8AC3E}">
        <p14:creationId xmlns:p14="http://schemas.microsoft.com/office/powerpoint/2010/main" val="34368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EE23-69C5-F3B5-98AB-834530FC3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8C65-D086-BE51-38A3-8681ACCE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51740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Use the picture to create a conditional sentence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FC24FF-17BB-6D55-B4AD-8C237DF98EED}"/>
              </a:ext>
            </a:extLst>
          </p:cNvPr>
          <p:cNvSpPr/>
          <p:nvPr/>
        </p:nvSpPr>
        <p:spPr>
          <a:xfrm>
            <a:off x="1048828" y="2278994"/>
            <a:ext cx="3304511" cy="3032960"/>
          </a:xfrm>
          <a:prstGeom prst="ellipse">
            <a:avLst/>
          </a:prstGeom>
          <a:solidFill>
            <a:schemeClr val="bg1"/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2F0F28-EC00-1D24-8C8C-766A2049EDD4}"/>
              </a:ext>
            </a:extLst>
          </p:cNvPr>
          <p:cNvSpPr/>
          <p:nvPr/>
        </p:nvSpPr>
        <p:spPr>
          <a:xfrm>
            <a:off x="1048828" y="2278993"/>
            <a:ext cx="3304511" cy="303296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423" t="13476" r="4245" b="8184"/>
            </a:stretch>
          </a:blip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262DC6E-E1E0-43E0-98F1-147B1B24ACFA}"/>
              </a:ext>
            </a:extLst>
          </p:cNvPr>
          <p:cNvSpPr/>
          <p:nvPr/>
        </p:nvSpPr>
        <p:spPr>
          <a:xfrm>
            <a:off x="5267738" y="3228945"/>
            <a:ext cx="251460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conditional</a:t>
            </a:r>
            <a:endParaRPr lang="es-ES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3F5E9B6-0EBB-270E-CACD-66E091F59CBA}"/>
              </a:ext>
            </a:extLst>
          </p:cNvPr>
          <p:cNvSpPr/>
          <p:nvPr/>
        </p:nvSpPr>
        <p:spPr>
          <a:xfrm>
            <a:off x="4671391" y="5276394"/>
            <a:ext cx="4094423" cy="820888"/>
          </a:xfrm>
          <a:prstGeom prst="wedgeRoundRectCallout">
            <a:avLst>
              <a:gd name="adj1" fmla="val 54805"/>
              <a:gd name="adj2" fmla="val 247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Did you use: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If/When + present simple + will clause?</a:t>
            </a:r>
          </a:p>
        </p:txBody>
      </p:sp>
    </p:spTree>
    <p:extLst>
      <p:ext uri="{BB962C8B-B14F-4D97-AF65-F5344CB8AC3E}">
        <p14:creationId xmlns:p14="http://schemas.microsoft.com/office/powerpoint/2010/main" val="5324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6FB5-D7F4-D6A5-D018-AC4882F0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C66-45E4-35D6-D985-A4452BEA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Challenge! Can you swap the first and second clauses around?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46FAFB-54B6-FDBA-1C30-A3DB42A8F2F4}"/>
              </a:ext>
            </a:extLst>
          </p:cNvPr>
          <p:cNvSpPr/>
          <p:nvPr/>
        </p:nvSpPr>
        <p:spPr>
          <a:xfrm>
            <a:off x="792162" y="2262589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hug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F9B232-AC30-BE31-47FC-404DCA56584E}"/>
              </a:ext>
            </a:extLst>
          </p:cNvPr>
          <p:cNvGrpSpPr/>
          <p:nvPr/>
        </p:nvGrpSpPr>
        <p:grpSpPr>
          <a:xfrm>
            <a:off x="7121636" y="1620606"/>
            <a:ext cx="1482613" cy="1360779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EB2CEE-A4D7-AF8F-737F-F4C807A9CDCC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BCDE01-153C-C3BC-542B-C52454ACE46F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5026" r="750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503AFA-360C-8AA4-C5C8-8FA5E5AEA062}"/>
              </a:ext>
            </a:extLst>
          </p:cNvPr>
          <p:cNvSpPr/>
          <p:nvPr/>
        </p:nvSpPr>
        <p:spPr>
          <a:xfrm>
            <a:off x="792162" y="2865816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house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hug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C5787F7-EB18-41BD-E6B1-FF2FEBC8E705}"/>
              </a:ext>
            </a:extLst>
          </p:cNvPr>
          <p:cNvSpPr/>
          <p:nvPr/>
        </p:nvSpPr>
        <p:spPr>
          <a:xfrm>
            <a:off x="792162" y="3995246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room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angry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anymore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04C10EA-C4A1-EE2B-E9EF-F7D9DA416A51}"/>
              </a:ext>
            </a:extLst>
          </p:cNvPr>
          <p:cNvSpPr/>
          <p:nvPr/>
        </p:nvSpPr>
        <p:spPr>
          <a:xfrm>
            <a:off x="792162" y="4598473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Mum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angry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anymore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room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8046A4-6311-189F-DEC7-602075D75C93}"/>
              </a:ext>
            </a:extLst>
          </p:cNvPr>
          <p:cNvGrpSpPr/>
          <p:nvPr/>
        </p:nvGrpSpPr>
        <p:grpSpPr>
          <a:xfrm>
            <a:off x="7121636" y="3715103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9FF02D-73CF-BBEC-29A4-5F38E2C535DC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9DAE19-D37C-21B9-71F7-F5B37D4B4769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163" t="338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08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12EB5-A308-E455-B6A2-9927098D3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E95F-55FD-BD86-C652-68C6CF14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Challenge! Can you swap the first and second clauses around?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260237-54FB-21B8-20CF-E20F43FC647B}"/>
              </a:ext>
            </a:extLst>
          </p:cNvPr>
          <p:cNvSpPr/>
          <p:nvPr/>
        </p:nvSpPr>
        <p:spPr>
          <a:xfrm>
            <a:off x="792162" y="2262589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AI robot,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E07C48-7D3E-4765-1E1E-6248B8DFD9B6}"/>
              </a:ext>
            </a:extLst>
          </p:cNvPr>
          <p:cNvGrpSpPr/>
          <p:nvPr/>
        </p:nvGrpSpPr>
        <p:grpSpPr>
          <a:xfrm>
            <a:off x="7121636" y="1620606"/>
            <a:ext cx="1482613" cy="1360779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0C3319-46A6-6214-89D1-9FDBA3D12846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BB4F7EB-C179-A022-A421-F488EC38194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2364" t="1057" r="7507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55C4DD7-D118-91DB-5F3D-53A0CB085611}"/>
              </a:ext>
            </a:extLst>
          </p:cNvPr>
          <p:cNvSpPr/>
          <p:nvPr/>
        </p:nvSpPr>
        <p:spPr>
          <a:xfrm>
            <a:off x="792162" y="2865816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school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AI robot.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D1A196-24BB-C402-A4BD-927C92C52016}"/>
              </a:ext>
            </a:extLst>
          </p:cNvPr>
          <p:cNvSpPr/>
          <p:nvPr/>
        </p:nvSpPr>
        <p:spPr>
          <a:xfrm>
            <a:off x="792162" y="3995246"/>
            <a:ext cx="678429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it's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lend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4DA2FC3-84CB-50D9-6B4C-8030F075DE2A}"/>
              </a:ext>
            </a:extLst>
          </p:cNvPr>
          <p:cNvSpPr/>
          <p:nvPr/>
        </p:nvSpPr>
        <p:spPr>
          <a:xfrm>
            <a:off x="792162" y="4598473"/>
            <a:ext cx="6784294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lend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B32D9B-8574-7F5B-5ED5-2F49113571DB}"/>
              </a:ext>
            </a:extLst>
          </p:cNvPr>
          <p:cNvGrpSpPr/>
          <p:nvPr/>
        </p:nvGrpSpPr>
        <p:grpSpPr>
          <a:xfrm>
            <a:off x="7121636" y="3715103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001931-C570-406D-4437-A57F88A844F2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43C75E0-C2B6-47CF-A4EE-30481FA96DA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7674" t="18075" b="3885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8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85048-A997-A8C8-906F-3366D014E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1E00-3CC5-4F8A-6F73-EDF484BB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1" y="520525"/>
            <a:ext cx="8682038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Let’s learn about the first conditional!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B0A89-DC7C-74E4-042B-FE5B611C4603}"/>
              </a:ext>
            </a:extLst>
          </p:cNvPr>
          <p:cNvSpPr txBox="1"/>
          <p:nvPr/>
        </p:nvSpPr>
        <p:spPr>
          <a:xfrm>
            <a:off x="634139" y="1600927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When we use the first conditional, the sentence looks like this: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5FA491-D2B2-A3B0-F737-30EB554D1467}"/>
              </a:ext>
            </a:extLst>
          </p:cNvPr>
          <p:cNvSpPr/>
          <p:nvPr/>
        </p:nvSpPr>
        <p:spPr>
          <a:xfrm>
            <a:off x="710983" y="2260687"/>
            <a:ext cx="115676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F2715F-8A20-7C30-1417-A2FDA3F31A4E}"/>
              </a:ext>
            </a:extLst>
          </p:cNvPr>
          <p:cNvSpPr/>
          <p:nvPr/>
        </p:nvSpPr>
        <p:spPr>
          <a:xfrm>
            <a:off x="2227223" y="2243509"/>
            <a:ext cx="2207731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simple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08D849-17EA-920C-C9D7-1BCDB6EAADA0}"/>
              </a:ext>
            </a:extLst>
          </p:cNvPr>
          <p:cNvSpPr/>
          <p:nvPr/>
        </p:nvSpPr>
        <p:spPr>
          <a:xfrm>
            <a:off x="5009365" y="2230985"/>
            <a:ext cx="71652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384F7CC-3C72-A6D2-0394-8A3CA70CD1F7}"/>
              </a:ext>
            </a:extLst>
          </p:cNvPr>
          <p:cNvSpPr/>
          <p:nvPr/>
        </p:nvSpPr>
        <p:spPr>
          <a:xfrm>
            <a:off x="6054392" y="2230985"/>
            <a:ext cx="1431200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 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lus 14">
            <a:extLst>
              <a:ext uri="{FF2B5EF4-FFF2-40B4-BE49-F238E27FC236}">
                <a16:creationId xmlns:a16="http://schemas.microsoft.com/office/drawing/2014/main" id="{E7F5A0B1-5696-67AA-F41F-39BBA3909985}"/>
              </a:ext>
            </a:extLst>
          </p:cNvPr>
          <p:cNvSpPr/>
          <p:nvPr/>
        </p:nvSpPr>
        <p:spPr>
          <a:xfrm>
            <a:off x="1915945" y="2310340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7A425D9-CA1F-8EC0-FD2A-7CB0FA8CF887}"/>
              </a:ext>
            </a:extLst>
          </p:cNvPr>
          <p:cNvSpPr/>
          <p:nvPr/>
        </p:nvSpPr>
        <p:spPr>
          <a:xfrm>
            <a:off x="792163" y="3560368"/>
            <a:ext cx="695509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FA88CA6-925E-945D-F0FF-D102A740C7DD}"/>
              </a:ext>
            </a:extLst>
          </p:cNvPr>
          <p:cNvSpPr/>
          <p:nvPr/>
        </p:nvSpPr>
        <p:spPr>
          <a:xfrm>
            <a:off x="1615777" y="3563543"/>
            <a:ext cx="1885751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u="sng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1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b="1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rain</a:t>
            </a:r>
            <a:r>
              <a:rPr lang="es-ES" sz="1800" b="1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s-ES" sz="1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b="1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today</a:t>
            </a:r>
            <a:endParaRPr lang="en-ES" sz="18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1E68195-2B24-8ABE-62F1-7A94E3109A1F}"/>
              </a:ext>
            </a:extLst>
          </p:cNvPr>
          <p:cNvSpPr/>
          <p:nvPr/>
        </p:nvSpPr>
        <p:spPr>
          <a:xfrm>
            <a:off x="3436212" y="3541125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9538E5B4-F5C7-C750-DEA9-E4AFC9568F9A}"/>
              </a:ext>
            </a:extLst>
          </p:cNvPr>
          <p:cNvSpPr/>
          <p:nvPr/>
        </p:nvSpPr>
        <p:spPr>
          <a:xfrm>
            <a:off x="4724459" y="2299454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AC90AFB0-C8DC-29A5-C0DE-FC48A021042C}"/>
              </a:ext>
            </a:extLst>
          </p:cNvPr>
          <p:cNvSpPr/>
          <p:nvPr/>
        </p:nvSpPr>
        <p:spPr>
          <a:xfrm>
            <a:off x="5769487" y="2299454"/>
            <a:ext cx="241304" cy="244500"/>
          </a:xfrm>
          <a:prstGeom prst="mathPlus">
            <a:avLst/>
          </a:prstGeom>
          <a:ln>
            <a:solidFill>
              <a:srgbClr val="FCBF8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ES">
              <a:solidFill>
                <a:srgbClr val="BD8CB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033CF2-D89B-9793-83CD-35120427ED6A}"/>
              </a:ext>
            </a:extLst>
          </p:cNvPr>
          <p:cNvSpPr txBox="1"/>
          <p:nvPr/>
        </p:nvSpPr>
        <p:spPr>
          <a:xfrm>
            <a:off x="640048" y="2937069"/>
            <a:ext cx="7559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For example: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74EFAD3-885F-D8E0-C7D9-942AB2CBF953}"/>
              </a:ext>
            </a:extLst>
          </p:cNvPr>
          <p:cNvSpPr/>
          <p:nvPr/>
        </p:nvSpPr>
        <p:spPr>
          <a:xfrm>
            <a:off x="4047750" y="3566046"/>
            <a:ext cx="71652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ADF3DE3-C541-13E4-FC66-F196E6A60355}"/>
              </a:ext>
            </a:extLst>
          </p:cNvPr>
          <p:cNvSpPr/>
          <p:nvPr/>
        </p:nvSpPr>
        <p:spPr>
          <a:xfrm>
            <a:off x="4865351" y="3519353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umbrella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4B10687-2732-37E9-7F99-DD1FEC47B640}"/>
              </a:ext>
            </a:extLst>
          </p:cNvPr>
          <p:cNvSpPr/>
          <p:nvPr/>
        </p:nvSpPr>
        <p:spPr>
          <a:xfrm>
            <a:off x="792163" y="4159863"/>
            <a:ext cx="823614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9B6D18D-4902-6512-8B3C-FF7568020E3A}"/>
              </a:ext>
            </a:extLst>
          </p:cNvPr>
          <p:cNvSpPr/>
          <p:nvPr/>
        </p:nvSpPr>
        <p:spPr>
          <a:xfrm>
            <a:off x="1615777" y="4163038"/>
            <a:ext cx="1885751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E82B6F1-5E53-5859-EA1F-63281A887BF7}"/>
              </a:ext>
            </a:extLst>
          </p:cNvPr>
          <p:cNvSpPr/>
          <p:nvPr/>
        </p:nvSpPr>
        <p:spPr>
          <a:xfrm>
            <a:off x="3338242" y="4118848"/>
            <a:ext cx="69551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53E183D-7110-8B80-F1DE-686DD722216C}"/>
              </a:ext>
            </a:extLst>
          </p:cNvPr>
          <p:cNvSpPr/>
          <p:nvPr/>
        </p:nvSpPr>
        <p:spPr>
          <a:xfrm>
            <a:off x="4036867" y="4165541"/>
            <a:ext cx="716521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5841566-1F57-3932-08DB-56B7B9A70009}"/>
              </a:ext>
            </a:extLst>
          </p:cNvPr>
          <p:cNvSpPr/>
          <p:nvPr/>
        </p:nvSpPr>
        <p:spPr>
          <a:xfrm>
            <a:off x="4854468" y="4118848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hard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99D8BDF-1ED8-DDC0-6BB3-80D9E3578188}"/>
              </a:ext>
            </a:extLst>
          </p:cNvPr>
          <p:cNvSpPr/>
          <p:nvPr/>
        </p:nvSpPr>
        <p:spPr>
          <a:xfrm>
            <a:off x="710983" y="5345207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DD1639A3-F232-DD65-28AA-9510FFCB5F9C}"/>
              </a:ext>
            </a:extLst>
          </p:cNvPr>
          <p:cNvSpPr/>
          <p:nvPr/>
        </p:nvSpPr>
        <p:spPr>
          <a:xfrm>
            <a:off x="7104410" y="3245830"/>
            <a:ext cx="1844035" cy="1089227"/>
          </a:xfrm>
          <a:prstGeom prst="wedgeRoundRectCallout">
            <a:avLst>
              <a:gd name="adj1" fmla="val -59827"/>
              <a:gd name="adj2" fmla="val 224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 the place of the comma between the two clauses!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C58C14D-FEAD-8E34-6B40-673D600AFE6C}"/>
              </a:ext>
            </a:extLst>
          </p:cNvPr>
          <p:cNvSpPr/>
          <p:nvPr/>
        </p:nvSpPr>
        <p:spPr>
          <a:xfrm>
            <a:off x="1471509" y="5355185"/>
            <a:ext cx="641028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endParaRPr lang="en-ES" sz="18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7F1EA7E-28F7-9825-515D-859929BE8875}"/>
              </a:ext>
            </a:extLst>
          </p:cNvPr>
          <p:cNvSpPr/>
          <p:nvPr/>
        </p:nvSpPr>
        <p:spPr>
          <a:xfrm>
            <a:off x="2112537" y="5345207"/>
            <a:ext cx="2184920" cy="40011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catch </a:t>
            </a:r>
            <a:r>
              <a:rPr lang="es-ES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bus</a:t>
            </a:r>
            <a:endParaRPr lang="en-E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86A5F1A-CD27-FB1E-B6D9-2F7A7DD342EF}"/>
              </a:ext>
            </a:extLst>
          </p:cNvPr>
          <p:cNvSpPr/>
          <p:nvPr/>
        </p:nvSpPr>
        <p:spPr>
          <a:xfrm>
            <a:off x="3685997" y="5356644"/>
            <a:ext cx="695509" cy="3503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err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endParaRPr lang="en-ES" sz="1800" dirty="0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9924117-5DA7-0FF3-9E50-0B8862990467}"/>
              </a:ext>
            </a:extLst>
          </p:cNvPr>
          <p:cNvSpPr/>
          <p:nvPr/>
        </p:nvSpPr>
        <p:spPr>
          <a:xfrm>
            <a:off x="4479956" y="5355185"/>
            <a:ext cx="2351022" cy="35038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their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1800" dirty="0" err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delayed</a:t>
            </a:r>
            <a:r>
              <a:rPr lang="es-ES" sz="18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18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5673A197-8910-850F-9532-A39B3DCBBBF8}"/>
              </a:ext>
            </a:extLst>
          </p:cNvPr>
          <p:cNvSpPr/>
          <p:nvPr/>
        </p:nvSpPr>
        <p:spPr>
          <a:xfrm>
            <a:off x="7112915" y="4375741"/>
            <a:ext cx="1844035" cy="2339042"/>
          </a:xfrm>
          <a:prstGeom prst="wedgeRoundRectCallout">
            <a:avLst>
              <a:gd name="adj1" fmla="val -59827"/>
              <a:gd name="adj2" fmla="val 224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796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we start with the second clause, put ‘if/when’ between the two clauses, then continue with the first clause. </a:t>
            </a:r>
          </a:p>
        </p:txBody>
      </p:sp>
    </p:spTree>
    <p:extLst>
      <p:ext uri="{BB962C8B-B14F-4D97-AF65-F5344CB8AC3E}">
        <p14:creationId xmlns:p14="http://schemas.microsoft.com/office/powerpoint/2010/main" val="12574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1" grpId="0" animBg="1"/>
      <p:bldP spid="12" grpId="0" animBg="1"/>
      <p:bldP spid="15" grpId="0" animBg="1"/>
      <p:bldP spid="21" grpId="0" animBg="1"/>
      <p:bldP spid="22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B0051-6EC5-E007-1903-CCF050F4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B4BB-05E8-FCD6-1F15-E807F89C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What are your thoughts?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69F47-AC28-00EE-94C8-2654ABBACCBB}"/>
              </a:ext>
            </a:extLst>
          </p:cNvPr>
          <p:cNvSpPr txBox="1"/>
          <p:nvPr/>
        </p:nvSpPr>
        <p:spPr>
          <a:xfrm>
            <a:off x="1470976" y="1560418"/>
            <a:ext cx="660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write a letter to your friend, what will you tell them?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36FDD-A323-B614-5A93-7563B4D2AFA0}"/>
              </a:ext>
            </a:extLst>
          </p:cNvPr>
          <p:cNvGrpSpPr/>
          <p:nvPr/>
        </p:nvGrpSpPr>
        <p:grpSpPr>
          <a:xfrm>
            <a:off x="792163" y="1537901"/>
            <a:ext cx="423235" cy="319844"/>
            <a:chOff x="1099344" y="1746989"/>
            <a:chExt cx="423235" cy="319844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F134493D-B473-4CA7-D04E-93728B1A9790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E7D9924-3BE8-A7EE-625E-AFCCC9760BDC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6CB081-B047-97F7-1F78-3CB3EC5D7CB3}"/>
              </a:ext>
            </a:extLst>
          </p:cNvPr>
          <p:cNvSpPr txBox="1"/>
          <p:nvPr/>
        </p:nvSpPr>
        <p:spPr>
          <a:xfrm>
            <a:off x="1455074" y="2257813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travelled to the future, what would you do?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2CCF0-876C-C317-A671-FAA6D20CCF56}"/>
              </a:ext>
            </a:extLst>
          </p:cNvPr>
          <p:cNvSpPr txBox="1"/>
          <p:nvPr/>
        </p:nvSpPr>
        <p:spPr>
          <a:xfrm>
            <a:off x="1470976" y="2918541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What will you eat when you go to a restaurant?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ECB55-07F2-06B8-E229-3FED19732257}"/>
              </a:ext>
            </a:extLst>
          </p:cNvPr>
          <p:cNvSpPr txBox="1"/>
          <p:nvPr/>
        </p:nvSpPr>
        <p:spPr>
          <a:xfrm>
            <a:off x="1470976" y="3597028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were a pilot, where would you go?</a:t>
            </a:r>
            <a:endParaRPr lang="en-E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B97E18-7E81-8529-17BA-8582348C821A}"/>
              </a:ext>
            </a:extLst>
          </p:cNvPr>
          <p:cNvGrpSpPr/>
          <p:nvPr/>
        </p:nvGrpSpPr>
        <p:grpSpPr>
          <a:xfrm>
            <a:off x="819504" y="2257813"/>
            <a:ext cx="423235" cy="319844"/>
            <a:chOff x="1099344" y="1746989"/>
            <a:chExt cx="423235" cy="319844"/>
          </a:xfrm>
        </p:grpSpPr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4443D12B-2D27-BE77-7EEE-FB3CDAB13823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4D0311E-D902-8B7A-D075-8167D38F8292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F589CB-FD36-A5CA-7552-D2BAC9D2273A}"/>
              </a:ext>
            </a:extLst>
          </p:cNvPr>
          <p:cNvGrpSpPr/>
          <p:nvPr/>
        </p:nvGrpSpPr>
        <p:grpSpPr>
          <a:xfrm>
            <a:off x="835407" y="2927151"/>
            <a:ext cx="423235" cy="319844"/>
            <a:chOff x="1099344" y="1746989"/>
            <a:chExt cx="423235" cy="319844"/>
          </a:xfrm>
        </p:grpSpPr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6B63A86C-700B-A61B-51AF-577A1FC35ECE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F77133D6-818C-7401-9251-1C76A9E9055C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62276B-F62A-F24C-38AE-0CF3A55F360E}"/>
              </a:ext>
            </a:extLst>
          </p:cNvPr>
          <p:cNvGrpSpPr/>
          <p:nvPr/>
        </p:nvGrpSpPr>
        <p:grpSpPr>
          <a:xfrm>
            <a:off x="803231" y="3550379"/>
            <a:ext cx="423235" cy="319844"/>
            <a:chOff x="1099344" y="1746989"/>
            <a:chExt cx="423235" cy="319844"/>
          </a:xfrm>
        </p:grpSpPr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3C9B9D90-B832-0CCE-6360-39943611FCB3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CDB4810-4375-BF1B-4E8A-1A34A6C2A58C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B8D615-723F-F8AC-4562-72B07AFA7FF7}"/>
              </a:ext>
            </a:extLst>
          </p:cNvPr>
          <p:cNvSpPr txBox="1"/>
          <p:nvPr/>
        </p:nvSpPr>
        <p:spPr>
          <a:xfrm>
            <a:off x="1470976" y="4342230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What would you do if you were a celebrity?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576EC6B-C9B4-2C6C-DE65-4017718F0B19}"/>
              </a:ext>
            </a:extLst>
          </p:cNvPr>
          <p:cNvGrpSpPr/>
          <p:nvPr/>
        </p:nvGrpSpPr>
        <p:grpSpPr>
          <a:xfrm>
            <a:off x="803231" y="4295581"/>
            <a:ext cx="423235" cy="319844"/>
            <a:chOff x="1099344" y="1746989"/>
            <a:chExt cx="423235" cy="319844"/>
          </a:xfrm>
        </p:grpSpPr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190CAA70-3C23-442C-E838-8B229642C89C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7C09746-A36D-A193-D8B8-976481A1F017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F2FD4A9-79BB-5C2D-F4B0-BA29B6F4A6F5}"/>
              </a:ext>
            </a:extLst>
          </p:cNvPr>
          <p:cNvSpPr txBox="1"/>
          <p:nvPr/>
        </p:nvSpPr>
        <p:spPr>
          <a:xfrm>
            <a:off x="1455074" y="5705034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If you fail an exam, what will your parents do?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239F6B-2A63-96BC-4DB2-DD4D8D35D9E0}"/>
              </a:ext>
            </a:extLst>
          </p:cNvPr>
          <p:cNvGrpSpPr/>
          <p:nvPr/>
        </p:nvGrpSpPr>
        <p:grpSpPr>
          <a:xfrm>
            <a:off x="803231" y="4966546"/>
            <a:ext cx="423235" cy="319844"/>
            <a:chOff x="1099344" y="1746989"/>
            <a:chExt cx="423235" cy="319844"/>
          </a:xfrm>
        </p:grpSpPr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5297EA91-323C-4C14-47CB-DE39673E70B1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DC16E448-8F12-FBC3-73CD-9C00D6E5BC3D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E42743-1450-B379-9AE2-AF8123A4AA76}"/>
              </a:ext>
            </a:extLst>
          </p:cNvPr>
          <p:cNvSpPr txBox="1"/>
          <p:nvPr/>
        </p:nvSpPr>
        <p:spPr>
          <a:xfrm>
            <a:off x="1470976" y="5023632"/>
            <a:ext cx="59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What animal will you choose if you get a pet?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58F449-431E-FD79-9620-5F572E629CF2}"/>
              </a:ext>
            </a:extLst>
          </p:cNvPr>
          <p:cNvGrpSpPr/>
          <p:nvPr/>
        </p:nvGrpSpPr>
        <p:grpSpPr>
          <a:xfrm>
            <a:off x="814564" y="5736712"/>
            <a:ext cx="423235" cy="319844"/>
            <a:chOff x="1099344" y="1746989"/>
            <a:chExt cx="423235" cy="319844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D485BFEB-32B8-0D71-EFC5-83C80968069D}"/>
                </a:ext>
              </a:extLst>
            </p:cNvPr>
            <p:cNvSpPr/>
            <p:nvPr/>
          </p:nvSpPr>
          <p:spPr>
            <a:xfrm rot="20081674">
              <a:off x="1099344" y="1746989"/>
              <a:ext cx="249078" cy="214722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5A029EA0-076B-5F8A-B13D-330B9E409151}"/>
                </a:ext>
              </a:extLst>
            </p:cNvPr>
            <p:cNvSpPr/>
            <p:nvPr/>
          </p:nvSpPr>
          <p:spPr>
            <a:xfrm rot="3300585">
              <a:off x="1400673" y="1944927"/>
              <a:ext cx="130936" cy="112876"/>
            </a:xfrm>
            <a:prstGeom prst="triangle">
              <a:avLst/>
            </a:prstGeom>
            <a:solidFill>
              <a:srgbClr val="FCBF8C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</p:spTree>
    <p:extLst>
      <p:ext uri="{BB962C8B-B14F-4D97-AF65-F5344CB8AC3E}">
        <p14:creationId xmlns:p14="http://schemas.microsoft.com/office/powerpoint/2010/main" val="581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  <p:bldP spid="14" grpId="0"/>
      <p:bldP spid="29" grpId="0"/>
      <p:bldP spid="33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777554E8-E31D-D0EC-6DA5-CE0CD0150708}"/>
              </a:ext>
            </a:extLst>
          </p:cNvPr>
          <p:cNvSpPr txBox="1"/>
          <p:nvPr/>
        </p:nvSpPr>
        <p:spPr>
          <a:xfrm>
            <a:off x="8119067" y="5928527"/>
            <a:ext cx="906025" cy="84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D30FA9A3-CA80-D8D1-EECB-D8A4B43CC92B}"/>
              </a:ext>
            </a:extLst>
          </p:cNvPr>
          <p:cNvSpPr txBox="1"/>
          <p:nvPr/>
        </p:nvSpPr>
        <p:spPr>
          <a:xfrm>
            <a:off x="3252745" y="2981325"/>
            <a:ext cx="231316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FFA5A00E-6C9E-5986-4DC6-049EDF813BF2}"/>
              </a:ext>
            </a:extLst>
          </p:cNvPr>
          <p:cNvSpPr txBox="1"/>
          <p:nvPr/>
        </p:nvSpPr>
        <p:spPr>
          <a:xfrm>
            <a:off x="6830833" y="5994051"/>
            <a:ext cx="2313167" cy="71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14797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002F4-021A-33C2-D4CB-94E66D65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009D-75D9-189D-ACCB-43165FA8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Match the clauses to complete the first conditional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77CCE3-BD76-5F02-4CF0-4943A935C73B}"/>
              </a:ext>
            </a:extLst>
          </p:cNvPr>
          <p:cNvSpPr/>
          <p:nvPr/>
        </p:nvSpPr>
        <p:spPr>
          <a:xfrm>
            <a:off x="792162" y="2290985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up late,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DAB7AE4-3731-0E5C-A126-09FDD5AFA773}"/>
              </a:ext>
            </a:extLst>
          </p:cNvPr>
          <p:cNvSpPr/>
          <p:nvPr/>
        </p:nvSpPr>
        <p:spPr>
          <a:xfrm>
            <a:off x="792162" y="3038389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swimming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13CFED-579C-8CA7-4475-15A92BC90A84}"/>
              </a:ext>
            </a:extLst>
          </p:cNvPr>
          <p:cNvSpPr/>
          <p:nvPr/>
        </p:nvSpPr>
        <p:spPr>
          <a:xfrm>
            <a:off x="803048" y="3789504"/>
            <a:ext cx="3333521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shopping,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C62D2D-40D7-5AAC-2E99-A83508D06098}"/>
              </a:ext>
            </a:extLst>
          </p:cNvPr>
          <p:cNvSpPr/>
          <p:nvPr/>
        </p:nvSpPr>
        <p:spPr>
          <a:xfrm>
            <a:off x="792163" y="4540617"/>
            <a:ext cx="333352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brother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leave</a:t>
            </a:r>
            <a:r>
              <a:rPr lang="es-ES" sz="2000" b="1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B6B247-6669-A38D-92AB-6FD05DA75925}"/>
              </a:ext>
            </a:extLst>
          </p:cNvPr>
          <p:cNvSpPr/>
          <p:nvPr/>
        </p:nvSpPr>
        <p:spPr>
          <a:xfrm>
            <a:off x="803048" y="5291732"/>
            <a:ext cx="3322637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message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78CEE9-5525-330C-6CCA-C8669135C030}"/>
              </a:ext>
            </a:extLst>
          </p:cNvPr>
          <p:cNvSpPr/>
          <p:nvPr/>
        </p:nvSpPr>
        <p:spPr>
          <a:xfrm>
            <a:off x="5018320" y="2290985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29D657-2D26-12D3-1D8E-9B951130ACED}"/>
              </a:ext>
            </a:extLst>
          </p:cNvPr>
          <p:cNvSpPr/>
          <p:nvPr/>
        </p:nvSpPr>
        <p:spPr>
          <a:xfrm>
            <a:off x="5018320" y="3038389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60E0039-15D8-DBA2-06E6-AF08F687E729}"/>
              </a:ext>
            </a:extLst>
          </p:cNvPr>
          <p:cNvSpPr/>
          <p:nvPr/>
        </p:nvSpPr>
        <p:spPr>
          <a:xfrm>
            <a:off x="5029206" y="3789504"/>
            <a:ext cx="3428992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give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number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3A4A5D4-49F7-D47B-5F51-8607FBA2CA20}"/>
              </a:ext>
            </a:extLst>
          </p:cNvPr>
          <p:cNvSpPr/>
          <p:nvPr/>
        </p:nvSpPr>
        <p:spPr>
          <a:xfrm>
            <a:off x="5018320" y="4540617"/>
            <a:ext cx="342899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be late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class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EFBC35-3B9E-3BA0-B764-1F53DB9E831F}"/>
              </a:ext>
            </a:extLst>
          </p:cNvPr>
          <p:cNvSpPr/>
          <p:nvPr/>
        </p:nvSpPr>
        <p:spPr>
          <a:xfrm>
            <a:off x="5029518" y="5291732"/>
            <a:ext cx="3417796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6AA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spend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money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E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510331-8AFB-13CC-B26D-BE1C0CEEB639}"/>
              </a:ext>
            </a:extLst>
          </p:cNvPr>
          <p:cNvCxnSpPr>
            <a:stCxn id="4" idx="3"/>
            <a:endCxn id="17" idx="1"/>
          </p:cNvCxnSpPr>
          <p:nvPr/>
        </p:nvCxnSpPr>
        <p:spPr>
          <a:xfrm>
            <a:off x="4125683" y="2491040"/>
            <a:ext cx="892637" cy="224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800C3D-4C18-E6FB-AFE3-0C76D40043F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125681" y="2491040"/>
            <a:ext cx="892639" cy="747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95652ED-C16F-D949-BA53-A34C4E42D15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25681" y="4012256"/>
            <a:ext cx="903837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B5879EC-FC9E-22F3-2959-CB17FE2E16B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136569" y="3238444"/>
            <a:ext cx="881751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E13A6A-8476-BC32-AA2E-CD016F132959}"/>
              </a:ext>
            </a:extLst>
          </p:cNvPr>
          <p:cNvCxnSpPr>
            <a:cxnSpLocks/>
          </p:cNvCxnSpPr>
          <p:nvPr/>
        </p:nvCxnSpPr>
        <p:spPr>
          <a:xfrm flipV="1">
            <a:off x="4136566" y="4034953"/>
            <a:ext cx="881751" cy="1479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473" y="526473"/>
            <a:ext cx="83542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seed _______ (be) dry,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not/germinate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_______ (grow) strong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embryo _______ (be) healthy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soil _______ (not/be) fertile, the plant _______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_______ (get) more sunlight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stem _______ (be) straight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seed coat _______ (not/be) damaged, the seed _______ (remain) protected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(make) its own food if the young plant _______ (be) exposed to sunlight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_______ (not/be) available, the seed _______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(not/absorb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wont reach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_______ (be) buried too deep.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7564" y="609600"/>
            <a:ext cx="997527" cy="263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is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4849091" y="609600"/>
            <a:ext cx="1551709" cy="263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Won’t germinate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2874" y="997528"/>
            <a:ext cx="112221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will grow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830291" y="955963"/>
            <a:ext cx="900545" cy="3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2874" y="1676400"/>
            <a:ext cx="997526" cy="36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Isn’t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0" y="1676400"/>
            <a:ext cx="1052945" cy="360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Won’t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27564" y="2382981"/>
            <a:ext cx="1108363" cy="36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get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53745" y="2410690"/>
            <a:ext cx="789710" cy="31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951018" y="3144982"/>
            <a:ext cx="997527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Isn’t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53745" y="3158836"/>
            <a:ext cx="1427019" cy="387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remain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02874" y="3920835"/>
            <a:ext cx="1122217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make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55964" y="4253345"/>
            <a:ext cx="914400" cy="34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53491" y="4568754"/>
            <a:ext cx="997527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Isn’t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39345" y="4568754"/>
            <a:ext cx="16279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Wont absorb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24945" y="5278582"/>
            <a:ext cx="77585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472" y="1073727"/>
            <a:ext cx="3560619" cy="59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If she </a:t>
            </a:r>
            <a:r>
              <a:rPr lang="en-US" sz="3200" b="1" dirty="0" smtClean="0">
                <a:solidFill>
                  <a:schemeClr val="tx1"/>
                </a:solidFill>
              </a:rPr>
              <a:t>is </a:t>
            </a:r>
            <a:r>
              <a:rPr lang="en-US" sz="3200" b="1" dirty="0" smtClean="0"/>
              <a:t>happy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862947" y="1073727"/>
            <a:ext cx="4003963" cy="59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 </a:t>
            </a:r>
            <a:r>
              <a:rPr lang="en-US" sz="2800" b="1" dirty="0" smtClean="0">
                <a:solidFill>
                  <a:schemeClr val="tx1"/>
                </a:solidFill>
              </a:rPr>
              <a:t>will</a:t>
            </a:r>
            <a:r>
              <a:rPr lang="en-US" sz="2800" b="1" dirty="0" smtClean="0"/>
              <a:t> be happy 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3629891" y="460664"/>
            <a:ext cx="1690254" cy="512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AutoShape 2" descr="Use Commas – English-Language Though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529" y="1371600"/>
            <a:ext cx="466979" cy="2078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472" y="2466109"/>
            <a:ext cx="3560619" cy="59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 teacher </a:t>
            </a:r>
            <a:r>
              <a:rPr lang="en-US" sz="2000" b="1" dirty="0" smtClean="0">
                <a:solidFill>
                  <a:schemeClr val="tx1"/>
                </a:solidFill>
              </a:rPr>
              <a:t>will</a:t>
            </a:r>
            <a:r>
              <a:rPr lang="en-US" sz="2000" b="1" dirty="0" smtClean="0"/>
              <a:t> give us the exam 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708508" y="2466109"/>
            <a:ext cx="4158402" cy="59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 we </a:t>
            </a:r>
            <a:r>
              <a:rPr lang="en-US" sz="2800" dirty="0" smtClean="0">
                <a:solidFill>
                  <a:schemeClr val="tx1"/>
                </a:solidFill>
              </a:rPr>
              <a:t>are</a:t>
            </a:r>
            <a:r>
              <a:rPr lang="en-US" sz="2800" dirty="0" smtClean="0"/>
              <a:t> ready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241964" y="3449782"/>
            <a:ext cx="2743200" cy="8174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Not/  be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375" y="4343400"/>
            <a:ext cx="3560619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If the girl </a:t>
            </a:r>
            <a:r>
              <a:rPr lang="en-US" sz="2400" b="1" u="sng" dirty="0" smtClean="0">
                <a:solidFill>
                  <a:schemeClr val="bg1"/>
                </a:solidFill>
              </a:rPr>
              <a:t>isn’t</a:t>
            </a:r>
            <a:r>
              <a:rPr lang="en-US" sz="2400" b="1" dirty="0" smtClean="0">
                <a:solidFill>
                  <a:schemeClr val="tx1"/>
                </a:solidFill>
              </a:rPr>
              <a:t> here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3564" y="4343400"/>
            <a:ext cx="4158401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manager will be angry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796" y="4551218"/>
            <a:ext cx="466979" cy="2078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6472" y="5292436"/>
            <a:ext cx="3560619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We </a:t>
            </a:r>
            <a:r>
              <a:rPr lang="en-US" sz="1800" b="1" dirty="0" smtClean="0">
                <a:solidFill>
                  <a:schemeClr val="bg1"/>
                </a:solidFill>
              </a:rPr>
              <a:t>will lose </a:t>
            </a:r>
            <a:r>
              <a:rPr lang="en-US" sz="1800" b="1" dirty="0" smtClean="0">
                <a:solidFill>
                  <a:schemeClr val="tx1"/>
                </a:solidFill>
              </a:rPr>
              <a:t>the competition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1684" y="5275118"/>
            <a:ext cx="3560619" cy="52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If we</a:t>
            </a:r>
            <a:r>
              <a:rPr lang="en-US" sz="1800" b="1" dirty="0" smtClean="0">
                <a:solidFill>
                  <a:schemeClr val="bg1"/>
                </a:solidFill>
              </a:rPr>
              <a:t> aren’t </a:t>
            </a:r>
            <a:r>
              <a:rPr lang="en-US" sz="1800" b="1" dirty="0" smtClean="0">
                <a:solidFill>
                  <a:schemeClr val="tx1"/>
                </a:solidFill>
              </a:rPr>
              <a:t>together 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745" y="789709"/>
            <a:ext cx="80910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plant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grow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if the embryo _______ (be) healthy.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seed _______ (be) dry,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germinate.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soil _______ (not be) fertile, the plant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stem _______ (be) straight, the leaves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get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sunlight.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(remain)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seed coat </a:t>
            </a:r>
            <a:r>
              <a:rPr lang="en-US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damage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young plant _______ (be) exposed to sunlight, it will make its own food.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seed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( not/ absorb)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 water if water _______ (not be) available.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(be) buried too deep,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reach the surface.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1418" y="858982"/>
            <a:ext cx="803564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Is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2493818" y="1607128"/>
            <a:ext cx="803564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Is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341418" y="1995055"/>
            <a:ext cx="817418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Isn’t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493818" y="2396836"/>
            <a:ext cx="665018" cy="26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Is 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2175164" y="3048000"/>
            <a:ext cx="1122218" cy="31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remain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7382" y="3747656"/>
            <a:ext cx="803564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Is 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493818" y="5195455"/>
            <a:ext cx="803564" cy="34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aren’t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5164" y="4502727"/>
            <a:ext cx="1302327" cy="35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won’t 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817418" y="4856020"/>
            <a:ext cx="817418" cy="290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Isn’t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66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CDBE-946E-20CB-023E-E61F6278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4293-EA1C-0801-E364-00662EC0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8E55424-85C8-F51C-80EF-A032EBC44106}"/>
              </a:ext>
            </a:extLst>
          </p:cNvPr>
          <p:cNvSpPr/>
          <p:nvPr/>
        </p:nvSpPr>
        <p:spPr>
          <a:xfrm>
            <a:off x="792163" y="1746699"/>
            <a:ext cx="493372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time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tomorrow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8D931-160A-2A04-68F5-196B16DF8E99}"/>
              </a:ext>
            </a:extLst>
          </p:cNvPr>
          <p:cNvGrpSpPr/>
          <p:nvPr/>
        </p:nvGrpSpPr>
        <p:grpSpPr>
          <a:xfrm>
            <a:off x="6379028" y="1543581"/>
            <a:ext cx="1658584" cy="1522290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2F8413-1882-EF8D-2C80-DE0F6373BCBC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0FB38F-3F7E-CCEE-54B9-249A20DAB014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78" t="18074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54A8D03-1716-7450-9872-D534A63DE8CD}"/>
              </a:ext>
            </a:extLst>
          </p:cNvPr>
          <p:cNvSpPr/>
          <p:nvPr/>
        </p:nvSpPr>
        <p:spPr>
          <a:xfrm>
            <a:off x="792163" y="2349926"/>
            <a:ext cx="4933723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time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tomorrow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help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A25905-0D87-E6CE-8582-8B38BD2C6AA8}"/>
              </a:ext>
            </a:extLst>
          </p:cNvPr>
          <p:cNvSpPr/>
          <p:nvPr/>
        </p:nvSpPr>
        <p:spPr>
          <a:xfrm>
            <a:off x="792163" y="3995246"/>
            <a:ext cx="5249408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sick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doctor.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DAFCD-54B8-DCC9-A582-B51B2FF3B80B}"/>
              </a:ext>
            </a:extLst>
          </p:cNvPr>
          <p:cNvGrpSpPr/>
          <p:nvPr/>
        </p:nvGrpSpPr>
        <p:grpSpPr>
          <a:xfrm>
            <a:off x="6379028" y="3792128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EF2A01-74A4-A5C8-7AF7-9D59579CDF97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F13CDA-2D09-653E-86C0-BA365DD51590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10930" t="338" r="15272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40DDD1-FEB9-C5DB-93D7-CF5744A2EADA}"/>
              </a:ext>
            </a:extLst>
          </p:cNvPr>
          <p:cNvSpPr/>
          <p:nvPr/>
        </p:nvSpPr>
        <p:spPr>
          <a:xfrm>
            <a:off x="792163" y="4598473"/>
            <a:ext cx="5249408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sick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take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doctor. </a:t>
            </a:r>
          </a:p>
        </p:txBody>
      </p:sp>
    </p:spTree>
    <p:extLst>
      <p:ext uri="{BB962C8B-B14F-4D97-AF65-F5344CB8AC3E}">
        <p14:creationId xmlns:p14="http://schemas.microsoft.com/office/powerpoint/2010/main" val="38512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8327B-C59B-99FD-9D21-658972FA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3F00-6BEB-1903-64DF-58FF4BD4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88" y="549275"/>
            <a:ext cx="7813562" cy="994306"/>
          </a:xfrm>
        </p:spPr>
        <p:txBody>
          <a:bodyPr/>
          <a:lstStyle/>
          <a:p>
            <a:pPr algn="ctr"/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</a:rPr>
              <a:t>Correct the mistakes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D64273-9CE2-0B21-A051-D35D9D38962C}"/>
              </a:ext>
            </a:extLst>
          </p:cNvPr>
          <p:cNvSpPr/>
          <p:nvPr/>
        </p:nvSpPr>
        <p:spPr>
          <a:xfrm>
            <a:off x="792163" y="1746699"/>
            <a:ext cx="6152923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would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enough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strawberries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35CFA2-C497-F594-2C6D-A08DE0813D35}"/>
              </a:ext>
            </a:extLst>
          </p:cNvPr>
          <p:cNvGrpSpPr/>
          <p:nvPr/>
        </p:nvGrpSpPr>
        <p:grpSpPr>
          <a:xfrm>
            <a:off x="6945666" y="1548737"/>
            <a:ext cx="1658584" cy="1522290"/>
            <a:chOff x="5431971" y="1385663"/>
            <a:chExt cx="1658584" cy="15222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29D203-A9EE-D2C3-2AAF-0B021610E701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351D3E-6AB9-5CA7-2F7D-4A5BC0F2204A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6589" t="13345" r="15271" b="3885"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C51A62-45D2-A8EF-E37D-27FDBECA5FD7}"/>
              </a:ext>
            </a:extLst>
          </p:cNvPr>
          <p:cNvSpPr/>
          <p:nvPr/>
        </p:nvSpPr>
        <p:spPr>
          <a:xfrm>
            <a:off x="792163" y="2349926"/>
            <a:ext cx="6152923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jam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enough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strawberries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1FD7F90-A63F-34EA-5500-609853026B20}"/>
              </a:ext>
            </a:extLst>
          </p:cNvPr>
          <p:cNvSpPr/>
          <p:nvPr/>
        </p:nvSpPr>
        <p:spPr>
          <a:xfrm>
            <a:off x="792163" y="3995246"/>
            <a:ext cx="5249408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was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windy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outside</a:t>
            </a:r>
            <a:r>
              <a:rPr lang="es-E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98793C-9688-EDE4-F644-3AA9DAE227E7}"/>
              </a:ext>
            </a:extLst>
          </p:cNvPr>
          <p:cNvGrpSpPr/>
          <p:nvPr/>
        </p:nvGrpSpPr>
        <p:grpSpPr>
          <a:xfrm>
            <a:off x="6379028" y="3792128"/>
            <a:ext cx="1658584" cy="1522290"/>
            <a:chOff x="5431971" y="1385663"/>
            <a:chExt cx="1658584" cy="15222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9DA3C0-F7C5-E6A5-1A91-12B8685EA0B9}"/>
                </a:ext>
              </a:extLst>
            </p:cNvPr>
            <p:cNvSpPr/>
            <p:nvPr/>
          </p:nvSpPr>
          <p:spPr>
            <a:xfrm>
              <a:off x="5431971" y="1385664"/>
              <a:ext cx="1658584" cy="152228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1B5743-3950-2FD7-7004-D41C4467A0C7}"/>
                </a:ext>
              </a:extLst>
            </p:cNvPr>
            <p:cNvSpPr/>
            <p:nvPr/>
          </p:nvSpPr>
          <p:spPr>
            <a:xfrm>
              <a:off x="5431971" y="1385663"/>
              <a:ext cx="1658584" cy="15222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F796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 dirty="0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8C7C2CE-F88E-5E17-C639-7A2340FA9918}"/>
              </a:ext>
            </a:extLst>
          </p:cNvPr>
          <p:cNvSpPr/>
          <p:nvPr/>
        </p:nvSpPr>
        <p:spPr>
          <a:xfrm>
            <a:off x="792163" y="4598473"/>
            <a:ext cx="5249408" cy="4001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BF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windy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won’t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outside</a:t>
            </a:r>
            <a:r>
              <a:rPr lang="es-ES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3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1450</Words>
  <Application>Microsoft Office PowerPoint</Application>
  <PresentationFormat>On-screen Show (4:3)</PresentationFormat>
  <Paragraphs>218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Arial</vt:lpstr>
      <vt:lpstr>Times New Roman</vt:lpstr>
      <vt:lpstr>Roboto</vt:lpstr>
      <vt:lpstr>Office Theme</vt:lpstr>
      <vt:lpstr>PowerPoint Presentation</vt:lpstr>
      <vt:lpstr>Let’s learn about the first conditional!</vt:lpstr>
      <vt:lpstr>Let’s learn about the first conditional!</vt:lpstr>
      <vt:lpstr>Match the clauses to complete the first conditional</vt:lpstr>
      <vt:lpstr>PowerPoint Presentation</vt:lpstr>
      <vt:lpstr>PowerPoint Presentation</vt:lpstr>
      <vt:lpstr>PowerPoint Presentation</vt:lpstr>
      <vt:lpstr>Correct the mistakes</vt:lpstr>
      <vt:lpstr>Correct the mistakes</vt:lpstr>
      <vt:lpstr>If she eats a lot , she will gain weight .</vt:lpstr>
      <vt:lpstr>PowerPoint Presentation</vt:lpstr>
      <vt:lpstr>PowerPoint Presentation</vt:lpstr>
      <vt:lpstr>Now let’s learn about the second conditional!</vt:lpstr>
      <vt:lpstr>Now let’s learn about the second conditional!</vt:lpstr>
      <vt:lpstr>Match the clauses to complete the second conditional</vt:lpstr>
      <vt:lpstr>Correct the mistakes</vt:lpstr>
      <vt:lpstr>Correct the mistakes</vt:lpstr>
      <vt:lpstr>PowerPoint Presentation</vt:lpstr>
      <vt:lpstr>PowerPoint Presentation</vt:lpstr>
      <vt:lpstr>PowerPoint Presentation</vt:lpstr>
      <vt:lpstr>Say which conditionals are 1st and which are 2nd</vt:lpstr>
      <vt:lpstr>Finish the conditional sentences</vt:lpstr>
      <vt:lpstr>Finish the conditional sentences</vt:lpstr>
      <vt:lpstr>Use the picture to create a conditional sentence</vt:lpstr>
      <vt:lpstr>Use the picture to create a conditional sentence</vt:lpstr>
      <vt:lpstr>Use the picture to create a conditional sentence</vt:lpstr>
      <vt:lpstr>Use the picture to create a conditional sentence</vt:lpstr>
      <vt:lpstr>Challenge! Can you swap the first and second clauses around?</vt:lpstr>
      <vt:lpstr>Challenge! Can you swap the first and second clauses around?</vt:lpstr>
      <vt:lpstr>What are your thoughts?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Fox</dc:creator>
  <cp:lastModifiedBy>Maies Awad</cp:lastModifiedBy>
  <cp:revision>56</cp:revision>
  <dcterms:created xsi:type="dcterms:W3CDTF">2021-03-24T09:45:00Z</dcterms:created>
  <dcterms:modified xsi:type="dcterms:W3CDTF">2025-12-11T12:19:34Z</dcterms:modified>
</cp:coreProperties>
</file>