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4"/>
  </p:sldMasterIdLst>
  <p:sldIdLst>
    <p:sldId id="256" r:id="rId5"/>
    <p:sldId id="265" r:id="rId6"/>
    <p:sldId id="285" r:id="rId7"/>
    <p:sldId id="286" r:id="rId8"/>
    <p:sldId id="287" r:id="rId9"/>
    <p:sldId id="288" r:id="rId10"/>
    <p:sldId id="289" r:id="rId11"/>
    <p:sldId id="290" r:id="rId12"/>
    <p:sldId id="291" r:id="rId13"/>
    <p:sldId id="292" r:id="rId14"/>
    <p:sldId id="264" r:id="rId15"/>
    <p:sldId id="266" r:id="rId16"/>
    <p:sldId id="272" r:id="rId17"/>
    <p:sldId id="269" r:id="rId18"/>
    <p:sldId id="293" r:id="rId19"/>
    <p:sldId id="294" r:id="rId20"/>
    <p:sldId id="295" r:id="rId21"/>
    <p:sldId id="296" r:id="rId22"/>
    <p:sldId id="270" r:id="rId23"/>
    <p:sldId id="271" r:id="rId24"/>
    <p:sldId id="273" r:id="rId25"/>
    <p:sldId id="257" r:id="rId26"/>
    <p:sldId id="275" r:id="rId27"/>
    <p:sldId id="258" r:id="rId28"/>
    <p:sldId id="259" r:id="rId29"/>
    <p:sldId id="298" r:id="rId30"/>
    <p:sldId id="260" r:id="rId31"/>
    <p:sldId id="299" r:id="rId32"/>
    <p:sldId id="297" r:id="rId33"/>
    <p:sldId id="300" r:id="rId34"/>
    <p:sldId id="274" r:id="rId35"/>
    <p:sldId id="263" r:id="rId36"/>
    <p:sldId id="301" r:id="rId37"/>
    <p:sldId id="302" r:id="rId38"/>
    <p:sldId id="3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549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5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345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9603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385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673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588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25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77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328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468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105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642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183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272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482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524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268685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TE6xptjgNR0"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Seeds and Plants grow </a:t>
            </a:r>
          </a:p>
        </p:txBody>
      </p:sp>
      <p:sp>
        <p:nvSpPr>
          <p:cNvPr id="3" name="Subtitle 2"/>
          <p:cNvSpPr>
            <a:spLocks noGrp="1"/>
          </p:cNvSpPr>
          <p:nvPr>
            <p:ph type="subTitle" idx="1"/>
          </p:nvPr>
        </p:nvSpPr>
        <p:spPr>
          <a:xfrm>
            <a:off x="460219" y="4984790"/>
            <a:ext cx="9357633" cy="1655762"/>
          </a:xfrm>
        </p:spPr>
        <p:txBody>
          <a:bodyPr>
            <a:normAutofit/>
          </a:bodyPr>
          <a:lstStyle/>
          <a:p>
            <a:r>
              <a:rPr lang="en-US" dirty="0"/>
              <a:t>Lesson’s objectives : </a:t>
            </a:r>
          </a:p>
          <a:p>
            <a:r>
              <a:rPr lang="en-US" dirty="0"/>
              <a:t>* Recognize the meanings of the new words and  Their parts of  speech.</a:t>
            </a:r>
          </a:p>
          <a:p>
            <a:r>
              <a:rPr lang="en-US" dirty="0"/>
              <a:t> * Use the words correctly .</a:t>
            </a:r>
          </a:p>
          <a:p>
            <a:endParaRPr lang="en-US" dirty="0"/>
          </a:p>
        </p:txBody>
      </p:sp>
    </p:spTree>
    <p:extLst>
      <p:ext uri="{BB962C8B-B14F-4D97-AF65-F5344CB8AC3E}">
        <p14:creationId xmlns:p14="http://schemas.microsoft.com/office/powerpoint/2010/main" val="53091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291" y="1720839"/>
            <a:ext cx="7628709" cy="3139321"/>
          </a:xfrm>
          <a:prstGeom prst="rect">
            <a:avLst/>
          </a:prstGeom>
        </p:spPr>
        <p:txBody>
          <a:bodyPr wrap="square">
            <a:spAutoFit/>
          </a:bodyPr>
          <a:lstStyle/>
          <a:p>
            <a:r>
              <a:rPr lang="en-US" dirty="0"/>
              <a:t>Here’s the </a:t>
            </a:r>
            <a:r>
              <a:rPr lang="en-US" b="1" dirty="0"/>
              <a:t>answer key</a:t>
            </a:r>
            <a:r>
              <a:rPr lang="en-US" dirty="0"/>
              <a:t> for the fill-in-the-blank exercise:</a:t>
            </a:r>
          </a:p>
          <a:p>
            <a:pPr>
              <a:buFont typeface="+mj-lt"/>
              <a:buAutoNum type="arabicPeriod"/>
            </a:pPr>
            <a:r>
              <a:rPr lang="en-US" b="1" dirty="0"/>
              <a:t>germination</a:t>
            </a:r>
            <a:endParaRPr lang="en-US" dirty="0"/>
          </a:p>
          <a:p>
            <a:pPr>
              <a:buFont typeface="+mj-lt"/>
              <a:buAutoNum type="arabicPeriod"/>
            </a:pPr>
            <a:r>
              <a:rPr lang="en-US" b="1" dirty="0"/>
              <a:t>embryo</a:t>
            </a:r>
            <a:endParaRPr lang="en-US" dirty="0"/>
          </a:p>
          <a:p>
            <a:pPr>
              <a:buFont typeface="+mj-lt"/>
              <a:buAutoNum type="arabicPeriod"/>
            </a:pPr>
            <a:r>
              <a:rPr lang="en-US" b="1" dirty="0"/>
              <a:t>protective</a:t>
            </a:r>
            <a:endParaRPr lang="en-US" dirty="0"/>
          </a:p>
          <a:p>
            <a:pPr>
              <a:buFont typeface="+mj-lt"/>
              <a:buAutoNum type="arabicPeriod"/>
            </a:pPr>
            <a:r>
              <a:rPr lang="en-US" b="1" dirty="0"/>
              <a:t>develop</a:t>
            </a:r>
            <a:endParaRPr lang="en-US" dirty="0"/>
          </a:p>
          <a:p>
            <a:pPr>
              <a:buFont typeface="+mj-lt"/>
              <a:buAutoNum type="arabicPeriod"/>
            </a:pPr>
            <a:r>
              <a:rPr lang="en-US" b="1" dirty="0"/>
              <a:t>straighten</a:t>
            </a:r>
            <a:endParaRPr lang="en-US" dirty="0"/>
          </a:p>
          <a:p>
            <a:pPr>
              <a:buFont typeface="+mj-lt"/>
              <a:buAutoNum type="arabicPeriod"/>
            </a:pPr>
            <a:r>
              <a:rPr lang="en-US" b="1" dirty="0"/>
              <a:t>inactive</a:t>
            </a:r>
            <a:endParaRPr lang="en-US" dirty="0"/>
          </a:p>
          <a:p>
            <a:pPr>
              <a:buFont typeface="+mj-lt"/>
              <a:buAutoNum type="arabicPeriod"/>
            </a:pPr>
            <a:r>
              <a:rPr lang="en-US" b="1" dirty="0"/>
              <a:t>germination</a:t>
            </a:r>
            <a:endParaRPr lang="en-US" dirty="0"/>
          </a:p>
          <a:p>
            <a:pPr>
              <a:buFont typeface="+mj-lt"/>
              <a:buAutoNum type="arabicPeriod"/>
            </a:pPr>
            <a:r>
              <a:rPr lang="en-US" b="1" dirty="0"/>
              <a:t>develop</a:t>
            </a:r>
            <a:endParaRPr lang="en-US" dirty="0"/>
          </a:p>
          <a:p>
            <a:pPr>
              <a:buFont typeface="+mj-lt"/>
              <a:buAutoNum type="arabicPeriod"/>
            </a:pPr>
            <a:r>
              <a:rPr lang="en-US" b="1" dirty="0"/>
              <a:t>protective</a:t>
            </a:r>
            <a:endParaRPr lang="en-US" dirty="0"/>
          </a:p>
          <a:p>
            <a:pPr>
              <a:buFont typeface="+mj-lt"/>
              <a:buAutoNum type="arabicPeriod"/>
            </a:pPr>
            <a:r>
              <a:rPr lang="en-US" b="1" dirty="0"/>
              <a:t>straighten</a:t>
            </a:r>
            <a:endParaRPr lang="en-US" dirty="0"/>
          </a:p>
        </p:txBody>
      </p:sp>
    </p:spTree>
    <p:extLst>
      <p:ext uri="{BB962C8B-B14F-4D97-AF65-F5344CB8AC3E}">
        <p14:creationId xmlns:p14="http://schemas.microsoft.com/office/powerpoint/2010/main" val="327492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02" y="91440"/>
            <a:ext cx="9905998" cy="1084217"/>
          </a:xfrm>
        </p:spPr>
        <p:txBody>
          <a:bodyPr>
            <a:normAutofit/>
          </a:bodyPr>
          <a:lstStyle/>
          <a:p>
            <a:r>
              <a:rPr lang="en-US" sz="2800" dirty="0"/>
              <a:t>Key Words : </a:t>
            </a:r>
            <a:r>
              <a:rPr lang="en-US" sz="2800" cap="none" dirty="0"/>
              <a:t>Match the bold words in column A with their definitions in column B</a:t>
            </a:r>
            <a:endParaRPr lang="en-US" sz="2800" dirty="0"/>
          </a:p>
        </p:txBody>
      </p:sp>
      <p:sp>
        <p:nvSpPr>
          <p:cNvPr id="3" name="Content Placeholder 2"/>
          <p:cNvSpPr>
            <a:spLocks noGrp="1"/>
          </p:cNvSpPr>
          <p:nvPr>
            <p:ph sz="half" idx="1"/>
          </p:nvPr>
        </p:nvSpPr>
        <p:spPr>
          <a:xfrm>
            <a:off x="714102" y="1175657"/>
            <a:ext cx="5943599" cy="5345068"/>
          </a:xfrm>
        </p:spPr>
        <p:txBody>
          <a:bodyPr>
            <a:normAutofit/>
          </a:bodyPr>
          <a:lstStyle/>
          <a:p>
            <a:r>
              <a:rPr lang="en-US" dirty="0">
                <a:solidFill>
                  <a:schemeClr val="bg1"/>
                </a:solidFill>
              </a:rPr>
              <a:t>Seeds </a:t>
            </a:r>
            <a:r>
              <a:rPr lang="en-US" b="1" dirty="0">
                <a:solidFill>
                  <a:srgbClr val="FF0000"/>
                </a:solidFill>
              </a:rPr>
              <a:t>develop</a:t>
            </a:r>
            <a:r>
              <a:rPr lang="en-US" dirty="0">
                <a:solidFill>
                  <a:schemeClr val="bg1"/>
                </a:solidFill>
              </a:rPr>
              <a:t> into plants only when conditions are right and the seeds have all they need in order to grow.</a:t>
            </a:r>
          </a:p>
          <a:p>
            <a:r>
              <a:rPr lang="en-US" dirty="0">
                <a:solidFill>
                  <a:schemeClr val="bg1"/>
                </a:solidFill>
              </a:rPr>
              <a:t>Children usually </a:t>
            </a:r>
            <a:r>
              <a:rPr lang="en-US" b="1" dirty="0">
                <a:solidFill>
                  <a:srgbClr val="FF0000"/>
                </a:solidFill>
              </a:rPr>
              <a:t>develop</a:t>
            </a:r>
            <a:r>
              <a:rPr lang="en-US" dirty="0">
                <a:solidFill>
                  <a:schemeClr val="bg1"/>
                </a:solidFill>
              </a:rPr>
              <a:t> speech in the second year of life. </a:t>
            </a:r>
          </a:p>
          <a:p>
            <a:r>
              <a:rPr lang="en-US" dirty="0">
                <a:solidFill>
                  <a:schemeClr val="bg1"/>
                </a:solidFill>
              </a:rPr>
              <a:t>The </a:t>
            </a:r>
            <a:r>
              <a:rPr lang="en-US" b="1" dirty="0">
                <a:solidFill>
                  <a:srgbClr val="FF0000"/>
                </a:solidFill>
              </a:rPr>
              <a:t>protective</a:t>
            </a:r>
            <a:r>
              <a:rPr lang="en-US" dirty="0">
                <a:solidFill>
                  <a:schemeClr val="bg1"/>
                </a:solidFill>
              </a:rPr>
              <a:t> covering on a seed, called the seed coat, keeps the seed from being harmed or drying out.</a:t>
            </a:r>
          </a:p>
          <a:p>
            <a:r>
              <a:rPr lang="en-US" dirty="0">
                <a:solidFill>
                  <a:schemeClr val="bg1"/>
                </a:solidFill>
              </a:rPr>
              <a:t> Workers should wear full </a:t>
            </a:r>
            <a:r>
              <a:rPr lang="en-US" b="1" dirty="0">
                <a:solidFill>
                  <a:srgbClr val="FF0000"/>
                </a:solidFill>
              </a:rPr>
              <a:t>protective</a:t>
            </a:r>
            <a:r>
              <a:rPr lang="en-US" dirty="0">
                <a:solidFill>
                  <a:schemeClr val="bg1"/>
                </a:solidFill>
              </a:rPr>
              <a:t> clothing </a:t>
            </a:r>
          </a:p>
          <a:p>
            <a:r>
              <a:rPr lang="en-US" dirty="0">
                <a:solidFill>
                  <a:schemeClr val="bg1"/>
                </a:solidFill>
              </a:rPr>
              <a:t>It's bad for your health to be physically </a:t>
            </a:r>
            <a:r>
              <a:rPr lang="en-US" b="1" dirty="0">
                <a:solidFill>
                  <a:srgbClr val="FF0000"/>
                </a:solidFill>
              </a:rPr>
              <a:t>inactive</a:t>
            </a:r>
            <a:r>
              <a:rPr lang="en-US" dirty="0">
                <a:solidFill>
                  <a:srgbClr val="FF0000"/>
                </a:solidFill>
              </a:rPr>
              <a:t>.</a:t>
            </a:r>
          </a:p>
          <a:p>
            <a:pPr marL="0" indent="0">
              <a:buNone/>
            </a:pPr>
            <a:endParaRPr lang="en-US" dirty="0">
              <a:solidFill>
                <a:srgbClr val="FF0000"/>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rgbClr val="FFFF00"/>
              </a:solidFill>
            </a:endParaRPr>
          </a:p>
        </p:txBody>
      </p:sp>
      <p:sp>
        <p:nvSpPr>
          <p:cNvPr id="4" name="Content Placeholder 3"/>
          <p:cNvSpPr>
            <a:spLocks noGrp="1"/>
          </p:cNvSpPr>
          <p:nvPr>
            <p:ph sz="half" idx="2"/>
          </p:nvPr>
        </p:nvSpPr>
        <p:spPr>
          <a:xfrm>
            <a:off x="6918959" y="1175657"/>
            <a:ext cx="4942114" cy="5146766"/>
          </a:xfrm>
        </p:spPr>
        <p:txBody>
          <a:bodyPr>
            <a:normAutofit/>
          </a:bodyPr>
          <a:lstStyle/>
          <a:p>
            <a:pPr lvl="0"/>
            <a:r>
              <a:rPr lang="en-US" b="1" i="1" dirty="0">
                <a:solidFill>
                  <a:srgbClr val="FFFF00"/>
                </a:solidFill>
              </a:rPr>
              <a:t>___ </a:t>
            </a:r>
            <a:r>
              <a:rPr lang="en-US" sz="2800" b="1" i="1" dirty="0">
                <a:solidFill>
                  <a:srgbClr val="FFFF00"/>
                </a:solidFill>
              </a:rPr>
              <a:t>( v)</a:t>
            </a:r>
            <a:r>
              <a:rPr lang="en-US" sz="2800" i="1" dirty="0">
                <a:solidFill>
                  <a:srgbClr val="FFFF00"/>
                </a:solidFill>
              </a:rPr>
              <a:t> to expand by a process of growth .</a:t>
            </a:r>
            <a:endParaRPr lang="en-US" sz="2800" dirty="0">
              <a:solidFill>
                <a:srgbClr val="FFFF00"/>
              </a:solidFill>
            </a:endParaRPr>
          </a:p>
          <a:p>
            <a:pPr lvl="0"/>
            <a:r>
              <a:rPr lang="en-US" sz="2800" b="1" i="1" dirty="0">
                <a:solidFill>
                  <a:srgbClr val="FFFF00"/>
                </a:solidFill>
              </a:rPr>
              <a:t>________( </a:t>
            </a:r>
            <a:r>
              <a:rPr lang="en-US" sz="2800" b="1" i="1" dirty="0" err="1">
                <a:solidFill>
                  <a:srgbClr val="FFFF00"/>
                </a:solidFill>
              </a:rPr>
              <a:t>adj</a:t>
            </a:r>
            <a:r>
              <a:rPr lang="en-US" sz="2800" b="1" i="1" dirty="0">
                <a:solidFill>
                  <a:srgbClr val="FFFF00"/>
                </a:solidFill>
              </a:rPr>
              <a:t>) </a:t>
            </a:r>
            <a:r>
              <a:rPr lang="en-US" sz="2800" dirty="0">
                <a:solidFill>
                  <a:srgbClr val="FFFF00"/>
                </a:solidFill>
              </a:rPr>
              <a:t>not engaging in or involving any or much physical activity.</a:t>
            </a:r>
          </a:p>
          <a:p>
            <a:pPr lvl="0"/>
            <a:r>
              <a:rPr lang="en-US" sz="2800" b="1" i="1" dirty="0">
                <a:solidFill>
                  <a:srgbClr val="FFFF00"/>
                </a:solidFill>
              </a:rPr>
              <a:t>_______ (</a:t>
            </a:r>
            <a:r>
              <a:rPr lang="en-US" sz="2800" b="1" i="1" dirty="0" err="1">
                <a:solidFill>
                  <a:srgbClr val="FFFF00"/>
                </a:solidFill>
              </a:rPr>
              <a:t>adj</a:t>
            </a:r>
            <a:r>
              <a:rPr lang="en-US" sz="2800" b="1" i="1" dirty="0">
                <a:solidFill>
                  <a:srgbClr val="FFFF00"/>
                </a:solidFill>
              </a:rPr>
              <a:t>)</a:t>
            </a:r>
            <a:r>
              <a:rPr lang="en-US" sz="2800" i="1" dirty="0">
                <a:solidFill>
                  <a:srgbClr val="FFFF00"/>
                </a:solidFill>
              </a:rPr>
              <a:t> :</a:t>
            </a:r>
            <a:r>
              <a:rPr lang="en-US" sz="2800" dirty="0">
                <a:solidFill>
                  <a:srgbClr val="FFFF00"/>
                </a:solidFill>
              </a:rPr>
              <a:t>intended to protect someone or something.</a:t>
            </a:r>
            <a:r>
              <a:rPr lang="en-US" sz="2800" i="1" dirty="0">
                <a:solidFill>
                  <a:srgbClr val="FFFF00"/>
                </a:solidFill>
              </a:rPr>
              <a:t>.</a:t>
            </a:r>
            <a:endParaRPr lang="en-US" sz="2800" dirty="0">
              <a:solidFill>
                <a:srgbClr val="FFFF00"/>
              </a:solidFill>
            </a:endParaRPr>
          </a:p>
          <a:p>
            <a:endParaRPr lang="en-US" dirty="0"/>
          </a:p>
        </p:txBody>
      </p:sp>
    </p:spTree>
    <p:extLst>
      <p:ext uri="{BB962C8B-B14F-4D97-AF65-F5344CB8AC3E}">
        <p14:creationId xmlns:p14="http://schemas.microsoft.com/office/powerpoint/2010/main" val="70951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9817"/>
            <a:ext cx="5562599" cy="6348549"/>
          </a:xfrm>
        </p:spPr>
        <p:txBody>
          <a:bodyPr>
            <a:normAutofit/>
          </a:bodyPr>
          <a:lstStyle/>
          <a:p>
            <a:r>
              <a:rPr lang="en-US" dirty="0">
                <a:solidFill>
                  <a:schemeClr val="bg1"/>
                </a:solidFill>
              </a:rPr>
              <a:t>* The </a:t>
            </a:r>
            <a:r>
              <a:rPr lang="en-US" dirty="0">
                <a:solidFill>
                  <a:srgbClr val="FF0000"/>
                </a:solidFill>
              </a:rPr>
              <a:t>embryo</a:t>
            </a:r>
            <a:r>
              <a:rPr lang="en-US" dirty="0">
                <a:solidFill>
                  <a:schemeClr val="bg1"/>
                </a:solidFill>
              </a:rPr>
              <a:t> is the part of the seed that becomes the plant .  </a:t>
            </a:r>
          </a:p>
          <a:p>
            <a:pPr marL="0" indent="0">
              <a:buNone/>
            </a:pPr>
            <a:endParaRPr lang="en-US" dirty="0"/>
          </a:p>
          <a:p>
            <a:r>
              <a:rPr lang="en-US" dirty="0">
                <a:solidFill>
                  <a:schemeClr val="bg1"/>
                </a:solidFill>
              </a:rPr>
              <a:t>Before I was a baby, I was an </a:t>
            </a:r>
            <a:r>
              <a:rPr lang="en-US" dirty="0">
                <a:solidFill>
                  <a:srgbClr val="FF0000"/>
                </a:solidFill>
              </a:rPr>
              <a:t>embryo.</a:t>
            </a:r>
            <a:r>
              <a:rPr lang="en-US" dirty="0">
                <a:solidFill>
                  <a:schemeClr val="bg1"/>
                </a:solidFill>
              </a:rPr>
              <a:t> </a:t>
            </a:r>
          </a:p>
          <a:p>
            <a:endParaRPr lang="en-US" dirty="0"/>
          </a:p>
          <a:p>
            <a:pPr marL="0" indent="0">
              <a:buNone/>
            </a:pPr>
            <a:endParaRPr lang="en-US" dirty="0"/>
          </a:p>
          <a:p>
            <a:r>
              <a:rPr lang="en-US" b="1" dirty="0">
                <a:solidFill>
                  <a:srgbClr val="FF0000"/>
                </a:solidFill>
              </a:rPr>
              <a:t>Germination</a:t>
            </a:r>
            <a:r>
              <a:rPr lang="en-US" dirty="0"/>
              <a:t> </a:t>
            </a:r>
            <a:r>
              <a:rPr lang="en-US" dirty="0">
                <a:solidFill>
                  <a:schemeClr val="bg1"/>
                </a:solidFill>
              </a:rPr>
              <a:t>is the stage at which the embryo inside a seed first begins to grow</a:t>
            </a:r>
          </a:p>
          <a:p>
            <a:endParaRPr lang="en-US" dirty="0">
              <a:solidFill>
                <a:schemeClr val="bg1"/>
              </a:solidFill>
            </a:endParaRPr>
          </a:p>
          <a:p>
            <a:endParaRPr lang="en-US" dirty="0">
              <a:solidFill>
                <a:schemeClr val="bg1"/>
              </a:solidFill>
            </a:endParaRPr>
          </a:p>
          <a:p>
            <a:r>
              <a:rPr lang="en-US" dirty="0">
                <a:solidFill>
                  <a:schemeClr val="bg1"/>
                </a:solidFill>
              </a:rPr>
              <a:t>* </a:t>
            </a:r>
            <a:r>
              <a:rPr lang="en-US" dirty="0"/>
              <a:t>Plant stems </a:t>
            </a:r>
            <a:r>
              <a:rPr lang="en-US" b="1" dirty="0">
                <a:solidFill>
                  <a:srgbClr val="FF0000"/>
                </a:solidFill>
              </a:rPr>
              <a:t>straighten</a:t>
            </a:r>
            <a:r>
              <a:rPr lang="en-US" dirty="0"/>
              <a:t> as they grow toward the sun.</a:t>
            </a:r>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4880" y="650836"/>
            <a:ext cx="1227383" cy="111815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684" y="2109590"/>
            <a:ext cx="1473925" cy="12675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630" y="2113875"/>
            <a:ext cx="1268587" cy="1106904"/>
          </a:xfrm>
          <a:prstGeom prst="rect">
            <a:avLst/>
          </a:prstGeom>
        </p:spPr>
      </p:pic>
      <p:sp>
        <p:nvSpPr>
          <p:cNvPr id="9" name="Content Placeholder 2"/>
          <p:cNvSpPr txBox="1">
            <a:spLocks/>
          </p:cNvSpPr>
          <p:nvPr/>
        </p:nvSpPr>
        <p:spPr>
          <a:xfrm>
            <a:off x="6278629" y="169817"/>
            <a:ext cx="5562599" cy="6348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en-US" dirty="0"/>
              <a:t>_____( v.)</a:t>
            </a:r>
            <a:r>
              <a:rPr lang="en-US" i="1" dirty="0"/>
              <a:t> to cause to become straight .</a:t>
            </a:r>
            <a:endParaRPr lang="en-US" dirty="0"/>
          </a:p>
          <a:p>
            <a:pPr marL="0" indent="0">
              <a:buNone/>
            </a:pPr>
            <a:r>
              <a:rPr lang="en-US" dirty="0"/>
              <a:t>.  </a:t>
            </a:r>
          </a:p>
          <a:p>
            <a:pPr lvl="0"/>
            <a:r>
              <a:rPr lang="en-US" dirty="0"/>
              <a:t>_____(n.) </a:t>
            </a:r>
            <a:r>
              <a:rPr lang="en-US" i="1" dirty="0"/>
              <a:t>: a human or animal at a beginning or undeveloped stage . </a:t>
            </a:r>
            <a:endParaRPr lang="en-US" dirty="0"/>
          </a:p>
          <a:p>
            <a:pPr marL="0" indent="0">
              <a:buNone/>
            </a:pPr>
            <a:endParaRPr lang="en-US" dirty="0"/>
          </a:p>
          <a:p>
            <a:endParaRPr lang="en-US" dirty="0"/>
          </a:p>
          <a:p>
            <a:r>
              <a:rPr lang="en-US" dirty="0"/>
              <a:t>_______(n.) the development of a plant from a seed .</a:t>
            </a:r>
          </a:p>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880" y="4022564"/>
            <a:ext cx="2046512" cy="1151163"/>
          </a:xfrm>
          <a:prstGeom prst="rect">
            <a:avLst/>
          </a:prstGeom>
        </p:spPr>
      </p:pic>
    </p:spTree>
    <p:extLst>
      <p:ext uri="{BB962C8B-B14F-4D97-AF65-F5344CB8AC3E}">
        <p14:creationId xmlns:p14="http://schemas.microsoft.com/office/powerpoint/2010/main" val="98036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 y="261257"/>
            <a:ext cx="11665132" cy="6505303"/>
          </a:xfrm>
          <a:prstGeom prst="rect">
            <a:avLst/>
          </a:prstGeom>
        </p:spPr>
      </p:pic>
    </p:spTree>
    <p:extLst>
      <p:ext uri="{BB962C8B-B14F-4D97-AF65-F5344CB8AC3E}">
        <p14:creationId xmlns:p14="http://schemas.microsoft.com/office/powerpoint/2010/main" val="255922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7" y="0"/>
            <a:ext cx="10920548" cy="6648994"/>
          </a:xfrm>
          <a:prstGeom prst="rect">
            <a:avLst/>
          </a:prstGeom>
        </p:spPr>
      </p:pic>
    </p:spTree>
    <p:extLst>
      <p:ext uri="{BB962C8B-B14F-4D97-AF65-F5344CB8AC3E}">
        <p14:creationId xmlns:p14="http://schemas.microsoft.com/office/powerpoint/2010/main" val="313900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5" y="542671"/>
            <a:ext cx="10894423" cy="4524315"/>
          </a:xfrm>
          <a:prstGeom prst="rect">
            <a:avLst/>
          </a:prstGeom>
        </p:spPr>
        <p:txBody>
          <a:bodyPr wrap="square">
            <a:spAutoFit/>
          </a:bodyPr>
          <a:lstStyle/>
          <a:p>
            <a:r>
              <a:rPr lang="en-US" sz="3200" b="1" dirty="0"/>
              <a:t>1</a:t>
            </a:r>
            <a:r>
              <a:rPr lang="en-US" sz="3200" b="1" dirty="0">
                <a:solidFill>
                  <a:srgbClr val="FFC000"/>
                </a:solidFill>
              </a:rPr>
              <a:t>. Environment (noun)</a:t>
            </a:r>
          </a:p>
          <a:p>
            <a:r>
              <a:rPr lang="en-US" sz="3200" b="1" dirty="0">
                <a:solidFill>
                  <a:srgbClr val="00B0F0"/>
                </a:solidFill>
              </a:rPr>
              <a:t>Definition</a:t>
            </a:r>
            <a:r>
              <a:rPr lang="en-US" sz="3200" b="1" dirty="0"/>
              <a:t>:</a:t>
            </a:r>
            <a:r>
              <a:rPr lang="en-US" sz="3200" dirty="0"/>
              <a:t> The surroundings or conditions in which a person, animal, or plant lives or operates.</a:t>
            </a:r>
          </a:p>
          <a:p>
            <a:r>
              <a:rPr lang="en-US" sz="3200" b="1" dirty="0"/>
              <a:t>Examples:</a:t>
            </a:r>
            <a:endParaRPr lang="en-US" sz="3200" dirty="0"/>
          </a:p>
          <a:p>
            <a:pPr>
              <a:buFont typeface="+mj-lt"/>
              <a:buAutoNum type="arabicPeriod"/>
            </a:pPr>
            <a:r>
              <a:rPr lang="en-US" sz="3200" dirty="0"/>
              <a:t>We should protect the </a:t>
            </a:r>
            <a:r>
              <a:rPr lang="en-US" sz="3200" b="1" dirty="0">
                <a:solidFill>
                  <a:srgbClr val="FFC000"/>
                </a:solidFill>
              </a:rPr>
              <a:t>environment</a:t>
            </a:r>
            <a:r>
              <a:rPr lang="en-US" sz="3200" dirty="0"/>
              <a:t> by reducing pollution.</a:t>
            </a:r>
          </a:p>
          <a:p>
            <a:pPr>
              <a:buFont typeface="+mj-lt"/>
              <a:buAutoNum type="arabicPeriod"/>
            </a:pPr>
            <a:r>
              <a:rPr lang="en-US" sz="3200" dirty="0"/>
              <a:t>The classroom provides a positive learning </a:t>
            </a:r>
            <a:r>
              <a:rPr lang="en-US" sz="3200" b="1" dirty="0">
                <a:solidFill>
                  <a:srgbClr val="FFC000"/>
                </a:solidFill>
              </a:rPr>
              <a:t>environment</a:t>
            </a:r>
            <a:r>
              <a:rPr lang="en-US" sz="3200" dirty="0">
                <a:solidFill>
                  <a:srgbClr val="FFC000"/>
                </a:solidFill>
              </a:rPr>
              <a:t>.</a:t>
            </a:r>
          </a:p>
          <a:p>
            <a:pPr>
              <a:buFont typeface="+mj-lt"/>
              <a:buAutoNum type="arabicPeriod"/>
            </a:pPr>
            <a:r>
              <a:rPr lang="en-US" sz="3200" dirty="0"/>
              <a:t>Animals adapt to changes in their </a:t>
            </a:r>
            <a:r>
              <a:rPr lang="en-US" sz="3200" b="1" dirty="0">
                <a:solidFill>
                  <a:srgbClr val="FFC000"/>
                </a:solidFill>
              </a:rPr>
              <a:t>environment</a:t>
            </a:r>
            <a:r>
              <a:rPr lang="en-US" sz="3200" dirty="0"/>
              <a:t>.</a:t>
            </a:r>
          </a:p>
        </p:txBody>
      </p:sp>
    </p:spTree>
    <p:extLst>
      <p:ext uri="{BB962C8B-B14F-4D97-AF65-F5344CB8AC3E}">
        <p14:creationId xmlns:p14="http://schemas.microsoft.com/office/powerpoint/2010/main" val="12201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823" y="1057312"/>
            <a:ext cx="11456126" cy="4524315"/>
          </a:xfrm>
          <a:prstGeom prst="rect">
            <a:avLst/>
          </a:prstGeom>
        </p:spPr>
        <p:txBody>
          <a:bodyPr wrap="square">
            <a:spAutoFit/>
          </a:bodyPr>
          <a:lstStyle/>
          <a:p>
            <a:r>
              <a:rPr lang="en-US" sz="2800" b="1" dirty="0">
                <a:solidFill>
                  <a:srgbClr val="FFC000"/>
                </a:solidFill>
              </a:rPr>
              <a:t>2</a:t>
            </a:r>
            <a:r>
              <a:rPr lang="en-US" sz="3200" b="1" dirty="0">
                <a:solidFill>
                  <a:srgbClr val="FFC000"/>
                </a:solidFill>
              </a:rPr>
              <a:t>. Potential (noun/adjective)</a:t>
            </a:r>
          </a:p>
          <a:p>
            <a:r>
              <a:rPr lang="en-US" sz="3200" b="1" dirty="0" smtClean="0">
                <a:solidFill>
                  <a:schemeClr val="bg2">
                    <a:lumMod val="60000"/>
                    <a:lumOff val="40000"/>
                  </a:schemeClr>
                </a:solidFill>
              </a:rPr>
              <a:t>Definition: </a:t>
            </a:r>
            <a:r>
              <a:rPr lang="en-US" sz="3200" b="1" dirty="0" smtClean="0"/>
              <a:t>Noun</a:t>
            </a:r>
            <a:r>
              <a:rPr lang="en-US" sz="3200" b="1" dirty="0"/>
              <a:t>: The ability or capacity to develop into something in the future.</a:t>
            </a:r>
          </a:p>
          <a:p>
            <a:pPr>
              <a:buFont typeface="Arial" panose="020B0604020202020204" pitchFamily="34" charset="0"/>
              <a:buChar char="•"/>
            </a:pPr>
            <a:r>
              <a:rPr lang="en-US" sz="3200" b="1" dirty="0"/>
              <a:t>Adjective: Possible but not yet realized.</a:t>
            </a:r>
          </a:p>
          <a:p>
            <a:r>
              <a:rPr lang="en-US" sz="3200" b="1" dirty="0"/>
              <a:t>Examples:</a:t>
            </a:r>
          </a:p>
          <a:p>
            <a:pPr>
              <a:buFont typeface="+mj-lt"/>
              <a:buAutoNum type="arabicPeriod"/>
            </a:pPr>
            <a:r>
              <a:rPr lang="en-US" sz="3200" b="1" dirty="0"/>
              <a:t>She has the potential to become a great scientist.</a:t>
            </a:r>
          </a:p>
          <a:p>
            <a:pPr>
              <a:buFont typeface="+mj-lt"/>
              <a:buAutoNum type="arabicPeriod"/>
            </a:pPr>
            <a:r>
              <a:rPr lang="en-US" sz="3200" b="1" dirty="0"/>
              <a:t>The new technology has potential applications in medicine.</a:t>
            </a:r>
          </a:p>
          <a:p>
            <a:pPr>
              <a:buFont typeface="+mj-lt"/>
              <a:buAutoNum type="arabicPeriod"/>
            </a:pPr>
            <a:r>
              <a:rPr lang="en-US" sz="3200" b="1" dirty="0"/>
              <a:t>The teacher helps students reach their full potential.</a:t>
            </a:r>
          </a:p>
        </p:txBody>
      </p:sp>
    </p:spTree>
    <p:extLst>
      <p:ext uri="{BB962C8B-B14F-4D97-AF65-F5344CB8AC3E}">
        <p14:creationId xmlns:p14="http://schemas.microsoft.com/office/powerpoint/2010/main" val="296584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372853"/>
            <a:ext cx="10968446" cy="3970318"/>
          </a:xfrm>
          <a:prstGeom prst="rect">
            <a:avLst/>
          </a:prstGeom>
        </p:spPr>
        <p:txBody>
          <a:bodyPr wrap="square">
            <a:spAutoFit/>
          </a:bodyPr>
          <a:lstStyle/>
          <a:p>
            <a:r>
              <a:rPr lang="en-US" sz="3600" b="1" dirty="0"/>
              <a:t>3. Function (noun/verb)</a:t>
            </a:r>
          </a:p>
          <a:p>
            <a:r>
              <a:rPr lang="en-US" sz="3600" b="1" dirty="0"/>
              <a:t>Definition:</a:t>
            </a:r>
          </a:p>
          <a:p>
            <a:pPr>
              <a:buFont typeface="Arial" panose="020B0604020202020204" pitchFamily="34" charset="0"/>
              <a:buChar char="•"/>
            </a:pPr>
            <a:r>
              <a:rPr lang="en-US" sz="3600" b="1" dirty="0"/>
              <a:t>Noun: The purpose or role of something; what it is used for.</a:t>
            </a:r>
          </a:p>
          <a:p>
            <a:pPr>
              <a:buFont typeface="+mj-lt"/>
              <a:buAutoNum type="arabicPeriod"/>
            </a:pPr>
            <a:r>
              <a:rPr lang="en-US" sz="3600" b="1" dirty="0" smtClean="0"/>
              <a:t>The </a:t>
            </a:r>
            <a:r>
              <a:rPr lang="en-US" sz="3600" b="1" dirty="0"/>
              <a:t>main</a:t>
            </a:r>
            <a:r>
              <a:rPr lang="en-US" sz="3600" b="1" dirty="0">
                <a:solidFill>
                  <a:srgbClr val="FFC000"/>
                </a:solidFill>
              </a:rPr>
              <a:t> function </a:t>
            </a:r>
            <a:r>
              <a:rPr lang="en-US" sz="3600" b="1" dirty="0"/>
              <a:t>of the heart is to pump blood.</a:t>
            </a:r>
          </a:p>
          <a:p>
            <a:pPr>
              <a:buFont typeface="+mj-lt"/>
              <a:buAutoNum type="arabicPeriod"/>
            </a:pPr>
            <a:r>
              <a:rPr lang="en-US" sz="3600" b="1" dirty="0" smtClean="0"/>
              <a:t>The </a:t>
            </a:r>
            <a:r>
              <a:rPr lang="en-US" sz="3600" b="1" dirty="0"/>
              <a:t>machine’s </a:t>
            </a:r>
            <a:r>
              <a:rPr lang="en-US" sz="3600" b="1" dirty="0">
                <a:solidFill>
                  <a:srgbClr val="FFC000"/>
                </a:solidFill>
              </a:rPr>
              <a:t>function </a:t>
            </a:r>
            <a:r>
              <a:rPr lang="en-US" sz="3600" b="1" dirty="0"/>
              <a:t>is to clean the air.</a:t>
            </a:r>
          </a:p>
        </p:txBody>
      </p:sp>
    </p:spTree>
    <p:extLst>
      <p:ext uri="{BB962C8B-B14F-4D97-AF65-F5344CB8AC3E}">
        <p14:creationId xmlns:p14="http://schemas.microsoft.com/office/powerpoint/2010/main" val="404944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363915"/>
            <a:ext cx="11364686" cy="3539430"/>
          </a:xfrm>
          <a:prstGeom prst="rect">
            <a:avLst/>
          </a:prstGeom>
        </p:spPr>
        <p:txBody>
          <a:bodyPr wrap="square">
            <a:spAutoFit/>
          </a:bodyPr>
          <a:lstStyle/>
          <a:p>
            <a:r>
              <a:rPr lang="en-US" sz="3200" b="1" dirty="0"/>
              <a:t>4. Process (noun/verb)</a:t>
            </a:r>
          </a:p>
          <a:p>
            <a:r>
              <a:rPr lang="en-US" sz="3200" b="1" dirty="0"/>
              <a:t>Definition:</a:t>
            </a:r>
            <a:endParaRPr lang="en-US" sz="3200" dirty="0"/>
          </a:p>
          <a:p>
            <a:pPr>
              <a:buFont typeface="Arial" panose="020B0604020202020204" pitchFamily="34" charset="0"/>
              <a:buChar char="•"/>
            </a:pPr>
            <a:r>
              <a:rPr lang="en-US" sz="3200" b="1" dirty="0"/>
              <a:t>Noun:</a:t>
            </a:r>
            <a:r>
              <a:rPr lang="en-US" sz="3200" dirty="0"/>
              <a:t> A series of actions or steps taken to achieve a result.</a:t>
            </a:r>
          </a:p>
          <a:p>
            <a:r>
              <a:rPr lang="en-US" sz="3200" b="1" dirty="0" smtClean="0"/>
              <a:t>Examples</a:t>
            </a:r>
            <a:r>
              <a:rPr lang="en-US" sz="3200" b="1" dirty="0"/>
              <a:t>:</a:t>
            </a:r>
            <a:endParaRPr lang="en-US" sz="3200" dirty="0"/>
          </a:p>
          <a:p>
            <a:pPr>
              <a:buFont typeface="+mj-lt"/>
              <a:buAutoNum type="arabicPeriod"/>
            </a:pPr>
            <a:r>
              <a:rPr lang="en-US" sz="3200" b="1" dirty="0"/>
              <a:t>Photosynthesis is a natural </a:t>
            </a:r>
            <a:r>
              <a:rPr lang="en-US" sz="3200" b="1" dirty="0">
                <a:solidFill>
                  <a:srgbClr val="FFC000"/>
                </a:solidFill>
              </a:rPr>
              <a:t>process</a:t>
            </a:r>
            <a:r>
              <a:rPr lang="en-US" sz="3200" b="1" dirty="0"/>
              <a:t> in plants.</a:t>
            </a:r>
          </a:p>
          <a:p>
            <a:pPr>
              <a:buFont typeface="+mj-lt"/>
              <a:buAutoNum type="arabicPeriod"/>
            </a:pPr>
            <a:r>
              <a:rPr lang="en-US" sz="3200" b="1" dirty="0" smtClean="0"/>
              <a:t>Recycling </a:t>
            </a:r>
            <a:r>
              <a:rPr lang="en-US" sz="3200" b="1" dirty="0"/>
              <a:t>is a</a:t>
            </a:r>
            <a:r>
              <a:rPr lang="en-US" sz="3200" b="1" dirty="0">
                <a:solidFill>
                  <a:srgbClr val="FFC000"/>
                </a:solidFill>
              </a:rPr>
              <a:t> process </a:t>
            </a:r>
            <a:r>
              <a:rPr lang="en-US" sz="3200" b="1" dirty="0"/>
              <a:t>that helps the environment.</a:t>
            </a:r>
          </a:p>
        </p:txBody>
      </p:sp>
    </p:spTree>
    <p:extLst>
      <p:ext uri="{BB962C8B-B14F-4D97-AF65-F5344CB8AC3E}">
        <p14:creationId xmlns:p14="http://schemas.microsoft.com/office/powerpoint/2010/main" val="286210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Synonyms </a:t>
            </a:r>
          </a:p>
        </p:txBody>
      </p:sp>
      <p:sp>
        <p:nvSpPr>
          <p:cNvPr id="3" name="Content Placeholder 2"/>
          <p:cNvSpPr>
            <a:spLocks noGrp="1"/>
          </p:cNvSpPr>
          <p:nvPr>
            <p:ph sz="half" idx="1"/>
          </p:nvPr>
        </p:nvSpPr>
        <p:spPr/>
        <p:txBody>
          <a:bodyPr/>
          <a:lstStyle/>
          <a:p>
            <a:r>
              <a:rPr lang="en-US" dirty="0"/>
              <a:t> </a:t>
            </a:r>
            <a:r>
              <a:rPr lang="en-US" sz="4000" b="1" dirty="0"/>
              <a:t>Environment .</a:t>
            </a:r>
          </a:p>
          <a:p>
            <a:r>
              <a:rPr lang="en-US" sz="4000" b="1" dirty="0"/>
              <a:t>Function . </a:t>
            </a:r>
          </a:p>
          <a:p>
            <a:r>
              <a:rPr lang="en-US" sz="4000" b="1" dirty="0"/>
              <a:t>Potential .</a:t>
            </a:r>
          </a:p>
          <a:p>
            <a:r>
              <a:rPr lang="en-US" sz="4000" b="1" dirty="0"/>
              <a:t>Process .</a:t>
            </a:r>
          </a:p>
        </p:txBody>
      </p:sp>
      <p:sp>
        <p:nvSpPr>
          <p:cNvPr id="4" name="Content Placeholder 3"/>
          <p:cNvSpPr>
            <a:spLocks noGrp="1"/>
          </p:cNvSpPr>
          <p:nvPr>
            <p:ph sz="half" idx="2"/>
          </p:nvPr>
        </p:nvSpPr>
        <p:spPr>
          <a:xfrm>
            <a:off x="5904412" y="2340926"/>
            <a:ext cx="5773783" cy="4171406"/>
          </a:xfrm>
        </p:spPr>
        <p:txBody>
          <a:bodyPr>
            <a:normAutofit/>
          </a:bodyPr>
          <a:lstStyle/>
          <a:p>
            <a:r>
              <a:rPr lang="en-US" sz="3200" b="1" dirty="0">
                <a:solidFill>
                  <a:srgbClr val="FFFF00"/>
                </a:solidFill>
              </a:rPr>
              <a:t>Action / course / mechanism / procedure .</a:t>
            </a:r>
          </a:p>
          <a:p>
            <a:r>
              <a:rPr lang="en-US" sz="3200" b="1" dirty="0">
                <a:solidFill>
                  <a:srgbClr val="FFFF00"/>
                </a:solidFill>
              </a:rPr>
              <a:t>Ability / capability / capacity /</a:t>
            </a:r>
          </a:p>
          <a:p>
            <a:r>
              <a:rPr lang="en-US" sz="3200" b="1" dirty="0">
                <a:solidFill>
                  <a:srgbClr val="FFFF00"/>
                </a:solidFill>
              </a:rPr>
              <a:t> Surroundings / setting .</a:t>
            </a:r>
          </a:p>
          <a:p>
            <a:r>
              <a:rPr lang="en-US" sz="3200" b="1" dirty="0">
                <a:solidFill>
                  <a:srgbClr val="FFFF00"/>
                </a:solidFill>
              </a:rPr>
              <a:t>Duty / role .</a:t>
            </a:r>
          </a:p>
        </p:txBody>
      </p:sp>
      <p:pic>
        <p:nvPicPr>
          <p:cNvPr id="3074" name="Picture 2" descr="Kagan Structure: RallyRobin – Fountain ...">
            <a:extLst>
              <a:ext uri="{FF2B5EF4-FFF2-40B4-BE49-F238E27FC236}">
                <a16:creationId xmlns:a16="http://schemas.microsoft.com/office/drawing/2014/main" id="{DA6F41DA-A080-4194-A07B-FA6B7B3C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393" y="239286"/>
            <a:ext cx="2267603" cy="20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3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19254"/>
            <a:ext cx="11325497" cy="6491873"/>
          </a:xfrm>
          <a:prstGeom prst="rect">
            <a:avLst/>
          </a:prstGeom>
        </p:spPr>
      </p:pic>
    </p:spTree>
    <p:extLst>
      <p:ext uri="{BB962C8B-B14F-4D97-AF65-F5344CB8AC3E}">
        <p14:creationId xmlns:p14="http://schemas.microsoft.com/office/powerpoint/2010/main" val="391972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 y="156755"/>
            <a:ext cx="11573691" cy="6544492"/>
          </a:xfrm>
          <a:prstGeom prst="rect">
            <a:avLst/>
          </a:prstGeom>
        </p:spPr>
      </p:pic>
    </p:spTree>
    <p:extLst>
      <p:ext uri="{BB962C8B-B14F-4D97-AF65-F5344CB8AC3E}">
        <p14:creationId xmlns:p14="http://schemas.microsoft.com/office/powerpoint/2010/main" val="179853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1413" y="618517"/>
            <a:ext cx="9905998" cy="5677780"/>
          </a:xfrm>
          <a:prstGeom prst="rect">
            <a:avLst/>
          </a:prstGeom>
        </p:spPr>
      </p:pic>
      <p:sp>
        <p:nvSpPr>
          <p:cNvPr id="2" name="Title 1"/>
          <p:cNvSpPr>
            <a:spLocks noGrp="1"/>
          </p:cNvSpPr>
          <p:nvPr>
            <p:ph type="title"/>
          </p:nvPr>
        </p:nvSpPr>
        <p:spPr>
          <a:xfrm>
            <a:off x="1141413" y="618517"/>
            <a:ext cx="9905998" cy="5769220"/>
          </a:xfrm>
        </p:spPr>
        <p:txBody>
          <a:bodyPr/>
          <a:lstStyle/>
          <a:p>
            <a:endParaRPr lang="en-US" dirty="0"/>
          </a:p>
        </p:txBody>
      </p:sp>
    </p:spTree>
    <p:extLst>
      <p:ext uri="{BB962C8B-B14F-4D97-AF65-F5344CB8AC3E}">
        <p14:creationId xmlns:p14="http://schemas.microsoft.com/office/powerpoint/2010/main" val="280737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2">
                    <a:lumMod val="75000"/>
                  </a:schemeClr>
                </a:solidFill>
              </a:rPr>
              <a:t>Before reading </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4940" r="24940"/>
          <a:stretch>
            <a:fillRect/>
          </a:stretch>
        </p:blipFill>
        <p:spPr/>
      </p:pic>
      <p:sp>
        <p:nvSpPr>
          <p:cNvPr id="4" name="Text Placeholder 3"/>
          <p:cNvSpPr>
            <a:spLocks noGrp="1"/>
          </p:cNvSpPr>
          <p:nvPr>
            <p:ph type="body" sz="half" idx="2"/>
          </p:nvPr>
        </p:nvSpPr>
        <p:spPr>
          <a:xfrm>
            <a:off x="783772" y="2249486"/>
            <a:ext cx="6292150" cy="3541714"/>
          </a:xfrm>
        </p:spPr>
        <p:txBody>
          <a:bodyPr>
            <a:noAutofit/>
          </a:bodyPr>
          <a:lstStyle/>
          <a:p>
            <a:pPr marL="285750" indent="-285750">
              <a:buFont typeface="Arial" panose="020B0604020202020204" pitchFamily="34" charset="0"/>
              <a:buChar char="•"/>
            </a:pPr>
            <a:r>
              <a:rPr lang="en-US" sz="3600" dirty="0"/>
              <a:t>What do you think this article will be about ? </a:t>
            </a:r>
          </a:p>
          <a:p>
            <a:pPr marL="285750" indent="-285750">
              <a:buFont typeface="Arial" panose="020B0604020202020204" pitchFamily="34" charset="0"/>
              <a:buChar char="•"/>
            </a:pPr>
            <a:r>
              <a:rPr lang="en-US" sz="3600" dirty="0"/>
              <a:t>What do plants need to grow ? </a:t>
            </a:r>
          </a:p>
          <a:p>
            <a:pPr marL="285750" indent="-285750">
              <a:buFont typeface="Arial" panose="020B0604020202020204" pitchFamily="34" charset="0"/>
              <a:buChar char="•"/>
            </a:pPr>
            <a:r>
              <a:rPr lang="en-US" sz="3600" dirty="0"/>
              <a:t>What do we need plants and trees for ?</a:t>
            </a:r>
          </a:p>
        </p:txBody>
      </p:sp>
    </p:spTree>
    <p:extLst>
      <p:ext uri="{BB962C8B-B14F-4D97-AF65-F5344CB8AC3E}">
        <p14:creationId xmlns:p14="http://schemas.microsoft.com/office/powerpoint/2010/main" val="318460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887385"/>
          </a:xfrm>
        </p:spPr>
        <p:txBody>
          <a:bodyPr>
            <a:normAutofit fontScale="90000"/>
          </a:bodyPr>
          <a:lstStyle/>
          <a:p>
            <a:pPr lvl="0"/>
            <a:r>
              <a:rPr lang="en-US" sz="2000" b="1" dirty="0"/>
              <a:t>1. From which part of the plant is the new plant produced ? </a:t>
            </a:r>
            <a:r>
              <a:rPr lang="en-US" sz="2000" dirty="0"/>
              <a:t/>
            </a:r>
            <a:br>
              <a:rPr lang="en-US" sz="2000" dirty="0"/>
            </a:br>
            <a:r>
              <a:rPr lang="en-US" sz="2000" b="1" dirty="0"/>
              <a:t>2. What is a seed ?</a:t>
            </a:r>
            <a:r>
              <a:rPr lang="en-US" sz="2000" dirty="0"/>
              <a:t/>
            </a:r>
            <a:br>
              <a:rPr lang="en-US" sz="2000" dirty="0"/>
            </a:br>
            <a:r>
              <a:rPr lang="en-US" sz="2000" dirty="0"/>
              <a:t/>
            </a:r>
            <a:br>
              <a:rPr lang="en-US" sz="2000" dirty="0"/>
            </a:br>
            <a:r>
              <a:rPr lang="en-US" sz="2000" dirty="0"/>
              <a:t>3. </a:t>
            </a:r>
            <a:r>
              <a:rPr lang="en-US" sz="2000" b="1" dirty="0"/>
              <a:t>What are the three main parts of  a seed ? </a:t>
            </a:r>
            <a:r>
              <a:rPr lang="en-US" sz="2000" dirty="0"/>
              <a:t/>
            </a:r>
            <a:br>
              <a:rPr lang="en-US" sz="2000" dirty="0"/>
            </a:br>
            <a:r>
              <a:rPr lang="en-US" sz="2000" dirty="0"/>
              <a:t>----------------------------    ----------------------------      --------------------------</a:t>
            </a:r>
            <a:br>
              <a:rPr lang="en-US" sz="2000" dirty="0"/>
            </a:br>
            <a:r>
              <a:rPr lang="en-US" sz="2000" dirty="0"/>
              <a:t>4. </a:t>
            </a:r>
            <a:r>
              <a:rPr lang="en-US" sz="2000" b="1" dirty="0"/>
              <a:t>What does an embryo contain ? </a:t>
            </a:r>
            <a:r>
              <a:rPr lang="en-US" sz="2000" dirty="0"/>
              <a:t/>
            </a:r>
            <a:br>
              <a:rPr lang="en-US" sz="2000" dirty="0"/>
            </a:br>
            <a:r>
              <a:rPr lang="en-US" sz="2000" dirty="0"/>
              <a:t>-------------------------------------------------------------------------------------------</a:t>
            </a:r>
            <a:br>
              <a:rPr lang="en-US" sz="2000" dirty="0"/>
            </a:br>
            <a:r>
              <a:rPr lang="en-US" sz="2000" dirty="0"/>
              <a:t>5. </a:t>
            </a:r>
            <a:r>
              <a:rPr lang="en-US" sz="2000" b="1" dirty="0"/>
              <a:t>What is the function of "stored food " ? </a:t>
            </a:r>
            <a:r>
              <a:rPr lang="en-US" sz="2000" dirty="0"/>
              <a:t/>
            </a:r>
            <a:br>
              <a:rPr lang="en-US" sz="2000" dirty="0"/>
            </a:br>
            <a:r>
              <a:rPr lang="en-US" sz="2000" dirty="0"/>
              <a:t>-------------------------------------------------------------------------------------------</a:t>
            </a:r>
            <a:br>
              <a:rPr lang="en-US" sz="2000" dirty="0"/>
            </a:br>
            <a:r>
              <a:rPr lang="en-US" sz="2000" dirty="0"/>
              <a:t>6. </a:t>
            </a:r>
            <a:r>
              <a:rPr lang="en-US" sz="2000" b="1" dirty="0"/>
              <a:t>How can a plant make its food when it has leaves ? </a:t>
            </a:r>
            <a:r>
              <a:rPr lang="en-US" sz="2000" dirty="0"/>
              <a:t/>
            </a:r>
            <a:br>
              <a:rPr lang="en-US" sz="2000" dirty="0"/>
            </a:br>
            <a:r>
              <a:rPr lang="en-US" sz="2000" dirty="0"/>
              <a:t>-------------------------------------------------------------------------------------------</a:t>
            </a:r>
            <a:br>
              <a:rPr lang="en-US" sz="2000" dirty="0"/>
            </a:br>
            <a:r>
              <a:rPr lang="en-US" sz="2000" dirty="0"/>
              <a:t>7. </a:t>
            </a:r>
            <a:r>
              <a:rPr lang="en-US" sz="2000" b="1" dirty="0"/>
              <a:t>What is cotyledon ? what is the function of the  cotyledon ? </a:t>
            </a:r>
            <a:r>
              <a:rPr lang="en-US" sz="2000" dirty="0"/>
              <a:t/>
            </a:r>
            <a:br>
              <a:rPr lang="en-US" sz="2000" dirty="0"/>
            </a:br>
            <a:r>
              <a:rPr lang="en-US" sz="2000" dirty="0"/>
              <a:t>------------------------------------------------------------------------------------------------------------------------------------------------------------------------------------- </a:t>
            </a:r>
            <a:br>
              <a:rPr lang="en-US" sz="2000" dirty="0"/>
            </a:br>
            <a:r>
              <a:rPr lang="en-US" sz="2000" dirty="0"/>
              <a:t>8. </a:t>
            </a:r>
            <a:r>
              <a:rPr lang="en-US" sz="2000" b="1" dirty="0"/>
              <a:t>Why do seeds need a protection ? </a:t>
            </a:r>
            <a:r>
              <a:rPr lang="en-US" sz="2000" dirty="0"/>
              <a:t/>
            </a:r>
            <a:br>
              <a:rPr lang="en-US" sz="2000" dirty="0"/>
            </a:br>
            <a:r>
              <a:rPr lang="en-US" sz="2000" dirty="0"/>
              <a:t>-------------------------------------------------------------------------------------------</a:t>
            </a:r>
            <a:br>
              <a:rPr lang="en-US" sz="2000" dirty="0"/>
            </a:br>
            <a:r>
              <a:rPr lang="en-US" sz="2000" dirty="0"/>
              <a:t>9. </a:t>
            </a:r>
            <a:r>
              <a:rPr lang="en-US" sz="2000" b="1" dirty="0"/>
              <a:t>When does the embryo become active ?</a:t>
            </a:r>
            <a:r>
              <a:rPr lang="en-US" sz="2000" dirty="0"/>
              <a:t/>
            </a:r>
            <a:br>
              <a:rPr lang="en-US" sz="2000" dirty="0"/>
            </a:br>
            <a:r>
              <a:rPr lang="en-US" sz="2000" dirty="0"/>
              <a:t>------------------------------------------------------------------------------------------- </a:t>
            </a:r>
            <a:br>
              <a:rPr lang="en-US" sz="2000" dirty="0"/>
            </a:br>
            <a:r>
              <a:rPr lang="en-US" sz="2000" dirty="0"/>
              <a:t> </a:t>
            </a:r>
            <a:br>
              <a:rPr lang="en-US" sz="2000" dirty="0"/>
            </a:b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166" y="187444"/>
            <a:ext cx="5786846" cy="6422362"/>
          </a:xfrm>
        </p:spPr>
        <p:txBody>
          <a:bodyPr>
            <a:normAutofit fontScale="90000"/>
          </a:bodyPr>
          <a:lstStyle/>
          <a:p>
            <a:r>
              <a:rPr lang="en-US" sz="2800" b="1" cap="none" dirty="0">
                <a:solidFill>
                  <a:schemeClr val="accent1">
                    <a:lumMod val="75000"/>
                  </a:schemeClr>
                </a:solidFill>
              </a:rPr>
              <a:t>parts of a seed</a:t>
            </a:r>
            <a:r>
              <a:rPr lang="en-US" sz="2800" b="1" cap="none" dirty="0">
                <a:solidFill>
                  <a:schemeClr val="bg1">
                    <a:lumMod val="95000"/>
                    <a:lumOff val="5000"/>
                  </a:schemeClr>
                </a:solidFill>
              </a:rPr>
              <a:t/>
            </a:r>
            <a:br>
              <a:rPr lang="en-US" sz="2800" b="1" cap="none" dirty="0">
                <a:solidFill>
                  <a:schemeClr val="bg1">
                    <a:lumMod val="95000"/>
                    <a:lumOff val="5000"/>
                  </a:schemeClr>
                </a:solidFill>
              </a:rPr>
            </a:br>
            <a:r>
              <a:rPr lang="en-US" sz="2800" b="1" cap="none" dirty="0">
                <a:solidFill>
                  <a:schemeClr val="bg1">
                    <a:lumMod val="95000"/>
                    <a:lumOff val="5000"/>
                  </a:schemeClr>
                </a:solidFill>
              </a:rPr>
              <a:t>Most plants produce new plants from seeds. a seed is like a</a:t>
            </a:r>
            <a:r>
              <a:rPr lang="en-US" sz="2800" b="1" cap="none" dirty="0">
                <a:solidFill>
                  <a:srgbClr val="FFC000"/>
                </a:solidFill>
              </a:rPr>
              <a:t> tiny </a:t>
            </a:r>
            <a:r>
              <a:rPr lang="en-US" sz="2800" b="1" cap="none" dirty="0">
                <a:solidFill>
                  <a:schemeClr val="bg1">
                    <a:lumMod val="95000"/>
                    <a:lumOff val="5000"/>
                  </a:schemeClr>
                </a:solidFill>
              </a:rPr>
              <a:t>package. </a:t>
            </a:r>
            <a:r>
              <a:rPr lang="en-US" sz="2800" b="1" cap="none" dirty="0">
                <a:solidFill>
                  <a:schemeClr val="bg1"/>
                </a:solidFill>
              </a:rPr>
              <a:t>it</a:t>
            </a:r>
            <a:r>
              <a:rPr lang="en-US" sz="2800" b="1" cap="none" dirty="0">
                <a:solidFill>
                  <a:schemeClr val="bg1">
                    <a:lumMod val="95000"/>
                    <a:lumOff val="5000"/>
                  </a:schemeClr>
                </a:solidFill>
              </a:rPr>
              <a:t> contains the beginning of a very young plant inside a </a:t>
            </a:r>
            <a:r>
              <a:rPr lang="en-US" sz="2800" b="1" cap="none" dirty="0">
                <a:solidFill>
                  <a:srgbClr val="FFC000"/>
                </a:solidFill>
              </a:rPr>
              <a:t>protective</a:t>
            </a:r>
            <a:r>
              <a:rPr lang="en-US" sz="2800" b="1" cap="none" dirty="0">
                <a:solidFill>
                  <a:schemeClr val="bg1">
                    <a:lumMod val="95000"/>
                    <a:lumOff val="5000"/>
                  </a:schemeClr>
                </a:solidFill>
              </a:rPr>
              <a:t> covering. a seed has three important parts—an embryo, stored food, and a seed coat. the embryo contains the basic parts from which a young plant will develop—roots, stems, and leaves. stored food keeps the young plant alive until it can make its own food through </a:t>
            </a:r>
            <a:r>
              <a:rPr lang="en-US" sz="2800" b="1" cap="none" dirty="0">
                <a:solidFill>
                  <a:srgbClr val="FFFF00"/>
                </a:solidFill>
              </a:rPr>
              <a:t>photosynthesis</a:t>
            </a:r>
            <a:r>
              <a:rPr lang="en-US" sz="2800" b="1" cap="none" dirty="0">
                <a:solidFill>
                  <a:schemeClr val="bg1">
                    <a:lumMod val="95000"/>
                    <a:lumOff val="5000"/>
                  </a:schemeClr>
                </a:solidFill>
              </a:rPr>
              <a:t>. seeds contain one or two seed leaves, called cotyledons. in some plants, food is stored in the cotyledons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5869344" cy="7098394"/>
          </a:xfrm>
          <a:prstGeom prst="rect">
            <a:avLst/>
          </a:prstGeom>
        </p:spPr>
      </p:pic>
    </p:spTree>
    <p:extLst>
      <p:ext uri="{BB962C8B-B14F-4D97-AF65-F5344CB8AC3E}">
        <p14:creationId xmlns:p14="http://schemas.microsoft.com/office/powerpoint/2010/main" val="346382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7" name="Content Placeholder 6" descr="How Does Gravity Affect Seedlings? - An Easy Kids Scienc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9544" y="2305050"/>
            <a:ext cx="4286250" cy="2857500"/>
          </a:xfrm>
        </p:spPr>
      </p:pic>
      <p:sp>
        <p:nvSpPr>
          <p:cNvPr id="4" name="Text Placeholder 3"/>
          <p:cNvSpPr>
            <a:spLocks noGrp="1"/>
          </p:cNvSpPr>
          <p:nvPr>
            <p:ph type="body" sz="half" idx="2"/>
          </p:nvPr>
        </p:nvSpPr>
        <p:spPr>
          <a:xfrm>
            <a:off x="339635" y="339633"/>
            <a:ext cx="4924696" cy="6325591"/>
          </a:xfrm>
        </p:spPr>
        <p:txBody>
          <a:bodyPr>
            <a:normAutofit/>
          </a:bodyPr>
          <a:lstStyle/>
          <a:p>
            <a:r>
              <a:rPr lang="en-US" sz="2400" dirty="0"/>
              <a:t>Fill the gaps with the suitable words :</a:t>
            </a:r>
          </a:p>
          <a:p>
            <a:r>
              <a:rPr lang="en-US" sz="2400" dirty="0"/>
              <a:t>* ___________________</a:t>
            </a:r>
            <a:r>
              <a:rPr lang="en-US" sz="2400" b="1" dirty="0">
                <a:solidFill>
                  <a:schemeClr val="bg1">
                    <a:lumMod val="95000"/>
                    <a:lumOff val="5000"/>
                  </a:schemeClr>
                </a:solidFill>
              </a:rPr>
              <a:t> contains the basic parts from which a young plant will </a:t>
            </a:r>
            <a:r>
              <a:rPr lang="en-US" sz="2400" b="1" dirty="0">
                <a:solidFill>
                  <a:schemeClr val="bg1"/>
                </a:solidFill>
              </a:rPr>
              <a:t>develop—roots, stems, and leaves. </a:t>
            </a:r>
          </a:p>
          <a:p>
            <a:r>
              <a:rPr lang="en-US" sz="2400" b="1" dirty="0">
                <a:solidFill>
                  <a:schemeClr val="bg1"/>
                </a:solidFill>
              </a:rPr>
              <a:t>____________________keeps the young plant alive until it can make its own food through photosynthesis.</a:t>
            </a:r>
          </a:p>
          <a:p>
            <a:r>
              <a:rPr lang="en-US" sz="2400" b="1" dirty="0">
                <a:solidFill>
                  <a:schemeClr val="bg1"/>
                </a:solidFill>
              </a:rPr>
              <a:t>_____________ one or more of which are the first leaves to appear from a germinating seed.</a:t>
            </a:r>
          </a:p>
        </p:txBody>
      </p:sp>
      <p:sp>
        <p:nvSpPr>
          <p:cNvPr id="3" name="Rectangle 2"/>
          <p:cNvSpPr/>
          <p:nvPr/>
        </p:nvSpPr>
        <p:spPr>
          <a:xfrm>
            <a:off x="914400" y="888274"/>
            <a:ext cx="2429691" cy="43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embryo </a:t>
            </a:r>
          </a:p>
        </p:txBody>
      </p:sp>
      <p:sp>
        <p:nvSpPr>
          <p:cNvPr id="5" name="Rectangle 4"/>
          <p:cNvSpPr/>
          <p:nvPr/>
        </p:nvSpPr>
        <p:spPr>
          <a:xfrm>
            <a:off x="692331" y="2664823"/>
            <a:ext cx="2442755"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Stored food </a:t>
            </a:r>
          </a:p>
        </p:txBody>
      </p:sp>
      <p:sp>
        <p:nvSpPr>
          <p:cNvPr id="6" name="Rectangle 5"/>
          <p:cNvSpPr/>
          <p:nvPr/>
        </p:nvSpPr>
        <p:spPr>
          <a:xfrm>
            <a:off x="254725" y="4091349"/>
            <a:ext cx="2109652" cy="483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lumOff val="5000"/>
                  </a:schemeClr>
                </a:solidFill>
              </a:rPr>
              <a:t>Cotyledons</a:t>
            </a:r>
            <a:endParaRPr lang="en-US" dirty="0"/>
          </a:p>
        </p:txBody>
      </p:sp>
    </p:spTree>
    <p:extLst>
      <p:ext uri="{BB962C8B-B14F-4D97-AF65-F5344CB8AC3E}">
        <p14:creationId xmlns:p14="http://schemas.microsoft.com/office/powerpoint/2010/main" val="574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6236" y="474344"/>
            <a:ext cx="9831977" cy="1200329"/>
          </a:xfrm>
          <a:prstGeom prst="rect">
            <a:avLst/>
          </a:prstGeom>
        </p:spPr>
        <p:txBody>
          <a:bodyPr wrap="square">
            <a:spAutoFit/>
          </a:bodyPr>
          <a:lstStyle/>
          <a:p>
            <a:r>
              <a:rPr lang="en-US" b="1" dirty="0"/>
              <a:t>Parts of a Seed</a:t>
            </a:r>
          </a:p>
          <a:p>
            <a:r>
              <a:rPr lang="en-US" b="1" dirty="0">
                <a:solidFill>
                  <a:srgbClr val="FFC000"/>
                </a:solidFill>
              </a:rPr>
              <a:t>1. Seed (general idea)</a:t>
            </a:r>
            <a:endParaRPr lang="en-US" dirty="0">
              <a:solidFill>
                <a:srgbClr val="FFC000"/>
              </a:solidFill>
            </a:endParaRPr>
          </a:p>
          <a:p>
            <a:pPr>
              <a:buFont typeface="Arial" panose="020B0604020202020204" pitchFamily="34" charset="0"/>
              <a:buChar char="•"/>
            </a:pPr>
            <a:r>
              <a:rPr lang="en-US" dirty="0"/>
              <a:t>Most plants grow new plants from </a:t>
            </a:r>
            <a:r>
              <a:rPr lang="en-US" b="1" dirty="0"/>
              <a:t>seeds</a:t>
            </a:r>
            <a:r>
              <a:rPr lang="en-US" dirty="0"/>
              <a:t>.</a:t>
            </a:r>
          </a:p>
          <a:p>
            <a:pPr>
              <a:buFont typeface="Arial" panose="020B0604020202020204" pitchFamily="34" charset="0"/>
              <a:buChar char="•"/>
            </a:pPr>
            <a:r>
              <a:rPr lang="en-US" dirty="0"/>
              <a:t>A seed is like a </a:t>
            </a:r>
            <a:r>
              <a:rPr lang="en-US" b="1" dirty="0"/>
              <a:t>tiny package</a:t>
            </a:r>
            <a:r>
              <a:rPr lang="en-US" dirty="0"/>
              <a:t> containing a young plant inside a </a:t>
            </a:r>
            <a:r>
              <a:rPr lang="en-US" b="1" dirty="0"/>
              <a:t>protective covering</a:t>
            </a:r>
            <a:endParaRPr lang="en-US" dirty="0"/>
          </a:p>
        </p:txBody>
      </p:sp>
      <p:sp>
        <p:nvSpPr>
          <p:cNvPr id="13" name="Rectangle 12"/>
          <p:cNvSpPr/>
          <p:nvPr/>
        </p:nvSpPr>
        <p:spPr>
          <a:xfrm>
            <a:off x="291734" y="1987455"/>
            <a:ext cx="11412585" cy="1754326"/>
          </a:xfrm>
          <a:prstGeom prst="rect">
            <a:avLst/>
          </a:prstGeom>
        </p:spPr>
        <p:txBody>
          <a:bodyPr wrap="square">
            <a:spAutoFit/>
          </a:bodyPr>
          <a:lstStyle/>
          <a:p>
            <a:r>
              <a:rPr lang="en-US" b="1" dirty="0">
                <a:solidFill>
                  <a:srgbClr val="FFC000"/>
                </a:solidFill>
              </a:rPr>
              <a:t>2. Three Important Parts of a Seed</a:t>
            </a:r>
            <a:endParaRPr lang="en-US" dirty="0">
              <a:solidFill>
                <a:srgbClr val="FFC000"/>
              </a:solidFill>
            </a:endParaRPr>
          </a:p>
          <a:p>
            <a:r>
              <a:rPr lang="en-US" b="1" dirty="0"/>
              <a:t>a) Embryo</a:t>
            </a:r>
          </a:p>
          <a:p>
            <a:pPr>
              <a:buFont typeface="Arial" panose="020B0604020202020204" pitchFamily="34" charset="0"/>
              <a:buChar char="•"/>
            </a:pPr>
            <a:r>
              <a:rPr lang="en-US" dirty="0"/>
              <a:t>The </a:t>
            </a:r>
            <a:r>
              <a:rPr lang="en-US" b="1" dirty="0"/>
              <a:t>embryo</a:t>
            </a:r>
            <a:r>
              <a:rPr lang="en-US" dirty="0"/>
              <a:t> is the young plant inside the seed.</a:t>
            </a:r>
          </a:p>
          <a:p>
            <a:pPr>
              <a:buFont typeface="Arial" panose="020B0604020202020204" pitchFamily="34" charset="0"/>
              <a:buChar char="•"/>
            </a:pPr>
            <a:r>
              <a:rPr lang="en-US" dirty="0"/>
              <a:t>It has the </a:t>
            </a:r>
            <a:r>
              <a:rPr lang="en-US" b="1" dirty="0"/>
              <a:t>basic parts</a:t>
            </a:r>
            <a:r>
              <a:rPr lang="en-US" dirty="0"/>
              <a:t> from which the plant will grow: </a:t>
            </a:r>
            <a:r>
              <a:rPr lang="en-US" b="1" dirty="0"/>
              <a:t>roots, stems, and leaves</a:t>
            </a:r>
            <a:r>
              <a:rPr lang="en-US" dirty="0"/>
              <a:t>.</a:t>
            </a:r>
          </a:p>
          <a:p>
            <a:pPr>
              <a:buFont typeface="Arial" panose="020B0604020202020204" pitchFamily="34" charset="0"/>
              <a:buChar char="•"/>
            </a:pPr>
            <a:r>
              <a:rPr lang="en-US" dirty="0"/>
              <a:t>This is what </a:t>
            </a:r>
            <a:r>
              <a:rPr lang="en-US" b="1" dirty="0"/>
              <a:t>develops</a:t>
            </a:r>
            <a:r>
              <a:rPr lang="en-US" dirty="0"/>
              <a:t> into the new plant.</a:t>
            </a:r>
          </a:p>
          <a:p>
            <a:r>
              <a:rPr lang="en-US" b="1" dirty="0"/>
              <a:t>Example:</a:t>
            </a:r>
            <a:r>
              <a:rPr lang="en-US" dirty="0"/>
              <a:t> The embryo in a bean seed will grow into a full bean plant.</a:t>
            </a:r>
          </a:p>
        </p:txBody>
      </p:sp>
      <p:sp>
        <p:nvSpPr>
          <p:cNvPr id="14" name="Rectangle 13"/>
          <p:cNvSpPr/>
          <p:nvPr/>
        </p:nvSpPr>
        <p:spPr>
          <a:xfrm>
            <a:off x="5982789" y="0"/>
            <a:ext cx="4336869" cy="92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Explanation </a:t>
            </a:r>
            <a:endParaRPr lang="en-US" sz="4000" b="1" dirty="0"/>
          </a:p>
        </p:txBody>
      </p:sp>
      <p:sp>
        <p:nvSpPr>
          <p:cNvPr id="15" name="Rectangle 14"/>
          <p:cNvSpPr/>
          <p:nvPr/>
        </p:nvSpPr>
        <p:spPr>
          <a:xfrm>
            <a:off x="291734" y="4007229"/>
            <a:ext cx="11308083" cy="1477328"/>
          </a:xfrm>
          <a:prstGeom prst="rect">
            <a:avLst/>
          </a:prstGeom>
        </p:spPr>
        <p:txBody>
          <a:bodyPr wrap="square">
            <a:spAutoFit/>
          </a:bodyPr>
          <a:lstStyle/>
          <a:p>
            <a:r>
              <a:rPr lang="en-US" b="1" dirty="0">
                <a:solidFill>
                  <a:srgbClr val="FFC000"/>
                </a:solidFill>
              </a:rPr>
              <a:t>b) Stored Food</a:t>
            </a:r>
          </a:p>
          <a:p>
            <a:pPr>
              <a:buFont typeface="Arial" panose="020B0604020202020204" pitchFamily="34" charset="0"/>
              <a:buChar char="•"/>
            </a:pPr>
            <a:r>
              <a:rPr lang="en-US" dirty="0"/>
              <a:t>Seeds contain </a:t>
            </a:r>
            <a:r>
              <a:rPr lang="en-US" b="1" dirty="0"/>
              <a:t>stored food</a:t>
            </a:r>
            <a:r>
              <a:rPr lang="en-US" dirty="0"/>
              <a:t> to keep the young plant alive.</a:t>
            </a:r>
          </a:p>
          <a:p>
            <a:pPr>
              <a:buFont typeface="Arial" panose="020B0604020202020204" pitchFamily="34" charset="0"/>
              <a:buChar char="•"/>
            </a:pPr>
            <a:r>
              <a:rPr lang="en-US" dirty="0"/>
              <a:t>This food is used </a:t>
            </a:r>
            <a:r>
              <a:rPr lang="en-US" b="1" dirty="0"/>
              <a:t>until the plant can make its own food</a:t>
            </a:r>
            <a:r>
              <a:rPr lang="en-US" dirty="0"/>
              <a:t> through </a:t>
            </a:r>
            <a:r>
              <a:rPr lang="en-US" b="1" dirty="0"/>
              <a:t>photosynthesis</a:t>
            </a:r>
            <a:r>
              <a:rPr lang="en-US" dirty="0"/>
              <a:t>.</a:t>
            </a:r>
          </a:p>
          <a:p>
            <a:pPr>
              <a:buFont typeface="Arial" panose="020B0604020202020204" pitchFamily="34" charset="0"/>
              <a:buChar char="•"/>
            </a:pPr>
            <a:r>
              <a:rPr lang="en-US" dirty="0"/>
              <a:t>Some plants store food in the </a:t>
            </a:r>
            <a:r>
              <a:rPr lang="en-US" b="1" dirty="0"/>
              <a:t>cotyledons</a:t>
            </a:r>
            <a:r>
              <a:rPr lang="en-US" dirty="0"/>
              <a:t>, which are the seed leaves.</a:t>
            </a:r>
          </a:p>
          <a:p>
            <a:r>
              <a:rPr lang="en-US" b="1" dirty="0"/>
              <a:t>Example:</a:t>
            </a:r>
            <a:r>
              <a:rPr lang="en-US" dirty="0"/>
              <a:t> Corn seeds have stored food in their cotyledons to feed the young plant.</a:t>
            </a:r>
          </a:p>
        </p:txBody>
      </p:sp>
      <p:sp>
        <p:nvSpPr>
          <p:cNvPr id="16" name="Rectangle 15"/>
          <p:cNvSpPr/>
          <p:nvPr/>
        </p:nvSpPr>
        <p:spPr>
          <a:xfrm>
            <a:off x="239482" y="5513031"/>
            <a:ext cx="11412586" cy="1200329"/>
          </a:xfrm>
          <a:prstGeom prst="rect">
            <a:avLst/>
          </a:prstGeom>
        </p:spPr>
        <p:txBody>
          <a:bodyPr wrap="square">
            <a:spAutoFit/>
          </a:bodyPr>
          <a:lstStyle/>
          <a:p>
            <a:r>
              <a:rPr lang="en-US" b="1" dirty="0">
                <a:solidFill>
                  <a:srgbClr val="FFC000"/>
                </a:solidFill>
              </a:rPr>
              <a:t>c) Seed Coat</a:t>
            </a:r>
          </a:p>
          <a:p>
            <a:pPr>
              <a:buFont typeface="Arial" panose="020B0604020202020204" pitchFamily="34" charset="0"/>
              <a:buChar char="•"/>
            </a:pPr>
            <a:r>
              <a:rPr lang="en-US" dirty="0"/>
              <a:t>The </a:t>
            </a:r>
            <a:r>
              <a:rPr lang="en-US" b="1" dirty="0"/>
              <a:t>seed coat</a:t>
            </a:r>
            <a:r>
              <a:rPr lang="en-US" dirty="0"/>
              <a:t> is the outer </a:t>
            </a:r>
            <a:r>
              <a:rPr lang="en-US" b="1" dirty="0"/>
              <a:t>protective covering</a:t>
            </a:r>
            <a:r>
              <a:rPr lang="en-US" dirty="0"/>
              <a:t> of the seed.</a:t>
            </a:r>
          </a:p>
          <a:p>
            <a:pPr>
              <a:buFont typeface="Arial" panose="020B0604020202020204" pitchFamily="34" charset="0"/>
              <a:buChar char="•"/>
            </a:pPr>
            <a:r>
              <a:rPr lang="en-US" dirty="0"/>
              <a:t>It </a:t>
            </a:r>
            <a:r>
              <a:rPr lang="en-US" b="1" dirty="0"/>
              <a:t>protects</a:t>
            </a:r>
            <a:r>
              <a:rPr lang="en-US" dirty="0"/>
              <a:t> the embryo and stored food from damage and drying out.</a:t>
            </a:r>
          </a:p>
          <a:p>
            <a:r>
              <a:rPr lang="en-US" b="1" dirty="0"/>
              <a:t>Example:</a:t>
            </a:r>
            <a:r>
              <a:rPr lang="en-US" dirty="0"/>
              <a:t> The hard shell of a sunflower seed is its seed coat.</a:t>
            </a:r>
          </a:p>
        </p:txBody>
      </p:sp>
    </p:spTree>
    <p:extLst>
      <p:ext uri="{BB962C8B-B14F-4D97-AF65-F5344CB8AC3E}">
        <p14:creationId xmlns:p14="http://schemas.microsoft.com/office/powerpoint/2010/main" val="516998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195" y="300446"/>
            <a:ext cx="11495314" cy="6100354"/>
          </a:xfrm>
        </p:spPr>
        <p:txBody>
          <a:bodyPr/>
          <a:lstStyle/>
          <a:p>
            <a:pPr rtl="1"/>
            <a:r>
              <a:rPr lang="en-US" sz="3200" cap="none" dirty="0"/>
              <a:t>the outer protective covering of a seed is called the seed coat. the seed coat is like a plastic wrap; </a:t>
            </a:r>
            <a:r>
              <a:rPr lang="en-US" sz="3200" b="1" cap="none" dirty="0">
                <a:solidFill>
                  <a:srgbClr val="FFFF00"/>
                </a:solidFill>
              </a:rPr>
              <a:t>it protects the embryo and stored food from drying out</a:t>
            </a:r>
            <a:r>
              <a:rPr lang="en-US" sz="3200" cap="none" dirty="0"/>
              <a:t>. this protection is necessary because a seed may be inactive—may not begin to grow—for weeks, months, or even years. then, when conditions are right, the embryo inside a seed suddenly becomes active and begins to grow. the time when the embryo first begins to grow is called </a:t>
            </a:r>
            <a:r>
              <a:rPr lang="en-US" sz="3200" cap="none" dirty="0">
                <a:solidFill>
                  <a:srgbClr val="FF0000"/>
                </a:solidFill>
              </a:rPr>
              <a:t>germination.  </a:t>
            </a:r>
            <a:br>
              <a:rPr lang="en-US" sz="3200" cap="none" dirty="0">
                <a:solidFill>
                  <a:srgbClr val="FF0000"/>
                </a:solidFill>
              </a:rPr>
            </a:br>
            <a:r>
              <a:rPr lang="en-US" sz="3200" cap="none" dirty="0">
                <a:solidFill>
                  <a:srgbClr val="FF0000"/>
                </a:solidFill>
              </a:rPr>
              <a:t>     * What is the function of the seed coat ?</a:t>
            </a:r>
            <a:br>
              <a:rPr lang="en-US" sz="3200" cap="none" dirty="0">
                <a:solidFill>
                  <a:srgbClr val="FF0000"/>
                </a:solidFill>
              </a:rPr>
            </a:br>
            <a:r>
              <a:rPr lang="en-US" sz="3200" cap="none" dirty="0">
                <a:solidFill>
                  <a:srgbClr val="FF0000"/>
                </a:solidFill>
              </a:rPr>
              <a:t>     * Define germination . </a:t>
            </a:r>
          </a:p>
        </p:txBody>
      </p:sp>
    </p:spTree>
    <p:extLst>
      <p:ext uri="{BB962C8B-B14F-4D97-AF65-F5344CB8AC3E}">
        <p14:creationId xmlns:p14="http://schemas.microsoft.com/office/powerpoint/2010/main" val="81679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0664"/>
            <a:ext cx="11308080" cy="1200329"/>
          </a:xfrm>
          <a:prstGeom prst="rect">
            <a:avLst/>
          </a:prstGeom>
        </p:spPr>
        <p:txBody>
          <a:bodyPr wrap="square">
            <a:spAutoFit/>
          </a:bodyPr>
          <a:lstStyle/>
          <a:p>
            <a:r>
              <a:rPr lang="en-US" b="1" dirty="0">
                <a:solidFill>
                  <a:srgbClr val="FFC000"/>
                </a:solidFill>
              </a:rPr>
              <a:t>1. “The outer protective covering of a seed is called the seed coat.”</a:t>
            </a:r>
            <a:endParaRPr lang="en-US" dirty="0">
              <a:solidFill>
                <a:srgbClr val="FFC000"/>
              </a:solidFill>
            </a:endParaRPr>
          </a:p>
          <a:p>
            <a:pPr>
              <a:buFont typeface="Arial" panose="020B0604020202020204" pitchFamily="34" charset="0"/>
              <a:buChar char="•"/>
            </a:pPr>
            <a:r>
              <a:rPr lang="en-US" b="1" dirty="0"/>
              <a:t>Outer protective covering</a:t>
            </a:r>
            <a:r>
              <a:rPr lang="en-US" dirty="0"/>
              <a:t> → the outside layer that protects the seed.</a:t>
            </a:r>
          </a:p>
          <a:p>
            <a:pPr>
              <a:buFont typeface="Arial" panose="020B0604020202020204" pitchFamily="34" charset="0"/>
              <a:buChar char="•"/>
            </a:pPr>
            <a:r>
              <a:rPr lang="en-US" b="1" dirty="0"/>
              <a:t>Seed coat</a:t>
            </a:r>
            <a:r>
              <a:rPr lang="en-US" dirty="0"/>
              <a:t> → the name of this protective layer.</a:t>
            </a:r>
            <a:br>
              <a:rPr lang="en-US" dirty="0"/>
            </a:br>
            <a:r>
              <a:rPr lang="en-US" b="1" dirty="0"/>
              <a:t>Meaning:</a:t>
            </a:r>
            <a:r>
              <a:rPr lang="en-US" dirty="0"/>
              <a:t> The seed has a protective layer on the outside called the seed coat.</a:t>
            </a:r>
          </a:p>
        </p:txBody>
      </p:sp>
      <p:sp>
        <p:nvSpPr>
          <p:cNvPr id="3" name="Rectangle 2"/>
          <p:cNvSpPr/>
          <p:nvPr/>
        </p:nvSpPr>
        <p:spPr>
          <a:xfrm>
            <a:off x="396239" y="2178040"/>
            <a:ext cx="10994571" cy="2308324"/>
          </a:xfrm>
          <a:prstGeom prst="rect">
            <a:avLst/>
          </a:prstGeom>
        </p:spPr>
        <p:txBody>
          <a:bodyPr wrap="square">
            <a:spAutoFit/>
          </a:bodyPr>
          <a:lstStyle/>
          <a:p>
            <a:r>
              <a:rPr lang="en-US" b="1" dirty="0" smtClean="0">
                <a:solidFill>
                  <a:srgbClr val="FFC000"/>
                </a:solidFill>
              </a:rPr>
              <a:t>2. The </a:t>
            </a:r>
            <a:r>
              <a:rPr lang="en-US" b="1" dirty="0">
                <a:solidFill>
                  <a:srgbClr val="FFC000"/>
                </a:solidFill>
              </a:rPr>
              <a:t>seed coat is like a plastic wrap because:</a:t>
            </a:r>
          </a:p>
          <a:p>
            <a:pPr>
              <a:buFont typeface="+mj-lt"/>
              <a:buAutoNum type="arabicPeriod"/>
            </a:pPr>
            <a:r>
              <a:rPr lang="en-US" b="1" dirty="0"/>
              <a:t>Protective Layer: Just like plastic wrap protects food from dust, germs, and drying out, the seed coat protects the embryo and stored food inside the seed.</a:t>
            </a:r>
          </a:p>
          <a:p>
            <a:pPr>
              <a:buFont typeface="+mj-lt"/>
              <a:buAutoNum type="arabicPeriod"/>
            </a:pPr>
            <a:r>
              <a:rPr lang="en-US" b="1" dirty="0"/>
              <a:t>Barrier: It acts as a barrier against damage from water, insects, and physical impacts.</a:t>
            </a:r>
          </a:p>
          <a:p>
            <a:pPr>
              <a:buFont typeface="+mj-lt"/>
              <a:buAutoNum type="arabicPeriod"/>
            </a:pPr>
            <a:r>
              <a:rPr lang="en-US" b="1" dirty="0"/>
              <a:t>Keeps Things Inside: The seed coat keeps the embryo and stored food secure, just like plastic wrap keeps food contained.</a:t>
            </a:r>
          </a:p>
          <a:p>
            <a:r>
              <a:rPr lang="en-US" b="1" dirty="0"/>
              <a:t>Example sentence:</a:t>
            </a:r>
          </a:p>
          <a:p>
            <a:pPr>
              <a:buFont typeface="Arial" panose="020B0604020202020204" pitchFamily="34" charset="0"/>
              <a:buChar char="•"/>
            </a:pPr>
            <a:r>
              <a:rPr lang="en-US" b="1" dirty="0"/>
              <a:t>The seed coat is like a plastic wrap that keeps the tiny plant safe until it is ready to grow.</a:t>
            </a:r>
            <a:endParaRPr lang="en-US" b="1" dirty="0"/>
          </a:p>
        </p:txBody>
      </p:sp>
      <p:sp>
        <p:nvSpPr>
          <p:cNvPr id="4" name="Rectangle 3"/>
          <p:cNvSpPr/>
          <p:nvPr/>
        </p:nvSpPr>
        <p:spPr>
          <a:xfrm>
            <a:off x="200297" y="4623473"/>
            <a:ext cx="11791406" cy="2031325"/>
          </a:xfrm>
          <a:prstGeom prst="rect">
            <a:avLst/>
          </a:prstGeom>
        </p:spPr>
        <p:txBody>
          <a:bodyPr wrap="square">
            <a:spAutoFit/>
          </a:bodyPr>
          <a:lstStyle/>
          <a:p>
            <a:r>
              <a:rPr lang="en-US" b="1" dirty="0"/>
              <a:t>3. </a:t>
            </a:r>
            <a:r>
              <a:rPr lang="en-US" b="1" dirty="0">
                <a:solidFill>
                  <a:srgbClr val="FFC000"/>
                </a:solidFill>
              </a:rPr>
              <a:t>“This protection is necessary because a seed may be inactive—may not begin to grow—for weeks, months, or even years.”</a:t>
            </a:r>
            <a:endParaRPr lang="en-US" dirty="0">
              <a:solidFill>
                <a:srgbClr val="FFC000"/>
              </a:solidFill>
            </a:endParaRPr>
          </a:p>
          <a:p>
            <a:pPr>
              <a:buFont typeface="Arial" panose="020B0604020202020204" pitchFamily="34" charset="0"/>
              <a:buChar char="•"/>
            </a:pPr>
            <a:r>
              <a:rPr lang="en-US" b="1" dirty="0"/>
              <a:t>Inactive</a:t>
            </a:r>
            <a:r>
              <a:rPr lang="en-US" dirty="0"/>
              <a:t> → not growing or developing.</a:t>
            </a:r>
          </a:p>
          <a:p>
            <a:pPr>
              <a:buFont typeface="Arial" panose="020B0604020202020204" pitchFamily="34" charset="0"/>
              <a:buChar char="•"/>
            </a:pPr>
            <a:r>
              <a:rPr lang="en-US" b="1" dirty="0"/>
              <a:t>May not begin to grow</a:t>
            </a:r>
            <a:r>
              <a:rPr lang="en-US" dirty="0"/>
              <a:t> → the seed stays dormant.</a:t>
            </a:r>
          </a:p>
          <a:p>
            <a:pPr>
              <a:buFont typeface="Arial" panose="020B0604020202020204" pitchFamily="34" charset="0"/>
              <a:buChar char="•"/>
            </a:pPr>
            <a:r>
              <a:rPr lang="en-US" b="1" dirty="0"/>
              <a:t>Weeks, months, or even years</a:t>
            </a:r>
            <a:r>
              <a:rPr lang="en-US" dirty="0"/>
              <a:t> → seeds can remain safe for a long time.</a:t>
            </a:r>
            <a:br>
              <a:rPr lang="en-US" dirty="0"/>
            </a:br>
            <a:r>
              <a:rPr lang="en-US" b="1" dirty="0"/>
              <a:t>Meaning:</a:t>
            </a:r>
            <a:r>
              <a:rPr lang="en-US" dirty="0"/>
              <a:t> The seed coat’s protection is important because seeds can stay dormant for a long time before they start to grow.</a:t>
            </a:r>
          </a:p>
        </p:txBody>
      </p:sp>
    </p:spTree>
    <p:extLst>
      <p:ext uri="{BB962C8B-B14F-4D97-AF65-F5344CB8AC3E}">
        <p14:creationId xmlns:p14="http://schemas.microsoft.com/office/powerpoint/2010/main" val="205386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 y="610496"/>
            <a:ext cx="11848011" cy="6001643"/>
          </a:xfrm>
          <a:prstGeom prst="rect">
            <a:avLst/>
          </a:prstGeom>
        </p:spPr>
        <p:txBody>
          <a:bodyPr wrap="square">
            <a:spAutoFit/>
          </a:bodyPr>
          <a:lstStyle/>
          <a:p>
            <a:r>
              <a:rPr lang="en-US" sz="3200" b="1" dirty="0">
                <a:solidFill>
                  <a:srgbClr val="FFC000"/>
                </a:solidFill>
              </a:rPr>
              <a:t>The seed coat is like a plastic wrap because:</a:t>
            </a:r>
          </a:p>
          <a:p>
            <a:pPr>
              <a:buFont typeface="+mj-lt"/>
              <a:buAutoNum type="arabicPeriod"/>
            </a:pPr>
            <a:r>
              <a:rPr lang="en-US" sz="3200" b="1" dirty="0"/>
              <a:t>Protective Layer: Just like plastic wrap protects food from dust, germs, and drying out, the seed coat protects the embryo and stored food inside the seed.</a:t>
            </a:r>
          </a:p>
          <a:p>
            <a:pPr>
              <a:buFont typeface="+mj-lt"/>
              <a:buAutoNum type="arabicPeriod"/>
            </a:pPr>
            <a:r>
              <a:rPr lang="en-US" sz="3200" b="1" dirty="0"/>
              <a:t>Barrier: It acts as a barrier against damage from water, insects, and physical impacts.</a:t>
            </a:r>
          </a:p>
          <a:p>
            <a:pPr>
              <a:buFont typeface="+mj-lt"/>
              <a:buAutoNum type="arabicPeriod"/>
            </a:pPr>
            <a:r>
              <a:rPr lang="en-US" sz="3200" b="1" dirty="0"/>
              <a:t>Keeps Things Inside: The seed coat keeps the embryo and stored food secure, just like plastic wrap keeps food contained.</a:t>
            </a:r>
          </a:p>
          <a:p>
            <a:r>
              <a:rPr lang="en-US" sz="3200" b="1" dirty="0"/>
              <a:t>Example sentence:</a:t>
            </a:r>
          </a:p>
          <a:p>
            <a:pPr>
              <a:buFont typeface="Arial" panose="020B0604020202020204" pitchFamily="34" charset="0"/>
              <a:buChar char="•"/>
            </a:pPr>
            <a:r>
              <a:rPr lang="en-US" sz="3200" b="1" dirty="0"/>
              <a:t>The seed coat is like a plastic wrap that keeps the tiny plant safe until it is ready to grow.</a:t>
            </a:r>
          </a:p>
        </p:txBody>
      </p:sp>
    </p:spTree>
    <p:extLst>
      <p:ext uri="{BB962C8B-B14F-4D97-AF65-F5344CB8AC3E}">
        <p14:creationId xmlns:p14="http://schemas.microsoft.com/office/powerpoint/2010/main" val="176706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769929"/>
            <a:ext cx="11848012" cy="4524315"/>
          </a:xfrm>
          <a:prstGeom prst="rect">
            <a:avLst/>
          </a:prstGeom>
        </p:spPr>
        <p:txBody>
          <a:bodyPr wrap="square">
            <a:spAutoFit/>
          </a:bodyPr>
          <a:lstStyle/>
          <a:p>
            <a:r>
              <a:rPr lang="en-US" sz="3200" b="1" dirty="0">
                <a:solidFill>
                  <a:srgbClr val="FFC000"/>
                </a:solidFill>
              </a:rPr>
              <a:t>1. Develop (verb)</a:t>
            </a:r>
          </a:p>
          <a:p>
            <a:r>
              <a:rPr lang="en-US" sz="3200" b="1" dirty="0">
                <a:solidFill>
                  <a:schemeClr val="accent5">
                    <a:lumMod val="60000"/>
                    <a:lumOff val="40000"/>
                  </a:schemeClr>
                </a:solidFill>
              </a:rPr>
              <a:t>Definition</a:t>
            </a:r>
            <a:r>
              <a:rPr lang="en-US" sz="3200" b="1" dirty="0"/>
              <a:t>: To grow, improve, or change into a more advanced form.</a:t>
            </a:r>
          </a:p>
          <a:p>
            <a:endParaRPr lang="en-US" sz="3200" b="1" dirty="0" smtClean="0"/>
          </a:p>
          <a:p>
            <a:pPr>
              <a:buFont typeface="Arial" panose="020B0604020202020204" pitchFamily="34" charset="0"/>
              <a:buChar char="•"/>
            </a:pPr>
            <a:r>
              <a:rPr lang="en-US" sz="3200" b="1" dirty="0" smtClean="0"/>
              <a:t>The </a:t>
            </a:r>
            <a:r>
              <a:rPr lang="en-US" sz="3200" b="1" dirty="0"/>
              <a:t>students worked hard to </a:t>
            </a:r>
            <a:r>
              <a:rPr lang="en-US" sz="3200" b="1" dirty="0">
                <a:solidFill>
                  <a:srgbClr val="FFC000"/>
                </a:solidFill>
              </a:rPr>
              <a:t>develop</a:t>
            </a:r>
            <a:r>
              <a:rPr lang="en-US" sz="3200" b="1" dirty="0"/>
              <a:t> their presentation skills.</a:t>
            </a:r>
          </a:p>
          <a:p>
            <a:pPr>
              <a:buFont typeface="+mj-lt"/>
              <a:buAutoNum type="arabicPeriod"/>
            </a:pPr>
            <a:r>
              <a:rPr lang="en-US" sz="3200" b="1" dirty="0" smtClean="0"/>
              <a:t>Plants </a:t>
            </a:r>
            <a:r>
              <a:rPr lang="en-US" sz="3200" b="1" dirty="0">
                <a:solidFill>
                  <a:srgbClr val="FFC000"/>
                </a:solidFill>
              </a:rPr>
              <a:t>develop</a:t>
            </a:r>
            <a:r>
              <a:rPr lang="en-US" sz="3200" b="1" dirty="0"/>
              <a:t> roots before they grow leaves.</a:t>
            </a:r>
          </a:p>
          <a:p>
            <a:pPr>
              <a:buFont typeface="+mj-lt"/>
              <a:buAutoNum type="arabicPeriod"/>
            </a:pPr>
            <a:r>
              <a:rPr lang="en-US" sz="3200" b="1" dirty="0"/>
              <a:t>She wants to </a:t>
            </a:r>
            <a:r>
              <a:rPr lang="en-US" sz="3200" b="1" dirty="0">
                <a:solidFill>
                  <a:srgbClr val="FFC000"/>
                </a:solidFill>
              </a:rPr>
              <a:t>develop</a:t>
            </a:r>
            <a:r>
              <a:rPr lang="en-US" sz="3200" b="1" dirty="0"/>
              <a:t> her writing abilities this year.</a:t>
            </a:r>
          </a:p>
          <a:p>
            <a:pPr>
              <a:buFont typeface="+mj-lt"/>
              <a:buAutoNum type="arabicPeriod"/>
            </a:pPr>
            <a:r>
              <a:rPr lang="en-US" sz="3200" b="1" dirty="0"/>
              <a:t>The company plans to </a:t>
            </a:r>
            <a:r>
              <a:rPr lang="en-US" sz="3200" b="1" dirty="0">
                <a:solidFill>
                  <a:srgbClr val="FFC000"/>
                </a:solidFill>
              </a:rPr>
              <a:t>develop</a:t>
            </a:r>
            <a:r>
              <a:rPr lang="en-US" sz="3200" b="1" dirty="0"/>
              <a:t> a new mobile </a:t>
            </a:r>
            <a:r>
              <a:rPr lang="en-US" sz="3200" b="1" dirty="0" smtClean="0"/>
              <a:t>app.</a:t>
            </a:r>
            <a:endParaRPr lang="en-US" sz="3200" b="1" dirty="0"/>
          </a:p>
        </p:txBody>
      </p:sp>
    </p:spTree>
    <p:extLst>
      <p:ext uri="{BB962C8B-B14F-4D97-AF65-F5344CB8AC3E}">
        <p14:creationId xmlns:p14="http://schemas.microsoft.com/office/powerpoint/2010/main" val="2406902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76" y="464293"/>
            <a:ext cx="10798629" cy="1938992"/>
          </a:xfrm>
          <a:prstGeom prst="rect">
            <a:avLst/>
          </a:prstGeom>
        </p:spPr>
        <p:txBody>
          <a:bodyPr wrap="square">
            <a:spAutoFit/>
          </a:bodyPr>
          <a:lstStyle/>
          <a:p>
            <a:r>
              <a:rPr lang="en-US" sz="2400" b="1" dirty="0">
                <a:solidFill>
                  <a:srgbClr val="FFC000"/>
                </a:solidFill>
              </a:rPr>
              <a:t>4. “Then, when conditions are right, the embryo inside a seed suddenly becomes active and begins to grow.”</a:t>
            </a:r>
            <a:endParaRPr lang="en-US" sz="2400" dirty="0">
              <a:solidFill>
                <a:srgbClr val="FFC000"/>
              </a:solidFill>
            </a:endParaRPr>
          </a:p>
          <a:p>
            <a:pPr>
              <a:buFont typeface="Arial" panose="020B0604020202020204" pitchFamily="34" charset="0"/>
              <a:buChar char="•"/>
            </a:pPr>
            <a:r>
              <a:rPr lang="en-US" sz="2400" b="1" dirty="0"/>
              <a:t>Conditions are right</a:t>
            </a:r>
            <a:r>
              <a:rPr lang="en-US" sz="2400" dirty="0"/>
              <a:t> → enough water, warmth, oxygen, and light.</a:t>
            </a:r>
          </a:p>
          <a:p>
            <a:pPr>
              <a:buFont typeface="Arial" panose="020B0604020202020204" pitchFamily="34" charset="0"/>
              <a:buChar char="•"/>
            </a:pPr>
            <a:r>
              <a:rPr lang="en-US" sz="2400" b="1" dirty="0"/>
              <a:t>Embryo becomes active</a:t>
            </a:r>
            <a:r>
              <a:rPr lang="en-US" sz="2400" dirty="0"/>
              <a:t> → starts developing into a plant.</a:t>
            </a:r>
            <a:br>
              <a:rPr lang="en-US" sz="2400" dirty="0"/>
            </a:br>
            <a:r>
              <a:rPr lang="en-US" sz="2400" b="1" dirty="0"/>
              <a:t>Meaning:</a:t>
            </a:r>
            <a:r>
              <a:rPr lang="en-US" sz="2400" dirty="0"/>
              <a:t> Once the environment is suitable, the embryo starts growing.</a:t>
            </a:r>
          </a:p>
        </p:txBody>
      </p:sp>
      <p:sp>
        <p:nvSpPr>
          <p:cNvPr id="3" name="Rectangle 2"/>
          <p:cNvSpPr/>
          <p:nvPr/>
        </p:nvSpPr>
        <p:spPr>
          <a:xfrm>
            <a:off x="252548" y="3440111"/>
            <a:ext cx="11295018" cy="2246769"/>
          </a:xfrm>
          <a:prstGeom prst="rect">
            <a:avLst/>
          </a:prstGeom>
        </p:spPr>
        <p:txBody>
          <a:bodyPr wrap="square">
            <a:spAutoFit/>
          </a:bodyPr>
          <a:lstStyle/>
          <a:p>
            <a:r>
              <a:rPr lang="en-US" sz="2800" b="1" dirty="0"/>
              <a:t>5. </a:t>
            </a:r>
            <a:r>
              <a:rPr lang="en-US" sz="2800" b="1" dirty="0">
                <a:solidFill>
                  <a:srgbClr val="FFC000"/>
                </a:solidFill>
              </a:rPr>
              <a:t>“The time when the embryo first begins to grow is called germination.”</a:t>
            </a:r>
            <a:endParaRPr lang="en-US" sz="2800" dirty="0">
              <a:solidFill>
                <a:srgbClr val="FFC000"/>
              </a:solidFill>
            </a:endParaRPr>
          </a:p>
          <a:p>
            <a:pPr>
              <a:buFont typeface="Arial" panose="020B0604020202020204" pitchFamily="34" charset="0"/>
              <a:buChar char="•"/>
            </a:pPr>
            <a:r>
              <a:rPr lang="en-US" sz="2800" b="1" dirty="0"/>
              <a:t>Germination</a:t>
            </a:r>
            <a:r>
              <a:rPr lang="en-US" sz="2800" dirty="0"/>
              <a:t> → the process when the seed starts to grow into a new plant.</a:t>
            </a:r>
            <a:br>
              <a:rPr lang="en-US" sz="2800" dirty="0"/>
            </a:br>
            <a:r>
              <a:rPr lang="en-US" sz="2800" b="1" dirty="0"/>
              <a:t>Meaning:</a:t>
            </a:r>
            <a:r>
              <a:rPr lang="en-US" sz="2800" dirty="0"/>
              <a:t> Germination is the beginning of the seed’s growth.</a:t>
            </a:r>
          </a:p>
        </p:txBody>
      </p:sp>
    </p:spTree>
    <p:extLst>
      <p:ext uri="{BB962C8B-B14F-4D97-AF65-F5344CB8AC3E}">
        <p14:creationId xmlns:p14="http://schemas.microsoft.com/office/powerpoint/2010/main" val="2530730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https://www.youtube.com/watch?v=TE6xptjgNR0</a:t>
            </a:r>
            <a:endParaRPr lang="en-US" dirty="0"/>
          </a:p>
        </p:txBody>
      </p:sp>
    </p:spTree>
    <p:extLst>
      <p:ext uri="{BB962C8B-B14F-4D97-AF65-F5344CB8AC3E}">
        <p14:creationId xmlns:p14="http://schemas.microsoft.com/office/powerpoint/2010/main" val="3806298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109066"/>
            <a:ext cx="11011988" cy="5899848"/>
          </a:xfrm>
        </p:spPr>
        <p:txBody>
          <a:bodyPr>
            <a:noAutofit/>
          </a:bodyPr>
          <a:lstStyle/>
          <a:p>
            <a:r>
              <a:rPr lang="en-US" sz="3200" b="1" cap="none" dirty="0">
                <a:solidFill>
                  <a:srgbClr val="FFFF00"/>
                </a:solidFill>
              </a:rPr>
              <a:t>Germination</a:t>
            </a:r>
            <a:r>
              <a:rPr lang="en-US" sz="3200" b="1" cap="none" dirty="0"/>
              <a:t/>
            </a:r>
            <a:br>
              <a:rPr lang="en-US" sz="3200" b="1" cap="none" dirty="0"/>
            </a:br>
            <a:r>
              <a:rPr lang="en-US" sz="3200" b="1" cap="none" dirty="0"/>
              <a:t>during germination, the seed absorbs water from the environment. then the embryo uses its stored food to begin to grow. the seed coat breaks open, and the embryo’s roots grow downward. then its stem and leaves grow upward. as the stem grows longer, it breaks out of the ground. once it is above the ground, the stem straightens up toward the sunlight, and the first leaves appear on the stem. when the young plant produces its first leaves, it can begin to make its own food by photosynthesis.</a:t>
            </a:r>
          </a:p>
        </p:txBody>
      </p:sp>
    </p:spTree>
    <p:extLst>
      <p:ext uri="{BB962C8B-B14F-4D97-AF65-F5344CB8AC3E}">
        <p14:creationId xmlns:p14="http://schemas.microsoft.com/office/powerpoint/2010/main" val="3175743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286604"/>
            <a:ext cx="10668000" cy="1846659"/>
          </a:xfrm>
          <a:prstGeom prst="rect">
            <a:avLst/>
          </a:prstGeom>
        </p:spPr>
        <p:txBody>
          <a:bodyPr wrap="square">
            <a:spAutoFit/>
          </a:bodyPr>
          <a:lstStyle/>
          <a:p>
            <a:r>
              <a:rPr lang="en-US" b="1" dirty="0">
                <a:solidFill>
                  <a:srgbClr val="FFC000"/>
                </a:solidFill>
              </a:rPr>
              <a:t>1. “During germination, the seed absorbs water from the environment.”</a:t>
            </a:r>
            <a:endParaRPr lang="en-US" dirty="0">
              <a:solidFill>
                <a:srgbClr val="FFC000"/>
              </a:solidFill>
            </a:endParaRPr>
          </a:p>
          <a:p>
            <a:pPr>
              <a:buFont typeface="Arial" panose="020B0604020202020204" pitchFamily="34" charset="0"/>
              <a:buChar char="•"/>
            </a:pPr>
            <a:r>
              <a:rPr lang="en-US" sz="2400" b="1" dirty="0"/>
              <a:t>During germination</a:t>
            </a:r>
            <a:r>
              <a:rPr lang="en-US" sz="2400" dirty="0"/>
              <a:t> → the period when the seed starts to grow.</a:t>
            </a:r>
          </a:p>
          <a:p>
            <a:pPr>
              <a:buFont typeface="Arial" panose="020B0604020202020204" pitchFamily="34" charset="0"/>
              <a:buChar char="•"/>
            </a:pPr>
            <a:r>
              <a:rPr lang="en-US" sz="2400" b="1" dirty="0"/>
              <a:t>Seed absorbs water</a:t>
            </a:r>
            <a:r>
              <a:rPr lang="en-US" sz="2400" dirty="0"/>
              <a:t> → takes in water to start activating the embryo.</a:t>
            </a:r>
          </a:p>
          <a:p>
            <a:pPr>
              <a:buFont typeface="Arial" panose="020B0604020202020204" pitchFamily="34" charset="0"/>
              <a:buChar char="•"/>
            </a:pPr>
            <a:r>
              <a:rPr lang="en-US" sz="2400" b="1" dirty="0"/>
              <a:t>From the environment</a:t>
            </a:r>
            <a:r>
              <a:rPr lang="en-US" sz="2400" dirty="0"/>
              <a:t> → water comes from soil, rain, or surroundings.</a:t>
            </a:r>
            <a:br>
              <a:rPr lang="en-US" sz="2400" dirty="0"/>
            </a:br>
            <a:r>
              <a:rPr lang="en-US" sz="2400" b="1" dirty="0"/>
              <a:t>Meaning:</a:t>
            </a:r>
            <a:r>
              <a:rPr lang="en-US" sz="2400" dirty="0"/>
              <a:t> Water is the first requirement for a seed to start growing.</a:t>
            </a:r>
          </a:p>
        </p:txBody>
      </p:sp>
      <p:sp>
        <p:nvSpPr>
          <p:cNvPr id="3" name="Rectangle 2"/>
          <p:cNvSpPr/>
          <p:nvPr/>
        </p:nvSpPr>
        <p:spPr>
          <a:xfrm>
            <a:off x="370113" y="2684979"/>
            <a:ext cx="11569337" cy="1846659"/>
          </a:xfrm>
          <a:prstGeom prst="rect">
            <a:avLst/>
          </a:prstGeom>
        </p:spPr>
        <p:txBody>
          <a:bodyPr wrap="square">
            <a:spAutoFit/>
          </a:bodyPr>
          <a:lstStyle/>
          <a:p>
            <a:r>
              <a:rPr lang="en-US" b="1" dirty="0">
                <a:solidFill>
                  <a:srgbClr val="FFC000"/>
                </a:solidFill>
              </a:rPr>
              <a:t>2. “Then the embryo uses its stored food to begin to grow.”</a:t>
            </a:r>
            <a:endParaRPr lang="en-US" dirty="0">
              <a:solidFill>
                <a:srgbClr val="FFC000"/>
              </a:solidFill>
            </a:endParaRPr>
          </a:p>
          <a:p>
            <a:pPr>
              <a:buFont typeface="Arial" panose="020B0604020202020204" pitchFamily="34" charset="0"/>
              <a:buChar char="•"/>
            </a:pPr>
            <a:r>
              <a:rPr lang="en-US" sz="2400" b="1" dirty="0"/>
              <a:t>Embryo</a:t>
            </a:r>
            <a:r>
              <a:rPr lang="en-US" sz="2400" dirty="0"/>
              <a:t> → the young plant inside the seed.</a:t>
            </a:r>
          </a:p>
          <a:p>
            <a:pPr>
              <a:buFont typeface="Arial" panose="020B0604020202020204" pitchFamily="34" charset="0"/>
              <a:buChar char="•"/>
            </a:pPr>
            <a:r>
              <a:rPr lang="en-US" sz="2400" b="1" dirty="0"/>
              <a:t>Uses stored food</a:t>
            </a:r>
            <a:r>
              <a:rPr lang="en-US" sz="2400" dirty="0"/>
              <a:t> → consumes nutrients kept in cotyledons to get energy.</a:t>
            </a:r>
          </a:p>
          <a:p>
            <a:pPr>
              <a:buFont typeface="Arial" panose="020B0604020202020204" pitchFamily="34" charset="0"/>
              <a:buChar char="•"/>
            </a:pPr>
            <a:r>
              <a:rPr lang="en-US" sz="2400" b="1" dirty="0"/>
              <a:t>Begin to grow</a:t>
            </a:r>
            <a:r>
              <a:rPr lang="en-US" sz="2400" dirty="0"/>
              <a:t> → starts developing roots, stems, and leaves.</a:t>
            </a:r>
            <a:br>
              <a:rPr lang="en-US" sz="2400" dirty="0"/>
            </a:br>
            <a:r>
              <a:rPr lang="en-US" sz="2400" b="1" dirty="0"/>
              <a:t>Meaning:</a:t>
            </a:r>
            <a:r>
              <a:rPr lang="en-US" sz="2400" dirty="0"/>
              <a:t> The embryo relies on stored nutrients to start its initial growth.</a:t>
            </a:r>
          </a:p>
        </p:txBody>
      </p:sp>
      <p:sp>
        <p:nvSpPr>
          <p:cNvPr id="4" name="Rectangle 3"/>
          <p:cNvSpPr/>
          <p:nvPr/>
        </p:nvSpPr>
        <p:spPr>
          <a:xfrm>
            <a:off x="370113" y="4784808"/>
            <a:ext cx="11203578" cy="1323439"/>
          </a:xfrm>
          <a:prstGeom prst="rect">
            <a:avLst/>
          </a:prstGeom>
        </p:spPr>
        <p:txBody>
          <a:bodyPr wrap="square">
            <a:spAutoFit/>
          </a:bodyPr>
          <a:lstStyle/>
          <a:p>
            <a:r>
              <a:rPr lang="en-US" sz="2000" b="1" dirty="0">
                <a:solidFill>
                  <a:srgbClr val="FFC000"/>
                </a:solidFill>
              </a:rPr>
              <a:t>3. “The seed coat breaks open, and the embryo’s roots grow downward.”</a:t>
            </a:r>
            <a:endParaRPr lang="en-US" sz="2000" dirty="0">
              <a:solidFill>
                <a:srgbClr val="FFC000"/>
              </a:solidFill>
            </a:endParaRPr>
          </a:p>
          <a:p>
            <a:pPr>
              <a:buFont typeface="Arial" panose="020B0604020202020204" pitchFamily="34" charset="0"/>
              <a:buChar char="•"/>
            </a:pPr>
            <a:r>
              <a:rPr lang="en-US" sz="2000" b="1" dirty="0"/>
              <a:t>Seed coat breaks open</a:t>
            </a:r>
            <a:r>
              <a:rPr lang="en-US" sz="2000" dirty="0"/>
              <a:t> → the protective outer layer splits.</a:t>
            </a:r>
          </a:p>
          <a:p>
            <a:pPr>
              <a:buFont typeface="Arial" panose="020B0604020202020204" pitchFamily="34" charset="0"/>
              <a:buChar char="•"/>
            </a:pPr>
            <a:r>
              <a:rPr lang="en-US" sz="2000" b="1" dirty="0"/>
              <a:t>Roots grow downward</a:t>
            </a:r>
            <a:r>
              <a:rPr lang="en-US" sz="2000" dirty="0"/>
              <a:t> → roots grow into the soil to absorb water and nutrients.</a:t>
            </a:r>
            <a:br>
              <a:rPr lang="en-US" sz="2000" dirty="0"/>
            </a:br>
            <a:r>
              <a:rPr lang="en-US" sz="2000" b="1" dirty="0"/>
              <a:t>Meaning:</a:t>
            </a:r>
            <a:r>
              <a:rPr lang="en-US" sz="2000" dirty="0"/>
              <a:t> The first visible sign of growth is the roots emerging from the seed.</a:t>
            </a:r>
          </a:p>
        </p:txBody>
      </p:sp>
    </p:spTree>
    <p:extLst>
      <p:ext uri="{BB962C8B-B14F-4D97-AF65-F5344CB8AC3E}">
        <p14:creationId xmlns:p14="http://schemas.microsoft.com/office/powerpoint/2010/main" val="65014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44" y="174877"/>
            <a:ext cx="10132423" cy="1569660"/>
          </a:xfrm>
          <a:prstGeom prst="rect">
            <a:avLst/>
          </a:prstGeom>
        </p:spPr>
        <p:txBody>
          <a:bodyPr wrap="square">
            <a:spAutoFit/>
          </a:bodyPr>
          <a:lstStyle/>
          <a:p>
            <a:r>
              <a:rPr lang="en-US" sz="2400" b="1" dirty="0">
                <a:solidFill>
                  <a:srgbClr val="FFC000"/>
                </a:solidFill>
              </a:rPr>
              <a:t>4. “Then its stem and leaves grow upward.”</a:t>
            </a:r>
            <a:endParaRPr lang="en-US" sz="2400" dirty="0">
              <a:solidFill>
                <a:srgbClr val="FFC000"/>
              </a:solidFill>
            </a:endParaRPr>
          </a:p>
          <a:p>
            <a:pPr>
              <a:buFont typeface="Arial" panose="020B0604020202020204" pitchFamily="34" charset="0"/>
              <a:buChar char="•"/>
            </a:pPr>
            <a:r>
              <a:rPr lang="en-US" sz="2400" b="1" dirty="0"/>
              <a:t>Stem and leaves grow upward</a:t>
            </a:r>
            <a:r>
              <a:rPr lang="en-US" sz="2400" dirty="0"/>
              <a:t> → the plant begins to reach for sunlight.</a:t>
            </a:r>
            <a:br>
              <a:rPr lang="en-US" sz="2400" dirty="0"/>
            </a:br>
            <a:r>
              <a:rPr lang="en-US" sz="2400" b="1" dirty="0"/>
              <a:t>Meaning:</a:t>
            </a:r>
            <a:r>
              <a:rPr lang="en-US" sz="2400" dirty="0"/>
              <a:t> After roots, the above-ground parts of the plant develop</a:t>
            </a:r>
            <a:r>
              <a:rPr lang="en-US" dirty="0"/>
              <a:t>.</a:t>
            </a:r>
          </a:p>
        </p:txBody>
      </p:sp>
      <p:sp>
        <p:nvSpPr>
          <p:cNvPr id="4" name="Rectangle 3"/>
          <p:cNvSpPr/>
          <p:nvPr/>
        </p:nvSpPr>
        <p:spPr>
          <a:xfrm>
            <a:off x="148044" y="1969201"/>
            <a:ext cx="11399521" cy="1569660"/>
          </a:xfrm>
          <a:prstGeom prst="rect">
            <a:avLst/>
          </a:prstGeom>
        </p:spPr>
        <p:txBody>
          <a:bodyPr wrap="square">
            <a:spAutoFit/>
          </a:bodyPr>
          <a:lstStyle/>
          <a:p>
            <a:r>
              <a:rPr lang="en-US" sz="2400" b="1" dirty="0">
                <a:solidFill>
                  <a:srgbClr val="FFC000"/>
                </a:solidFill>
              </a:rPr>
              <a:t>5. “As the stem grows longer, it breaks out of the ground.”</a:t>
            </a:r>
            <a:endParaRPr lang="en-US" sz="2400" dirty="0">
              <a:solidFill>
                <a:srgbClr val="FFC000"/>
              </a:solidFill>
            </a:endParaRPr>
          </a:p>
          <a:p>
            <a:pPr>
              <a:buFont typeface="Arial" panose="020B0604020202020204" pitchFamily="34" charset="0"/>
              <a:buChar char="•"/>
            </a:pPr>
            <a:r>
              <a:rPr lang="en-US" sz="2400" b="1" dirty="0"/>
              <a:t>Stem grows longer</a:t>
            </a:r>
            <a:r>
              <a:rPr lang="en-US" sz="2400" dirty="0"/>
              <a:t> → elongates to reach the surface.</a:t>
            </a:r>
          </a:p>
          <a:p>
            <a:pPr>
              <a:buFont typeface="Arial" panose="020B0604020202020204" pitchFamily="34" charset="0"/>
              <a:buChar char="•"/>
            </a:pPr>
            <a:r>
              <a:rPr lang="en-US" sz="2400" b="1" dirty="0"/>
              <a:t>Breaks out of the ground</a:t>
            </a:r>
            <a:r>
              <a:rPr lang="en-US" sz="2400" dirty="0"/>
              <a:t> → emerges above soil.</a:t>
            </a:r>
            <a:br>
              <a:rPr lang="en-US" sz="2400" dirty="0"/>
            </a:br>
            <a:r>
              <a:rPr lang="en-US" sz="2400" b="1" dirty="0"/>
              <a:t>Meaning:</a:t>
            </a:r>
            <a:r>
              <a:rPr lang="en-US" sz="2400" dirty="0"/>
              <a:t> The young plant starts appearing above the soil surface</a:t>
            </a:r>
            <a:r>
              <a:rPr lang="en-US" dirty="0"/>
              <a:t>.</a:t>
            </a:r>
          </a:p>
        </p:txBody>
      </p:sp>
      <p:sp>
        <p:nvSpPr>
          <p:cNvPr id="5" name="Rectangle 4"/>
          <p:cNvSpPr/>
          <p:nvPr/>
        </p:nvSpPr>
        <p:spPr>
          <a:xfrm>
            <a:off x="148044" y="3763525"/>
            <a:ext cx="10668000" cy="1477328"/>
          </a:xfrm>
          <a:prstGeom prst="rect">
            <a:avLst/>
          </a:prstGeom>
        </p:spPr>
        <p:txBody>
          <a:bodyPr wrap="square">
            <a:spAutoFit/>
          </a:bodyPr>
          <a:lstStyle/>
          <a:p>
            <a:r>
              <a:rPr lang="en-US" b="1" dirty="0">
                <a:solidFill>
                  <a:srgbClr val="FFC000"/>
                </a:solidFill>
              </a:rPr>
              <a:t>6. “Once it is above the ground, the stem straightens up toward the sunlight, and the first leaves appear on the stem.”</a:t>
            </a:r>
            <a:endParaRPr lang="en-US" dirty="0">
              <a:solidFill>
                <a:srgbClr val="FFC000"/>
              </a:solidFill>
            </a:endParaRPr>
          </a:p>
          <a:p>
            <a:pPr>
              <a:buFont typeface="Arial" panose="020B0604020202020204" pitchFamily="34" charset="0"/>
              <a:buChar char="•"/>
            </a:pPr>
            <a:r>
              <a:rPr lang="en-US" b="1" dirty="0"/>
              <a:t>Stem straightens</a:t>
            </a:r>
            <a:r>
              <a:rPr lang="en-US" dirty="0"/>
              <a:t> → grows vertically toward light.</a:t>
            </a:r>
          </a:p>
          <a:p>
            <a:pPr>
              <a:buFont typeface="Arial" panose="020B0604020202020204" pitchFamily="34" charset="0"/>
              <a:buChar char="•"/>
            </a:pPr>
            <a:r>
              <a:rPr lang="en-US" b="1" dirty="0"/>
              <a:t>First leaves appear</a:t>
            </a:r>
            <a:r>
              <a:rPr lang="en-US" dirty="0"/>
              <a:t> → initial leaves called </a:t>
            </a:r>
            <a:r>
              <a:rPr lang="en-US" b="1" dirty="0"/>
              <a:t>seed leaves or cotyledons</a:t>
            </a:r>
            <a:r>
              <a:rPr lang="en-US" dirty="0"/>
              <a:t> form.</a:t>
            </a:r>
            <a:br>
              <a:rPr lang="en-US" dirty="0"/>
            </a:br>
            <a:r>
              <a:rPr lang="en-US" b="1" dirty="0"/>
              <a:t>Meaning:</a:t>
            </a:r>
            <a:r>
              <a:rPr lang="en-US" dirty="0"/>
              <a:t> The plant positions itself for photosynthesis as leaves begin to develop.</a:t>
            </a:r>
          </a:p>
        </p:txBody>
      </p:sp>
      <p:sp>
        <p:nvSpPr>
          <p:cNvPr id="6" name="Rectangle 5"/>
          <p:cNvSpPr/>
          <p:nvPr/>
        </p:nvSpPr>
        <p:spPr>
          <a:xfrm>
            <a:off x="148044" y="5465517"/>
            <a:ext cx="11673842" cy="1200329"/>
          </a:xfrm>
          <a:prstGeom prst="rect">
            <a:avLst/>
          </a:prstGeom>
        </p:spPr>
        <p:txBody>
          <a:bodyPr wrap="square">
            <a:spAutoFit/>
          </a:bodyPr>
          <a:lstStyle/>
          <a:p>
            <a:r>
              <a:rPr lang="en-US" b="1" dirty="0">
                <a:solidFill>
                  <a:srgbClr val="FFC000"/>
                </a:solidFill>
              </a:rPr>
              <a:t>7. “When the young plant produces its first leaves, it can begin to make its own food by photosynthesis.”</a:t>
            </a:r>
            <a:endParaRPr lang="en-US" dirty="0">
              <a:solidFill>
                <a:srgbClr val="FFC000"/>
              </a:solidFill>
            </a:endParaRPr>
          </a:p>
          <a:p>
            <a:pPr>
              <a:buFont typeface="Arial" panose="020B0604020202020204" pitchFamily="34" charset="0"/>
              <a:buChar char="•"/>
            </a:pPr>
            <a:r>
              <a:rPr lang="en-US" b="1" dirty="0"/>
              <a:t>First leaves</a:t>
            </a:r>
            <a:r>
              <a:rPr lang="en-US" dirty="0"/>
              <a:t> → capable of producing energy.</a:t>
            </a:r>
          </a:p>
          <a:p>
            <a:pPr>
              <a:buFont typeface="Arial" panose="020B0604020202020204" pitchFamily="34" charset="0"/>
              <a:buChar char="•"/>
            </a:pPr>
            <a:r>
              <a:rPr lang="en-US" b="1" dirty="0"/>
              <a:t>Make its own food by photosynthesis</a:t>
            </a:r>
            <a:r>
              <a:rPr lang="en-US" dirty="0"/>
              <a:t> → converts sunlight into energy for growth.</a:t>
            </a:r>
            <a:br>
              <a:rPr lang="en-US" dirty="0"/>
            </a:br>
            <a:r>
              <a:rPr lang="en-US" b="1" dirty="0"/>
              <a:t>Meaning:</a:t>
            </a:r>
            <a:r>
              <a:rPr lang="en-US" dirty="0"/>
              <a:t> The plant becomes independent and starts creating its own food</a:t>
            </a:r>
          </a:p>
        </p:txBody>
      </p:sp>
    </p:spTree>
    <p:extLst>
      <p:ext uri="{BB962C8B-B14F-4D97-AF65-F5344CB8AC3E}">
        <p14:creationId xmlns:p14="http://schemas.microsoft.com/office/powerpoint/2010/main" val="230616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263" y="408022"/>
            <a:ext cx="6349341" cy="6162595"/>
          </a:xfrm>
          <a:prstGeom prst="rect">
            <a:avLst/>
          </a:prstGeom>
        </p:spPr>
      </p:pic>
      <p:pic>
        <p:nvPicPr>
          <p:cNvPr id="3" name="Picture 2"/>
          <p:cNvPicPr>
            <a:picLocks noChangeAspect="1"/>
          </p:cNvPicPr>
          <p:nvPr/>
        </p:nvPicPr>
        <p:blipFill>
          <a:blip r:embed="rId3"/>
          <a:stretch>
            <a:fillRect/>
          </a:stretch>
        </p:blipFill>
        <p:spPr>
          <a:xfrm>
            <a:off x="7068094" y="237851"/>
            <a:ext cx="4953000" cy="5875565"/>
          </a:xfrm>
          <a:prstGeom prst="rect">
            <a:avLst/>
          </a:prstGeom>
        </p:spPr>
      </p:pic>
    </p:spTree>
    <p:extLst>
      <p:ext uri="{BB962C8B-B14F-4D97-AF65-F5344CB8AC3E}">
        <p14:creationId xmlns:p14="http://schemas.microsoft.com/office/powerpoint/2010/main" val="277623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1067698"/>
            <a:ext cx="12009120" cy="4955203"/>
          </a:xfrm>
          <a:prstGeom prst="rect">
            <a:avLst/>
          </a:prstGeom>
        </p:spPr>
        <p:txBody>
          <a:bodyPr wrap="square">
            <a:spAutoFit/>
          </a:bodyPr>
          <a:lstStyle/>
          <a:p>
            <a:r>
              <a:rPr lang="en-US" sz="2800" b="1" dirty="0">
                <a:solidFill>
                  <a:srgbClr val="FFC000"/>
                </a:solidFill>
              </a:rPr>
              <a:t>2. Embryo (noun)</a:t>
            </a:r>
          </a:p>
          <a:p>
            <a:r>
              <a:rPr lang="en-US" sz="3200" b="1" dirty="0">
                <a:solidFill>
                  <a:schemeClr val="bg2">
                    <a:lumMod val="60000"/>
                    <a:lumOff val="40000"/>
                  </a:schemeClr>
                </a:solidFill>
              </a:rPr>
              <a:t>Definition</a:t>
            </a:r>
            <a:r>
              <a:rPr lang="en-US" sz="3200" b="1" dirty="0"/>
              <a:t>: A young, developing organism before it becomes fully formed (in animals, humans, or plants</a:t>
            </a:r>
            <a:r>
              <a:rPr lang="en-US" sz="3200" b="1" dirty="0" smtClean="0"/>
              <a:t>).</a:t>
            </a:r>
          </a:p>
          <a:p>
            <a:endParaRPr lang="en-US" sz="3200" b="1" dirty="0"/>
          </a:p>
          <a:p>
            <a:pPr>
              <a:buFont typeface="Arial" panose="020B0604020202020204" pitchFamily="34" charset="0"/>
              <a:buChar char="•"/>
            </a:pPr>
            <a:r>
              <a:rPr lang="en-US" sz="3200" b="1" dirty="0" smtClean="0"/>
              <a:t>The </a:t>
            </a:r>
            <a:r>
              <a:rPr lang="en-US" sz="3200" b="1" dirty="0"/>
              <a:t>seed contains an </a:t>
            </a:r>
            <a:r>
              <a:rPr lang="en-US" sz="3200" b="1" dirty="0">
                <a:solidFill>
                  <a:schemeClr val="bg2">
                    <a:lumMod val="60000"/>
                    <a:lumOff val="40000"/>
                  </a:schemeClr>
                </a:solidFill>
              </a:rPr>
              <a:t>embryo</a:t>
            </a:r>
            <a:r>
              <a:rPr lang="en-US" sz="3200" b="1" dirty="0"/>
              <a:t> that will grow into a new plant.</a:t>
            </a:r>
          </a:p>
          <a:p>
            <a:pPr>
              <a:buFont typeface="+mj-lt"/>
              <a:buAutoNum type="arabicPeriod"/>
            </a:pPr>
            <a:r>
              <a:rPr lang="en-US" sz="3200" b="1" dirty="0" smtClean="0"/>
              <a:t>The </a:t>
            </a:r>
            <a:r>
              <a:rPr lang="en-US" sz="3200" b="1" dirty="0"/>
              <a:t>chicken</a:t>
            </a:r>
            <a:r>
              <a:rPr lang="en-US" sz="3200" b="1" dirty="0">
                <a:solidFill>
                  <a:schemeClr val="bg2">
                    <a:lumMod val="60000"/>
                    <a:lumOff val="40000"/>
                  </a:schemeClr>
                </a:solidFill>
              </a:rPr>
              <a:t> embryo </a:t>
            </a:r>
            <a:r>
              <a:rPr lang="en-US" sz="3200" b="1" dirty="0"/>
              <a:t>grows inside the egg.</a:t>
            </a:r>
          </a:p>
          <a:p>
            <a:pPr>
              <a:buFont typeface="+mj-lt"/>
              <a:buAutoNum type="arabicPeriod"/>
            </a:pPr>
            <a:r>
              <a:rPr lang="en-US" sz="3200" b="1" dirty="0"/>
              <a:t>Scientists studied the fish</a:t>
            </a:r>
            <a:r>
              <a:rPr lang="en-US" sz="3200" b="1" dirty="0">
                <a:solidFill>
                  <a:schemeClr val="bg2">
                    <a:lumMod val="60000"/>
                    <a:lumOff val="40000"/>
                  </a:schemeClr>
                </a:solidFill>
              </a:rPr>
              <a:t> embryo </a:t>
            </a:r>
            <a:r>
              <a:rPr lang="en-US" sz="3200" b="1" dirty="0"/>
              <a:t>under a microscope.</a:t>
            </a:r>
          </a:p>
          <a:p>
            <a:pPr>
              <a:buFont typeface="+mj-lt"/>
              <a:buAutoNum type="arabicPeriod"/>
            </a:pPr>
            <a:r>
              <a:rPr lang="en-US" sz="3200" b="1" dirty="0"/>
              <a:t>Each seed protects its </a:t>
            </a:r>
            <a:r>
              <a:rPr lang="en-US" sz="3200" b="1" dirty="0">
                <a:solidFill>
                  <a:schemeClr val="bg2">
                    <a:lumMod val="60000"/>
                    <a:lumOff val="40000"/>
                  </a:schemeClr>
                </a:solidFill>
              </a:rPr>
              <a:t>embryo</a:t>
            </a:r>
            <a:r>
              <a:rPr lang="en-US" sz="3200" b="1" dirty="0"/>
              <a:t> until conditions are right for growth</a:t>
            </a:r>
            <a:r>
              <a:rPr lang="en-US" sz="2800" dirty="0"/>
              <a:t>.</a:t>
            </a:r>
          </a:p>
        </p:txBody>
      </p:sp>
    </p:spTree>
    <p:extLst>
      <p:ext uri="{BB962C8B-B14F-4D97-AF65-F5344CB8AC3E}">
        <p14:creationId xmlns:p14="http://schemas.microsoft.com/office/powerpoint/2010/main" val="85855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5" y="819503"/>
            <a:ext cx="11573691" cy="5509200"/>
          </a:xfrm>
          <a:prstGeom prst="rect">
            <a:avLst/>
          </a:prstGeom>
        </p:spPr>
        <p:txBody>
          <a:bodyPr wrap="square">
            <a:spAutoFit/>
          </a:bodyPr>
          <a:lstStyle/>
          <a:p>
            <a:r>
              <a:rPr lang="en-US" sz="3200" b="1" dirty="0"/>
              <a:t>3</a:t>
            </a:r>
            <a:r>
              <a:rPr lang="en-US" sz="3200" b="1" dirty="0">
                <a:solidFill>
                  <a:srgbClr val="FFC000"/>
                </a:solidFill>
              </a:rPr>
              <a:t>. Germination (noun)</a:t>
            </a:r>
          </a:p>
          <a:p>
            <a:r>
              <a:rPr lang="en-US" sz="3200" b="1" dirty="0"/>
              <a:t>Definition: The process by which a seed begins to grow into a plant.</a:t>
            </a:r>
          </a:p>
          <a:p>
            <a:r>
              <a:rPr lang="en-US" sz="3200" b="1" dirty="0"/>
              <a:t>Model sentence:</a:t>
            </a:r>
          </a:p>
          <a:p>
            <a:pPr>
              <a:buFont typeface="Arial" panose="020B0604020202020204" pitchFamily="34" charset="0"/>
              <a:buChar char="•"/>
            </a:pPr>
            <a:r>
              <a:rPr lang="en-US" sz="3200" b="1" dirty="0"/>
              <a:t>Water and sunlight are necessary for the </a:t>
            </a:r>
            <a:r>
              <a:rPr lang="en-US" sz="3200" b="1" dirty="0">
                <a:solidFill>
                  <a:srgbClr val="FFC000"/>
                </a:solidFill>
              </a:rPr>
              <a:t>germination</a:t>
            </a:r>
            <a:r>
              <a:rPr lang="en-US" sz="3200" b="1" dirty="0"/>
              <a:t> of seeds.</a:t>
            </a:r>
          </a:p>
          <a:p>
            <a:r>
              <a:rPr lang="en-US" sz="3200" b="1" dirty="0"/>
              <a:t>More examples:</a:t>
            </a:r>
          </a:p>
          <a:p>
            <a:pPr>
              <a:buFont typeface="+mj-lt"/>
              <a:buAutoNum type="arabicPeriod"/>
            </a:pPr>
            <a:r>
              <a:rPr lang="en-US" sz="3200" b="1" dirty="0"/>
              <a:t>The </a:t>
            </a:r>
            <a:r>
              <a:rPr lang="en-US" sz="3200" b="1" dirty="0">
                <a:solidFill>
                  <a:srgbClr val="FFC000"/>
                </a:solidFill>
              </a:rPr>
              <a:t>germination</a:t>
            </a:r>
            <a:r>
              <a:rPr lang="en-US" sz="3200" b="1" dirty="0"/>
              <a:t> of the seeds started after two days.</a:t>
            </a:r>
          </a:p>
          <a:p>
            <a:pPr>
              <a:buFont typeface="+mj-lt"/>
              <a:buAutoNum type="arabicPeriod"/>
            </a:pPr>
            <a:r>
              <a:rPr lang="en-US" sz="3200" b="1" dirty="0"/>
              <a:t>Good soil improves the </a:t>
            </a:r>
            <a:r>
              <a:rPr lang="en-US" sz="3200" b="1" dirty="0">
                <a:solidFill>
                  <a:srgbClr val="FFC000"/>
                </a:solidFill>
              </a:rPr>
              <a:t>germination</a:t>
            </a:r>
            <a:r>
              <a:rPr lang="en-US" sz="3200" b="1" dirty="0"/>
              <a:t> rate.</a:t>
            </a:r>
          </a:p>
          <a:p>
            <a:pPr>
              <a:buFont typeface="+mj-lt"/>
              <a:buAutoNum type="arabicPeriod"/>
            </a:pPr>
            <a:r>
              <a:rPr lang="en-US" sz="3200" b="1" dirty="0"/>
              <a:t>Farmers monitor </a:t>
            </a:r>
            <a:r>
              <a:rPr lang="en-US" sz="3200" b="1" dirty="0">
                <a:solidFill>
                  <a:srgbClr val="FFC000"/>
                </a:solidFill>
              </a:rPr>
              <a:t>germination</a:t>
            </a:r>
            <a:r>
              <a:rPr lang="en-US" sz="3200" b="1" dirty="0"/>
              <a:t> carefully to ensure healthy crops</a:t>
            </a:r>
            <a:r>
              <a:rPr lang="en-US" sz="2800" b="1" dirty="0"/>
              <a:t>.</a:t>
            </a:r>
          </a:p>
        </p:txBody>
      </p:sp>
    </p:spTree>
    <p:extLst>
      <p:ext uri="{BB962C8B-B14F-4D97-AF65-F5344CB8AC3E}">
        <p14:creationId xmlns:p14="http://schemas.microsoft.com/office/powerpoint/2010/main" val="97505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86808"/>
            <a:ext cx="10136778" cy="5016758"/>
          </a:xfrm>
          <a:prstGeom prst="rect">
            <a:avLst/>
          </a:prstGeom>
        </p:spPr>
        <p:txBody>
          <a:bodyPr wrap="square">
            <a:spAutoFit/>
          </a:bodyPr>
          <a:lstStyle/>
          <a:p>
            <a:r>
              <a:rPr lang="en-US" sz="3200" b="1" dirty="0">
                <a:solidFill>
                  <a:srgbClr val="FFC000"/>
                </a:solidFill>
              </a:rPr>
              <a:t>4. Inactive (adjective)</a:t>
            </a:r>
          </a:p>
          <a:p>
            <a:r>
              <a:rPr lang="en-US" sz="3200" b="1" dirty="0"/>
              <a:t>Definition: Not moving, not working, or not being used.</a:t>
            </a:r>
          </a:p>
          <a:p>
            <a:r>
              <a:rPr lang="en-US" sz="3200" b="1" dirty="0"/>
              <a:t>Model sentence:</a:t>
            </a:r>
          </a:p>
          <a:p>
            <a:pPr>
              <a:buFont typeface="Arial" panose="020B0604020202020204" pitchFamily="34" charset="0"/>
              <a:buChar char="•"/>
            </a:pPr>
            <a:r>
              <a:rPr lang="en-US" sz="3200" b="1" dirty="0"/>
              <a:t>The volcano has been</a:t>
            </a:r>
            <a:r>
              <a:rPr lang="en-US" sz="3200" b="1" dirty="0">
                <a:solidFill>
                  <a:srgbClr val="FFC000"/>
                </a:solidFill>
              </a:rPr>
              <a:t> inactive </a:t>
            </a:r>
            <a:r>
              <a:rPr lang="en-US" sz="3200" b="1" dirty="0"/>
              <a:t>for many years.</a:t>
            </a:r>
          </a:p>
          <a:p>
            <a:r>
              <a:rPr lang="en-US" sz="3200" b="1" dirty="0"/>
              <a:t>More examples:</a:t>
            </a:r>
          </a:p>
          <a:p>
            <a:pPr>
              <a:buFont typeface="+mj-lt"/>
              <a:buAutoNum type="arabicPeriod"/>
            </a:pPr>
            <a:r>
              <a:rPr lang="en-US" sz="3200" b="1" dirty="0"/>
              <a:t>Students became </a:t>
            </a:r>
            <a:r>
              <a:rPr lang="en-US" sz="3200" b="1" dirty="0">
                <a:solidFill>
                  <a:srgbClr val="FFC000"/>
                </a:solidFill>
              </a:rPr>
              <a:t>inactive</a:t>
            </a:r>
            <a:r>
              <a:rPr lang="en-US" sz="3200" b="1" dirty="0"/>
              <a:t> during the long holiday.</a:t>
            </a:r>
          </a:p>
          <a:p>
            <a:pPr>
              <a:buFont typeface="+mj-lt"/>
              <a:buAutoNum type="arabicPeriod"/>
            </a:pPr>
            <a:r>
              <a:rPr lang="en-US" sz="3200" b="1" dirty="0"/>
              <a:t>This machine is </a:t>
            </a:r>
            <a:r>
              <a:rPr lang="en-US" sz="3200" b="1" dirty="0">
                <a:solidFill>
                  <a:srgbClr val="FFC000"/>
                </a:solidFill>
              </a:rPr>
              <a:t>inactive</a:t>
            </a:r>
            <a:r>
              <a:rPr lang="en-US" sz="3200" b="1" dirty="0"/>
              <a:t> because it needs repair.</a:t>
            </a:r>
          </a:p>
          <a:p>
            <a:pPr>
              <a:buFont typeface="+mj-lt"/>
              <a:buAutoNum type="arabicPeriod"/>
            </a:pPr>
            <a:r>
              <a:rPr lang="en-US" sz="3200" b="1" dirty="0"/>
              <a:t>Staying </a:t>
            </a:r>
            <a:r>
              <a:rPr lang="en-US" sz="3200" b="1" dirty="0">
                <a:solidFill>
                  <a:srgbClr val="FFC000"/>
                </a:solidFill>
              </a:rPr>
              <a:t>inactive</a:t>
            </a:r>
            <a:r>
              <a:rPr lang="en-US" sz="3200" b="1" dirty="0"/>
              <a:t> for too long is not healthy.</a:t>
            </a:r>
          </a:p>
        </p:txBody>
      </p:sp>
    </p:spTree>
    <p:extLst>
      <p:ext uri="{BB962C8B-B14F-4D97-AF65-F5344CB8AC3E}">
        <p14:creationId xmlns:p14="http://schemas.microsoft.com/office/powerpoint/2010/main" val="403291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4" y="534798"/>
            <a:ext cx="11364686" cy="4524315"/>
          </a:xfrm>
          <a:prstGeom prst="rect">
            <a:avLst/>
          </a:prstGeom>
        </p:spPr>
        <p:txBody>
          <a:bodyPr wrap="square">
            <a:spAutoFit/>
          </a:bodyPr>
          <a:lstStyle/>
          <a:p>
            <a:r>
              <a:rPr lang="en-US" sz="3200" b="1" dirty="0">
                <a:solidFill>
                  <a:srgbClr val="FFC000"/>
                </a:solidFill>
              </a:rPr>
              <a:t>5. Protective (adjective)</a:t>
            </a:r>
          </a:p>
          <a:p>
            <a:r>
              <a:rPr lang="en-US" sz="3200" b="1" dirty="0">
                <a:solidFill>
                  <a:schemeClr val="bg2">
                    <a:lumMod val="60000"/>
                    <a:lumOff val="40000"/>
                  </a:schemeClr>
                </a:solidFill>
              </a:rPr>
              <a:t>Definition</a:t>
            </a:r>
            <a:r>
              <a:rPr lang="en-US" sz="3200" b="1" dirty="0"/>
              <a:t>: Designed to keep someone or something safe from harm.</a:t>
            </a:r>
          </a:p>
          <a:p>
            <a:r>
              <a:rPr lang="en-US" sz="3200" b="1" dirty="0"/>
              <a:t>Model sentence:</a:t>
            </a:r>
          </a:p>
          <a:p>
            <a:pPr>
              <a:buFont typeface="Arial" panose="020B0604020202020204" pitchFamily="34" charset="0"/>
              <a:buChar char="•"/>
            </a:pPr>
            <a:r>
              <a:rPr lang="en-US" sz="3200" b="1" dirty="0"/>
              <a:t>The shell of the turtle acts as </a:t>
            </a:r>
            <a:r>
              <a:rPr lang="en-US" sz="3200" b="1" dirty="0">
                <a:solidFill>
                  <a:srgbClr val="FFC000"/>
                </a:solidFill>
              </a:rPr>
              <a:t>a protective </a:t>
            </a:r>
            <a:r>
              <a:rPr lang="en-US" sz="3200" b="1" dirty="0"/>
              <a:t>covering.</a:t>
            </a:r>
          </a:p>
          <a:p>
            <a:r>
              <a:rPr lang="en-US" sz="3200" b="1" dirty="0"/>
              <a:t>More examples:</a:t>
            </a:r>
          </a:p>
          <a:p>
            <a:pPr>
              <a:buFont typeface="+mj-lt"/>
              <a:buAutoNum type="arabicPeriod"/>
            </a:pPr>
            <a:r>
              <a:rPr lang="en-US" sz="3200" b="1" dirty="0"/>
              <a:t>Parents can be very</a:t>
            </a:r>
            <a:r>
              <a:rPr lang="en-US" sz="3200" b="1" dirty="0">
                <a:solidFill>
                  <a:srgbClr val="FFC000"/>
                </a:solidFill>
              </a:rPr>
              <a:t> protective </a:t>
            </a:r>
            <a:r>
              <a:rPr lang="en-US" sz="3200" b="1" dirty="0"/>
              <a:t>of their children.</a:t>
            </a:r>
          </a:p>
          <a:p>
            <a:pPr>
              <a:buFont typeface="+mj-lt"/>
              <a:buAutoNum type="arabicPeriod"/>
            </a:pPr>
            <a:r>
              <a:rPr lang="en-US" sz="3200" b="1" dirty="0"/>
              <a:t>The plant has </a:t>
            </a:r>
            <a:r>
              <a:rPr lang="en-US" sz="3200" b="1" dirty="0">
                <a:solidFill>
                  <a:srgbClr val="FFC000"/>
                </a:solidFill>
              </a:rPr>
              <a:t>a protective </a:t>
            </a:r>
            <a:r>
              <a:rPr lang="en-US" sz="3200" b="1" dirty="0"/>
              <a:t>layer around the seed.</a:t>
            </a:r>
          </a:p>
          <a:p>
            <a:pPr>
              <a:buFont typeface="+mj-lt"/>
              <a:buAutoNum type="arabicPeriod"/>
            </a:pPr>
            <a:r>
              <a:rPr lang="en-US" sz="3200" b="1" dirty="0"/>
              <a:t>Wear</a:t>
            </a:r>
            <a:r>
              <a:rPr lang="en-US" sz="3200" b="1" dirty="0">
                <a:solidFill>
                  <a:srgbClr val="FFC000"/>
                </a:solidFill>
              </a:rPr>
              <a:t> protective </a:t>
            </a:r>
            <a:r>
              <a:rPr lang="en-US" sz="3200" b="1" dirty="0"/>
              <a:t>gloves when using strong chemicals.</a:t>
            </a:r>
          </a:p>
        </p:txBody>
      </p:sp>
    </p:spTree>
    <p:extLst>
      <p:ext uri="{BB962C8B-B14F-4D97-AF65-F5344CB8AC3E}">
        <p14:creationId xmlns:p14="http://schemas.microsoft.com/office/powerpoint/2010/main" val="2122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836151"/>
            <a:ext cx="11586754" cy="5632311"/>
          </a:xfrm>
          <a:prstGeom prst="rect">
            <a:avLst/>
          </a:prstGeom>
        </p:spPr>
        <p:txBody>
          <a:bodyPr wrap="square">
            <a:spAutoFit/>
          </a:bodyPr>
          <a:lstStyle/>
          <a:p>
            <a:r>
              <a:rPr lang="en-US" sz="3600" b="1" dirty="0">
                <a:solidFill>
                  <a:srgbClr val="FFC000"/>
                </a:solidFill>
              </a:rPr>
              <a:t>6. Straighten (verb)</a:t>
            </a:r>
          </a:p>
          <a:p>
            <a:r>
              <a:rPr lang="en-US" sz="3600" b="1" dirty="0">
                <a:solidFill>
                  <a:srgbClr val="00B0F0"/>
                </a:solidFill>
              </a:rPr>
              <a:t>Definition</a:t>
            </a:r>
            <a:r>
              <a:rPr lang="en-US" sz="3600" b="1" dirty="0"/>
              <a:t>:</a:t>
            </a:r>
            <a:r>
              <a:rPr lang="en-US" sz="3600" dirty="0"/>
              <a:t> To make something straight or to put it in order.</a:t>
            </a:r>
          </a:p>
          <a:p>
            <a:r>
              <a:rPr lang="en-US" sz="3600" b="1" dirty="0"/>
              <a:t>Model sentence:</a:t>
            </a:r>
            <a:endParaRPr lang="en-US" sz="3600" dirty="0"/>
          </a:p>
          <a:p>
            <a:pPr>
              <a:buFont typeface="Arial" panose="020B0604020202020204" pitchFamily="34" charset="0"/>
              <a:buChar char="•"/>
            </a:pPr>
            <a:r>
              <a:rPr lang="en-US" sz="3600" dirty="0"/>
              <a:t>Please </a:t>
            </a:r>
            <a:r>
              <a:rPr lang="en-US" sz="3600" b="1" dirty="0">
                <a:solidFill>
                  <a:srgbClr val="FFC000"/>
                </a:solidFill>
              </a:rPr>
              <a:t>straighten</a:t>
            </a:r>
            <a:r>
              <a:rPr lang="en-US" sz="3600" dirty="0">
                <a:solidFill>
                  <a:srgbClr val="FFC000"/>
                </a:solidFill>
              </a:rPr>
              <a:t> </a:t>
            </a:r>
            <a:r>
              <a:rPr lang="en-US" sz="3600" dirty="0"/>
              <a:t>the papers on your desk.</a:t>
            </a:r>
          </a:p>
          <a:p>
            <a:r>
              <a:rPr lang="en-US" sz="3600" b="1" dirty="0"/>
              <a:t>More examples:</a:t>
            </a:r>
            <a:endParaRPr lang="en-US" sz="3600" dirty="0"/>
          </a:p>
          <a:p>
            <a:pPr>
              <a:buFont typeface="+mj-lt"/>
              <a:buAutoNum type="arabicPeriod"/>
            </a:pPr>
            <a:r>
              <a:rPr lang="en-US" sz="3600" dirty="0"/>
              <a:t>She stopped to </a:t>
            </a:r>
            <a:r>
              <a:rPr lang="en-US" sz="3600" b="1" dirty="0">
                <a:solidFill>
                  <a:srgbClr val="FFC000"/>
                </a:solidFill>
              </a:rPr>
              <a:t>straighten</a:t>
            </a:r>
            <a:r>
              <a:rPr lang="en-US" sz="3600" dirty="0"/>
              <a:t> her hair in the mirror.</a:t>
            </a:r>
          </a:p>
          <a:p>
            <a:pPr>
              <a:buFont typeface="+mj-lt"/>
              <a:buAutoNum type="arabicPeriod"/>
            </a:pPr>
            <a:r>
              <a:rPr lang="en-US" sz="3600" dirty="0"/>
              <a:t>The student </a:t>
            </a:r>
            <a:r>
              <a:rPr lang="en-US" sz="3600" b="1" dirty="0">
                <a:solidFill>
                  <a:srgbClr val="FFC000"/>
                </a:solidFill>
              </a:rPr>
              <a:t>straightened</a:t>
            </a:r>
            <a:r>
              <a:rPr lang="en-US" sz="3600" dirty="0"/>
              <a:t> the chairs before class.</a:t>
            </a:r>
          </a:p>
          <a:p>
            <a:pPr>
              <a:buFont typeface="+mj-lt"/>
              <a:buAutoNum type="arabicPeriod"/>
            </a:pPr>
            <a:r>
              <a:rPr lang="en-US" sz="3600" dirty="0"/>
              <a:t>You need to </a:t>
            </a:r>
            <a:r>
              <a:rPr lang="en-US" sz="3600" b="1" dirty="0">
                <a:solidFill>
                  <a:srgbClr val="FFC000"/>
                </a:solidFill>
              </a:rPr>
              <a:t>straighten</a:t>
            </a:r>
            <a:r>
              <a:rPr lang="en-US" sz="3600" dirty="0"/>
              <a:t> your posture when you speak</a:t>
            </a:r>
            <a:r>
              <a:rPr lang="en-US" sz="2800" dirty="0"/>
              <a:t>.</a:t>
            </a:r>
          </a:p>
        </p:txBody>
      </p:sp>
    </p:spTree>
    <p:extLst>
      <p:ext uri="{BB962C8B-B14F-4D97-AF65-F5344CB8AC3E}">
        <p14:creationId xmlns:p14="http://schemas.microsoft.com/office/powerpoint/2010/main" val="82759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1" y="474343"/>
            <a:ext cx="11443063" cy="5632311"/>
          </a:xfrm>
          <a:prstGeom prst="rect">
            <a:avLst/>
          </a:prstGeom>
        </p:spPr>
        <p:txBody>
          <a:bodyPr wrap="square">
            <a:spAutoFit/>
          </a:bodyPr>
          <a:lstStyle/>
          <a:p>
            <a:r>
              <a:rPr lang="en-US" sz="2400" b="1" dirty="0"/>
              <a:t>Fill in the blanks with the correct word from the box:</a:t>
            </a:r>
          </a:p>
          <a:p>
            <a:r>
              <a:rPr lang="en-US" sz="2400" b="1" dirty="0">
                <a:solidFill>
                  <a:srgbClr val="FFC000"/>
                </a:solidFill>
              </a:rPr>
              <a:t>develop – embryo – germination – inactive – protective – straighten</a:t>
            </a:r>
          </a:p>
          <a:p>
            <a:pPr>
              <a:buFont typeface="+mj-lt"/>
              <a:buAutoNum type="arabicPeriod"/>
            </a:pPr>
            <a:r>
              <a:rPr lang="en-US" sz="2400" b="1" dirty="0"/>
              <a:t>Seeds need water and sunlight for __________ to occur.</a:t>
            </a:r>
          </a:p>
          <a:p>
            <a:pPr>
              <a:buFont typeface="+mj-lt"/>
              <a:buAutoNum type="arabicPeriod"/>
            </a:pPr>
            <a:r>
              <a:rPr lang="en-US" sz="2400" b="1" dirty="0"/>
              <a:t>The doctor explained that the human __________ grows rapidly in the first few weeks.</a:t>
            </a:r>
          </a:p>
          <a:p>
            <a:pPr>
              <a:buFont typeface="+mj-lt"/>
              <a:buAutoNum type="arabicPeriod"/>
            </a:pPr>
            <a:r>
              <a:rPr lang="en-US" sz="2400" b="1" dirty="0"/>
              <a:t>It is important to wear a helmet as a __________ measure while riding a bike.</a:t>
            </a:r>
          </a:p>
          <a:p>
            <a:pPr>
              <a:buFont typeface="+mj-lt"/>
              <a:buAutoNum type="arabicPeriod"/>
            </a:pPr>
            <a:r>
              <a:rPr lang="en-US" sz="2400" b="1" dirty="0"/>
              <a:t>Plants __________ roots before growing leaves.</a:t>
            </a:r>
          </a:p>
          <a:p>
            <a:pPr>
              <a:buFont typeface="+mj-lt"/>
              <a:buAutoNum type="arabicPeriod"/>
            </a:pPr>
            <a:r>
              <a:rPr lang="en-US" sz="2400" b="1" dirty="0"/>
              <a:t>The students were asked to __________ their desks before the teacher arrived.</a:t>
            </a:r>
          </a:p>
          <a:p>
            <a:pPr>
              <a:buFont typeface="+mj-lt"/>
              <a:buAutoNum type="arabicPeriod"/>
            </a:pPr>
            <a:r>
              <a:rPr lang="en-US" sz="2400" b="1" dirty="0"/>
              <a:t>The old machine has been __________ for months because it is broken.</a:t>
            </a:r>
          </a:p>
          <a:p>
            <a:pPr>
              <a:buFont typeface="+mj-lt"/>
              <a:buAutoNum type="arabicPeriod"/>
            </a:pPr>
            <a:r>
              <a:rPr lang="en-US" sz="2400" b="1" dirty="0"/>
              <a:t>Good soil and warmth can help improve seed __________.</a:t>
            </a:r>
          </a:p>
          <a:p>
            <a:pPr>
              <a:buFont typeface="+mj-lt"/>
              <a:buAutoNum type="arabicPeriod"/>
            </a:pPr>
            <a:r>
              <a:rPr lang="en-US" sz="2400" b="1" dirty="0"/>
              <a:t>She worked hard to __________ her painting skills.</a:t>
            </a:r>
          </a:p>
          <a:p>
            <a:pPr>
              <a:buFont typeface="+mj-lt"/>
              <a:buAutoNum type="arabicPeriod"/>
            </a:pPr>
            <a:r>
              <a:rPr lang="en-US" sz="2400" b="1" dirty="0"/>
              <a:t>He put on a jacket to provide a __________ layer against the cold wind.</a:t>
            </a:r>
          </a:p>
          <a:p>
            <a:pPr>
              <a:buFont typeface="+mj-lt"/>
              <a:buAutoNum type="arabicPeriod"/>
            </a:pPr>
            <a:r>
              <a:rPr lang="en-US" sz="2400" b="1" dirty="0"/>
              <a:t>Please __________ your papers so they are neat and tidy.</a:t>
            </a:r>
          </a:p>
        </p:txBody>
      </p:sp>
    </p:spTree>
    <p:extLst>
      <p:ext uri="{BB962C8B-B14F-4D97-AF65-F5344CB8AC3E}">
        <p14:creationId xmlns:p14="http://schemas.microsoft.com/office/powerpoint/2010/main" val="2016419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AD29771925D74CA8DFF56192E886FD" ma:contentTypeVersion="7" ma:contentTypeDescription="Create a new document." ma:contentTypeScope="" ma:versionID="38e80e900462a55e8220826d1e45a649">
  <xsd:schema xmlns:xsd="http://www.w3.org/2001/XMLSchema" xmlns:xs="http://www.w3.org/2001/XMLSchema" xmlns:p="http://schemas.microsoft.com/office/2006/metadata/properties" xmlns:ns2="7c0c6e6c-3896-4fca-8179-ef404ec8b162" targetNamespace="http://schemas.microsoft.com/office/2006/metadata/properties" ma:root="true" ma:fieldsID="ab3759c44649adff9fd0aee9ddb5bdc1" ns2:_="">
    <xsd:import namespace="7c0c6e6c-3896-4fca-8179-ef404ec8b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c6e6c-3896-4fca-8179-ef404ec8b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DD89D-0268-4F5C-89E8-55124A44EC7A}">
  <ds:schemaRef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d2960ac0-ee2a-48a4-b49f-3a5b1ab721da"/>
    <ds:schemaRef ds:uri="c68fcbeb-27c5-4cfc-b267-f1b505b98f40"/>
    <ds:schemaRef ds:uri="http://www.w3.org/XML/1998/namespace"/>
  </ds:schemaRefs>
</ds:datastoreItem>
</file>

<file path=customXml/itemProps2.xml><?xml version="1.0" encoding="utf-8"?>
<ds:datastoreItem xmlns:ds="http://schemas.openxmlformats.org/officeDocument/2006/customXml" ds:itemID="{464A0EB8-78D1-434D-BC84-C8FF193D8445}">
  <ds:schemaRefs>
    <ds:schemaRef ds:uri="http://schemas.microsoft.com/sharepoint/v3/contenttype/forms"/>
  </ds:schemaRefs>
</ds:datastoreItem>
</file>

<file path=customXml/itemProps3.xml><?xml version="1.0" encoding="utf-8"?>
<ds:datastoreItem xmlns:ds="http://schemas.openxmlformats.org/officeDocument/2006/customXml" ds:itemID="{81ED13B5-1BB9-48CB-A068-507292D62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c6e6c-3896-4fca-8179-ef404ec8b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2403</TotalTime>
  <Words>2053</Words>
  <Application>Microsoft Office PowerPoint</Application>
  <PresentationFormat>Widescreen</PresentationFormat>
  <Paragraphs>216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vt:lpstr>
      <vt:lpstr>How Seeds and Plants grow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Words : Match the bold words in column A with their definitions in column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Synonyms </vt:lpstr>
      <vt:lpstr>PowerPoint Presentation</vt:lpstr>
      <vt:lpstr>PowerPoint Presentation</vt:lpstr>
      <vt:lpstr>Before reading </vt:lpstr>
      <vt:lpstr>1. From which part of the plant is the new plant produced ?  2. What is a seed ?  3. What are the three main parts of  a seed ?  ----------------------------    ----------------------------      -------------------------- 4. What does an embryo contain ?  ------------------------------------------------------------------------------------------- 5. What is the function of "stored food " ?  ------------------------------------------------------------------------------------------- 6. How can a plant make its food when it has leaves ?  ------------------------------------------------------------------------------------------- 7. What is cotyledon ? what is the function of the  cotyledon ?  -------------------------------------------------------------------------------------------------------------------------------------------------------------------------------------  8. Why do seeds need a protection ?  ------------------------------------------------------------------------------------------- 9. When does the embryo become active ? -------------------------------------------------------------------------------------------    </vt:lpstr>
      <vt:lpstr>parts of a seed Most plants produce new plants from seeds. a seed is like a tiny package. it contains the beginning of a very young plant inside a protective covering. a seed has three important parts—an embryo, stored food, and a seed coat. the embryo contains the basic parts from which a young plant will develop—roots, stems, and leaves. stored food keeps the young plant alive until it can make its own food through photosynthesis. seeds contain one or two seed leaves, called cotyledons. in some plants, food is stored in the cotyledons</vt:lpstr>
      <vt:lpstr>* </vt:lpstr>
      <vt:lpstr>PowerPoint Presentation</vt:lpstr>
      <vt:lpstr>the outer protective covering of a seed is called the seed coat. the seed coat is like a plastic wrap; it protects the embryo and stored food from drying out. this protection is necessary because a seed may be inactive—may not begin to grow—for weeks, months, or even years. then, when conditions are right, the embryo inside a seed suddenly becomes active and begins to grow. the time when the embryo first begins to grow is called germination.        * What is the function of the seed coat ?      * Define germination . </vt:lpstr>
      <vt:lpstr>PowerPoint Presentation</vt:lpstr>
      <vt:lpstr>PowerPoint Presentation</vt:lpstr>
      <vt:lpstr>PowerPoint Presentation</vt:lpstr>
      <vt:lpstr>https://www.youtube.com/watch?v=TE6xptjgNR0</vt:lpstr>
      <vt:lpstr>Germination during germination, the seed absorbs water from the environment. then the embryo uses its stored food to begin to grow. the seed coat breaks open, and the embryo’s roots grow downward. then its stem and leaves grow upward. as the stem grows longer, it breaks out of the ground. once it is above the ground, the stem straightens up toward the sunlight, and the first leaves appear on the stem. when the young plant produces its first leaves, it can begin to make its own food by photosynthesis.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Seeds and Plants grow</dc:title>
  <dc:creator>User</dc:creator>
  <cp:lastModifiedBy>Maies Awad</cp:lastModifiedBy>
  <cp:revision>59</cp:revision>
  <dcterms:created xsi:type="dcterms:W3CDTF">2020-09-24T12:00:31Z</dcterms:created>
  <dcterms:modified xsi:type="dcterms:W3CDTF">2025-12-06T15:15:23Z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0x0101002BAD29771925D74CA8DFF56192E886FD</vt:lpwstr>
  </property>
</Properties>
</file>