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9" r:id="rId3"/>
    <p:sldId id="373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290" r:id="rId14"/>
    <p:sldId id="349" r:id="rId15"/>
    <p:sldId id="352" r:id="rId16"/>
    <p:sldId id="374" r:id="rId17"/>
    <p:sldId id="375" r:id="rId18"/>
    <p:sldId id="376" r:id="rId19"/>
    <p:sldId id="355" r:id="rId20"/>
    <p:sldId id="356" r:id="rId21"/>
    <p:sldId id="357" r:id="rId22"/>
    <p:sldId id="358" r:id="rId23"/>
    <p:sldId id="377" r:id="rId24"/>
    <p:sldId id="378" r:id="rId25"/>
    <p:sldId id="379" r:id="rId26"/>
    <p:sldId id="380" r:id="rId27"/>
    <p:sldId id="381" r:id="rId28"/>
    <p:sldId id="262" r:id="rId29"/>
  </p:sldIdLst>
  <p:sldSz cx="18288000" cy="10287000"/>
  <p:notesSz cx="6858000" cy="9144000"/>
  <p:embeddedFontLst>
    <p:embeddedFont>
      <p:font typeface="Merriweather" panose="020B0604020202020204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idact Gothic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67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21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FE9C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772" y="-51062"/>
            <a:ext cx="18469546" cy="103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C9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1754698" y="-1012296"/>
            <a:ext cx="14778604" cy="10076321"/>
          </a:xfrm>
          <a:custGeom>
            <a:avLst/>
            <a:gdLst/>
            <a:ahLst/>
            <a:cxnLst/>
            <a:rect l="l" t="t" r="r" b="b"/>
            <a:pathLst>
              <a:path w="14778604" h="10076321" extrusionOk="0">
                <a:moveTo>
                  <a:pt x="0" y="0"/>
                </a:moveTo>
                <a:lnTo>
                  <a:pt x="14778604" y="0"/>
                </a:lnTo>
                <a:lnTo>
                  <a:pt x="14778604" y="10076321"/>
                </a:lnTo>
                <a:lnTo>
                  <a:pt x="0" y="10076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4"/>
          <p:cNvSpPr/>
          <p:nvPr/>
        </p:nvSpPr>
        <p:spPr>
          <a:xfrm rot="318314">
            <a:off x="-105255" y="134260"/>
            <a:ext cx="2998846" cy="2044668"/>
          </a:xfrm>
          <a:custGeom>
            <a:avLst/>
            <a:gdLst/>
            <a:ahLst/>
            <a:cxnLst/>
            <a:rect l="l" t="t" r="r" b="b"/>
            <a:pathLst>
              <a:path w="2998846" h="2044668" extrusionOk="0">
                <a:moveTo>
                  <a:pt x="0" y="0"/>
                </a:moveTo>
                <a:lnTo>
                  <a:pt x="2998846" y="0"/>
                </a:lnTo>
                <a:lnTo>
                  <a:pt x="2998846" y="2044668"/>
                </a:lnTo>
                <a:lnTo>
                  <a:pt x="0" y="2044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4"/>
          <p:cNvSpPr/>
          <p:nvPr/>
        </p:nvSpPr>
        <p:spPr>
          <a:xfrm rot="-2341049">
            <a:off x="-3940195" y="1093098"/>
            <a:ext cx="9062321" cy="8235384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4"/>
          <p:cNvSpPr/>
          <p:nvPr/>
        </p:nvSpPr>
        <p:spPr>
          <a:xfrm rot="318314">
            <a:off x="15759877" y="744251"/>
            <a:ext cx="2998846" cy="2044668"/>
          </a:xfrm>
          <a:custGeom>
            <a:avLst/>
            <a:gdLst/>
            <a:ahLst/>
            <a:cxnLst/>
            <a:rect l="l" t="t" r="r" b="b"/>
            <a:pathLst>
              <a:path w="2998846" h="2044668" extrusionOk="0">
                <a:moveTo>
                  <a:pt x="0" y="0"/>
                </a:moveTo>
                <a:lnTo>
                  <a:pt x="2998846" y="0"/>
                </a:lnTo>
                <a:lnTo>
                  <a:pt x="2998846" y="2044668"/>
                </a:lnTo>
                <a:lnTo>
                  <a:pt x="0" y="2044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4"/>
          <p:cNvSpPr/>
          <p:nvPr/>
        </p:nvSpPr>
        <p:spPr>
          <a:xfrm rot="2700000" flipH="1">
            <a:off x="12923581" y="1093691"/>
            <a:ext cx="9060992" cy="8234176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9055956" y="0"/>
                </a:moveTo>
                <a:lnTo>
                  <a:pt x="0" y="0"/>
                </a:lnTo>
                <a:lnTo>
                  <a:pt x="0" y="8229600"/>
                </a:lnTo>
                <a:lnTo>
                  <a:pt x="9055956" y="8229600"/>
                </a:lnTo>
                <a:lnTo>
                  <a:pt x="905595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6948698" y="968860"/>
            <a:ext cx="43905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53361C"/>
                </a:solidFill>
                <a:latin typeface="Merriweather"/>
                <a:ea typeface="Merriweather"/>
                <a:cs typeface="Merriweather"/>
                <a:sym typeface="Merriweather"/>
              </a:rPr>
              <a:t>Unit 2 </a:t>
            </a:r>
            <a:r>
              <a:rPr lang="en-US" sz="6000" b="1" i="0" u="none" strike="noStrike" cap="none" dirty="0">
                <a:solidFill>
                  <a:srgbClr val="53361C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60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590965" y="3065974"/>
            <a:ext cx="16463658" cy="670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45" b="1" i="0" u="none" strike="noStrike" cap="none" dirty="0">
                <a:solidFill>
                  <a:srgbClr val="48597A"/>
                </a:solidFill>
                <a:latin typeface="Merriweather"/>
                <a:ea typeface="Merriweather"/>
                <a:cs typeface="Merriweather"/>
                <a:sym typeface="Merriweather"/>
              </a:rPr>
              <a:t>Exaggerated Synonyms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726320"/>
            <a:ext cx="1763776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Regurgitate</a:t>
            </a:r>
          </a:p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back swallowed food</a:t>
            </a:r>
          </a:p>
          <a:p>
            <a:pPr>
              <a:buFont typeface="+mj-lt"/>
              <a:buAutoNum type="arabicPeriod"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cow regurgitates its food to chew it again.</a:t>
            </a:r>
          </a:p>
          <a:p>
            <a:pPr>
              <a:buFont typeface="+mj-lt"/>
              <a:buAutoNum type="arabicPeriod"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 sometimes regurgitate food to feed their chicks.</a:t>
            </a:r>
          </a:p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Exaggerated: to repeat without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just regurgitate textbook answers without understanding.</a:t>
            </a:r>
          </a:p>
          <a:p>
            <a:pPr>
              <a:buFont typeface="+mj-lt"/>
              <a:buAutoNum type="arabicPeriod"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regurgitated all the facts from the lecture without thinking.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1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360" y="848240"/>
            <a:ext cx="17515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Swimming in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Literal: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swimming in the pool for an hour.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kids were swimming in the lake all afternoon.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Exaggerated: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swimming in homework this weekend.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swimming in emails after returning from vacation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6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54363"/>
            <a:ext cx="166217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the advice under the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: 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possible advice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only; no literal usage.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Exaggerated: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me all the advice under the sun about studying for finals.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offered all the advice under the sun on how to raise a puppy.</a:t>
            </a:r>
          </a:p>
        </p:txBody>
      </p:sp>
    </p:spTree>
    <p:extLst>
      <p:ext uri="{BB962C8B-B14F-4D97-AF65-F5344CB8AC3E}">
        <p14:creationId xmlns:p14="http://schemas.microsoft.com/office/powerpoint/2010/main" val="255509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"/>
          <p:cNvSpPr txBox="1"/>
          <p:nvPr/>
        </p:nvSpPr>
        <p:spPr>
          <a:xfrm>
            <a:off x="1163989" y="235687"/>
            <a:ext cx="1542280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>
                <a:solidFill>
                  <a:srgbClr val="48597A"/>
                </a:solidFill>
                <a:latin typeface="Merriweather"/>
                <a:sym typeface="Merriweather"/>
              </a:rPr>
              <a:t>Pre- assessment </a:t>
            </a:r>
            <a:endParaRPr sz="12000" dirty="0"/>
          </a:p>
        </p:txBody>
      </p:sp>
      <p:grpSp>
        <p:nvGrpSpPr>
          <p:cNvPr id="427" name="Google Shape;427;p32"/>
          <p:cNvGrpSpPr/>
          <p:nvPr/>
        </p:nvGrpSpPr>
        <p:grpSpPr>
          <a:xfrm>
            <a:off x="-3288359" y="7883887"/>
            <a:ext cx="24864717" cy="8082694"/>
            <a:chOff x="0" y="0"/>
            <a:chExt cx="6548732" cy="2128775"/>
          </a:xfrm>
        </p:grpSpPr>
        <p:sp>
          <p:nvSpPr>
            <p:cNvPr id="428" name="Google Shape;428;p32"/>
            <p:cNvSpPr/>
            <p:nvPr/>
          </p:nvSpPr>
          <p:spPr>
            <a:xfrm>
              <a:off x="0" y="0"/>
              <a:ext cx="6548732" cy="2128775"/>
            </a:xfrm>
            <a:custGeom>
              <a:avLst/>
              <a:gdLst/>
              <a:ahLst/>
              <a:cxnLst/>
              <a:rect l="l" t="t" r="r" b="b"/>
              <a:pathLst>
                <a:path w="6548732" h="2128775" extrusionOk="0">
                  <a:moveTo>
                    <a:pt x="3274366" y="0"/>
                  </a:moveTo>
                  <a:cubicBezTo>
                    <a:pt x="1465984" y="0"/>
                    <a:pt x="0" y="476543"/>
                    <a:pt x="0" y="1064388"/>
                  </a:cubicBezTo>
                  <a:cubicBezTo>
                    <a:pt x="0" y="1652233"/>
                    <a:pt x="1465984" y="2128775"/>
                    <a:pt x="3274366" y="2128775"/>
                  </a:cubicBezTo>
                  <a:cubicBezTo>
                    <a:pt x="5082748" y="2128775"/>
                    <a:pt x="6548732" y="1652233"/>
                    <a:pt x="6548732" y="1064388"/>
                  </a:cubicBezTo>
                  <a:cubicBezTo>
                    <a:pt x="6548732" y="476543"/>
                    <a:pt x="5082748" y="0"/>
                    <a:pt x="3274366" y="0"/>
                  </a:cubicBezTo>
                  <a:close/>
                </a:path>
              </a:pathLst>
            </a:custGeom>
            <a:solidFill>
              <a:srgbClr val="8FA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32"/>
          <p:cNvSpPr/>
          <p:nvPr/>
        </p:nvSpPr>
        <p:spPr>
          <a:xfrm rot="-2343249">
            <a:off x="-4194236" y="1028700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1" name="Google Shape;431;p32"/>
          <p:cNvSpPr/>
          <p:nvPr/>
        </p:nvSpPr>
        <p:spPr>
          <a:xfrm rot="2700000" flipH="1">
            <a:off x="13300077" y="1091842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9055956" y="0"/>
                </a:moveTo>
                <a:lnTo>
                  <a:pt x="0" y="0"/>
                </a:lnTo>
                <a:lnTo>
                  <a:pt x="0" y="8229600"/>
                </a:lnTo>
                <a:lnTo>
                  <a:pt x="9055956" y="8229600"/>
                </a:lnTo>
                <a:lnTo>
                  <a:pt x="905595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AutoShape 2" descr="Free watchess, Download Free watchess png images, Free ClipArts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2103" y="4887885"/>
            <a:ext cx="1866900" cy="2447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3740" y="2590598"/>
            <a:ext cx="13822325" cy="7042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245183" y="7612566"/>
            <a:ext cx="2029240" cy="1169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minutes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9701" y="2956586"/>
            <a:ext cx="13526364" cy="62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3600" u="sng" dirty="0">
                <a:solidFill>
                  <a:schemeClr val="accent3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Mark the following words according to the attached rubric: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1- Never seen this word before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Seen the word, but not sure what it means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Used the words, but not sure if correctly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4- Used the word confidently in spelling or writing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5- Used the words confidently in both speaking and writing 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939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23520"/>
            <a:ext cx="5786362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199" y="4003040"/>
            <a:ext cx="17719041" cy="604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</a:rPr>
              <a:t>S </a:t>
            </a:r>
            <a:r>
              <a:rPr lang="en-US" sz="6000" b="1" dirty="0" smtClean="0">
                <a:solidFill>
                  <a:schemeClr val="tx1"/>
                </a:solidFill>
              </a:rPr>
              <a:t>“2+3“= </a:t>
            </a:r>
            <a:r>
              <a:rPr lang="en-US" sz="6000" b="1" dirty="0">
                <a:solidFill>
                  <a:schemeClr val="tx1"/>
                </a:solidFill>
              </a:rPr>
              <a:t>Read the text and guess the </a:t>
            </a:r>
            <a:r>
              <a:rPr lang="en-US" sz="6000" b="1" dirty="0" smtClean="0">
                <a:solidFill>
                  <a:schemeClr val="tx1"/>
                </a:solidFill>
              </a:rPr>
              <a:t>meanings </a:t>
            </a:r>
            <a:r>
              <a:rPr lang="en-US" sz="6000" b="1" dirty="0">
                <a:solidFill>
                  <a:schemeClr val="tx1"/>
                </a:solidFill>
              </a:rPr>
              <a:t>of the new words from the context.</a:t>
            </a:r>
          </a:p>
          <a:p>
            <a:r>
              <a:rPr lang="en-US" sz="6000" b="1" dirty="0">
                <a:solidFill>
                  <a:schemeClr val="tx1"/>
                </a:solidFill>
              </a:rPr>
              <a:t>S </a:t>
            </a:r>
            <a:r>
              <a:rPr lang="en-US" sz="6000" b="1" dirty="0" smtClean="0">
                <a:solidFill>
                  <a:schemeClr val="tx1"/>
                </a:solidFill>
              </a:rPr>
              <a:t>“1+4 </a:t>
            </a:r>
            <a:r>
              <a:rPr lang="en-US" sz="6000" b="1" dirty="0">
                <a:solidFill>
                  <a:schemeClr val="tx1"/>
                </a:solidFill>
              </a:rPr>
              <a:t>“ =  Read the sentences and guess the meanings of the new words from the context.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3360" y="223520"/>
            <a:ext cx="8371840" cy="209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Differentiation .</a:t>
            </a:r>
          </a:p>
          <a:p>
            <a:pPr algn="ctr"/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600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06400"/>
            <a:ext cx="178816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Key: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Plastered → Covered everywhere, almost overwhelming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Looming → Coming soon and causing worry/panic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Flitting → Moving quickly and nervously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Minefield → Full of hidden dangers or risks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Frazzled → Extremely tired/stressed/confused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Manic → Very hyper/anxious/out of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Hammering → Repeating something over and 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Regurgitate → Repeat facts exactly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in → Overwhelmed by a lot of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advice under the sun → Every possible advice</a:t>
            </a:r>
          </a:p>
        </p:txBody>
      </p:sp>
    </p:spTree>
    <p:extLst>
      <p:ext uri="{BB962C8B-B14F-4D97-AF65-F5344CB8AC3E}">
        <p14:creationId xmlns:p14="http://schemas.microsoft.com/office/powerpoint/2010/main" val="10247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960" y="3877876"/>
            <a:ext cx="48361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→ plastered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→ looming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→ flitting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→ minefield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→ frazzled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→ manic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→ hammering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→ regurgitate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→ swimming in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→ all the advice under the sun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360" y="2861876"/>
            <a:ext cx="9144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Rally Coach – Fill in the Blanks</a:t>
            </a:r>
          </a:p>
          <a:p>
            <a:pPr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a partner. One guesses, the other coaches.</a:t>
            </a:r>
          </a:p>
          <a:p>
            <a:pPr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turns for each sentence. Switch roles after each.</a:t>
            </a:r>
          </a:p>
          <a:p>
            <a:pPr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word bank. Each word/phrase only once.</a:t>
            </a:r>
          </a:p>
          <a:p>
            <a:pPr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meaning of the word in context.</a:t>
            </a:r>
          </a:p>
          <a:p>
            <a:pPr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each other by giving hints or asking questions.</a:t>
            </a:r>
          </a:p>
        </p:txBody>
      </p:sp>
      <p:sp>
        <p:nvSpPr>
          <p:cNvPr id="4" name="AutoShape 2" descr="Rally Coach -- Kagan Strateg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310" y="100479"/>
            <a:ext cx="3417570" cy="27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223520"/>
            <a:ext cx="9428480" cy="154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Word Store  2 A 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056447"/>
            <a:ext cx="9053195" cy="78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74154"/>
            <a:ext cx="15341600" cy="101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309890"/>
            <a:ext cx="894080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"You're at the coffee shop and notice your phone’s battery is almost dead. You ask if you can plug it in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battery while you enjoy your coffee.“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"During a football match, a player scores a goal and helps their team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notch up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win in the tournament.“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in a group project at school, and suddenly you’re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with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challenge of completing it all by the end of the week because one of your group members got sick.“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"In the weeks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up 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final exams, you feel the pressure to study more and get ready."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936481" y="63669"/>
            <a:ext cx="8148320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 the time before a particular event 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 refill or increase the amount of something (usually money or energy)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To refill or increase the amount of something (usually money or energy</a:t>
            </a:r>
          </a:p>
          <a:p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To encounter a challenging situation or problem.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2"/>
          <p:cNvGrpSpPr/>
          <p:nvPr/>
        </p:nvGrpSpPr>
        <p:grpSpPr>
          <a:xfrm>
            <a:off x="2153192" y="116956"/>
            <a:ext cx="2311726" cy="2311726"/>
            <a:chOff x="0" y="0"/>
            <a:chExt cx="812800" cy="812800"/>
          </a:xfrm>
        </p:grpSpPr>
        <p:sp>
          <p:nvSpPr>
            <p:cNvPr id="423" name="Google Shape;423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 cmpd="sng">
              <a:solidFill>
                <a:srgbClr val="8FC9B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32"/>
          <p:cNvSpPr txBox="1"/>
          <p:nvPr/>
        </p:nvSpPr>
        <p:spPr>
          <a:xfrm>
            <a:off x="2961267" y="123904"/>
            <a:ext cx="13981615" cy="118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dirty="0">
                <a:solidFill>
                  <a:srgbClr val="48597A"/>
                </a:solidFill>
                <a:latin typeface="Merriweather"/>
                <a:sym typeface="Merriweather"/>
              </a:rPr>
              <a:t>The Lesson’s Objectives </a:t>
            </a:r>
            <a:endParaRPr dirty="0"/>
          </a:p>
        </p:txBody>
      </p:sp>
      <p:sp>
        <p:nvSpPr>
          <p:cNvPr id="426" name="Google Shape;426;p32"/>
          <p:cNvSpPr txBox="1"/>
          <p:nvPr/>
        </p:nvSpPr>
        <p:spPr>
          <a:xfrm>
            <a:off x="1690796" y="526675"/>
            <a:ext cx="3236515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48597A"/>
                </a:solidFill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dirty="0"/>
          </a:p>
        </p:txBody>
      </p:sp>
      <p:grpSp>
        <p:nvGrpSpPr>
          <p:cNvPr id="427" name="Google Shape;427;p32"/>
          <p:cNvGrpSpPr/>
          <p:nvPr/>
        </p:nvGrpSpPr>
        <p:grpSpPr>
          <a:xfrm>
            <a:off x="-3288359" y="7883887"/>
            <a:ext cx="24864717" cy="8082694"/>
            <a:chOff x="0" y="0"/>
            <a:chExt cx="6548732" cy="2128775"/>
          </a:xfrm>
        </p:grpSpPr>
        <p:sp>
          <p:nvSpPr>
            <p:cNvPr id="428" name="Google Shape;428;p32"/>
            <p:cNvSpPr/>
            <p:nvPr/>
          </p:nvSpPr>
          <p:spPr>
            <a:xfrm>
              <a:off x="0" y="0"/>
              <a:ext cx="6548732" cy="2128775"/>
            </a:xfrm>
            <a:custGeom>
              <a:avLst/>
              <a:gdLst/>
              <a:ahLst/>
              <a:cxnLst/>
              <a:rect l="l" t="t" r="r" b="b"/>
              <a:pathLst>
                <a:path w="6548732" h="2128775" extrusionOk="0">
                  <a:moveTo>
                    <a:pt x="3274366" y="0"/>
                  </a:moveTo>
                  <a:cubicBezTo>
                    <a:pt x="1465984" y="0"/>
                    <a:pt x="0" y="476543"/>
                    <a:pt x="0" y="1064388"/>
                  </a:cubicBezTo>
                  <a:cubicBezTo>
                    <a:pt x="0" y="1652233"/>
                    <a:pt x="1465984" y="2128775"/>
                    <a:pt x="3274366" y="2128775"/>
                  </a:cubicBezTo>
                  <a:cubicBezTo>
                    <a:pt x="5082748" y="2128775"/>
                    <a:pt x="6548732" y="1652233"/>
                    <a:pt x="6548732" y="1064388"/>
                  </a:cubicBezTo>
                  <a:cubicBezTo>
                    <a:pt x="6548732" y="476543"/>
                    <a:pt x="5082748" y="0"/>
                    <a:pt x="3274366" y="0"/>
                  </a:cubicBezTo>
                  <a:close/>
                </a:path>
              </a:pathLst>
            </a:custGeom>
            <a:solidFill>
              <a:srgbClr val="8FA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32"/>
          <p:cNvSpPr/>
          <p:nvPr/>
        </p:nvSpPr>
        <p:spPr>
          <a:xfrm rot="-2343249">
            <a:off x="-4194236" y="1028700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1" name="Google Shape;431;p32"/>
          <p:cNvSpPr/>
          <p:nvPr/>
        </p:nvSpPr>
        <p:spPr>
          <a:xfrm rot="2700000" flipH="1">
            <a:off x="13300077" y="1091842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9055956" y="0"/>
                </a:moveTo>
                <a:lnTo>
                  <a:pt x="0" y="0"/>
                </a:lnTo>
                <a:lnTo>
                  <a:pt x="0" y="8229600"/>
                </a:lnTo>
                <a:lnTo>
                  <a:pt x="9055956" y="8229600"/>
                </a:lnTo>
                <a:lnTo>
                  <a:pt x="905595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2" name="Google Shape;432;p32"/>
          <p:cNvSpPr txBox="1"/>
          <p:nvPr/>
        </p:nvSpPr>
        <p:spPr>
          <a:xfrm>
            <a:off x="1453549" y="2435629"/>
            <a:ext cx="16515474" cy="586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1- </a:t>
            </a:r>
            <a:r>
              <a:rPr lang="en-US" sz="80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20B0604020202020204" charset="0"/>
                <a:ea typeface="Didact Gothic"/>
                <a:cs typeface="Didact Gothic"/>
                <a:sym typeface="Didact Gothic"/>
              </a:rPr>
              <a:t>Recognize the meanings of the new 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20B0604020202020204" charset="0"/>
                <a:ea typeface="Didact Gothic"/>
                <a:cs typeface="Didact Gothic"/>
                <a:sym typeface="Didact Gothic"/>
              </a:rPr>
              <a:t>words and expressions </a:t>
            </a:r>
            <a:r>
              <a:rPr lang="en-US" sz="80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20B0604020202020204" charset="0"/>
                <a:ea typeface="Didact Gothic"/>
                <a:cs typeface="Didact Gothic"/>
                <a:sym typeface="Didact Gothic"/>
              </a:rPr>
              <a:t>and use them correctly 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32"/>
          <p:cNvSpPr/>
          <p:nvPr/>
        </p:nvSpPr>
        <p:spPr>
          <a:xfrm>
            <a:off x="16239974" y="8305722"/>
            <a:ext cx="2367014" cy="2391934"/>
          </a:xfrm>
          <a:custGeom>
            <a:avLst/>
            <a:gdLst/>
            <a:ahLst/>
            <a:cxnLst/>
            <a:rect l="l" t="t" r="r" b="b"/>
            <a:pathLst>
              <a:path w="3662172" h="4114800" extrusionOk="0">
                <a:moveTo>
                  <a:pt x="0" y="0"/>
                </a:moveTo>
                <a:lnTo>
                  <a:pt x="3662172" y="0"/>
                </a:lnTo>
                <a:lnTo>
                  <a:pt x="3662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64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440" y="1122690"/>
            <a:ext cx="1773936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 _____________a difficult decision when we had to choose between two job offers.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studied hard in the weeks _____________ the big test.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____________your fuel tank before going on a long road trip.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was _____________a major setback when the lead designer left the company.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to _____________my mobile phone credit before I can make more calls.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_____________five promotions in her career.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lot of excitement _______________to the wedding.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_______________its highest profits this quarter.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6240" y="1117591"/>
            <a:ext cx="268224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faced </a:t>
            </a:r>
            <a:r>
              <a:rPr lang="en-US" sz="3600" b="1" dirty="0"/>
              <a:t>with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9840" y="2138402"/>
            <a:ext cx="264160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leading </a:t>
            </a:r>
            <a:r>
              <a:rPr lang="en-US" sz="2400" b="1" dirty="0"/>
              <a:t>up to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5040" y="3213094"/>
            <a:ext cx="2397760" cy="58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top </a:t>
            </a:r>
            <a:r>
              <a:rPr lang="en-US" sz="2800" b="1" dirty="0"/>
              <a:t>up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3040" y="4328785"/>
            <a:ext cx="268224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faced </a:t>
            </a:r>
            <a:r>
              <a:rPr lang="en-US" sz="3600" b="1" dirty="0"/>
              <a:t>with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6240" y="5424157"/>
            <a:ext cx="2397760" cy="58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top </a:t>
            </a:r>
            <a:r>
              <a:rPr lang="en-US" sz="2800" b="1" dirty="0"/>
              <a:t>up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63520" y="6499853"/>
            <a:ext cx="2743200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notched </a:t>
            </a:r>
            <a:r>
              <a:rPr lang="en-US" sz="3200" b="1" dirty="0"/>
              <a:t>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7200" y="7548880"/>
            <a:ext cx="2641600" cy="65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leading </a:t>
            </a:r>
            <a:r>
              <a:rPr lang="en-US" sz="2400" b="1" dirty="0"/>
              <a:t>up to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9184619"/>
            <a:ext cx="2743200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notched </a:t>
            </a:r>
            <a:r>
              <a:rPr lang="en-US" sz="3200" b="1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7869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320" y="675650"/>
            <a:ext cx="90220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You’ve taken medicine for a headache, but it takes 20 minutes before the relief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kicks 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you start to feel better.“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You’ve been looking for a rare book for months, and finally, you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by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copy at a small bookstore.“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"You’ve decided to write a book. Before you begin, you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clear plan for each chapter and schedule time to write every day."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97602" y="1026180"/>
            <a:ext cx="7587197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To begin a journey or a plan with a clear goal.</a:t>
            </a: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 start to have an effect or become active</a:t>
            </a: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To obtain or find something, often something that is difficult to get.</a:t>
            </a:r>
          </a:p>
        </p:txBody>
      </p:sp>
    </p:spTree>
    <p:extLst>
      <p:ext uri="{BB962C8B-B14F-4D97-AF65-F5344CB8AC3E}">
        <p14:creationId xmlns:p14="http://schemas.microsoft.com/office/powerpoint/2010/main" val="21313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993" y="295692"/>
            <a:ext cx="17616207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caffeine _____________, I start to feel more awake.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 in this field are hard to ______________.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to reach the summit before noon.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you _____________such a rare antique?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painkiller usually ____________after 10 minutes.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become a lawyer, working hard every day to achieve his goal</a:t>
            </a:r>
            <a:r>
              <a:rPr lang="en-US" sz="2800" dirty="0"/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400" y="2316480"/>
            <a:ext cx="3901440" cy="83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7280" y="1016000"/>
            <a:ext cx="3820160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kicks </a:t>
            </a:r>
            <a:r>
              <a:rPr lang="en-US" sz="3200" b="1" dirty="0"/>
              <a:t>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9360" y="3799840"/>
            <a:ext cx="282448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set </a:t>
            </a:r>
            <a:r>
              <a:rPr lang="en-US" sz="3600" dirty="0"/>
              <a:t>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3600" y="5170388"/>
            <a:ext cx="3515360" cy="90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8640" y="6878320"/>
            <a:ext cx="3403600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kicks </a:t>
            </a:r>
            <a:r>
              <a:rPr lang="en-US" sz="3200" b="1" dirty="0"/>
              <a:t>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8260080"/>
            <a:ext cx="318008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set </a:t>
            </a:r>
            <a:r>
              <a:rPr lang="en-US" sz="3600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264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1" y="365760"/>
            <a:ext cx="13836922" cy="95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158432"/>
            <a:ext cx="13790613" cy="98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240" y="657285"/>
            <a:ext cx="1603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add more of something (usually a phone credit, a drink, or fuel) so it reaches the desired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I need to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phone before the weekend.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Can you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drink, please?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need to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dinner.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240" y="5798245"/>
            <a:ext cx="17414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achieve or reach a particular success, score, or win.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 team managed to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notch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win last night.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She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notched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high score in the exam.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notched up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exam.</a:t>
            </a:r>
          </a:p>
        </p:txBody>
      </p:sp>
    </p:spTree>
    <p:extLst>
      <p:ext uri="{BB962C8B-B14F-4D97-AF65-F5344CB8AC3E}">
        <p14:creationId xmlns:p14="http://schemas.microsoft.com/office/powerpoint/2010/main" val="25167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360" y="535365"/>
            <a:ext cx="1603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have to deal with a situation, problem, or challenge.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I was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with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tough decisions about my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 manager was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with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challenges.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Incorrect: She was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with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026085"/>
            <a:ext cx="1619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period of time before an important event.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There was a lot of preparation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up 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graduation ceremony.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 organizers were busy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up 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event.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Incorrect: I read my notes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up 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event.</a:t>
            </a:r>
          </a:p>
        </p:txBody>
      </p:sp>
    </p:spTree>
    <p:extLst>
      <p:ext uri="{BB962C8B-B14F-4D97-AF65-F5344CB8AC3E}">
        <p14:creationId xmlns:p14="http://schemas.microsoft.com/office/powerpoint/2010/main" val="1062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920" y="758885"/>
            <a:ext cx="1717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explain, arrange, or present something clearly.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 committee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agenda for the meeting.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conditions clearly before the deal.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Incorrect: 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diary.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920" y="4863525"/>
            <a:ext cx="16682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/ opposed to / impossible to come by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Expressions describing how simple or difficult it is to obtain or experience something.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Happiness and contentment are not always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come by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Correct: The new turbo engine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Incorrect: The new tax kicks in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come by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4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E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0"/>
          <p:cNvGrpSpPr/>
          <p:nvPr/>
        </p:nvGrpSpPr>
        <p:grpSpPr>
          <a:xfrm>
            <a:off x="0" y="6350424"/>
            <a:ext cx="18287996" cy="3936576"/>
            <a:chOff x="0" y="-47625"/>
            <a:chExt cx="4816592" cy="1036794"/>
          </a:xfrm>
        </p:grpSpPr>
        <p:sp>
          <p:nvSpPr>
            <p:cNvPr id="196" name="Google Shape;196;p20"/>
            <p:cNvSpPr/>
            <p:nvPr/>
          </p:nvSpPr>
          <p:spPr>
            <a:xfrm>
              <a:off x="0" y="0"/>
              <a:ext cx="4816592" cy="989169"/>
            </a:xfrm>
            <a:custGeom>
              <a:avLst/>
              <a:gdLst/>
              <a:ahLst/>
              <a:cxnLst/>
              <a:rect l="l" t="t" r="r" b="b"/>
              <a:pathLst>
                <a:path w="4816592" h="98916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89169"/>
                  </a:lnTo>
                  <a:lnTo>
                    <a:pt x="0" y="989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7" name="Google Shape;197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1310508" y="320596"/>
            <a:ext cx="4159369" cy="2835934"/>
          </a:xfrm>
          <a:custGeom>
            <a:avLst/>
            <a:gdLst/>
            <a:ahLst/>
            <a:cxnLst/>
            <a:rect l="l" t="t" r="r" b="b"/>
            <a:pathLst>
              <a:path w="4159369" h="2835934" extrusionOk="0">
                <a:moveTo>
                  <a:pt x="0" y="0"/>
                </a:moveTo>
                <a:lnTo>
                  <a:pt x="4159369" y="0"/>
                </a:lnTo>
                <a:lnTo>
                  <a:pt x="4159369" y="2835934"/>
                </a:lnTo>
                <a:lnTo>
                  <a:pt x="0" y="2835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3" name="Google Shape;203;p20"/>
          <p:cNvSpPr/>
          <p:nvPr/>
        </p:nvSpPr>
        <p:spPr>
          <a:xfrm>
            <a:off x="13991742" y="320596"/>
            <a:ext cx="3008608" cy="2051324"/>
          </a:xfrm>
          <a:custGeom>
            <a:avLst/>
            <a:gdLst/>
            <a:ahLst/>
            <a:cxnLst/>
            <a:rect l="l" t="t" r="r" b="b"/>
            <a:pathLst>
              <a:path w="3008608" h="2051324" extrusionOk="0">
                <a:moveTo>
                  <a:pt x="0" y="0"/>
                </a:moveTo>
                <a:lnTo>
                  <a:pt x="3008608" y="0"/>
                </a:lnTo>
                <a:lnTo>
                  <a:pt x="3008608" y="2051324"/>
                </a:lnTo>
                <a:lnTo>
                  <a:pt x="0" y="2051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p20"/>
          <p:cNvSpPr txBox="1"/>
          <p:nvPr/>
        </p:nvSpPr>
        <p:spPr>
          <a:xfrm>
            <a:off x="1420848" y="651851"/>
            <a:ext cx="6532882" cy="118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 dirty="0">
                <a:solidFill>
                  <a:srgbClr val="48597A"/>
                </a:solidFill>
                <a:latin typeface="Merriweather"/>
                <a:ea typeface="Merriweather"/>
                <a:cs typeface="Merriweather"/>
                <a:sym typeface="Merriweather"/>
              </a:rPr>
              <a:t>Exit Ticket </a:t>
            </a:r>
            <a:endParaRPr dirty="0"/>
          </a:p>
        </p:txBody>
      </p:sp>
      <p:sp>
        <p:nvSpPr>
          <p:cNvPr id="212" name="Google Shape;212;p20"/>
          <p:cNvSpPr txBox="1"/>
          <p:nvPr/>
        </p:nvSpPr>
        <p:spPr>
          <a:xfrm>
            <a:off x="7953730" y="7459711"/>
            <a:ext cx="923699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Beggar. Illustration of a sitting beggar #Sponsored , #paid, #AFFILIATE, # Beggar, #sitting, #beggar, #Illustration | Beggar, Boy art,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Advisor Stock Illustrations – 23,885 Advisor Stock Illustrations, Vectors &amp; 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434" y="1541198"/>
            <a:ext cx="15808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57" y="335396"/>
            <a:ext cx="7345621" cy="966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335634" y="5407660"/>
            <a:ext cx="4287520" cy="21742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Merriweather" panose="020B0604020202020204" charset="0"/>
              </a:rPr>
              <a:t>The new words and phrases.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212170"/>
            <a:ext cx="10830560" cy="10074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Plastered 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Looming 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Flitting 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Minefield.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Frazzled/manic.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 hammering.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Regurgitate.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Swimming in 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>
                <a:solidFill>
                  <a:schemeClr val="tx1"/>
                </a:solidFill>
                <a:latin typeface="Merriweather" panose="020B0604020202020204" charset="0"/>
              </a:rPr>
              <a:t>All the advice under the sun.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16" y="212170"/>
            <a:ext cx="6792112" cy="4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920" y="787281"/>
            <a:ext cx="1708912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Plastered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covered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walls were plastered with wet cement.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plastered the poster onto the classroom wall.</a:t>
            </a:r>
          </a:p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Exaggerated: extremely tired or exhausted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plastered on the sofa after running a marathon.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plastered with exhaustion after studying all night</a:t>
            </a:r>
          </a:p>
        </p:txBody>
      </p:sp>
    </p:spTree>
    <p:extLst>
      <p:ext uri="{BB962C8B-B14F-4D97-AF65-F5344CB8AC3E}">
        <p14:creationId xmlns:p14="http://schemas.microsoft.com/office/powerpoint/2010/main" val="27317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280" y="380880"/>
            <a:ext cx="16256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Looming</a:t>
            </a:r>
          </a:p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>
                <a:solidFill>
                  <a:srgbClr val="00B050"/>
                </a:solidFill>
              </a:rPr>
              <a:t>Appearing threatening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tall tower loomed over the village.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shadow of the mountain loomed in the distance.</a:t>
            </a:r>
          </a:p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Exaggerated: about to happen 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 was looming, and I couldn’t stop worrying.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sense of danger was looming over the team.</a:t>
            </a:r>
          </a:p>
        </p:txBody>
      </p:sp>
    </p:spTree>
    <p:extLst>
      <p:ext uri="{BB962C8B-B14F-4D97-AF65-F5344CB8AC3E}">
        <p14:creationId xmlns:p14="http://schemas.microsoft.com/office/powerpoint/2010/main" val="281405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40" y="949840"/>
            <a:ext cx="1654048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Flitting : </a:t>
            </a:r>
            <a:r>
              <a:rPr lang="en-US" sz="6000" dirty="0"/>
              <a:t>Moving quickly and lightly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Literal: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Butterflies were flitting among the flowers.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bird was flitting from branch to branch.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Exaggerated: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kept flitting through my mind during the test.</a:t>
            </a:r>
          </a:p>
          <a:p>
            <a:pPr>
              <a:buFont typeface="+mj-lt"/>
              <a:buAutoNum type="arabi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flitting between jobs without settling anywhere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95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920" y="746640"/>
            <a:ext cx="17454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Minefield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Literal: Area </a:t>
            </a:r>
            <a:r>
              <a:rPr lang="en-US" sz="4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planted with mines 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soldiers carefully crossed the minefield.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were used to navigate the minefield safely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full of hidden dangers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politics can be a minefield if you’re not careful.</a:t>
            </a:r>
          </a:p>
          <a:p>
            <a:pPr>
              <a:buFont typeface="+mj-lt"/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words in that debate was like walking through a minefield</a:t>
            </a:r>
            <a:r>
              <a:rPr lang="en-US" sz="48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0" y="6935151"/>
            <a:ext cx="4551680" cy="31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650241"/>
            <a:ext cx="165608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Frazzled /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Manic : 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stressed, tired, or busy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figurative, not used literally in common English.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Exaggerated:</a:t>
            </a:r>
          </a:p>
          <a:p>
            <a:pPr>
              <a:buFont typeface="+mj-lt"/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frazzled after finishing all my assignments at once.</a:t>
            </a:r>
          </a:p>
          <a:p>
            <a:pPr>
              <a:buFont typeface="+mj-lt"/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became manic trying to organize the surprise party.</a:t>
            </a:r>
          </a:p>
        </p:txBody>
      </p:sp>
    </p:spTree>
    <p:extLst>
      <p:ext uri="{BB962C8B-B14F-4D97-AF65-F5344CB8AC3E}">
        <p14:creationId xmlns:p14="http://schemas.microsoft.com/office/powerpoint/2010/main" val="67314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523120"/>
            <a:ext cx="17495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Hammering</a:t>
            </a:r>
          </a:p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Pounding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continuously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carpenter was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nails into the wood.</a:t>
            </a:r>
          </a:p>
          <a:p>
            <a:pPr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kept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metal into shape.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Figurative / Exaggerated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headache was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temples all afternoon.</a:t>
            </a:r>
          </a:p>
          <a:p>
            <a:pPr>
              <a:buFont typeface="+mj-lt"/>
              <a:buAutoNum type="arabicPeriod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was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hammering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windows all night.</a:t>
            </a:r>
          </a:p>
        </p:txBody>
      </p:sp>
    </p:spTree>
    <p:extLst>
      <p:ext uri="{BB962C8B-B14F-4D97-AF65-F5344CB8AC3E}">
        <p14:creationId xmlns:p14="http://schemas.microsoft.com/office/powerpoint/2010/main" val="329128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6747</TotalTime>
  <Words>1572</Words>
  <Application>Microsoft Office PowerPoint</Application>
  <PresentationFormat>Custom</PresentationFormat>
  <Paragraphs>205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GE SS Text Bold</vt:lpstr>
      <vt:lpstr>Merriweather</vt:lpstr>
      <vt:lpstr>Times New Roman</vt:lpstr>
      <vt:lpstr>Arial</vt:lpstr>
      <vt:lpstr>Calibri</vt:lpstr>
      <vt:lpstr>Didact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 Awad</dc:creator>
  <cp:lastModifiedBy>Maies Awad</cp:lastModifiedBy>
  <cp:revision>128</cp:revision>
  <dcterms:modified xsi:type="dcterms:W3CDTF">2025-11-10T13:34:48Z</dcterms:modified>
</cp:coreProperties>
</file>