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1" r:id="rId4"/>
    <p:sldId id="282" r:id="rId5"/>
    <p:sldId id="284" r:id="rId6"/>
    <p:sldId id="283" r:id="rId7"/>
    <p:sldId id="288" r:id="rId8"/>
    <p:sldId id="286" r:id="rId9"/>
    <p:sldId id="262" r:id="rId10"/>
    <p:sldId id="287" r:id="rId11"/>
    <p:sldId id="264" r:id="rId12"/>
    <p:sldId id="266" r:id="rId13"/>
    <p:sldId id="290" r:id="rId14"/>
    <p:sldId id="291" r:id="rId15"/>
    <p:sldId id="296" r:id="rId16"/>
    <p:sldId id="297" r:id="rId17"/>
    <p:sldId id="292" r:id="rId18"/>
    <p:sldId id="293" r:id="rId19"/>
    <p:sldId id="285" r:id="rId20"/>
    <p:sldId id="294" r:id="rId21"/>
    <p:sldId id="29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FF"/>
    <a:srgbClr val="BF1B8F"/>
    <a:srgbClr val="9A258C"/>
    <a:srgbClr val="BE1B8E"/>
    <a:srgbClr val="660066"/>
    <a:srgbClr val="C43B99"/>
    <a:srgbClr val="A22388"/>
    <a:srgbClr val="CC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10DF8-95F3-44F9-926E-B402DFEECCE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9A8F8-89FF-47A7-B41D-454825BA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8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46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86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1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9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003 Six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/>
          <p:nvPr/>
        </p:nvSpPr>
        <p:spPr>
          <a:xfrm>
            <a:off x="639600" y="672900"/>
            <a:ext cx="10912800" cy="5512200"/>
          </a:xfrm>
          <a:prstGeom prst="roundRect">
            <a:avLst>
              <a:gd name="adj" fmla="val 8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4" descr="A close-up of a crumpled white paper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8215" y="-26884"/>
            <a:ext cx="1220841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/>
          <p:nvPr/>
        </p:nvSpPr>
        <p:spPr>
          <a:xfrm>
            <a:off x="639600" y="672900"/>
            <a:ext cx="10912800" cy="5512200"/>
          </a:xfrm>
          <a:prstGeom prst="roundRect">
            <a:avLst>
              <a:gd name="adj" fmla="val 886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941575" y="980475"/>
            <a:ext cx="10268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482975" y="2707339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2"/>
          </p:nvPr>
        </p:nvSpPr>
        <p:spPr>
          <a:xfrm>
            <a:off x="4740297" y="2707339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3"/>
          </p:nvPr>
        </p:nvSpPr>
        <p:spPr>
          <a:xfrm>
            <a:off x="1482975" y="4597524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4"/>
          </p:nvPr>
        </p:nvSpPr>
        <p:spPr>
          <a:xfrm>
            <a:off x="4740297" y="4597524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 idx="5"/>
          </p:nvPr>
        </p:nvSpPr>
        <p:spPr>
          <a:xfrm>
            <a:off x="1482975" y="2063000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title" idx="6"/>
          </p:nvPr>
        </p:nvSpPr>
        <p:spPr>
          <a:xfrm>
            <a:off x="4740297" y="2063000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 idx="7"/>
          </p:nvPr>
        </p:nvSpPr>
        <p:spPr>
          <a:xfrm>
            <a:off x="1482975" y="3953185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title" idx="8"/>
          </p:nvPr>
        </p:nvSpPr>
        <p:spPr>
          <a:xfrm>
            <a:off x="4740297" y="3953185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9"/>
          </p:nvPr>
        </p:nvSpPr>
        <p:spPr>
          <a:xfrm>
            <a:off x="7997619" y="2707339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3"/>
          </p:nvPr>
        </p:nvSpPr>
        <p:spPr>
          <a:xfrm>
            <a:off x="7997619" y="4597524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title" idx="14"/>
          </p:nvPr>
        </p:nvSpPr>
        <p:spPr>
          <a:xfrm>
            <a:off x="7997619" y="2063000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15"/>
          </p:nvPr>
        </p:nvSpPr>
        <p:spPr>
          <a:xfrm>
            <a:off x="7997619" y="3953185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9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006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 rot="-135004">
            <a:off x="920334" y="1093383"/>
            <a:ext cx="7794009" cy="763478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453875" y="2496550"/>
            <a:ext cx="7794000" cy="301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967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007 Big Title">
    <p:bg>
      <p:bgPr>
        <a:solidFill>
          <a:schemeClr val="accent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92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3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8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5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4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811D-B09C-414F-9A00-2755E375157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AB31-5DFB-4D16-8B97-08B3AFD8C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7637670/reading/short-o-cvc-wds" TargetMode="External"/><Relationship Id="rId2" Type="http://schemas.openxmlformats.org/officeDocument/2006/relationships/hyperlink" Target="https://www.tinytap.com/activities/g9rl/play/short-o-sound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" y="169817"/>
            <a:ext cx="11808823" cy="65053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" y="2090057"/>
            <a:ext cx="11808823" cy="204692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Short o ; </a:t>
            </a:r>
            <a:r>
              <a:rPr lang="en-US" sz="13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</a:t>
            </a:r>
            <a:endParaRPr lang="en-US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8" y="4227082"/>
            <a:ext cx="11808823" cy="117896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Unit 2 / Reading 1 / Phonics 1  p. 69 / Part 1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14301" y="169817"/>
            <a:ext cx="1832092" cy="22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7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352698"/>
            <a:ext cx="11808823" cy="6387736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Presentation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8732" y="6303687"/>
            <a:ext cx="1403838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Random Pick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47" y="4535342"/>
            <a:ext cx="4658689" cy="2205092"/>
          </a:xfrm>
          <a:prstGeom prst="rect">
            <a:avLst/>
          </a:prstGeom>
        </p:spPr>
      </p:pic>
      <p:pic>
        <p:nvPicPr>
          <p:cNvPr id="5124" name="Picture 4" descr="Welcome, Wheeler the Whale! - Footsteps2Brillianc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02"/>
          <a:stretch/>
        </p:blipFill>
        <p:spPr bwMode="auto">
          <a:xfrm>
            <a:off x="7002570" y="1575582"/>
            <a:ext cx="4826435" cy="35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0167" y="869591"/>
            <a:ext cx="856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1. What letters can you see?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50167" y="1731384"/>
            <a:ext cx="856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2. What sound do these letters make together?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64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645;p21"/>
          <p:cNvSpPr txBox="1">
            <a:spLocks/>
          </p:cNvSpPr>
          <p:nvPr/>
        </p:nvSpPr>
        <p:spPr>
          <a:xfrm>
            <a:off x="6391268" y="16944526"/>
            <a:ext cx="140719" cy="13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10" name="Google Shape;645;p21"/>
          <p:cNvSpPr txBox="1">
            <a:spLocks/>
          </p:cNvSpPr>
          <p:nvPr/>
        </p:nvSpPr>
        <p:spPr>
          <a:xfrm>
            <a:off x="1606903" y="2777529"/>
            <a:ext cx="2110850" cy="750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</a:t>
            </a:r>
            <a:r>
              <a:rPr lang="en-US" b="1" dirty="0" smtClean="0">
                <a:solidFill>
                  <a:schemeClr val="tx1"/>
                </a:solidFill>
              </a:rPr>
              <a:t>ale</a:t>
            </a:r>
            <a:r>
              <a:rPr lang="en-US" b="1" dirty="0" smtClean="0"/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Google Shape;645;p21"/>
          <p:cNvSpPr txBox="1">
            <a:spLocks/>
          </p:cNvSpPr>
          <p:nvPr/>
        </p:nvSpPr>
        <p:spPr>
          <a:xfrm>
            <a:off x="5133189" y="2786490"/>
            <a:ext cx="2093299" cy="750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</a:t>
            </a:r>
            <a:r>
              <a:rPr lang="en-US" b="1" dirty="0" smtClean="0">
                <a:solidFill>
                  <a:schemeClr val="tx1"/>
                </a:solidFill>
              </a:rPr>
              <a:t>eel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Google Shape;645;p21"/>
          <p:cNvSpPr txBox="1">
            <a:spLocks/>
          </p:cNvSpPr>
          <p:nvPr/>
        </p:nvSpPr>
        <p:spPr>
          <a:xfrm>
            <a:off x="8844432" y="2791430"/>
            <a:ext cx="1766080" cy="77550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</a:t>
            </a:r>
            <a:r>
              <a:rPr lang="en-US" b="1" dirty="0" smtClean="0">
                <a:solidFill>
                  <a:schemeClr val="tx1"/>
                </a:solidFill>
              </a:rPr>
              <a:t>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Google Shape;645;p21"/>
          <p:cNvSpPr txBox="1">
            <a:spLocks/>
          </p:cNvSpPr>
          <p:nvPr/>
        </p:nvSpPr>
        <p:spPr>
          <a:xfrm>
            <a:off x="2982200" y="5376671"/>
            <a:ext cx="2721597" cy="750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</a:t>
            </a:r>
            <a:r>
              <a:rPr lang="en-US" b="1" dirty="0" smtClean="0">
                <a:solidFill>
                  <a:schemeClr val="tx1"/>
                </a:solidFill>
              </a:rPr>
              <a:t>isper</a:t>
            </a:r>
            <a:r>
              <a:rPr lang="en-US" b="1" dirty="0" smtClean="0"/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Google Shape;645;p21"/>
          <p:cNvSpPr txBox="1">
            <a:spLocks/>
          </p:cNvSpPr>
          <p:nvPr/>
        </p:nvSpPr>
        <p:spPr>
          <a:xfrm>
            <a:off x="7504989" y="5398134"/>
            <a:ext cx="2385569" cy="750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</a:t>
            </a:r>
            <a:r>
              <a:rPr lang="en-US" b="1" dirty="0" smtClean="0">
                <a:solidFill>
                  <a:schemeClr val="tx1"/>
                </a:solidFill>
              </a:rPr>
              <a:t>ite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Whale clipart. Free download transparent .PNG | Creaz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0" y="936736"/>
            <a:ext cx="3404175" cy="168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Wheel clipart. Free download transparent .PNG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36" y="333435"/>
            <a:ext cx="2828203" cy="282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isk for cooking. Whipping up food. Kitchen utensils. Tool for blend  ingredient in bowl or plate. Production of confectionery and pastries. Flat  cartoon 7301613 Vector Art at Vecteez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61" y="406600"/>
            <a:ext cx="2537496" cy="25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Whisper Cliparts, Download Free Whisper Cliparts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00" y="3384593"/>
            <a:ext cx="2675109" cy="18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rayon white 1 | Clip art, Free clip art, Logo clipar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89" y="3079333"/>
            <a:ext cx="1617944" cy="22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9135" y="0"/>
            <a:ext cx="3012865" cy="446178"/>
          </a:xfrm>
          <a:solidFill>
            <a:srgbClr val="BF1B8F"/>
          </a:solidFill>
          <a:ln>
            <a:solidFill>
              <a:srgbClr val="BF1B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Open your book p. 69</a:t>
            </a:r>
            <a:endParaRPr lang="en-US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07022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51376" y="1024597"/>
            <a:ext cx="2513461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Octopus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51376" y="1603016"/>
            <a:ext cx="2147702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Wheel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05514" y="6527408"/>
            <a:ext cx="1486485" cy="330591"/>
          </a:xfrm>
          <a:prstGeom prst="rect">
            <a:avLst/>
          </a:prstGeom>
          <a:solidFill>
            <a:srgbClr val="BF1B8F"/>
          </a:solidFill>
          <a:ln w="12700" cap="flat" cmpd="sng" algn="ctr">
            <a:solidFill>
              <a:srgbClr val="BF1B8F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Random Pick</a:t>
            </a:r>
            <a:endParaRPr lang="en-US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CS_L2_AUD_U02_p0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1376" y="3090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2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54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404" y="432110"/>
            <a:ext cx="3012865" cy="446178"/>
          </a:xfrm>
          <a:solidFill>
            <a:srgbClr val="BF1B8F"/>
          </a:solidFill>
          <a:ln>
            <a:solidFill>
              <a:srgbClr val="BF1B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Open your book p. 69</a:t>
            </a:r>
            <a:endParaRPr lang="en-US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4572000"/>
            <a:ext cx="576776" cy="6611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8634" y="4572000"/>
            <a:ext cx="576776" cy="6611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09471" y="4572000"/>
            <a:ext cx="576776" cy="6611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62868" y="4572000"/>
            <a:ext cx="576776" cy="6611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3296" y="5391133"/>
            <a:ext cx="2513461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ox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09037" y="5391132"/>
            <a:ext cx="2513461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white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63588" y="5391131"/>
            <a:ext cx="2513461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box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793462" y="5391131"/>
            <a:ext cx="2513461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whale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874" y="0"/>
            <a:ext cx="6607125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Group work 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3:00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8174395" y="6291386"/>
            <a:ext cx="142808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Random Pick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5848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874" y="0"/>
            <a:ext cx="6607125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Differentiation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3:00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8174395" y="6291386"/>
            <a:ext cx="142808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Random Pick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350"/>
            <a:ext cx="5339255" cy="5361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3" y="5223481"/>
            <a:ext cx="5239647" cy="19204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22135" y="763303"/>
            <a:ext cx="1428081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Student 1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522135" y="1618450"/>
            <a:ext cx="142808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Student 2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472332" y="3446971"/>
            <a:ext cx="142808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Student 3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5472332" y="5231151"/>
            <a:ext cx="1428081" cy="338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Student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78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874" y="0"/>
            <a:ext cx="6607125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Feedback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3:00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8174395" y="6291386"/>
            <a:ext cx="142808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Random Pick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350"/>
            <a:ext cx="5339255" cy="5361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3" y="5223481"/>
            <a:ext cx="5239647" cy="19204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22135" y="763303"/>
            <a:ext cx="1428081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Student 1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522135" y="1618450"/>
            <a:ext cx="142808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Student 2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472332" y="3446971"/>
            <a:ext cx="142808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Student 3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5472332" y="5231151"/>
            <a:ext cx="1428081" cy="338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Student 4</a:t>
            </a:r>
            <a:endParaRPr lang="en-US" sz="16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599" y="2238478"/>
            <a:ext cx="1124155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whale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45471" y="2535981"/>
            <a:ext cx="1124155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wheels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83393" y="2791659"/>
            <a:ext cx="1124155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pop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80773" y="3794891"/>
            <a:ext cx="1124155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dog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600918" y="4156321"/>
            <a:ext cx="1124155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white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92358" y="4494354"/>
            <a:ext cx="1124155" cy="70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box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17986" y="6096000"/>
            <a:ext cx="1282262" cy="64443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70386" y="6049938"/>
            <a:ext cx="1312742" cy="51450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Relate to Real Life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373250" y="6275270"/>
            <a:ext cx="1428081" cy="338554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Random Pick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82881" y="1784366"/>
            <a:ext cx="61744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Use the</a:t>
            </a:r>
          </a:p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 </a:t>
            </a:r>
            <a:r>
              <a:rPr lang="en-US" sz="6000" b="1" dirty="0" err="1" smtClean="0">
                <a:latin typeface="Comic Sans MS" panose="030F0702030302020204" pitchFamily="66" charset="0"/>
              </a:rPr>
              <a:t>wh</a:t>
            </a:r>
            <a:r>
              <a:rPr lang="en-US" sz="6000" b="1" dirty="0" smtClean="0">
                <a:latin typeface="Comic Sans MS" panose="030F0702030302020204" pitchFamily="66" charset="0"/>
              </a:rPr>
              <a:t>- question words to ask questions.</a:t>
            </a:r>
            <a:endParaRPr lang="en-US" sz="6000" dirty="0"/>
          </a:p>
        </p:txBody>
      </p:sp>
      <p:pic>
        <p:nvPicPr>
          <p:cNvPr id="12290" name="Picture 2" descr="SPECIAL EDUCATION CLASSROOM Visual prompts for WH Questions FREEB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5" b="50481"/>
          <a:stretch/>
        </p:blipFill>
        <p:spPr bwMode="auto">
          <a:xfrm>
            <a:off x="6319235" y="1351280"/>
            <a:ext cx="2736180" cy="20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ECIAL EDUCATION CLASSROOM Visual prompts for WH Questions FREEB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8" r="50990"/>
          <a:stretch/>
        </p:blipFill>
        <p:spPr bwMode="auto">
          <a:xfrm>
            <a:off x="6359703" y="3827055"/>
            <a:ext cx="2655244" cy="2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776" t="49936" r="2294" b="3352"/>
          <a:stretch/>
        </p:blipFill>
        <p:spPr>
          <a:xfrm>
            <a:off x="9272041" y="2800017"/>
            <a:ext cx="2543504" cy="19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Critical Thinking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1:00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min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548044" y="6289338"/>
            <a:ext cx="109590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Buzz In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49746" y="873224"/>
            <a:ext cx="78642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I grow in </a:t>
            </a:r>
            <a:r>
              <a:rPr lang="en-US" sz="4800" b="1" dirty="0" smtClean="0">
                <a:latin typeface="Comic Sans MS" panose="030F0702030302020204" pitchFamily="66" charset="0"/>
              </a:rPr>
              <a:t>fields, </a:t>
            </a:r>
            <a:r>
              <a:rPr lang="en-US" sz="4800" b="1" dirty="0">
                <a:latin typeface="Comic Sans MS" panose="030F0702030302020204" pitchFamily="66" charset="0"/>
              </a:rPr>
              <a:t>golden and </a:t>
            </a:r>
            <a:r>
              <a:rPr lang="en-US" sz="4800" b="1" dirty="0" smtClean="0">
                <a:latin typeface="Comic Sans MS" panose="030F0702030302020204" pitchFamily="66" charset="0"/>
              </a:rPr>
              <a:t>tall.</a:t>
            </a:r>
            <a:r>
              <a:rPr lang="en-US" sz="4800" b="1" dirty="0">
                <a:latin typeface="Comic Sans MS" panose="030F0702030302020204" pitchFamily="66" charset="0"/>
              </a:rPr>
              <a:t/>
            </a:r>
            <a:br>
              <a:rPr lang="en-US" sz="4800" b="1" dirty="0">
                <a:latin typeface="Comic Sans MS" panose="030F0702030302020204" pitchFamily="66" charset="0"/>
              </a:rPr>
            </a:br>
            <a:r>
              <a:rPr lang="en-US" sz="4800" b="1" dirty="0">
                <a:latin typeface="Comic Sans MS" panose="030F0702030302020204" pitchFamily="66" charset="0"/>
              </a:rPr>
              <a:t>Farmers harvest me in the fall.</a:t>
            </a:r>
            <a:br>
              <a:rPr lang="en-US" sz="4800" b="1" dirty="0">
                <a:latin typeface="Comic Sans MS" panose="030F0702030302020204" pitchFamily="66" charset="0"/>
              </a:rPr>
            </a:br>
            <a:r>
              <a:rPr lang="en-US" sz="4800" b="1" dirty="0">
                <a:latin typeface="Comic Sans MS" panose="030F0702030302020204" pitchFamily="66" charset="0"/>
              </a:rPr>
              <a:t>I’m used for making bread and treats,</a:t>
            </a:r>
            <a:br>
              <a:rPr lang="en-US" sz="4800" b="1" dirty="0">
                <a:latin typeface="Comic Sans MS" panose="030F0702030302020204" pitchFamily="66" charset="0"/>
              </a:rPr>
            </a:br>
            <a:r>
              <a:rPr lang="en-US" sz="4800" b="1" dirty="0">
                <a:latin typeface="Comic Sans MS" panose="030F0702030302020204" pitchFamily="66" charset="0"/>
              </a:rPr>
              <a:t>What am I?</a:t>
            </a:r>
          </a:p>
        </p:txBody>
      </p:sp>
      <p:pic>
        <p:nvPicPr>
          <p:cNvPr id="11266" name="Picture 2" descr="Wheat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69" y="3677193"/>
            <a:ext cx="3670837" cy="261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Wheat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69" y="1115339"/>
            <a:ext cx="3670837" cy="23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Summative Assessment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918" y="613954"/>
            <a:ext cx="11808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Look at the picture and choose the correct answer.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521630" y="2164976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mop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6521630" y="3148244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jog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505301" y="4131512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 cot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5798820" y="6299684"/>
            <a:ext cx="627017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IRS</a:t>
            </a:r>
            <a:endParaRPr lang="en-US" sz="1600" dirty="0"/>
          </a:p>
        </p:txBody>
      </p:sp>
      <p:pic>
        <p:nvPicPr>
          <p:cNvPr id="4098" name="Picture 2" descr="Vector Running Man PNG Images, Man Clipart, Cartoon Running Man, Red  Sportswear PNG Transparent Background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1" y="1293929"/>
            <a:ext cx="4755969" cy="475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602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Outcomes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029" y="2791098"/>
            <a:ext cx="11808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Identify and read words containing short o and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wh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sounds.</a:t>
            </a:r>
          </a:p>
          <a:p>
            <a:endParaRPr lang="en-US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Use words containing short o and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wh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sounds in sentences.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1:00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36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Summative Assessment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918" y="613954"/>
            <a:ext cx="11808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Look at the picture and choose the correct answer.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521630" y="2164976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whale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6521630" y="3148244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whisper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505301" y="4131512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 whistle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5798820" y="6299684"/>
            <a:ext cx="627017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IRS</a:t>
            </a:r>
            <a:endParaRPr lang="en-US" sz="1600" dirty="0"/>
          </a:p>
        </p:txBody>
      </p:sp>
      <p:pic>
        <p:nvPicPr>
          <p:cNvPr id="10242" name="Picture 2" descr="Signal Whistle Stock Illustrations – 2,222 Signal Whistle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9" y="1532890"/>
            <a:ext cx="5710653" cy="40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602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Closure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1:00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min</a:t>
            </a:r>
            <a:endParaRPr lang="en-US" sz="16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480704" y="4406065"/>
            <a:ext cx="9472188" cy="5583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buFont typeface="Arial" panose="020B0604020202020204" pitchFamily="34" charset="0"/>
              <a:buNone/>
            </a:pPr>
            <a:r>
              <a:rPr lang="en-US" b="1" dirty="0" smtClean="0">
                <a:hlinkClick r:id="rId2"/>
              </a:rPr>
              <a:t>https://www.tinytap.com/activities/g9rl/play/short-o-sound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50520" y="4961900"/>
            <a:ext cx="10532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https://</a:t>
            </a:r>
            <a:r>
              <a:rPr lang="en-US" sz="2800" b="1" dirty="0" smtClean="0">
                <a:hlinkClick r:id="rId3"/>
              </a:rPr>
              <a:t>wordwall.net/resource/37637670/reading/short-o-cvc-wds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8709" y="1341432"/>
            <a:ext cx="12191999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Give / write a sentence using a word you have learnt using a word containing short o or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wh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sound.</a:t>
            </a:r>
            <a:endParaRPr lang="en-US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8362" y="6291666"/>
            <a:ext cx="2916871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Round Robin / Mini Boards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58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0;p28"/>
          <p:cNvSpPr txBox="1">
            <a:spLocks noGrp="1"/>
          </p:cNvSpPr>
          <p:nvPr>
            <p:ph type="title"/>
          </p:nvPr>
        </p:nvSpPr>
        <p:spPr>
          <a:xfrm>
            <a:off x="465044" y="1685108"/>
            <a:ext cx="4538032" cy="3262595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Open your Workbook p.30</a:t>
            </a: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4" y="0"/>
            <a:ext cx="6640286" cy="68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301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96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602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Warm Up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mins</a:t>
            </a:r>
            <a:endParaRPr lang="en-US" sz="1600" dirty="0"/>
          </a:p>
        </p:txBody>
      </p:sp>
      <p:pic>
        <p:nvPicPr>
          <p:cNvPr id="7" name="Short Vowel Letter o _ English4abc _ Phonics s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2084" y="645401"/>
            <a:ext cx="10727829" cy="6034404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93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Pre- assessment 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918" y="613954"/>
            <a:ext cx="11808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Look at the picture and choose the correct answer.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mins</a:t>
            </a:r>
            <a:endParaRPr lang="en-US" sz="1600" dirty="0"/>
          </a:p>
        </p:txBody>
      </p:sp>
      <p:pic>
        <p:nvPicPr>
          <p:cNvPr id="1026" name="Picture 2" descr="Dog Clipart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51" y="1539738"/>
            <a:ext cx="4274910" cy="42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21630" y="2164976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box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6521630" y="3148244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dog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505301" y="4131512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 pot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5798820" y="6299684"/>
            <a:ext cx="627017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97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Pre- assessment 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918" y="613954"/>
            <a:ext cx="11808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Look at the picture and choose the correct answer.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521630" y="2164976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hot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6521630" y="3148244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fox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505301" y="4131512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 pop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5798820" y="6299684"/>
            <a:ext cx="627017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IRS</a:t>
            </a:r>
            <a:endParaRPr lang="en-US" sz="1600" dirty="0"/>
          </a:p>
        </p:txBody>
      </p:sp>
      <p:pic>
        <p:nvPicPr>
          <p:cNvPr id="3076" name="Picture 4" descr="Boy Sweats In Very Hot Summer Days High-Res Vector Graphic - Gett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3" y="1489071"/>
            <a:ext cx="4077787" cy="49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Pre- assessment 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918" y="613954"/>
            <a:ext cx="11808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Look at the picture and choose the correct answer.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521630" y="2164976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week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6521630" y="3148244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water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505301" y="4131512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 wash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5798820" y="6299684"/>
            <a:ext cx="627017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IRS</a:t>
            </a:r>
            <a:endParaRPr lang="en-US" sz="1600" dirty="0"/>
          </a:p>
        </p:txBody>
      </p:sp>
      <p:pic>
        <p:nvPicPr>
          <p:cNvPr id="2052" name="Picture 4" descr="Water Cartoon Stock Illustrations – 556,118 Water Cartoon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26" y="177219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613954"/>
            <a:ext cx="11808823" cy="61264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Pre- assessment 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918" y="613954"/>
            <a:ext cx="11808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Look at the picture and choose the correct answer.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5570" y="60626"/>
            <a:ext cx="666207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521630" y="2164976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wash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6521630" y="3148244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wake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505301" y="4131512"/>
            <a:ext cx="43434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 walk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5798820" y="6299684"/>
            <a:ext cx="627017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IRS</a:t>
            </a:r>
            <a:endParaRPr lang="en-US" sz="1600" dirty="0"/>
          </a:p>
        </p:txBody>
      </p:sp>
      <p:pic>
        <p:nvPicPr>
          <p:cNvPr id="9218" name="Picture 2" descr="Student Walking Clipart Images - Free Download on Freepik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69" y="1324675"/>
            <a:ext cx="4366851" cy="48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" y="352698"/>
            <a:ext cx="11808823" cy="6387736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Presentation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851" y="1928314"/>
            <a:ext cx="10515600" cy="70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1" y="1063116"/>
            <a:ext cx="856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1. What is the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name</a:t>
            </a:r>
            <a:r>
              <a:rPr lang="en-US" sz="3600" b="1" dirty="0" smtClean="0">
                <a:latin typeface="Comic Sans MS" panose="030F0702030302020204" pitchFamily="66" charset="0"/>
              </a:rPr>
              <a:t> of this letter?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598732" y="6303687"/>
            <a:ext cx="1403838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Random Pick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5986" y="1713132"/>
            <a:ext cx="4045717" cy="53924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2879" y="2663875"/>
            <a:ext cx="856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2. What is the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r>
              <a:rPr lang="en-US" sz="3600" b="1" dirty="0" smtClean="0">
                <a:latin typeface="Comic Sans MS" panose="030F0702030302020204" pitchFamily="66" charset="0"/>
              </a:rPr>
              <a:t> of this letter?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7" y="4535342"/>
            <a:ext cx="4658689" cy="2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645;p21"/>
          <p:cNvSpPr txBox="1">
            <a:spLocks/>
          </p:cNvSpPr>
          <p:nvPr/>
        </p:nvSpPr>
        <p:spPr>
          <a:xfrm>
            <a:off x="6391268" y="16944526"/>
            <a:ext cx="140719" cy="13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10" name="Google Shape;645;p21"/>
          <p:cNvSpPr txBox="1">
            <a:spLocks/>
          </p:cNvSpPr>
          <p:nvPr/>
        </p:nvSpPr>
        <p:spPr>
          <a:xfrm>
            <a:off x="1490413" y="2416282"/>
            <a:ext cx="1521774" cy="750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g</a:t>
            </a:r>
            <a:r>
              <a:rPr lang="en-US" b="1" dirty="0" smtClean="0"/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Google Shape;645;p21"/>
          <p:cNvSpPr txBox="1">
            <a:spLocks/>
          </p:cNvSpPr>
          <p:nvPr/>
        </p:nvSpPr>
        <p:spPr>
          <a:xfrm>
            <a:off x="4219433" y="2414262"/>
            <a:ext cx="1724168" cy="750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Google Shape;645;p21"/>
          <p:cNvSpPr txBox="1">
            <a:spLocks/>
          </p:cNvSpPr>
          <p:nvPr/>
        </p:nvSpPr>
        <p:spPr>
          <a:xfrm>
            <a:off x="7011339" y="2446213"/>
            <a:ext cx="1471462" cy="77550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Google Shape;645;p21"/>
          <p:cNvSpPr txBox="1">
            <a:spLocks/>
          </p:cNvSpPr>
          <p:nvPr/>
        </p:nvSpPr>
        <p:spPr>
          <a:xfrm>
            <a:off x="9511243" y="5409610"/>
            <a:ext cx="1471462" cy="750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Google Shape;645;p21"/>
          <p:cNvSpPr txBox="1">
            <a:spLocks/>
          </p:cNvSpPr>
          <p:nvPr/>
        </p:nvSpPr>
        <p:spPr>
          <a:xfrm>
            <a:off x="1490412" y="5409610"/>
            <a:ext cx="1628611" cy="750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p</a:t>
            </a:r>
            <a:r>
              <a:rPr lang="en-US" b="1" dirty="0" smtClean="0"/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" name="Google Shape;645;p21"/>
          <p:cNvSpPr txBox="1">
            <a:spLocks/>
          </p:cNvSpPr>
          <p:nvPr/>
        </p:nvSpPr>
        <p:spPr>
          <a:xfrm>
            <a:off x="4219433" y="5409878"/>
            <a:ext cx="1521774" cy="750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r>
              <a:rPr lang="en-US" b="1" dirty="0" smtClean="0"/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Google Shape;645;p21"/>
          <p:cNvSpPr txBox="1">
            <a:spLocks/>
          </p:cNvSpPr>
          <p:nvPr/>
        </p:nvSpPr>
        <p:spPr>
          <a:xfrm>
            <a:off x="6889060" y="5409878"/>
            <a:ext cx="1521774" cy="750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t</a:t>
            </a:r>
            <a:r>
              <a:rPr lang="en-US" b="1" dirty="0" smtClean="0"/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Google Shape;645;p21"/>
          <p:cNvSpPr txBox="1">
            <a:spLocks/>
          </p:cNvSpPr>
          <p:nvPr/>
        </p:nvSpPr>
        <p:spPr>
          <a:xfrm>
            <a:off x="9424330" y="2446213"/>
            <a:ext cx="1521774" cy="750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Dog Clipart Images – Browse 108,291 Stock Photos, Vectors, and Video |  Adobe 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13" y="344602"/>
            <a:ext cx="1530820" cy="19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x Clipart Images - Free Download on Freepi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44" y="836022"/>
            <a:ext cx="2025576" cy="12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alloon pop clipart - Clip Art Librar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74" y="739214"/>
            <a:ext cx="1849992" cy="16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y is Hot and Sweaty in the Sun clipart. Free download transparent .PNG |  Creaz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30" y="591628"/>
            <a:ext cx="1704922" cy="1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19,600+ Mop Illustrations, Royalty-Free Vector Graphics &amp; Clip Art - iStock  | Mop and bucket, Janitor, Broo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5" y="3054212"/>
            <a:ext cx="2467765" cy="24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Fox Clipart-cartoon of a cute fox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44" y="3296578"/>
            <a:ext cx="1959236" cy="198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Dice Clipart Dice Side - Dice With 1 (557x557), Png Download | Clip art,  Dots, Free printable math worksheets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60" y="3617599"/>
            <a:ext cx="1527138" cy="15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ome Ouline Clipart-blue cooking pot with lid black outline clip 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691" y="3617599"/>
            <a:ext cx="2356694" cy="15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382</Words>
  <Application>Microsoft Office PowerPoint</Application>
  <PresentationFormat>Widescreen</PresentationFormat>
  <Paragraphs>134</Paragraphs>
  <Slides>24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Abril Fatface</vt:lpstr>
      <vt:lpstr>Aldrich</vt:lpstr>
      <vt:lpstr>Arial</vt:lpstr>
      <vt:lpstr>Calibri</vt:lpstr>
      <vt:lpstr>Calibri Light</vt:lpstr>
      <vt:lpstr>Comic Sans MS</vt:lpstr>
      <vt:lpstr>Londrina Solid</vt:lpstr>
      <vt:lpstr>Office Theme</vt:lpstr>
      <vt:lpstr>Short o ; wh</vt:lpstr>
      <vt:lpstr>Outcomes</vt:lpstr>
      <vt:lpstr>Warm Up</vt:lpstr>
      <vt:lpstr>Pre- assessment </vt:lpstr>
      <vt:lpstr>Pre- assessment </vt:lpstr>
      <vt:lpstr>Pre- assessment </vt:lpstr>
      <vt:lpstr>Pre- assessment </vt:lpstr>
      <vt:lpstr>Presentation</vt:lpstr>
      <vt:lpstr>PowerPoint Presentation</vt:lpstr>
      <vt:lpstr>Presentation</vt:lpstr>
      <vt:lpstr>PowerPoint Presentation</vt:lpstr>
      <vt:lpstr>Open your book p. 69</vt:lpstr>
      <vt:lpstr>Open your book p. 69</vt:lpstr>
      <vt:lpstr>Group work </vt:lpstr>
      <vt:lpstr>Differentiation</vt:lpstr>
      <vt:lpstr>Feedback</vt:lpstr>
      <vt:lpstr>Relate to Real Life</vt:lpstr>
      <vt:lpstr>Critical Thinking</vt:lpstr>
      <vt:lpstr>Summative Assessment</vt:lpstr>
      <vt:lpstr>Summative Assessment</vt:lpstr>
      <vt:lpstr>Closure</vt:lpstr>
      <vt:lpstr>Open your Workbook p.30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o ; wh</dc:title>
  <dc:creator>user</dc:creator>
  <cp:lastModifiedBy>User</cp:lastModifiedBy>
  <cp:revision>31</cp:revision>
  <dcterms:created xsi:type="dcterms:W3CDTF">2023-11-04T18:32:43Z</dcterms:created>
  <dcterms:modified xsi:type="dcterms:W3CDTF">2024-11-05T08:17:26Z</dcterms:modified>
</cp:coreProperties>
</file>