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75" r:id="rId3"/>
    <p:sldId id="274" r:id="rId4"/>
    <p:sldId id="276" r:id="rId5"/>
    <p:sldId id="277" r:id="rId6"/>
    <p:sldId id="278" r:id="rId7"/>
    <p:sldId id="279" r:id="rId8"/>
    <p:sldId id="280" r:id="rId9"/>
    <p:sldId id="281" r:id="rId10"/>
    <p:sldId id="284" r:id="rId11"/>
    <p:sldId id="285" r:id="rId12"/>
    <p:sldId id="282" r:id="rId13"/>
    <p:sldId id="287" r:id="rId14"/>
    <p:sldId id="288" r:id="rId15"/>
    <p:sldId id="302" r:id="rId16"/>
    <p:sldId id="296" r:id="rId17"/>
    <p:sldId id="298" r:id="rId18"/>
    <p:sldId id="286" r:id="rId19"/>
    <p:sldId id="289" r:id="rId20"/>
    <p:sldId id="303" r:id="rId21"/>
    <p:sldId id="293" r:id="rId22"/>
    <p:sldId id="294" r:id="rId23"/>
    <p:sldId id="291" r:id="rId24"/>
    <p:sldId id="292" r:id="rId25"/>
    <p:sldId id="266" r:id="rId26"/>
    <p:sldId id="290" r:id="rId27"/>
    <p:sldId id="300" r:id="rId28"/>
    <p:sldId id="301" r:id="rId29"/>
    <p:sldId id="304" r:id="rId30"/>
    <p:sldId id="29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262626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7576AF9-124E-47DC-9D3F-2336229D20C6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C3C0227B-4546-44CA-8249-AAEFA3043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856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76AF9-124E-47DC-9D3F-2336229D20C6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0227B-4546-44CA-8249-AAEFA3043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754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76AF9-124E-47DC-9D3F-2336229D20C6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0227B-4546-44CA-8249-AAEFA3043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615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76AF9-124E-47DC-9D3F-2336229D20C6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0227B-4546-44CA-8249-AAEFA3043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1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76AF9-124E-47DC-9D3F-2336229D20C6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0227B-4546-44CA-8249-AAEFA3043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65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76AF9-124E-47DC-9D3F-2336229D20C6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0227B-4546-44CA-8249-AAEFA3043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52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76AF9-124E-47DC-9D3F-2336229D20C6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0227B-4546-44CA-8249-AAEFA3043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141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76AF9-124E-47DC-9D3F-2336229D20C6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0227B-4546-44CA-8249-AAEFA3043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406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76AF9-124E-47DC-9D3F-2336229D20C6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0227B-4546-44CA-8249-AAEFA3043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884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76AF9-124E-47DC-9D3F-2336229D20C6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C3C0227B-4546-44CA-8249-AAEFA3043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717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7576AF9-124E-47DC-9D3F-2336229D20C6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C3C0227B-4546-44CA-8249-AAEFA3043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4638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37576AF9-124E-47DC-9D3F-2336229D20C6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C3C0227B-4546-44CA-8249-AAEFA3043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211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2473950/reading/magic-e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ordwall.net/resource/1438298/english/magic-e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74950"/>
            <a:ext cx="9953897" cy="2387600"/>
          </a:xfrm>
        </p:spPr>
        <p:txBody>
          <a:bodyPr>
            <a:normAutofit/>
          </a:bodyPr>
          <a:lstStyle/>
          <a:p>
            <a:pPr algn="ctr"/>
            <a:r>
              <a:rPr lang="en-US" sz="16600" b="1" dirty="0" smtClean="0">
                <a:latin typeface="Bahnschrift" panose="020B0502040204020203" pitchFamily="34" charset="0"/>
              </a:rPr>
              <a:t>Long </a:t>
            </a:r>
            <a:endParaRPr lang="en-US" sz="16600" b="1" dirty="0">
              <a:latin typeface="Bahnschrift" panose="020B05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738525"/>
            <a:ext cx="12192000" cy="475976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latin typeface="Bahnschrift" panose="020B0502040204020203" pitchFamily="34" charset="0"/>
              </a:rPr>
              <a:t>Unit 2 </a:t>
            </a:r>
            <a:r>
              <a:rPr lang="en-US" sz="2800" b="1" dirty="0" smtClean="0">
                <a:latin typeface="Bahnschrift" panose="020B0502040204020203" pitchFamily="34" charset="0"/>
              </a:rPr>
              <a:t>Reading </a:t>
            </a:r>
            <a:r>
              <a:rPr lang="en-US" sz="2800" b="1" dirty="0" smtClean="0">
                <a:latin typeface="Bahnschrift" panose="020B0502040204020203" pitchFamily="34" charset="0"/>
              </a:rPr>
              <a:t>3 </a:t>
            </a:r>
            <a:r>
              <a:rPr lang="en-US" sz="2800" b="1" dirty="0" smtClean="0">
                <a:latin typeface="Bahnschrift" panose="020B0502040204020203" pitchFamily="34" charset="0"/>
              </a:rPr>
              <a:t>Phonics </a:t>
            </a:r>
            <a:r>
              <a:rPr lang="en-US" sz="2800" b="1" dirty="0" smtClean="0">
                <a:latin typeface="Bahnschrift" panose="020B0502040204020203" pitchFamily="34" charset="0"/>
              </a:rPr>
              <a:t>1 </a:t>
            </a:r>
            <a:r>
              <a:rPr lang="en-US" sz="2800" b="1" dirty="0" smtClean="0">
                <a:latin typeface="Bahnschrift" panose="020B0502040204020203" pitchFamily="34" charset="0"/>
              </a:rPr>
              <a:t> </a:t>
            </a:r>
            <a:r>
              <a:rPr lang="en-US" sz="2800" b="1" dirty="0" smtClean="0">
                <a:latin typeface="Bahnschrift" panose="020B0502040204020203" pitchFamily="34" charset="0"/>
              </a:rPr>
              <a:t>Page 97 </a:t>
            </a:r>
            <a:endParaRPr lang="en-US" sz="2800" b="1" dirty="0">
              <a:latin typeface="Bahnschrift" panose="020B0502040204020203" pitchFamily="34" charset="0"/>
            </a:endParaRPr>
          </a:p>
        </p:txBody>
      </p:sp>
      <p:pic>
        <p:nvPicPr>
          <p:cNvPr id="4" name="Picture 2" descr="Should I call vowels “long” and “short”? If I don't, what do I call them? |  comicphonics for early readers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66"/>
          <a:stretch/>
        </p:blipFill>
        <p:spPr bwMode="auto">
          <a:xfrm>
            <a:off x="7105015" y="1778075"/>
            <a:ext cx="2848882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06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7628709" y="1373604"/>
            <a:ext cx="4563291" cy="226450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Bahnschrift" panose="020B0502040204020203" pitchFamily="34" charset="0"/>
              </a:rPr>
              <a:t>Magic “e</a:t>
            </a:r>
            <a:r>
              <a:rPr lang="en-US" sz="4000" b="1" dirty="0">
                <a:solidFill>
                  <a:schemeClr val="tx2">
                    <a:lumMod val="10000"/>
                    <a:lumOff val="90000"/>
                  </a:schemeClr>
                </a:solidFill>
                <a:latin typeface="Bahnschrift" panose="020B0502040204020203" pitchFamily="34" charset="0"/>
              </a:rPr>
              <a:t>" </a:t>
            </a:r>
            <a:r>
              <a:rPr lang="en-US" sz="4000" b="1" dirty="0">
                <a:solidFill>
                  <a:schemeClr val="tx1"/>
                </a:solidFill>
                <a:latin typeface="Bahnschrift" panose="020B0502040204020203" pitchFamily="34" charset="0"/>
              </a:rPr>
              <a:t>is a special letter that can change the sound of a vowel (like </a:t>
            </a:r>
            <a:r>
              <a:rPr lang="en-US" sz="4000" b="1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Bahnschrift" panose="020B0502040204020203" pitchFamily="34" charset="0"/>
              </a:rPr>
              <a:t>a, e, </a:t>
            </a:r>
            <a:r>
              <a:rPr lang="en-US" sz="4000" b="1" dirty="0" err="1" smtClean="0">
                <a:solidFill>
                  <a:schemeClr val="tx2">
                    <a:lumMod val="10000"/>
                    <a:lumOff val="90000"/>
                  </a:schemeClr>
                </a:solidFill>
                <a:latin typeface="Bahnschrift" panose="020B0502040204020203" pitchFamily="34" charset="0"/>
              </a:rPr>
              <a:t>i</a:t>
            </a:r>
            <a:r>
              <a:rPr lang="en-US" sz="4000" b="1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Bahnschrift" panose="020B0502040204020203" pitchFamily="34" charset="0"/>
              </a:rPr>
              <a:t>, o, u</a:t>
            </a:r>
            <a:r>
              <a:rPr lang="en-US" sz="40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) when </a:t>
            </a:r>
            <a:r>
              <a:rPr lang="en-US" sz="4000" b="1" dirty="0">
                <a:solidFill>
                  <a:schemeClr val="tx1"/>
                </a:solidFill>
                <a:latin typeface="Bahnschrift" panose="020B0502040204020203" pitchFamily="34" charset="0"/>
              </a:rPr>
              <a:t>it is placed at the </a:t>
            </a:r>
            <a:r>
              <a:rPr lang="en-US" sz="4000" b="1" dirty="0">
                <a:solidFill>
                  <a:schemeClr val="tx2">
                    <a:lumMod val="10000"/>
                    <a:lumOff val="90000"/>
                  </a:schemeClr>
                </a:solidFill>
                <a:latin typeface="Bahnschrift" panose="020B0502040204020203" pitchFamily="34" charset="0"/>
              </a:rPr>
              <a:t>end</a:t>
            </a:r>
            <a:r>
              <a:rPr lang="en-US" sz="4000" b="1" dirty="0">
                <a:solidFill>
                  <a:schemeClr val="tx1"/>
                </a:solidFill>
                <a:latin typeface="Bahnschrift" panose="020B0502040204020203" pitchFamily="34" charset="0"/>
              </a:rPr>
              <a:t> of a </a:t>
            </a:r>
            <a:r>
              <a:rPr lang="en-US" sz="40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word.</a:t>
            </a:r>
            <a:endParaRPr lang="en-US" sz="40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4" name="Nessy Reading Strategy _ Magic E _ Learn to Rea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02896"/>
            <a:ext cx="7628709" cy="5719526"/>
          </a:xfrm>
        </p:spPr>
      </p:pic>
      <p:sp>
        <p:nvSpPr>
          <p:cNvPr id="8" name="Rectangle 7"/>
          <p:cNvSpPr/>
          <p:nvPr/>
        </p:nvSpPr>
        <p:spPr>
          <a:xfrm>
            <a:off x="9275291" y="6474987"/>
            <a:ext cx="1472506" cy="27729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Bahnschrift" panose="020B0502040204020203" pitchFamily="34" charset="0"/>
              </a:rPr>
              <a:t>Random Pick</a:t>
            </a:r>
            <a:endParaRPr lang="en-US" sz="1600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66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131" y="195943"/>
            <a:ext cx="11730446" cy="6413863"/>
          </a:xfrm>
        </p:spPr>
      </p:sp>
      <p:sp>
        <p:nvSpPr>
          <p:cNvPr id="14" name="Rectangle 13"/>
          <p:cNvSpPr/>
          <p:nvPr/>
        </p:nvSpPr>
        <p:spPr>
          <a:xfrm>
            <a:off x="5546976" y="6219543"/>
            <a:ext cx="1115081" cy="24657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Bahnschrift" panose="020B0502040204020203" pitchFamily="34" charset="0"/>
              </a:rPr>
              <a:t>Random Pick</a:t>
            </a:r>
            <a:endParaRPr lang="en-US" sz="1200" b="1" dirty="0">
              <a:latin typeface="Bahnschrift" panose="020B0502040204020203" pitchFamily="34" charset="0"/>
            </a:endParaRPr>
          </a:p>
        </p:txBody>
      </p:sp>
      <p:pic>
        <p:nvPicPr>
          <p:cNvPr id="12" name="Picture 4" descr="Vowels (freebie)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2" t="5295" r="6860" b="5295"/>
          <a:stretch/>
        </p:blipFill>
        <p:spPr bwMode="auto">
          <a:xfrm>
            <a:off x="235131" y="195942"/>
            <a:ext cx="4807132" cy="641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5042263" y="2001131"/>
            <a:ext cx="6779623" cy="181070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Magic “e” changes vowels sound from </a:t>
            </a:r>
            <a:r>
              <a:rPr lang="en-US" sz="5400" b="1" dirty="0" smtClean="0">
                <a:solidFill>
                  <a:srgbClr val="C00000"/>
                </a:solidFill>
                <a:latin typeface="Bahnschrift" panose="020B0502040204020203" pitchFamily="34" charset="0"/>
              </a:rPr>
              <a:t>short sound </a:t>
            </a:r>
            <a:r>
              <a:rPr lang="en-US" sz="54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into </a:t>
            </a:r>
            <a:r>
              <a:rPr lang="en-US" sz="5400" b="1" dirty="0" smtClean="0">
                <a:solidFill>
                  <a:srgbClr val="C00000"/>
                </a:solidFill>
                <a:latin typeface="Bahnschrift" panose="020B0502040204020203" pitchFamily="34" charset="0"/>
              </a:rPr>
              <a:t>long sound</a:t>
            </a:r>
            <a:r>
              <a:rPr lang="en-US" sz="54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.</a:t>
            </a:r>
            <a:endParaRPr lang="en-US" sz="54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15" name="Picture 14" descr="English Unite - Magic E - Character 1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" t="6666" r="7593" b="11238"/>
          <a:stretch/>
        </p:blipFill>
        <p:spPr bwMode="auto">
          <a:xfrm>
            <a:off x="10332719" y="144135"/>
            <a:ext cx="1632857" cy="202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31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131" y="195943"/>
            <a:ext cx="11730446" cy="6413863"/>
          </a:xfrm>
        </p:spPr>
      </p:sp>
      <p:sp>
        <p:nvSpPr>
          <p:cNvPr id="6" name="Subtitle 2"/>
          <p:cNvSpPr txBox="1">
            <a:spLocks/>
          </p:cNvSpPr>
          <p:nvPr/>
        </p:nvSpPr>
        <p:spPr>
          <a:xfrm>
            <a:off x="235131" y="226648"/>
            <a:ext cx="11730446" cy="131091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The </a:t>
            </a:r>
            <a:r>
              <a:rPr lang="en-US" sz="4000" b="1" dirty="0">
                <a:solidFill>
                  <a:schemeClr val="tx1"/>
                </a:solidFill>
                <a:latin typeface="Bahnschrift" panose="020B0502040204020203" pitchFamily="34" charset="0"/>
              </a:rPr>
              <a:t>long "</a:t>
            </a:r>
            <a:r>
              <a:rPr lang="en-US" sz="4000" b="1" dirty="0">
                <a:solidFill>
                  <a:srgbClr val="FF0000"/>
                </a:solidFill>
                <a:latin typeface="Bahnschrift" panose="020B0502040204020203" pitchFamily="34" charset="0"/>
              </a:rPr>
              <a:t>a</a:t>
            </a:r>
            <a:r>
              <a:rPr lang="en-US" sz="4000" b="1" dirty="0">
                <a:solidFill>
                  <a:schemeClr val="tx1"/>
                </a:solidFill>
                <a:latin typeface="Bahnschrift" panose="020B0502040204020203" pitchFamily="34" charset="0"/>
              </a:rPr>
              <a:t>" sound sounds like the letter name "</a:t>
            </a:r>
            <a:r>
              <a:rPr lang="en-US" sz="4000" b="1" dirty="0" smtClean="0">
                <a:solidFill>
                  <a:srgbClr val="FF0000"/>
                </a:solidFill>
                <a:latin typeface="Bahnschrift" panose="020B0502040204020203" pitchFamily="34" charset="0"/>
              </a:rPr>
              <a:t>A</a:t>
            </a:r>
            <a:r>
              <a:rPr lang="en-US" sz="40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“ </a:t>
            </a:r>
            <a:endParaRPr lang="en-US" sz="40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86162" y="6341505"/>
            <a:ext cx="1023641" cy="1943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latin typeface="Bahnschrift" panose="020B0502040204020203" pitchFamily="34" charset="0"/>
              </a:rPr>
              <a:t>Random Pick</a:t>
            </a:r>
            <a:endParaRPr lang="en-US" sz="1050" b="1" dirty="0">
              <a:latin typeface="Bahnschrift" panose="020B0502040204020203" pitchFamily="34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5297339" y="882105"/>
            <a:ext cx="1601289" cy="382075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Examples:</a:t>
            </a:r>
            <a:endParaRPr lang="en-US" sz="24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13" name="Picture 2" descr="Magic E Phonics Rule Silent E Long and Short A Words Worksheets Posters &amp;  Video | Teaching Resource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02" t="69835" r="9804" b="7682"/>
          <a:stretch/>
        </p:blipFill>
        <p:spPr bwMode="auto">
          <a:xfrm>
            <a:off x="1065679" y="4128591"/>
            <a:ext cx="3213464" cy="214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Magic E Phonics Rule Silent E Long and Short A Words Worksheets Posters &amp;  Video | Teaching Resource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6" t="10816" r="65183" b="65934"/>
          <a:stretch/>
        </p:blipFill>
        <p:spPr bwMode="auto">
          <a:xfrm>
            <a:off x="8052849" y="1623998"/>
            <a:ext cx="3213464" cy="215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Magic E Phonics Rule Silent E Long and Short A Words Worksheets Posters &amp;  Video | Teaching Resource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6" t="41731" r="64607" b="35530"/>
          <a:stretch/>
        </p:blipFill>
        <p:spPr bwMode="auto">
          <a:xfrm>
            <a:off x="8052849" y="4116902"/>
            <a:ext cx="3213464" cy="215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Magic E Phonics Rule Silent E Long and Short A Words Worksheets Posters &amp;  Video | Teaching Resource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0" t="70601" r="64416" b="7937"/>
          <a:stretch/>
        </p:blipFill>
        <p:spPr bwMode="auto">
          <a:xfrm>
            <a:off x="4559264" y="4128591"/>
            <a:ext cx="3213464" cy="213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Magic E Phonics Rule Silent E Long and Short A Words Worksheets Posters &amp;  Video | Teaching Resource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93" t="11327" r="10379" b="65679"/>
          <a:stretch/>
        </p:blipFill>
        <p:spPr bwMode="auto">
          <a:xfrm>
            <a:off x="4559264" y="1642838"/>
            <a:ext cx="3213464" cy="215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Magic E Phonics Rule Silent E Long and Short A Words Worksheets Posters &amp;  Video | Teaching Resource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38" t="37302" r="10443" b="35105"/>
          <a:stretch/>
        </p:blipFill>
        <p:spPr bwMode="auto">
          <a:xfrm>
            <a:off x="1065679" y="1670621"/>
            <a:ext cx="3213464" cy="213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32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131" y="195943"/>
            <a:ext cx="11730446" cy="6413863"/>
          </a:xfrm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7664" y="195943"/>
            <a:ext cx="2155597" cy="2118234"/>
          </a:xfrm>
          <a:prstGeom prst="rect">
            <a:avLst/>
          </a:prstGeom>
        </p:spPr>
      </p:pic>
      <p:pic>
        <p:nvPicPr>
          <p:cNvPr id="10" name="Picture 2" descr="Water wave clip art Vectors &amp; Illustrations for Free Download | Freepik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712" y="166766"/>
            <a:ext cx="3207760" cy="217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ates clipart. Free download transparent .PNG | Creazill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809" y="347190"/>
            <a:ext cx="2603208" cy="181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830+ Boy Waking Up Illustrations, Royalty-Free Vector Graphics &amp; Clip Art -  iStock | Asian boy waking up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48" y="2959286"/>
            <a:ext cx="3044824" cy="276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in on clipart for EF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159" y="3388803"/>
            <a:ext cx="2870332" cy="190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82532" y="2959286"/>
            <a:ext cx="3289762" cy="2700896"/>
          </a:xfrm>
          <a:prstGeom prst="rect">
            <a:avLst/>
          </a:prstGeom>
        </p:spPr>
      </p:pic>
      <p:sp>
        <p:nvSpPr>
          <p:cNvPr id="17" name="Subtitle 2"/>
          <p:cNvSpPr txBox="1">
            <a:spLocks/>
          </p:cNvSpPr>
          <p:nvPr/>
        </p:nvSpPr>
        <p:spPr>
          <a:xfrm>
            <a:off x="1129615" y="2308730"/>
            <a:ext cx="2272403" cy="83257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c</a:t>
            </a:r>
            <a:r>
              <a:rPr lang="en-US" sz="6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a</a:t>
            </a:r>
            <a:r>
              <a:rPr lang="en-US" sz="6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k</a:t>
            </a:r>
            <a:r>
              <a:rPr lang="en-US" sz="6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e</a:t>
            </a:r>
            <a:endParaRPr lang="en-US" sz="6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4809124" y="2336930"/>
            <a:ext cx="2272403" cy="83257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w</a:t>
            </a:r>
            <a:r>
              <a:rPr lang="en-US" sz="6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a</a:t>
            </a:r>
            <a:r>
              <a:rPr lang="en-US" sz="6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v</a:t>
            </a:r>
            <a:r>
              <a:rPr lang="en-US" sz="6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e</a:t>
            </a:r>
            <a:endParaRPr lang="en-US" sz="6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8866350" y="2314175"/>
            <a:ext cx="2272403" cy="83257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g</a:t>
            </a:r>
            <a:r>
              <a:rPr lang="en-US" sz="6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a</a:t>
            </a:r>
            <a:r>
              <a:rPr lang="en-US" sz="6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</a:t>
            </a:r>
            <a:r>
              <a:rPr lang="en-US" sz="6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e</a:t>
            </a:r>
            <a:endParaRPr lang="en-US" sz="6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1059260" y="5488358"/>
            <a:ext cx="2272403" cy="83257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w</a:t>
            </a:r>
            <a:r>
              <a:rPr lang="en-US" sz="6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a</a:t>
            </a:r>
            <a:r>
              <a:rPr lang="en-US" sz="6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k</a:t>
            </a:r>
            <a:r>
              <a:rPr lang="en-US" sz="6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e</a:t>
            </a:r>
            <a:endParaRPr lang="en-US" sz="6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4809124" y="5327913"/>
            <a:ext cx="2272403" cy="83257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g</a:t>
            </a:r>
            <a:r>
              <a:rPr lang="en-US" sz="6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a</a:t>
            </a:r>
            <a:r>
              <a:rPr lang="en-US" sz="6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m</a:t>
            </a:r>
            <a:r>
              <a:rPr lang="en-US" sz="6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e</a:t>
            </a:r>
            <a:endParaRPr lang="en-US" sz="6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8866349" y="5488358"/>
            <a:ext cx="2272403" cy="83257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l</a:t>
            </a:r>
            <a:r>
              <a:rPr lang="en-US" sz="6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a</a:t>
            </a:r>
            <a:r>
              <a:rPr lang="en-US" sz="6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k</a:t>
            </a:r>
            <a:r>
              <a:rPr lang="en-US" sz="6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e</a:t>
            </a:r>
            <a:endParaRPr lang="en-US" sz="6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02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513691" y="103810"/>
            <a:ext cx="500642" cy="4234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latin typeface="Bahnschrift" panose="020B0502040204020203" pitchFamily="34" charset="0"/>
              </a:rPr>
              <a:t>3:00 </a:t>
            </a:r>
          </a:p>
          <a:p>
            <a:pPr algn="ctr"/>
            <a:r>
              <a:rPr lang="en-US" sz="1100" b="1" dirty="0" err="1" smtClean="0">
                <a:latin typeface="Bahnschrift" panose="020B0502040204020203" pitchFamily="34" charset="0"/>
              </a:rPr>
              <a:t>mins</a:t>
            </a:r>
            <a:endParaRPr lang="en-US" sz="1100" b="1" dirty="0">
              <a:latin typeface="Bahnschrift" panose="020B05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857370"/>
            <a:ext cx="4998719" cy="51432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7386" y="1614623"/>
            <a:ext cx="6456947" cy="32715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0410"/>
            <a:ext cx="12192000" cy="315513"/>
          </a:xfrm>
        </p:spPr>
        <p:txBody>
          <a:bodyPr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Group Work</a:t>
            </a:r>
            <a:endParaRPr lang="en-US" sz="36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1026" name="Picture 2" descr="Kagan Publishing - Sample Blacklin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7" y="5717908"/>
            <a:ext cx="1111225" cy="100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24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513691" y="103810"/>
            <a:ext cx="500642" cy="4234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prstClr val="black"/>
                </a:solidFill>
                <a:latin typeface="Bahnschrift" panose="020B0502040204020203" pitchFamily="34" charset="0"/>
              </a:rPr>
              <a:t>3:00 </a:t>
            </a:r>
          </a:p>
          <a:p>
            <a:pPr algn="ctr"/>
            <a:r>
              <a:rPr lang="en-US" sz="1100" b="1" dirty="0" err="1" smtClean="0">
                <a:solidFill>
                  <a:prstClr val="black"/>
                </a:solidFill>
                <a:latin typeface="Bahnschrift" panose="020B0502040204020203" pitchFamily="34" charset="0"/>
              </a:rPr>
              <a:t>mins</a:t>
            </a:r>
            <a:endParaRPr lang="en-US" sz="1100" b="1" dirty="0">
              <a:solidFill>
                <a:prstClr val="black"/>
              </a:solidFill>
              <a:latin typeface="Bahnschrift" panose="020B05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857370"/>
            <a:ext cx="4998719" cy="51432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7386" y="1614623"/>
            <a:ext cx="6456947" cy="32715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0410"/>
            <a:ext cx="12192000" cy="315513"/>
          </a:xfrm>
        </p:spPr>
        <p:txBody>
          <a:bodyPr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Feedback</a:t>
            </a:r>
            <a:endParaRPr lang="en-US" sz="36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1026" name="Picture 2" descr="Kagan Publishing - Sample Blacklin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7" y="5717908"/>
            <a:ext cx="1111225" cy="100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3759484" y="2240188"/>
            <a:ext cx="1519646" cy="4899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  e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759484" y="3250383"/>
            <a:ext cx="1519646" cy="4899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  e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3940407" y="4276151"/>
            <a:ext cx="1519646" cy="4899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  e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3860073" y="5256595"/>
            <a:ext cx="1519646" cy="4899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  e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927614" y="2377290"/>
            <a:ext cx="923163" cy="5618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891294" y="3371035"/>
            <a:ext cx="1175712" cy="5618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891294" y="4324290"/>
            <a:ext cx="1036320" cy="5618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0319603" y="2377290"/>
            <a:ext cx="923163" cy="5618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9483498" y="3322153"/>
            <a:ext cx="923163" cy="5618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0202037" y="4276151"/>
            <a:ext cx="923163" cy="5618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4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5646" y="157756"/>
            <a:ext cx="4576354" cy="315513"/>
          </a:xfrm>
        </p:spPr>
        <p:txBody>
          <a:bodyPr/>
          <a:lstStyle/>
          <a:p>
            <a:pPr algn="ctr"/>
            <a:r>
              <a:rPr lang="en-US" sz="2000" b="1" dirty="0" smtClean="0">
                <a:latin typeface="Bahnschrift" panose="020B0502040204020203" pitchFamily="34" charset="0"/>
              </a:rPr>
              <a:t>Differentiation</a:t>
            </a:r>
            <a:endParaRPr lang="en-US" sz="3600" b="1" dirty="0">
              <a:latin typeface="Bahnschrift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588800" y="6488050"/>
            <a:ext cx="1083555" cy="23932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Bahnschrift" panose="020B0502040204020203" pitchFamily="34" charset="0"/>
              </a:rPr>
              <a:t>Random Pick</a:t>
            </a:r>
            <a:endParaRPr lang="en-US" sz="1200" b="1" dirty="0">
              <a:latin typeface="Bahnschrift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545292" y="135293"/>
            <a:ext cx="511724" cy="36044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latin typeface="Bahnschrift" panose="020B0502040204020203" pitchFamily="34" charset="0"/>
              </a:rPr>
              <a:t>3:00 </a:t>
            </a:r>
          </a:p>
          <a:p>
            <a:pPr algn="ctr"/>
            <a:r>
              <a:rPr lang="en-US" sz="1100" b="1" dirty="0" err="1" smtClean="0">
                <a:latin typeface="Bahnschrift" panose="020B0502040204020203" pitchFamily="34" charset="0"/>
              </a:rPr>
              <a:t>mins</a:t>
            </a:r>
            <a:endParaRPr lang="en-US" sz="1100" b="1" dirty="0">
              <a:latin typeface="Bahnschrift" panose="020B05020402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64899" y="675953"/>
            <a:ext cx="1472506" cy="277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Bahnschrift" panose="020B0502040204020203" pitchFamily="34" charset="0"/>
              </a:rPr>
              <a:t>Student </a:t>
            </a:r>
            <a:r>
              <a:rPr lang="en-US" sz="1600" b="1" dirty="0" smtClean="0">
                <a:latin typeface="Bahnschrift" panose="020B0502040204020203" pitchFamily="34" charset="0"/>
              </a:rPr>
              <a:t>3</a:t>
            </a:r>
            <a:endParaRPr lang="en-US" sz="1600" b="1" dirty="0">
              <a:latin typeface="Bahnschrift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64899" y="2488987"/>
            <a:ext cx="1472506" cy="27729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Bahnschrift" panose="020B0502040204020203" pitchFamily="34" charset="0"/>
              </a:rPr>
              <a:t>Student 2</a:t>
            </a:r>
            <a:endParaRPr lang="en-US" sz="1600" b="1" dirty="0">
              <a:latin typeface="Bahnschrift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64899" y="4163376"/>
            <a:ext cx="1472506" cy="27729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Bahnschrift" panose="020B0502040204020203" pitchFamily="34" charset="0"/>
              </a:rPr>
              <a:t>Student </a:t>
            </a:r>
            <a:r>
              <a:rPr lang="en-US" sz="1600" b="1" dirty="0" smtClean="0">
                <a:latin typeface="Bahnschrift" panose="020B0502040204020203" pitchFamily="34" charset="0"/>
              </a:rPr>
              <a:t>4</a:t>
            </a:r>
            <a:endParaRPr lang="en-US" sz="1600" b="1" dirty="0">
              <a:latin typeface="Bahnschrift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664899" y="5925870"/>
            <a:ext cx="1472506" cy="27729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Bahnschrift" panose="020B0502040204020203" pitchFamily="34" charset="0"/>
              </a:rPr>
              <a:t>Student </a:t>
            </a:r>
            <a:r>
              <a:rPr lang="en-US" sz="1600" b="1" dirty="0" smtClean="0">
                <a:latin typeface="Bahnschrift" panose="020B0502040204020203" pitchFamily="34" charset="0"/>
              </a:rPr>
              <a:t>1</a:t>
            </a:r>
            <a:endParaRPr lang="en-US" sz="1600" b="1" dirty="0">
              <a:latin typeface="Bahnschrift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7416"/>
            <a:ext cx="5664900" cy="684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7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5646" y="157756"/>
            <a:ext cx="4576354" cy="315513"/>
          </a:xfrm>
        </p:spPr>
        <p:txBody>
          <a:bodyPr/>
          <a:lstStyle/>
          <a:p>
            <a:pPr algn="ctr"/>
            <a:r>
              <a:rPr lang="en-US" sz="2000" b="1" dirty="0" smtClean="0">
                <a:latin typeface="Bahnschrift" panose="020B0502040204020203" pitchFamily="34" charset="0"/>
              </a:rPr>
              <a:t>Feedback</a:t>
            </a:r>
            <a:endParaRPr lang="en-US" sz="3600" b="1" dirty="0">
              <a:latin typeface="Bahnschrift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588800" y="6488050"/>
            <a:ext cx="1083555" cy="23932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Bahnschrift" panose="020B0502040204020203" pitchFamily="34" charset="0"/>
              </a:rPr>
              <a:t>Random Pick</a:t>
            </a:r>
            <a:endParaRPr lang="en-US" sz="1200" b="1" dirty="0">
              <a:latin typeface="Bahnschrift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545292" y="135293"/>
            <a:ext cx="511724" cy="36044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latin typeface="Bahnschrift" panose="020B0502040204020203" pitchFamily="34" charset="0"/>
              </a:rPr>
              <a:t>3:00 </a:t>
            </a:r>
          </a:p>
          <a:p>
            <a:pPr algn="ctr"/>
            <a:r>
              <a:rPr lang="en-US" sz="1100" b="1" dirty="0" err="1" smtClean="0">
                <a:latin typeface="Bahnschrift" panose="020B0502040204020203" pitchFamily="34" charset="0"/>
              </a:rPr>
              <a:t>mins</a:t>
            </a:r>
            <a:endParaRPr lang="en-US" sz="1100" b="1" dirty="0">
              <a:latin typeface="Bahnschrift" panose="020B05020402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64899" y="675953"/>
            <a:ext cx="1472506" cy="277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Bahnschrift" panose="020B0502040204020203" pitchFamily="34" charset="0"/>
              </a:rPr>
              <a:t>Student </a:t>
            </a:r>
            <a:r>
              <a:rPr lang="en-US" sz="1600" b="1" dirty="0" smtClean="0">
                <a:latin typeface="Bahnschrift" panose="020B0502040204020203" pitchFamily="34" charset="0"/>
              </a:rPr>
              <a:t>3</a:t>
            </a:r>
            <a:endParaRPr lang="en-US" sz="1600" b="1" dirty="0">
              <a:latin typeface="Bahnschrift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64899" y="2488987"/>
            <a:ext cx="1472506" cy="27729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Bahnschrift" panose="020B0502040204020203" pitchFamily="34" charset="0"/>
              </a:rPr>
              <a:t>Student 2</a:t>
            </a:r>
            <a:endParaRPr lang="en-US" sz="1600" b="1" dirty="0">
              <a:latin typeface="Bahnschrift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64899" y="4163376"/>
            <a:ext cx="1472506" cy="27729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Bahnschrift" panose="020B0502040204020203" pitchFamily="34" charset="0"/>
              </a:rPr>
              <a:t>Student </a:t>
            </a:r>
            <a:r>
              <a:rPr lang="en-US" sz="1600" b="1" dirty="0" smtClean="0">
                <a:latin typeface="Bahnschrift" panose="020B0502040204020203" pitchFamily="34" charset="0"/>
              </a:rPr>
              <a:t>4</a:t>
            </a:r>
            <a:endParaRPr lang="en-US" sz="1600" b="1" dirty="0">
              <a:latin typeface="Bahnschrift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664899" y="5925870"/>
            <a:ext cx="1472506" cy="27729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Bahnschrift" panose="020B0502040204020203" pitchFamily="34" charset="0"/>
              </a:rPr>
              <a:t>Student </a:t>
            </a:r>
            <a:r>
              <a:rPr lang="en-US" sz="1600" b="1" dirty="0" smtClean="0">
                <a:latin typeface="Bahnschrift" panose="020B0502040204020203" pitchFamily="34" charset="0"/>
              </a:rPr>
              <a:t>1</a:t>
            </a:r>
            <a:endParaRPr lang="en-US" sz="1600" b="1" dirty="0">
              <a:latin typeface="Bahnschrift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7416"/>
            <a:ext cx="5664900" cy="6840583"/>
          </a:xfrm>
          <a:prstGeom prst="rect">
            <a:avLst/>
          </a:prstGeom>
        </p:spPr>
      </p:pic>
      <p:sp>
        <p:nvSpPr>
          <p:cNvPr id="14" name="Subtitle 2"/>
          <p:cNvSpPr txBox="1">
            <a:spLocks/>
          </p:cNvSpPr>
          <p:nvPr/>
        </p:nvSpPr>
        <p:spPr>
          <a:xfrm>
            <a:off x="1714409" y="2215459"/>
            <a:ext cx="1519646" cy="11016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game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929959" y="2557448"/>
            <a:ext cx="1519646" cy="11016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lake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748924" y="2791530"/>
            <a:ext cx="1519646" cy="11016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cake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714152" y="4087819"/>
            <a:ext cx="551815" cy="3528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992295" y="4440666"/>
            <a:ext cx="551815" cy="3528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776782" y="4734099"/>
            <a:ext cx="551815" cy="3528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591800" y="5885769"/>
            <a:ext cx="551815" cy="3528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885716" y="6256948"/>
            <a:ext cx="551815" cy="3528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3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5644" y="157755"/>
            <a:ext cx="4576355" cy="315513"/>
          </a:xfrm>
        </p:spPr>
        <p:txBody>
          <a:bodyPr/>
          <a:lstStyle/>
          <a:p>
            <a:pPr algn="ctr"/>
            <a:r>
              <a:rPr lang="en-US" sz="2000" b="1" dirty="0" smtClean="0">
                <a:latin typeface="Bahnschrift" panose="020B0502040204020203" pitchFamily="34" charset="0"/>
              </a:rPr>
              <a:t>Relate to Real Life</a:t>
            </a:r>
            <a:endParaRPr lang="en-US" sz="3600" b="1" dirty="0">
              <a:latin typeface="Bahnschrift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353668" y="6474987"/>
            <a:ext cx="1083555" cy="27729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Bahnschrift" panose="020B0502040204020203" pitchFamily="34" charset="0"/>
              </a:rPr>
              <a:t>Random Pick</a:t>
            </a:r>
            <a:endParaRPr lang="en-US" sz="1200" b="1" dirty="0">
              <a:latin typeface="Bahnschrift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558355" y="107509"/>
            <a:ext cx="537850" cy="4160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latin typeface="Bahnschrift" panose="020B0502040204020203" pitchFamily="34" charset="0"/>
              </a:rPr>
              <a:t>2:00 </a:t>
            </a:r>
          </a:p>
          <a:p>
            <a:pPr algn="ctr"/>
            <a:r>
              <a:rPr lang="en-US" sz="1100" b="1" dirty="0" err="1" smtClean="0">
                <a:latin typeface="Bahnschrift" panose="020B0502040204020203" pitchFamily="34" charset="0"/>
              </a:rPr>
              <a:t>mins</a:t>
            </a:r>
            <a:endParaRPr lang="en-US" sz="1100" b="1" dirty="0">
              <a:latin typeface="Bahnschrift" panose="020B0502040204020203" pitchFamily="34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0" y="2445267"/>
            <a:ext cx="7615645" cy="227042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Look around the class, and give examples of </a:t>
            </a:r>
            <a:r>
              <a:rPr lang="en-US" sz="5400" b="1" dirty="0" smtClean="0">
                <a:solidFill>
                  <a:srgbClr val="C00000"/>
                </a:solidFill>
                <a:latin typeface="Bahnschrift" panose="020B0502040204020203" pitchFamily="34" charset="0"/>
              </a:rPr>
              <a:t>long ‘a’ </a:t>
            </a:r>
            <a:r>
              <a:rPr lang="en-US" sz="54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sound.</a:t>
            </a:r>
            <a:endParaRPr lang="en-US" sz="54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15362" name="Picture 2" descr="Minimalist Art Style Pencil Case Graphics: High-Res 4K &amp; Vecto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688" y="-51832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Tape Dispenser Clip Art - Tape Dispenser Vector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2" y="5240972"/>
            <a:ext cx="1988559" cy="151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Premium Vector | Little kid holding name tag and feel happ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887" y="3617487"/>
            <a:ext cx="3490804" cy="406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80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5644" y="157756"/>
            <a:ext cx="4576355" cy="315513"/>
          </a:xfrm>
        </p:spPr>
        <p:txBody>
          <a:bodyPr/>
          <a:lstStyle/>
          <a:p>
            <a:pPr algn="ctr"/>
            <a:r>
              <a:rPr lang="en-US" sz="2000" b="1" dirty="0" smtClean="0">
                <a:latin typeface="Bahnschrift" panose="020B0502040204020203" pitchFamily="34" charset="0"/>
              </a:rPr>
              <a:t>Critical Thinking</a:t>
            </a:r>
            <a:endParaRPr lang="en-US" sz="3600" b="1" dirty="0">
              <a:latin typeface="Bahnschrift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541894" y="6439988"/>
            <a:ext cx="881933" cy="32535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Bahnschrift" panose="020B0502040204020203" pitchFamily="34" charset="0"/>
              </a:rPr>
              <a:t>Buzz In</a:t>
            </a:r>
            <a:endParaRPr lang="en-US" sz="1600" b="1" dirty="0">
              <a:latin typeface="Bahnschrift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572246" y="127104"/>
            <a:ext cx="524787" cy="3768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latin typeface="Bahnschrift" panose="020B0502040204020203" pitchFamily="34" charset="0"/>
              </a:rPr>
              <a:t>2:00 </a:t>
            </a:r>
          </a:p>
          <a:p>
            <a:pPr algn="ctr"/>
            <a:r>
              <a:rPr lang="en-US" sz="1100" b="1" dirty="0" err="1" smtClean="0">
                <a:latin typeface="Bahnschrift" panose="020B0502040204020203" pitchFamily="34" charset="0"/>
              </a:rPr>
              <a:t>mins</a:t>
            </a:r>
            <a:endParaRPr lang="en-US" sz="1100" b="1" dirty="0">
              <a:latin typeface="Bahnschrift" panose="020B0502040204020203" pitchFamily="34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0" y="1267097"/>
            <a:ext cx="7615645" cy="549824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I </a:t>
            </a:r>
            <a:r>
              <a:rPr lang="en-US" sz="4800" b="1" dirty="0">
                <a:solidFill>
                  <a:schemeClr val="tx1"/>
                </a:solidFill>
                <a:latin typeface="Bahnschrift" panose="020B0502040204020203" pitchFamily="34" charset="0"/>
              </a:rPr>
              <a:t>help tell stories in a book,  </a:t>
            </a:r>
          </a:p>
          <a:p>
            <a:r>
              <a:rPr lang="en-US" sz="4800" b="1" dirty="0">
                <a:solidFill>
                  <a:schemeClr val="tx1"/>
                </a:solidFill>
                <a:latin typeface="Bahnschrift" panose="020B0502040204020203" pitchFamily="34" charset="0"/>
              </a:rPr>
              <a:t>You turn </a:t>
            </a:r>
            <a:r>
              <a:rPr lang="en-US" sz="48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me forward and backward </a:t>
            </a:r>
            <a:r>
              <a:rPr lang="en-US" sz="4800" b="1" dirty="0">
                <a:solidFill>
                  <a:schemeClr val="tx1"/>
                </a:solidFill>
                <a:latin typeface="Bahnschrift" panose="020B0502040204020203" pitchFamily="34" charset="0"/>
              </a:rPr>
              <a:t>to take a look.  </a:t>
            </a:r>
          </a:p>
          <a:p>
            <a:r>
              <a:rPr lang="en-US" sz="4800" b="1" dirty="0">
                <a:solidFill>
                  <a:schemeClr val="tx1"/>
                </a:solidFill>
                <a:latin typeface="Bahnschrift" panose="020B0502040204020203" pitchFamily="34" charset="0"/>
              </a:rPr>
              <a:t>I can be blank or filled with lines,  </a:t>
            </a:r>
          </a:p>
          <a:p>
            <a:r>
              <a:rPr lang="en-US" sz="5400" b="1" dirty="0">
                <a:solidFill>
                  <a:schemeClr val="tx1"/>
                </a:solidFill>
                <a:latin typeface="Bahnschrift" panose="020B0502040204020203" pitchFamily="34" charset="0"/>
              </a:rPr>
              <a:t>What am I?  </a:t>
            </a:r>
          </a:p>
        </p:txBody>
      </p:sp>
      <p:pic>
        <p:nvPicPr>
          <p:cNvPr id="23554" name="Picture 2" descr="WHAT AM I? Easy Guessing Game | Practice Inference Skills | Twinkl US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67F"/>
              </a:clrFrom>
              <a:clrTo>
                <a:srgbClr val="FFF67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690" y="2486446"/>
            <a:ext cx="4228343" cy="227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2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711234"/>
            <a:ext cx="12192000" cy="1606732"/>
          </a:xfrm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1939834"/>
            <a:ext cx="10698479" cy="1149531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1. Identify long </a:t>
            </a:r>
            <a:r>
              <a:rPr lang="en-US" sz="36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‘a’ </a:t>
            </a:r>
            <a:r>
              <a:rPr lang="en-US" sz="36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sound.</a:t>
            </a:r>
            <a:br>
              <a:rPr lang="en-US" sz="36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en-US" sz="36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2. Use words with long </a:t>
            </a:r>
            <a:r>
              <a:rPr lang="en-US" sz="36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‘a’ </a:t>
            </a:r>
            <a:r>
              <a:rPr lang="en-US" sz="36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sound in sentences.</a:t>
            </a:r>
            <a:endParaRPr lang="en-US" sz="36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01611"/>
            <a:ext cx="12192000" cy="62585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Outcomes</a:t>
            </a:r>
            <a:endParaRPr lang="en-US" sz="28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79979" y="301611"/>
            <a:ext cx="537850" cy="3895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latin typeface="Bahnschrift" panose="020B0502040204020203" pitchFamily="34" charset="0"/>
              </a:rPr>
              <a:t>1:00 </a:t>
            </a:r>
          </a:p>
          <a:p>
            <a:pPr algn="ctr"/>
            <a:r>
              <a:rPr lang="en-US" sz="1050" b="1" dirty="0" smtClean="0">
                <a:latin typeface="Bahnschrift" panose="020B0502040204020203" pitchFamily="34" charset="0"/>
              </a:rPr>
              <a:t>min</a:t>
            </a:r>
            <a:endParaRPr lang="en-US" sz="1050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82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5122" name="Picture 2" descr="https://blogger.googleusercontent.com/img/b/R29vZ2xl/AVvXsEgyu716E_488DPX9Y33OacTfK2oGW8BGjDB2bsPmZRv2wUQsbQm1JT6U8pBKBx-rfPNcppNJ_QP8yTunXZQ-0BPYTrQk7mr6UD8TGo0yV5BIMsoURTY40bNopXnH7mbRyiz8h9TUOQ6sbM/s1600/Reasonable+Solutions+Takeoff+Touchdown+Title+Pic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38992" r="1515" b="5378"/>
          <a:stretch/>
        </p:blipFill>
        <p:spPr bwMode="auto">
          <a:xfrm>
            <a:off x="-1" y="0"/>
            <a:ext cx="12192001" cy="533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5748964"/>
            <a:ext cx="12192000" cy="628716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  <a:latin typeface="Bahnschrift" panose="020B0502040204020203" pitchFamily="34" charset="0"/>
              </a:rPr>
              <a:t>Take off </a:t>
            </a:r>
            <a:r>
              <a:rPr lang="en-US" sz="2000" b="1" dirty="0" smtClean="0">
                <a:latin typeface="Bahnschrift" panose="020B0502040204020203" pitchFamily="34" charset="0"/>
              </a:rPr>
              <a:t>if you hear a word </a:t>
            </a:r>
            <a:r>
              <a:rPr lang="en-US" sz="2000" b="1" dirty="0" smtClean="0">
                <a:solidFill>
                  <a:srgbClr val="0070C0"/>
                </a:solidFill>
                <a:latin typeface="Bahnschrift" panose="020B0502040204020203" pitchFamily="34" charset="0"/>
              </a:rPr>
              <a:t>that has </a:t>
            </a:r>
            <a:r>
              <a:rPr lang="en-US" sz="2000" b="1" dirty="0" smtClean="0">
                <a:latin typeface="Bahnschrift" panose="020B0502040204020203" pitchFamily="34" charset="0"/>
              </a:rPr>
              <a:t>the long (a) sound.</a:t>
            </a:r>
            <a:br>
              <a:rPr lang="en-US" sz="2000" b="1" dirty="0" smtClean="0">
                <a:latin typeface="Bahnschrift" panose="020B0502040204020203" pitchFamily="34" charset="0"/>
              </a:rPr>
            </a:br>
            <a:r>
              <a:rPr lang="en-US" sz="2000" b="1" dirty="0" smtClean="0">
                <a:solidFill>
                  <a:srgbClr val="FF0000"/>
                </a:solidFill>
                <a:latin typeface="Bahnschrift" panose="020B0502040204020203" pitchFamily="34" charset="0"/>
              </a:rPr>
              <a:t>Touch down </a:t>
            </a:r>
            <a:r>
              <a:rPr lang="en-US" sz="2000" b="1" dirty="0" smtClean="0">
                <a:latin typeface="Bahnschrift" panose="020B0502040204020203" pitchFamily="34" charset="0"/>
              </a:rPr>
              <a:t>if you hear a word that </a:t>
            </a:r>
            <a:r>
              <a:rPr lang="en-US" sz="2000" b="1" dirty="0" smtClean="0">
                <a:solidFill>
                  <a:srgbClr val="FF0000"/>
                </a:solidFill>
                <a:latin typeface="Bahnschrift" panose="020B0502040204020203" pitchFamily="34" charset="0"/>
              </a:rPr>
              <a:t>doesn’t have </a:t>
            </a:r>
            <a:r>
              <a:rPr lang="en-US" sz="2000" b="1" dirty="0" smtClean="0">
                <a:latin typeface="Bahnschrift" panose="020B0502040204020203" pitchFamily="34" charset="0"/>
              </a:rPr>
              <a:t>the long (a) sound.</a:t>
            </a:r>
            <a:endParaRPr lang="en-US" sz="3600" b="1" dirty="0">
              <a:latin typeface="Bahnschrift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572246" y="127104"/>
            <a:ext cx="524787" cy="3768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latin typeface="Bahnschrift" panose="020B0502040204020203" pitchFamily="34" charset="0"/>
              </a:rPr>
              <a:t>2:00 </a:t>
            </a:r>
          </a:p>
          <a:p>
            <a:pPr algn="ctr"/>
            <a:r>
              <a:rPr lang="en-US" sz="1100" b="1" dirty="0" err="1" smtClean="0">
                <a:latin typeface="Bahnschrift" panose="020B0502040204020203" pitchFamily="34" charset="0"/>
              </a:rPr>
              <a:t>mins</a:t>
            </a:r>
            <a:endParaRPr lang="en-US" sz="1100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60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131" y="195943"/>
            <a:ext cx="11730446" cy="6413863"/>
          </a:xfrm>
        </p:spPr>
      </p:sp>
      <p:sp>
        <p:nvSpPr>
          <p:cNvPr id="5" name="Subtitle 2"/>
          <p:cNvSpPr txBox="1">
            <a:spLocks/>
          </p:cNvSpPr>
          <p:nvPr/>
        </p:nvSpPr>
        <p:spPr>
          <a:xfrm>
            <a:off x="0" y="195943"/>
            <a:ext cx="12192000" cy="36459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Summative Assessment </a:t>
            </a:r>
            <a:endParaRPr lang="en-US" sz="24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0" y="831668"/>
            <a:ext cx="12192000" cy="36459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Look at the picture, and choose the correct answer.</a:t>
            </a:r>
            <a:endParaRPr lang="en-US" sz="24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82461" y="1922514"/>
            <a:ext cx="3759266" cy="8690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Bahnschrift" panose="020B0502040204020203" pitchFamily="34" charset="0"/>
              </a:rPr>
              <a:t>1. snake</a:t>
            </a:r>
            <a:endParaRPr lang="en-US" sz="6000" b="1" dirty="0">
              <a:latin typeface="Bahnschrift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82461" y="3033944"/>
            <a:ext cx="3759266" cy="8690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Bahnschrift" panose="020B0502040204020203" pitchFamily="34" charset="0"/>
              </a:rPr>
              <a:t>2. whale</a:t>
            </a:r>
            <a:endParaRPr lang="en-US" sz="6000" b="1" dirty="0">
              <a:latin typeface="Bahnschrift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82461" y="4145374"/>
            <a:ext cx="3759266" cy="8690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Bahnschrift" panose="020B0502040204020203" pitchFamily="34" charset="0"/>
              </a:rPr>
              <a:t>3. lake</a:t>
            </a:r>
            <a:endParaRPr lang="en-US" sz="6000" b="1" dirty="0">
              <a:latin typeface="Bahnschrift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25128" y="6129870"/>
            <a:ext cx="741744" cy="35227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Bahnschrift" panose="020B0502040204020203" pitchFamily="34" charset="0"/>
              </a:rPr>
              <a:t>IRS</a:t>
            </a:r>
            <a:endParaRPr lang="en-US" b="1" dirty="0">
              <a:latin typeface="Bahnschrift" panose="020B0502040204020203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0987" y="1013965"/>
            <a:ext cx="5385885" cy="442181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291608" y="261257"/>
            <a:ext cx="524787" cy="3768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latin typeface="Bahnschrift" panose="020B0502040204020203" pitchFamily="34" charset="0"/>
              </a:rPr>
              <a:t>2:00 </a:t>
            </a:r>
          </a:p>
          <a:p>
            <a:pPr algn="ctr"/>
            <a:r>
              <a:rPr lang="en-US" sz="1100" b="1" dirty="0" err="1" smtClean="0">
                <a:latin typeface="Bahnschrift" panose="020B0502040204020203" pitchFamily="34" charset="0"/>
              </a:rPr>
              <a:t>mins</a:t>
            </a:r>
            <a:endParaRPr lang="en-US" sz="1100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16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131" y="195943"/>
            <a:ext cx="11730446" cy="6413863"/>
          </a:xfrm>
        </p:spPr>
      </p:sp>
      <p:sp>
        <p:nvSpPr>
          <p:cNvPr id="5" name="Subtitle 2"/>
          <p:cNvSpPr txBox="1">
            <a:spLocks/>
          </p:cNvSpPr>
          <p:nvPr/>
        </p:nvSpPr>
        <p:spPr>
          <a:xfrm>
            <a:off x="0" y="195943"/>
            <a:ext cx="12192000" cy="36459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Summative Assessment </a:t>
            </a:r>
            <a:endParaRPr lang="en-US" sz="24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0" y="831668"/>
            <a:ext cx="12192000" cy="36459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Look at the picture, and choose the correct answer.</a:t>
            </a:r>
            <a:endParaRPr lang="en-US" sz="24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82461" y="1922514"/>
            <a:ext cx="3759266" cy="8690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Bahnschrift" panose="020B0502040204020203" pitchFamily="34" charset="0"/>
              </a:rPr>
              <a:t>1. snake</a:t>
            </a:r>
            <a:endParaRPr lang="en-US" sz="6000" b="1" dirty="0">
              <a:latin typeface="Bahnschrift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82461" y="3033944"/>
            <a:ext cx="3759266" cy="8690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Bahnschrift" panose="020B0502040204020203" pitchFamily="34" charset="0"/>
              </a:rPr>
              <a:t>2. whale</a:t>
            </a:r>
            <a:endParaRPr lang="en-US" sz="6000" b="1" dirty="0">
              <a:latin typeface="Bahnschrift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82461" y="4145374"/>
            <a:ext cx="3759266" cy="8690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Bahnschrift" panose="020B0502040204020203" pitchFamily="34" charset="0"/>
              </a:rPr>
              <a:t>3. lake</a:t>
            </a:r>
            <a:endParaRPr lang="en-US" sz="6000" b="1" dirty="0">
              <a:latin typeface="Bahnschrift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25128" y="6129870"/>
            <a:ext cx="741744" cy="35227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Bahnschrift" panose="020B0502040204020203" pitchFamily="34" charset="0"/>
              </a:rPr>
              <a:t>IRS</a:t>
            </a:r>
            <a:endParaRPr lang="en-US" b="1" dirty="0">
              <a:latin typeface="Bahnschrift" panose="020B0502040204020203" pitchFamily="34" charset="0"/>
            </a:endParaRPr>
          </a:p>
        </p:txBody>
      </p:sp>
      <p:pic>
        <p:nvPicPr>
          <p:cNvPr id="17410" name="Picture 2" descr="Snake Clipart Vector Art, Icons, and Graphics for Free Download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652" y="1467393"/>
            <a:ext cx="4202220" cy="43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1291608" y="247612"/>
            <a:ext cx="524787" cy="3768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latin typeface="Bahnschrift" panose="020B0502040204020203" pitchFamily="34" charset="0"/>
              </a:rPr>
              <a:t>2:00 </a:t>
            </a:r>
          </a:p>
          <a:p>
            <a:pPr algn="ctr"/>
            <a:r>
              <a:rPr lang="en-US" sz="1100" b="1" dirty="0" err="1" smtClean="0">
                <a:latin typeface="Bahnschrift" panose="020B0502040204020203" pitchFamily="34" charset="0"/>
              </a:rPr>
              <a:t>mins</a:t>
            </a:r>
            <a:endParaRPr lang="en-US" sz="1100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52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131" y="195943"/>
            <a:ext cx="11730446" cy="6413863"/>
          </a:xfrm>
        </p:spPr>
      </p:sp>
      <p:sp>
        <p:nvSpPr>
          <p:cNvPr id="5" name="Subtitle 2"/>
          <p:cNvSpPr txBox="1">
            <a:spLocks/>
          </p:cNvSpPr>
          <p:nvPr/>
        </p:nvSpPr>
        <p:spPr>
          <a:xfrm>
            <a:off x="0" y="195943"/>
            <a:ext cx="12192000" cy="36459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Summative Assessment</a:t>
            </a:r>
            <a:endParaRPr lang="en-US" sz="24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0" y="831668"/>
            <a:ext cx="12192000" cy="36459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Read the sentence and choose the words that have long “a” sound.</a:t>
            </a:r>
            <a:endParaRPr lang="en-US" sz="24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16367" y="2731431"/>
            <a:ext cx="3759266" cy="8690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Bahnschrift" panose="020B0502040204020203" pitchFamily="34" charset="0"/>
              </a:rPr>
              <a:t>1. am, late</a:t>
            </a:r>
            <a:endParaRPr lang="en-US" sz="6000" b="1" dirty="0">
              <a:latin typeface="Bahnschrift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16367" y="3831910"/>
            <a:ext cx="4699790" cy="8690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Bahnschrift" panose="020B0502040204020203" pitchFamily="34" charset="0"/>
              </a:rPr>
              <a:t>2. late, game</a:t>
            </a:r>
            <a:endParaRPr lang="en-US" sz="6000" b="1" dirty="0">
              <a:latin typeface="Bahnschrift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25128" y="6125516"/>
            <a:ext cx="741744" cy="35227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Bahnschrift" panose="020B0502040204020203" pitchFamily="34" charset="0"/>
              </a:rPr>
              <a:t>IRS</a:t>
            </a:r>
            <a:endParaRPr lang="en-US" b="1" dirty="0">
              <a:latin typeface="Bahnschrift" panose="020B0502040204020203" pitchFamily="34" charset="0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0" y="1558509"/>
            <a:ext cx="12192000" cy="36459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 am late to the game.</a:t>
            </a:r>
            <a:endParaRPr lang="en-US" sz="5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291608" y="273727"/>
            <a:ext cx="524787" cy="3768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latin typeface="Bahnschrift" panose="020B0502040204020203" pitchFamily="34" charset="0"/>
              </a:rPr>
              <a:t>2:00 </a:t>
            </a:r>
          </a:p>
          <a:p>
            <a:pPr algn="ctr"/>
            <a:r>
              <a:rPr lang="en-US" sz="1100" b="1" dirty="0" err="1" smtClean="0">
                <a:latin typeface="Bahnschrift" panose="020B0502040204020203" pitchFamily="34" charset="0"/>
              </a:rPr>
              <a:t>mins</a:t>
            </a:r>
            <a:endParaRPr lang="en-US" sz="1100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53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131" y="195943"/>
            <a:ext cx="11730446" cy="6413863"/>
          </a:xfrm>
        </p:spPr>
      </p:sp>
      <p:sp>
        <p:nvSpPr>
          <p:cNvPr id="5" name="Subtitle 2"/>
          <p:cNvSpPr txBox="1">
            <a:spLocks/>
          </p:cNvSpPr>
          <p:nvPr/>
        </p:nvSpPr>
        <p:spPr>
          <a:xfrm>
            <a:off x="0" y="195943"/>
            <a:ext cx="12192000" cy="36459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Summative Assessment</a:t>
            </a:r>
            <a:endParaRPr lang="en-US" sz="24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0" y="831668"/>
            <a:ext cx="12192000" cy="36459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Read the sentence and choose the words that have long “a” sound.</a:t>
            </a:r>
            <a:endParaRPr lang="en-US" sz="24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16367" y="2731431"/>
            <a:ext cx="4699790" cy="8690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Bahnschrift" panose="020B0502040204020203" pitchFamily="34" charset="0"/>
              </a:rPr>
              <a:t>1. ape, cage</a:t>
            </a:r>
            <a:endParaRPr lang="en-US" sz="6000" b="1" dirty="0">
              <a:latin typeface="Bahnschrift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16367" y="3831910"/>
            <a:ext cx="4699790" cy="8690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Bahnschrift" panose="020B0502040204020203" pitchFamily="34" charset="0"/>
              </a:rPr>
              <a:t>2. sat, cage</a:t>
            </a:r>
            <a:endParaRPr lang="en-US" sz="6000" b="1" dirty="0">
              <a:latin typeface="Bahnschrift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25128" y="6125516"/>
            <a:ext cx="741744" cy="35227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Bahnschrift" panose="020B0502040204020203" pitchFamily="34" charset="0"/>
              </a:rPr>
              <a:t>IRS</a:t>
            </a:r>
            <a:endParaRPr lang="en-US" b="1" dirty="0">
              <a:latin typeface="Bahnschrift" panose="020B0502040204020203" pitchFamily="34" charset="0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0" y="1558509"/>
            <a:ext cx="12192000" cy="36459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The ape sat in the cage</a:t>
            </a:r>
            <a:endParaRPr lang="en-US" sz="5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291608" y="273727"/>
            <a:ext cx="524787" cy="3768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latin typeface="Bahnschrift" panose="020B0502040204020203" pitchFamily="34" charset="0"/>
              </a:rPr>
              <a:t>2:00 </a:t>
            </a:r>
          </a:p>
          <a:p>
            <a:pPr algn="ctr"/>
            <a:r>
              <a:rPr lang="en-US" sz="1100" b="1" dirty="0" err="1" smtClean="0">
                <a:latin typeface="Bahnschrift" panose="020B0502040204020203" pitchFamily="34" charset="0"/>
              </a:rPr>
              <a:t>mins</a:t>
            </a:r>
            <a:endParaRPr lang="en-US" sz="1100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96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88844"/>
            <a:ext cx="12192000" cy="648031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41" y="262615"/>
            <a:ext cx="5609813" cy="63327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458"/>
          <a:stretch/>
        </p:blipFill>
        <p:spPr>
          <a:xfrm>
            <a:off x="5799054" y="262615"/>
            <a:ext cx="2591479" cy="1627937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6179546" y="1772193"/>
            <a:ext cx="1519646" cy="11016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 smtClean="0">
                <a:solidFill>
                  <a:srgbClr val="FF0000"/>
                </a:solidFill>
                <a:latin typeface="Bahnschrift" panose="020B0502040204020203" pitchFamily="34" charset="0"/>
              </a:rPr>
              <a:t>ape</a:t>
            </a:r>
            <a:endParaRPr lang="en-US" sz="4400" b="1" dirty="0">
              <a:solidFill>
                <a:srgbClr val="FF0000"/>
              </a:solidFill>
              <a:latin typeface="Bahnschrift" panose="020B0502040204020203" pitchFamily="34" charset="0"/>
            </a:endParaRPr>
          </a:p>
        </p:txBody>
      </p:sp>
      <p:sp>
        <p:nvSpPr>
          <p:cNvPr id="2" name="Subtitle 2"/>
          <p:cNvSpPr txBox="1">
            <a:spLocks/>
          </p:cNvSpPr>
          <p:nvPr/>
        </p:nvSpPr>
        <p:spPr>
          <a:xfrm>
            <a:off x="8532135" y="355948"/>
            <a:ext cx="3518262" cy="550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latin typeface="Bahnschrift" panose="020B0502040204020203" pitchFamily="34" charset="0"/>
              </a:rPr>
              <a:t>Open your book p. 97</a:t>
            </a:r>
            <a:endParaRPr lang="en-US" b="1" dirty="0">
              <a:latin typeface="Bahnschrift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291266" y="6332290"/>
            <a:ext cx="1115252" cy="26309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Bahnschrift" panose="020B0502040204020203" pitchFamily="34" charset="0"/>
              </a:rPr>
              <a:t>Random Pick</a:t>
            </a:r>
            <a:endParaRPr lang="en-US" sz="1200" b="1" dirty="0">
              <a:latin typeface="Bahnschrift" panose="020B0502040204020203" pitchFamily="34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435" y="2519363"/>
            <a:ext cx="4483962" cy="372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0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88844"/>
            <a:ext cx="12192000" cy="648031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91" y="557785"/>
            <a:ext cx="11142617" cy="574242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162594" y="4702629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863736" y="4702629"/>
            <a:ext cx="1101635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149339" y="4702629"/>
            <a:ext cx="1101635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752113" y="4650379"/>
            <a:ext cx="1245327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510157" y="6304127"/>
            <a:ext cx="1171683" cy="23121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Bahnschrift" panose="020B0502040204020203" pitchFamily="34" charset="0"/>
              </a:rPr>
              <a:t>Random Pick</a:t>
            </a:r>
            <a:endParaRPr lang="en-US" sz="1200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42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8709" y="127104"/>
            <a:ext cx="4563291" cy="315513"/>
          </a:xfrm>
        </p:spPr>
        <p:txBody>
          <a:bodyPr/>
          <a:lstStyle/>
          <a:p>
            <a:pPr algn="ctr"/>
            <a:r>
              <a:rPr lang="en-US" sz="1400" b="1" dirty="0" smtClean="0">
                <a:latin typeface="Bahnschrift" panose="020B0502040204020203" pitchFamily="34" charset="0"/>
              </a:rPr>
              <a:t>Summative Assessment</a:t>
            </a:r>
            <a:endParaRPr lang="en-US" sz="2400" b="1" dirty="0">
              <a:latin typeface="Bahnschrift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392856" y="6474987"/>
            <a:ext cx="1044366" cy="248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latin typeface="Bahnschrift" panose="020B0502040204020203" pitchFamily="34" charset="0"/>
              </a:rPr>
              <a:t>Random Pick</a:t>
            </a:r>
            <a:endParaRPr lang="en-US" sz="1100" b="1" dirty="0">
              <a:latin typeface="Bahnschrift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532230" y="127104"/>
            <a:ext cx="511724" cy="3768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latin typeface="Bahnschrift" panose="020B0502040204020203" pitchFamily="34" charset="0"/>
              </a:rPr>
              <a:t>2:00 </a:t>
            </a:r>
          </a:p>
          <a:p>
            <a:pPr algn="ctr"/>
            <a:r>
              <a:rPr lang="en-US" sz="1100" b="1" dirty="0" err="1" smtClean="0">
                <a:latin typeface="Bahnschrift" panose="020B0502040204020203" pitchFamily="34" charset="0"/>
              </a:rPr>
              <a:t>mins</a:t>
            </a:r>
            <a:endParaRPr lang="en-US" sz="1100" b="1" dirty="0">
              <a:latin typeface="Bahnschrift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9868"/>
          <a:stretch/>
        </p:blipFill>
        <p:spPr>
          <a:xfrm>
            <a:off x="0" y="2295474"/>
            <a:ext cx="7524206" cy="2013147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0" y="78022"/>
            <a:ext cx="7628709" cy="36459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Open your English Booklet p. 45</a:t>
            </a:r>
            <a:endParaRPr lang="en-US" sz="18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2050" name="Picture 2" descr="Rally Coach -- Kagan Strategy - Teaching Webs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703" y="5958720"/>
            <a:ext cx="955301" cy="77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29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8709" y="127104"/>
            <a:ext cx="4563291" cy="315513"/>
          </a:xfrm>
        </p:spPr>
        <p:txBody>
          <a:bodyPr/>
          <a:lstStyle/>
          <a:p>
            <a:pPr algn="ctr"/>
            <a:r>
              <a:rPr lang="en-US" sz="1400" b="1" dirty="0" smtClean="0">
                <a:latin typeface="Bahnschrift" panose="020B0502040204020203" pitchFamily="34" charset="0"/>
              </a:rPr>
              <a:t>Relate to Real Life</a:t>
            </a:r>
            <a:endParaRPr lang="en-US" sz="2400" b="1" dirty="0">
              <a:latin typeface="Bahnschrift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392856" y="6474987"/>
            <a:ext cx="1044366" cy="248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latin typeface="Bahnschrift" panose="020B0502040204020203" pitchFamily="34" charset="0"/>
              </a:rPr>
              <a:t>Random Pick</a:t>
            </a:r>
            <a:endParaRPr lang="en-US" sz="1100" b="1" dirty="0">
              <a:latin typeface="Bahnschrift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532230" y="127104"/>
            <a:ext cx="511724" cy="3768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latin typeface="Bahnschrift" panose="020B0502040204020203" pitchFamily="34" charset="0"/>
              </a:rPr>
              <a:t>2:00 </a:t>
            </a:r>
          </a:p>
          <a:p>
            <a:pPr algn="ctr"/>
            <a:r>
              <a:rPr lang="en-US" sz="1100" b="1" dirty="0" err="1" smtClean="0">
                <a:latin typeface="Bahnschrift" panose="020B0502040204020203" pitchFamily="34" charset="0"/>
              </a:rPr>
              <a:t>mins</a:t>
            </a:r>
            <a:endParaRPr lang="en-US" sz="1100" b="1" dirty="0">
              <a:latin typeface="Bahnschrift" panose="020B0502040204020203" pitchFamily="34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78022"/>
            <a:ext cx="7628709" cy="36459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Open your English Booklet p. 45</a:t>
            </a:r>
            <a:endParaRPr lang="en-US" sz="18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3" y="2058929"/>
            <a:ext cx="7528061" cy="1912180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391886" y="2969299"/>
            <a:ext cx="7186498" cy="36459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cut </a:t>
            </a:r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</a:t>
            </a:r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cute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-2" y="3360020"/>
            <a:ext cx="7578386" cy="36459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We use the word (cute) more in real life because it describes things or people that are lovely and sweet.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89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8709" y="127104"/>
            <a:ext cx="4563291" cy="315513"/>
          </a:xfrm>
        </p:spPr>
        <p:txBody>
          <a:bodyPr/>
          <a:lstStyle/>
          <a:p>
            <a:pPr algn="ctr"/>
            <a:r>
              <a:rPr lang="en-US" sz="1400" b="1" dirty="0" smtClean="0">
                <a:latin typeface="Bahnschrift" panose="020B0502040204020203" pitchFamily="34" charset="0"/>
              </a:rPr>
              <a:t>Summative Assessment</a:t>
            </a:r>
            <a:endParaRPr lang="en-US" sz="2400" b="1" dirty="0">
              <a:latin typeface="Bahnschrift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392856" y="6474987"/>
            <a:ext cx="1044366" cy="248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prstClr val="white"/>
                </a:solidFill>
                <a:latin typeface="Bahnschrift" panose="020B0502040204020203" pitchFamily="34" charset="0"/>
              </a:rPr>
              <a:t>Random Pick</a:t>
            </a:r>
            <a:endParaRPr lang="en-US" sz="1100" b="1" dirty="0">
              <a:solidFill>
                <a:prstClr val="white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532230" y="127104"/>
            <a:ext cx="511724" cy="3768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prstClr val="black"/>
                </a:solidFill>
                <a:latin typeface="Bahnschrift" panose="020B0502040204020203" pitchFamily="34" charset="0"/>
              </a:rPr>
              <a:t>2:00 </a:t>
            </a:r>
          </a:p>
          <a:p>
            <a:pPr algn="ctr"/>
            <a:r>
              <a:rPr lang="en-US" sz="1100" b="1" dirty="0" err="1" smtClean="0">
                <a:solidFill>
                  <a:prstClr val="black"/>
                </a:solidFill>
                <a:latin typeface="Bahnschrift" panose="020B0502040204020203" pitchFamily="34" charset="0"/>
              </a:rPr>
              <a:t>mins</a:t>
            </a:r>
            <a:endParaRPr lang="en-US" sz="1100" b="1" dirty="0">
              <a:solidFill>
                <a:prstClr val="black"/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78022"/>
            <a:ext cx="7628709" cy="36459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prstClr val="black"/>
                </a:solidFill>
                <a:latin typeface="Bahnschrift" panose="020B0502040204020203" pitchFamily="34" charset="0"/>
              </a:rPr>
              <a:t>Open your English Booklet p. 45</a:t>
            </a:r>
            <a:endParaRPr lang="en-US" sz="1800" b="1" dirty="0">
              <a:solidFill>
                <a:prstClr val="black"/>
              </a:solidFill>
              <a:latin typeface="Bahnschrift" panose="020B0502040204020203" pitchFamily="34" charset="0"/>
            </a:endParaRPr>
          </a:p>
        </p:txBody>
      </p:sp>
      <p:pic>
        <p:nvPicPr>
          <p:cNvPr id="2050" name="Picture 2" descr="Rally Coach -- Kagan Strategy - Teaching Webs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703" y="5958720"/>
            <a:ext cx="955301" cy="77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2" y="1592756"/>
            <a:ext cx="7603817" cy="3732091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2181498" y="3458801"/>
            <a:ext cx="1476103" cy="36459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made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2187172" y="4027229"/>
            <a:ext cx="1476103" cy="36459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make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4905103" y="3458800"/>
            <a:ext cx="1476103" cy="36459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Sam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4905103" y="4027229"/>
            <a:ext cx="1476103" cy="36459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pan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2181498" y="4631626"/>
            <a:ext cx="1476103" cy="36459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rate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4856118" y="4698724"/>
            <a:ext cx="1476103" cy="36459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map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43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8950" y="167812"/>
            <a:ext cx="3383280" cy="276325"/>
          </a:xfrm>
        </p:spPr>
        <p:txBody>
          <a:bodyPr/>
          <a:lstStyle/>
          <a:p>
            <a:pPr algn="ctr"/>
            <a:r>
              <a:rPr lang="en-US" sz="1400" b="1" dirty="0" smtClean="0">
                <a:latin typeface="Bahnschrift" panose="020B0502040204020203" pitchFamily="34" charset="0"/>
              </a:rPr>
              <a:t>Warm Up</a:t>
            </a:r>
            <a:endParaRPr lang="en-US" sz="1400" b="1" dirty="0">
              <a:latin typeface="Bahnschrift" panose="020B0502040204020203" pitchFamily="34" charset="0"/>
            </a:endParaRPr>
          </a:p>
        </p:txBody>
      </p:sp>
      <p:pic>
        <p:nvPicPr>
          <p:cNvPr id="6" name="The Short Vowel Song 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80865"/>
            <a:ext cx="7628709" cy="4943847"/>
          </a:xfrm>
        </p:spPr>
      </p:pic>
      <p:sp>
        <p:nvSpPr>
          <p:cNvPr id="5" name="Rectangle 4"/>
          <p:cNvSpPr/>
          <p:nvPr/>
        </p:nvSpPr>
        <p:spPr>
          <a:xfrm>
            <a:off x="11532230" y="131803"/>
            <a:ext cx="498661" cy="31233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latin typeface="Bahnschrift" panose="020B0502040204020203" pitchFamily="34" charset="0"/>
              </a:rPr>
              <a:t>2:00 </a:t>
            </a:r>
          </a:p>
          <a:p>
            <a:pPr algn="ctr"/>
            <a:r>
              <a:rPr lang="en-US" sz="1050" b="1" dirty="0" err="1" smtClean="0">
                <a:latin typeface="Bahnschrift" panose="020B0502040204020203" pitchFamily="34" charset="0"/>
              </a:rPr>
              <a:t>mins</a:t>
            </a:r>
            <a:endParaRPr lang="en-US" sz="1050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16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5646" y="157756"/>
            <a:ext cx="4576354" cy="315513"/>
          </a:xfrm>
        </p:spPr>
        <p:txBody>
          <a:bodyPr/>
          <a:lstStyle/>
          <a:p>
            <a:pPr algn="ctr"/>
            <a:r>
              <a:rPr lang="en-US" sz="2000" b="1" dirty="0" smtClean="0">
                <a:latin typeface="Bahnschrift" panose="020B0502040204020203" pitchFamily="34" charset="0"/>
              </a:rPr>
              <a:t>Wrap up</a:t>
            </a:r>
            <a:endParaRPr lang="en-US" sz="3600" b="1" dirty="0">
              <a:latin typeface="Bahnschrift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719428" y="6474987"/>
            <a:ext cx="1044366" cy="248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latin typeface="Bahnschrift" panose="020B0502040204020203" pitchFamily="34" charset="0"/>
              </a:rPr>
              <a:t>Random Pick</a:t>
            </a:r>
            <a:endParaRPr lang="en-US" sz="1100" b="1" dirty="0">
              <a:latin typeface="Bahnschrift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545293" y="127104"/>
            <a:ext cx="511724" cy="3768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latin typeface="Bahnschrift" panose="020B0502040204020203" pitchFamily="34" charset="0"/>
              </a:rPr>
              <a:t>2:00 </a:t>
            </a:r>
          </a:p>
          <a:p>
            <a:pPr algn="ctr"/>
            <a:r>
              <a:rPr lang="en-US" sz="1050" b="1" dirty="0" err="1" smtClean="0">
                <a:latin typeface="Bahnschrift" panose="020B0502040204020203" pitchFamily="34" charset="0"/>
              </a:rPr>
              <a:t>mins</a:t>
            </a:r>
            <a:endParaRPr lang="en-US" sz="1050" b="1" dirty="0">
              <a:latin typeface="Bahnschrift" panose="020B0502040204020203" pitchFamily="34" charset="0"/>
            </a:endParaRPr>
          </a:p>
        </p:txBody>
      </p:sp>
      <p:pic>
        <p:nvPicPr>
          <p:cNvPr id="7" name="Picture 2" descr="Children Classroom Vector Art, Icons, and Graphics for Free Downlo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08" y="3944813"/>
            <a:ext cx="5638983" cy="277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985059" y="1866509"/>
            <a:ext cx="5592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wordwall.net/resource/2473950/reading/magic-e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2510" y="2353407"/>
            <a:ext cx="5534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wordwall.net/resource/1438298/english/magic-e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12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131" y="195943"/>
            <a:ext cx="11730446" cy="6413863"/>
          </a:xfrm>
        </p:spPr>
      </p:sp>
      <p:sp>
        <p:nvSpPr>
          <p:cNvPr id="5" name="Subtitle 2"/>
          <p:cNvSpPr txBox="1">
            <a:spLocks/>
          </p:cNvSpPr>
          <p:nvPr/>
        </p:nvSpPr>
        <p:spPr>
          <a:xfrm>
            <a:off x="0" y="195943"/>
            <a:ext cx="12192000" cy="36459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Pre Assessment </a:t>
            </a:r>
            <a:endParaRPr lang="en-US" sz="20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0" y="831668"/>
            <a:ext cx="12192000" cy="36459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Look at the picture, and choose the correct answer.</a:t>
            </a:r>
            <a:endParaRPr lang="en-US" sz="24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2050" name="Picture 2" descr="560+ Orange Cat Clipart Stock Illustrations, Royalty-Free Vector Graphics &amp; Clip  Art - iStoc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959" y="1147353"/>
            <a:ext cx="4511041" cy="451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782461" y="1922514"/>
            <a:ext cx="3759266" cy="8690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Bahnschrift" panose="020B0502040204020203" pitchFamily="34" charset="0"/>
              </a:rPr>
              <a:t>1. pig</a:t>
            </a:r>
            <a:endParaRPr lang="en-US" sz="6000" b="1" dirty="0">
              <a:latin typeface="Bahnschrift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82461" y="3033944"/>
            <a:ext cx="3759266" cy="8690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Bahnschrift" panose="020B0502040204020203" pitchFamily="34" charset="0"/>
              </a:rPr>
              <a:t>2. cat</a:t>
            </a:r>
            <a:endParaRPr lang="en-US" sz="6000" b="1" dirty="0">
              <a:latin typeface="Bahnschrift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82461" y="4145374"/>
            <a:ext cx="3759266" cy="8690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Bahnschrift" panose="020B0502040204020203" pitchFamily="34" charset="0"/>
              </a:rPr>
              <a:t>3.dog</a:t>
            </a:r>
            <a:endParaRPr lang="en-US" sz="6000" b="1" dirty="0">
              <a:latin typeface="Bahnschrift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25128" y="6129870"/>
            <a:ext cx="741744" cy="35227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Bahnschrift" panose="020B0502040204020203" pitchFamily="34" charset="0"/>
              </a:rPr>
              <a:t>IRS</a:t>
            </a:r>
            <a:endParaRPr lang="en-US" b="1" dirty="0">
              <a:latin typeface="Bahnschrift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330797" y="313518"/>
            <a:ext cx="498661" cy="31233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latin typeface="Bahnschrift" panose="020B0502040204020203" pitchFamily="34" charset="0"/>
              </a:rPr>
              <a:t>2:00 </a:t>
            </a:r>
          </a:p>
          <a:p>
            <a:pPr algn="ctr"/>
            <a:r>
              <a:rPr lang="en-US" sz="1050" b="1" dirty="0" err="1" smtClean="0">
                <a:latin typeface="Bahnschrift" panose="020B0502040204020203" pitchFamily="34" charset="0"/>
              </a:rPr>
              <a:t>mins</a:t>
            </a:r>
            <a:endParaRPr lang="en-US" sz="1050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86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131" y="195943"/>
            <a:ext cx="11730446" cy="6413863"/>
          </a:xfrm>
        </p:spPr>
      </p:sp>
      <p:sp>
        <p:nvSpPr>
          <p:cNvPr id="5" name="Subtitle 2"/>
          <p:cNvSpPr txBox="1">
            <a:spLocks/>
          </p:cNvSpPr>
          <p:nvPr/>
        </p:nvSpPr>
        <p:spPr>
          <a:xfrm>
            <a:off x="0" y="195943"/>
            <a:ext cx="12192000" cy="36459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Pre Assessment </a:t>
            </a:r>
            <a:endParaRPr lang="en-US" sz="20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0" y="831668"/>
            <a:ext cx="12192000" cy="36459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Look at the picture, and choose the correct answer.</a:t>
            </a:r>
            <a:endParaRPr lang="en-US" sz="24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82461" y="1922514"/>
            <a:ext cx="3759266" cy="8690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Bahnschrift" panose="020B0502040204020203" pitchFamily="34" charset="0"/>
              </a:rPr>
              <a:t>1. bed</a:t>
            </a:r>
            <a:endParaRPr lang="en-US" sz="6000" b="1" dirty="0">
              <a:latin typeface="Bahnschrift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82461" y="3033944"/>
            <a:ext cx="3759266" cy="8690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Bahnschrift" panose="020B0502040204020203" pitchFamily="34" charset="0"/>
              </a:rPr>
              <a:t>2. net</a:t>
            </a:r>
            <a:endParaRPr lang="en-US" sz="6000" b="1" dirty="0">
              <a:latin typeface="Bahnschrift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82461" y="4145374"/>
            <a:ext cx="3759266" cy="8690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Bahnschrift" panose="020B0502040204020203" pitchFamily="34" charset="0"/>
              </a:rPr>
              <a:t>3. egg</a:t>
            </a:r>
            <a:endParaRPr lang="en-US" sz="6000" b="1" dirty="0">
              <a:latin typeface="Bahnschrift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25128" y="6129870"/>
            <a:ext cx="741744" cy="35227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Bahnschrift" panose="020B0502040204020203" pitchFamily="34" charset="0"/>
              </a:rPr>
              <a:t>IRS</a:t>
            </a:r>
            <a:endParaRPr lang="en-US" b="1" dirty="0">
              <a:latin typeface="Bahnschrift" panose="020B0502040204020203" pitchFamily="34" charset="0"/>
            </a:endParaRPr>
          </a:p>
        </p:txBody>
      </p:sp>
      <p:pic>
        <p:nvPicPr>
          <p:cNvPr id="5122" name="Picture 2" descr="Free Egg Clipart, Download Free Egg Clipart png images, Free ClipArts on  Clipart Library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82" y="831668"/>
            <a:ext cx="4998390" cy="499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1369985" y="266791"/>
            <a:ext cx="498661" cy="31233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latin typeface="Bahnschrift" panose="020B0502040204020203" pitchFamily="34" charset="0"/>
              </a:rPr>
              <a:t>2:00 </a:t>
            </a:r>
          </a:p>
          <a:p>
            <a:pPr algn="ctr"/>
            <a:r>
              <a:rPr lang="en-US" sz="1050" b="1" dirty="0" err="1" smtClean="0">
                <a:latin typeface="Bahnschrift" panose="020B0502040204020203" pitchFamily="34" charset="0"/>
              </a:rPr>
              <a:t>mins</a:t>
            </a:r>
            <a:endParaRPr lang="en-US" sz="1050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87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131" y="195943"/>
            <a:ext cx="11730446" cy="6413863"/>
          </a:xfrm>
        </p:spPr>
      </p:sp>
      <p:sp>
        <p:nvSpPr>
          <p:cNvPr id="5" name="Subtitle 2"/>
          <p:cNvSpPr txBox="1">
            <a:spLocks/>
          </p:cNvSpPr>
          <p:nvPr/>
        </p:nvSpPr>
        <p:spPr>
          <a:xfrm>
            <a:off x="0" y="195943"/>
            <a:ext cx="12192000" cy="36459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Pre Assessment </a:t>
            </a:r>
            <a:endParaRPr lang="en-US" sz="20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0" y="831668"/>
            <a:ext cx="12192000" cy="36459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Look at the picture, and choose the correct answer.</a:t>
            </a:r>
            <a:endParaRPr lang="en-US" sz="24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82461" y="1922514"/>
            <a:ext cx="3759266" cy="8690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Bahnschrift" panose="020B0502040204020203" pitchFamily="34" charset="0"/>
              </a:rPr>
              <a:t>1. dig</a:t>
            </a:r>
            <a:endParaRPr lang="en-US" sz="6000" b="1" dirty="0">
              <a:latin typeface="Bahnschrift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82461" y="3033944"/>
            <a:ext cx="3759266" cy="8690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Bahnschrift" panose="020B0502040204020203" pitchFamily="34" charset="0"/>
              </a:rPr>
              <a:t>2. igloo</a:t>
            </a:r>
            <a:endParaRPr lang="en-US" sz="6000" b="1" dirty="0">
              <a:latin typeface="Bahnschrift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82461" y="4145374"/>
            <a:ext cx="3759266" cy="8690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Bahnschrift" panose="020B0502040204020203" pitchFamily="34" charset="0"/>
              </a:rPr>
              <a:t>3. lip</a:t>
            </a:r>
            <a:endParaRPr lang="en-US" sz="6000" b="1" dirty="0">
              <a:latin typeface="Bahnschrift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25128" y="6129870"/>
            <a:ext cx="741744" cy="35227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Bahnschrift" panose="020B0502040204020203" pitchFamily="34" charset="0"/>
              </a:rPr>
              <a:t>IRS</a:t>
            </a:r>
            <a:endParaRPr lang="en-US" b="1" dirty="0">
              <a:latin typeface="Bahnschrift" panose="020B0502040204020203" pitchFamily="34" charset="0"/>
            </a:endParaRPr>
          </a:p>
        </p:txBody>
      </p:sp>
      <p:pic>
        <p:nvPicPr>
          <p:cNvPr id="6146" name="Picture 2" descr="390 Clipart Kids Digging Royalty-Free Photos and Stock Images | Shutterstoc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742" y="892337"/>
            <a:ext cx="3434869" cy="515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1330797" y="248204"/>
            <a:ext cx="498661" cy="31233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latin typeface="Bahnschrift" panose="020B0502040204020203" pitchFamily="34" charset="0"/>
              </a:rPr>
              <a:t>2:00 </a:t>
            </a:r>
          </a:p>
          <a:p>
            <a:pPr algn="ctr"/>
            <a:r>
              <a:rPr lang="en-US" sz="1050" b="1" dirty="0" err="1" smtClean="0">
                <a:latin typeface="Bahnschrift" panose="020B0502040204020203" pitchFamily="34" charset="0"/>
              </a:rPr>
              <a:t>mins</a:t>
            </a:r>
            <a:endParaRPr lang="en-US" sz="1050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0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131" y="195943"/>
            <a:ext cx="11730446" cy="6413863"/>
          </a:xfrm>
        </p:spPr>
      </p:sp>
      <p:sp>
        <p:nvSpPr>
          <p:cNvPr id="5" name="Subtitle 2"/>
          <p:cNvSpPr txBox="1">
            <a:spLocks/>
          </p:cNvSpPr>
          <p:nvPr/>
        </p:nvSpPr>
        <p:spPr>
          <a:xfrm>
            <a:off x="0" y="195943"/>
            <a:ext cx="12192000" cy="36459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Pre Assessment </a:t>
            </a:r>
            <a:endParaRPr lang="en-US" sz="20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0" y="831668"/>
            <a:ext cx="12192000" cy="36459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Look at the picture, and choose the correct answer.</a:t>
            </a:r>
            <a:endParaRPr lang="en-US" sz="24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82461" y="1922514"/>
            <a:ext cx="3759266" cy="8690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Bahnschrift" panose="020B0502040204020203" pitchFamily="34" charset="0"/>
              </a:rPr>
              <a:t>1. box</a:t>
            </a:r>
            <a:endParaRPr lang="en-US" sz="6000" b="1" dirty="0">
              <a:latin typeface="Bahnschrift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82461" y="3033944"/>
            <a:ext cx="3759266" cy="8690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Bahnschrift" panose="020B0502040204020203" pitchFamily="34" charset="0"/>
              </a:rPr>
              <a:t>2. orange</a:t>
            </a:r>
            <a:endParaRPr lang="en-US" sz="6000" b="1" dirty="0">
              <a:latin typeface="Bahnschrift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82461" y="4145374"/>
            <a:ext cx="3759266" cy="8690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Bahnschrift" panose="020B0502040204020203" pitchFamily="34" charset="0"/>
              </a:rPr>
              <a:t>3. octopus</a:t>
            </a:r>
            <a:endParaRPr lang="en-US" sz="6000" b="1" dirty="0">
              <a:latin typeface="Bahnschrift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25128" y="6129870"/>
            <a:ext cx="741744" cy="35227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Bahnschrift" panose="020B0502040204020203" pitchFamily="34" charset="0"/>
              </a:rPr>
              <a:t>IRS</a:t>
            </a:r>
            <a:endParaRPr lang="en-US" b="1" dirty="0">
              <a:latin typeface="Bahnschrift" panose="020B0502040204020203" pitchFamily="34" charset="0"/>
            </a:endParaRPr>
          </a:p>
        </p:txBody>
      </p:sp>
      <p:pic>
        <p:nvPicPr>
          <p:cNvPr id="7170" name="Picture 2" descr="Octopus Clipart Vector Art, Icons, and Graphics for Free Download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228" y="1270599"/>
            <a:ext cx="4763589" cy="439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1330797" y="285372"/>
            <a:ext cx="498661" cy="31233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latin typeface="Bahnschrift" panose="020B0502040204020203" pitchFamily="34" charset="0"/>
              </a:rPr>
              <a:t>2:00 </a:t>
            </a:r>
          </a:p>
          <a:p>
            <a:pPr algn="ctr"/>
            <a:r>
              <a:rPr lang="en-US" sz="1050" b="1" dirty="0" err="1" smtClean="0">
                <a:latin typeface="Bahnschrift" panose="020B0502040204020203" pitchFamily="34" charset="0"/>
              </a:rPr>
              <a:t>mins</a:t>
            </a:r>
            <a:endParaRPr lang="en-US" sz="1050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34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131" y="195943"/>
            <a:ext cx="11730446" cy="6413863"/>
          </a:xfrm>
        </p:spPr>
      </p:sp>
      <p:sp>
        <p:nvSpPr>
          <p:cNvPr id="5" name="Subtitle 2"/>
          <p:cNvSpPr txBox="1">
            <a:spLocks/>
          </p:cNvSpPr>
          <p:nvPr/>
        </p:nvSpPr>
        <p:spPr>
          <a:xfrm>
            <a:off x="0" y="195943"/>
            <a:ext cx="12192000" cy="36459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Pre Assessment </a:t>
            </a:r>
            <a:endParaRPr lang="en-US" sz="20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0" y="831668"/>
            <a:ext cx="12192000" cy="36459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Look at the picture, and choose the correct answer.</a:t>
            </a:r>
            <a:endParaRPr lang="en-US" sz="24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82461" y="1922514"/>
            <a:ext cx="3902956" cy="8690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Bahnschrift" panose="020B0502040204020203" pitchFamily="34" charset="0"/>
              </a:rPr>
              <a:t>1. umbrella</a:t>
            </a:r>
            <a:endParaRPr lang="en-US" sz="6000" b="1" dirty="0">
              <a:latin typeface="Bahnschrift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82461" y="3033944"/>
            <a:ext cx="3902956" cy="8690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Bahnschrift" panose="020B0502040204020203" pitchFamily="34" charset="0"/>
              </a:rPr>
              <a:t>2. sun</a:t>
            </a:r>
            <a:endParaRPr lang="en-US" sz="6000" b="1" dirty="0">
              <a:latin typeface="Bahnschrift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82461" y="4145374"/>
            <a:ext cx="3902956" cy="8690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Bahnschrift" panose="020B0502040204020203" pitchFamily="34" charset="0"/>
              </a:rPr>
              <a:t>3. bug</a:t>
            </a:r>
            <a:endParaRPr lang="en-US" sz="6000" b="1" dirty="0">
              <a:latin typeface="Bahnschrift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25128" y="6129870"/>
            <a:ext cx="741744" cy="35227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Bahnschrift" panose="020B0502040204020203" pitchFamily="34" charset="0"/>
              </a:rPr>
              <a:t>IRS</a:t>
            </a:r>
            <a:endParaRPr lang="en-US" b="1" dirty="0">
              <a:latin typeface="Bahnschrift" panose="020B0502040204020203" pitchFamily="34" charset="0"/>
            </a:endParaRPr>
          </a:p>
        </p:txBody>
      </p:sp>
      <p:pic>
        <p:nvPicPr>
          <p:cNvPr id="8194" name="Picture 2" descr="Colorful Umbrella Clipart, Umbrella Clipart, Umberlla, Rain PNG Transparent  Clipart Image and PSD File for Free Downlo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887" y="872135"/>
            <a:ext cx="4808151" cy="480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1330797" y="248204"/>
            <a:ext cx="498661" cy="31233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latin typeface="Bahnschrift" panose="020B0502040204020203" pitchFamily="34" charset="0"/>
              </a:rPr>
              <a:t>2:00 </a:t>
            </a:r>
          </a:p>
          <a:p>
            <a:pPr algn="ctr"/>
            <a:r>
              <a:rPr lang="en-US" sz="1050" b="1" dirty="0" err="1" smtClean="0">
                <a:latin typeface="Bahnschrift" panose="020B0502040204020203" pitchFamily="34" charset="0"/>
              </a:rPr>
              <a:t>mins</a:t>
            </a:r>
            <a:endParaRPr lang="en-US" sz="1050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34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131" y="195943"/>
            <a:ext cx="11730446" cy="6413863"/>
          </a:xfrm>
        </p:spPr>
      </p:sp>
      <p:sp>
        <p:nvSpPr>
          <p:cNvPr id="5" name="Subtitle 2"/>
          <p:cNvSpPr txBox="1">
            <a:spLocks/>
          </p:cNvSpPr>
          <p:nvPr/>
        </p:nvSpPr>
        <p:spPr>
          <a:xfrm>
            <a:off x="0" y="195943"/>
            <a:ext cx="12192000" cy="36459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Presentation</a:t>
            </a:r>
            <a:endParaRPr lang="en-US" sz="16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26572" y="797846"/>
            <a:ext cx="8268788" cy="65749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What is the </a:t>
            </a:r>
            <a:r>
              <a:rPr lang="en-US" sz="4000" b="1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name</a:t>
            </a:r>
            <a:r>
              <a:rPr lang="en-US" sz="40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 of this letter?</a:t>
            </a:r>
            <a:endParaRPr lang="en-US" sz="40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68753" y="6265981"/>
            <a:ext cx="1067179" cy="22625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latin typeface="Bahnschrift" panose="020B0502040204020203" pitchFamily="34" charset="0"/>
              </a:rPr>
              <a:t>Random Pick</a:t>
            </a:r>
            <a:endParaRPr lang="en-US" sz="1100" b="1" dirty="0">
              <a:latin typeface="Bahnschrift" panose="020B0502040204020203" pitchFamily="34" charset="0"/>
            </a:endParaRPr>
          </a:p>
        </p:txBody>
      </p:sp>
      <p:pic>
        <p:nvPicPr>
          <p:cNvPr id="9218" name="Picture 2" descr="Letter Aa Learning Pack For PreK Kids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" t="7390" r="4950" b="9683"/>
          <a:stretch/>
        </p:blipFill>
        <p:spPr bwMode="auto">
          <a:xfrm>
            <a:off x="7367452" y="1985553"/>
            <a:ext cx="4088674" cy="283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2"/>
          <p:cNvSpPr txBox="1">
            <a:spLocks/>
          </p:cNvSpPr>
          <p:nvPr/>
        </p:nvSpPr>
        <p:spPr>
          <a:xfrm>
            <a:off x="418013" y="1328055"/>
            <a:ext cx="8268788" cy="65749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What is the </a:t>
            </a:r>
            <a:r>
              <a:rPr lang="en-US" sz="4000" b="1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sound</a:t>
            </a:r>
            <a:r>
              <a:rPr lang="en-US" sz="40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 of this letter?</a:t>
            </a:r>
            <a:endParaRPr lang="en-US" sz="40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9220" name="Picture 4" descr="How To Improve English Fluency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7" r="20781" b="48312"/>
          <a:stretch/>
        </p:blipFill>
        <p:spPr bwMode="auto">
          <a:xfrm>
            <a:off x="855618" y="3632242"/>
            <a:ext cx="5061856" cy="243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62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471101"/>
      </a:dk2>
      <a:lt2>
        <a:srgbClr val="E7E8E2"/>
      </a:lt2>
      <a:accent1>
        <a:srgbClr val="A6B727"/>
      </a:accent1>
      <a:accent2>
        <a:srgbClr val="F04304"/>
      </a:accent2>
      <a:accent3>
        <a:srgbClr val="EF8606"/>
      </a:accent3>
      <a:accent4>
        <a:srgbClr val="F2C100"/>
      </a:accent4>
      <a:accent5>
        <a:srgbClr val="A65001"/>
      </a:accent5>
      <a:accent6>
        <a:srgbClr val="BA9585"/>
      </a:accent6>
      <a:hlink>
        <a:srgbClr val="00B0F0"/>
      </a:hlink>
      <a:folHlink>
        <a:srgbClr val="7F7F7F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3A8A2BB7-7C5E-4EB2-B1F1-CFFF0F57E77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462</TotalTime>
  <Words>590</Words>
  <Application>Microsoft Office PowerPoint</Application>
  <PresentationFormat>Widescreen</PresentationFormat>
  <Paragraphs>176</Paragraphs>
  <Slides>30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Bahnschrift</vt:lpstr>
      <vt:lpstr>Calibri Light</vt:lpstr>
      <vt:lpstr>Comic Sans MS</vt:lpstr>
      <vt:lpstr>Wingdings</vt:lpstr>
      <vt:lpstr>Metropolitan</vt:lpstr>
      <vt:lpstr>Long </vt:lpstr>
      <vt:lpstr>1. Identify long ‘a’ sound. 2. Use words with long ‘a’ sound in sentences.</vt:lpstr>
      <vt:lpstr>Warm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Group Work</vt:lpstr>
      <vt:lpstr>Feedback</vt:lpstr>
      <vt:lpstr>Differentiation</vt:lpstr>
      <vt:lpstr>Feedback</vt:lpstr>
      <vt:lpstr>Relate to Real Life</vt:lpstr>
      <vt:lpstr>Critical Thinking</vt:lpstr>
      <vt:lpstr>Take off if you hear a word that has the long (a) sound. Touch down if you hear a word that doesn’t have the long (a) sound.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Summative Assessment</vt:lpstr>
      <vt:lpstr>Relate to Real Life</vt:lpstr>
      <vt:lpstr>Summative Assessment</vt:lpstr>
      <vt:lpstr>Wrap up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Long a</dc:title>
  <dc:creator>User</dc:creator>
  <cp:lastModifiedBy>user</cp:lastModifiedBy>
  <cp:revision>48</cp:revision>
  <dcterms:created xsi:type="dcterms:W3CDTF">2023-11-26T06:55:32Z</dcterms:created>
  <dcterms:modified xsi:type="dcterms:W3CDTF">2025-11-22T21:13:58Z</dcterms:modified>
</cp:coreProperties>
</file>