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91" r:id="rId6"/>
    <p:sldId id="294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5D4E72"/>
    <a:srgbClr val="FF3300"/>
    <a:srgbClr val="FFFF00"/>
    <a:srgbClr val="000099"/>
    <a:srgbClr val="FF0000"/>
    <a:srgbClr val="990033"/>
    <a:srgbClr val="990099"/>
    <a:srgbClr val="A5002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8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4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Reading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0"/>
            <a:ext cx="1331259" cy="104915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411505" y="1201270"/>
            <a:ext cx="3048000" cy="6858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98059" y="2003612"/>
            <a:ext cx="8695766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367683" y="1317813"/>
            <a:ext cx="1344706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4:00 Mines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447365" y="2055449"/>
            <a:ext cx="9359153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Kagan Strategy: Rally Robin</a:t>
            </a:r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b="1" u="sng" dirty="0"/>
          </a:p>
          <a:p>
            <a:endParaRPr lang="en-US" sz="2800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717" y="5455023"/>
            <a:ext cx="919163" cy="96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2177" y="2649071"/>
            <a:ext cx="6185648" cy="3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8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Reading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75942"/>
            <a:ext cx="1358629" cy="805694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457823" y="1187823"/>
            <a:ext cx="2652059" cy="6858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45" name="Pentagon 44"/>
          <p:cNvSpPr/>
          <p:nvPr/>
        </p:nvSpPr>
        <p:spPr>
          <a:xfrm>
            <a:off x="5299635" y="1205752"/>
            <a:ext cx="2652059" cy="685800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Feedback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47365" y="1982264"/>
            <a:ext cx="9426388" cy="470898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Answer: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Overconfidence and laziness can lead to failure, while patience, persistence, and steady effort lead to success.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6094" y="4238853"/>
            <a:ext cx="3832412" cy="21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4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ThReading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106495"/>
            <a:ext cx="1438836" cy="995873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438400" y="1295400"/>
            <a:ext cx="3303494" cy="708212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883589" y="1264025"/>
            <a:ext cx="1344706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5:00 Mines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67EA88-46F4-0812-541E-8926222B41DB}"/>
              </a:ext>
            </a:extLst>
          </p:cNvPr>
          <p:cNvSpPr txBox="1"/>
          <p:nvPr/>
        </p:nvSpPr>
        <p:spPr>
          <a:xfrm>
            <a:off x="2407024" y="2055081"/>
            <a:ext cx="609151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fable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Hare and the Tortoise”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 217, then after listening answer the following questions:​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495149" y="1366090"/>
          <a:ext cx="99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5" imgW="993600" imgH="437760" progId="Package">
                  <p:embed/>
                </p:oleObj>
              </mc:Choice>
              <mc:Fallback>
                <p:oleObj name="Packager Shell Object" showAsIcon="1" r:id="rId5" imgW="993600" imgH="43776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149" y="1366090"/>
                        <a:ext cx="9937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9944" y="1180181"/>
            <a:ext cx="866315" cy="8013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9" name="Rectangle 48"/>
          <p:cNvSpPr/>
          <p:nvPr/>
        </p:nvSpPr>
        <p:spPr>
          <a:xfrm>
            <a:off x="2474259" y="3038454"/>
            <a:ext cx="6104964" cy="36830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195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ts val="195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Mention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story.</a:t>
            </a:r>
          </a:p>
          <a:p>
            <a:pPr fontAlgn="base">
              <a:lnSpc>
                <a:spcPts val="195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ts val="195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What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human traits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they have? </a:t>
            </a:r>
          </a:p>
          <a:p>
            <a:pPr fontAlgn="base">
              <a:lnSpc>
                <a:spcPts val="195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ts val="195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What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challenge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does the character face?</a:t>
            </a:r>
          </a:p>
          <a:p>
            <a:pPr fontAlgn="base">
              <a:lnSpc>
                <a:spcPts val="195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ts val="195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What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moral/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lesson does the story teach?</a:t>
            </a:r>
          </a:p>
          <a:p>
            <a:pPr fontAlgn="base">
              <a:lnSpc>
                <a:spcPts val="195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ts val="195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Where and when the events takes place? Mention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195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195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4597B9F-0DC1-AD56-B9BC-3E96A977D82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8725" y="5836024"/>
            <a:ext cx="1002921" cy="8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76153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Reading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AB984C2C-BD8F-60FB-0FAD-100C660167D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4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6088025-EAAA-4D31-A636-7A27D31AA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056" y="498570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2465295" y="1241612"/>
            <a:ext cx="3303494" cy="573741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46" name="Pentagon 45"/>
          <p:cNvSpPr/>
          <p:nvPr/>
        </p:nvSpPr>
        <p:spPr>
          <a:xfrm>
            <a:off x="5979459" y="1272989"/>
            <a:ext cx="2478741" cy="555811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Feedback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30242"/>
              </p:ext>
            </p:extLst>
          </p:nvPr>
        </p:nvGraphicFramePr>
        <p:xfrm>
          <a:off x="2503586" y="1945341"/>
          <a:ext cx="8684367" cy="4724400"/>
        </p:xfrm>
        <a:graphic>
          <a:graphicData uri="http://schemas.openxmlformats.org/drawingml/2006/table">
            <a:tbl>
              <a:tblPr/>
              <a:tblGrid>
                <a:gridCol w="194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2108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Characters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Traits: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lnSpc>
                          <a:spcPts val="1950"/>
                        </a:lnSpc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lnSpc>
                          <a:spcPts val="195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Hare: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Overconfident, boastful, careless, and competitive.</a:t>
                      </a:r>
                    </a:p>
                    <a:p>
                      <a:pPr algn="l" fontAlgn="base">
                        <a:lnSpc>
                          <a:spcPts val="1950"/>
                        </a:lnSpc>
                      </a:pP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lnSpc>
                          <a:spcPts val="195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Tortoise: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Determined, patient, humble, and persistent.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Conflict: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The Hare’s problem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is his overconfidence, which leads him to underestimate the Tortoise. </a:t>
                      </a:r>
                    </a:p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The Tortoise’s challenge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is his slow pace, but he overcomes this through perseverance.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Moral Lessons: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i="0" dirty="0">
                          <a:latin typeface="Times New Roman" pitchFamily="18" charset="0"/>
                          <a:cs typeface="Times New Roman" pitchFamily="18" charset="0"/>
                        </a:rPr>
                        <a:t> Slow and steady wins the race.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i="0" dirty="0">
                          <a:latin typeface="Times New Roman" pitchFamily="18" charset="0"/>
                          <a:cs typeface="Times New Roman" pitchFamily="18" charset="0"/>
                        </a:rPr>
                        <a:t> Overconfidence and underestimating others can lead to failure.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i="0" dirty="0">
                          <a:latin typeface="Times New Roman" pitchFamily="18" charset="0"/>
                          <a:cs typeface="Times New Roman" pitchFamily="18" charset="0"/>
                        </a:rPr>
                        <a:t> Consistency and determination lead to success.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lnSpc>
                          <a:spcPts val="1950"/>
                        </a:lnSpc>
                      </a:pP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Setting: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Place: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A forest or countryside with a path suitable for a race.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Time: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On a hot sunny day.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106495"/>
            <a:ext cx="1438836" cy="9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104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77CFDFD3-C13E-4414-9B4D-0B09786F1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455B1-7B0B-4CD5-ADF9-A548B6809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15D8D-6619-47A0-96CB-B7F340B4867E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3e03e693-6f57-4a0f-8762-2487ed846c1c"/>
    <ds:schemaRef ds:uri="http://schemas.microsoft.com/office/2006/documentManagement/types"/>
    <ds:schemaRef ds:uri="http://purl.org/dc/dcmitype/"/>
    <ds:schemaRef ds:uri="0b7d3d12-a688-4a65-9735-5d5242335ce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359</Words>
  <Application>Microsoft Office PowerPoint</Application>
  <PresentationFormat>Widescreen</PresentationFormat>
  <Paragraphs>117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HelveticaNeueLT Arabic 45 Light</vt:lpstr>
      <vt:lpstr>HelveticaNeueLT Arabic 55 Roman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615</cp:revision>
  <dcterms:created xsi:type="dcterms:W3CDTF">2019-06-13T08:00:41Z</dcterms:created>
  <dcterms:modified xsi:type="dcterms:W3CDTF">2025-12-10T15:42:35Z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