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mp4" ContentType="video/mp4"/>
  <Default Extension="png" ContentType="image/png"/>
  <Default Extension="pptx" ContentType="application/vnd.openxmlformats-officedocument.presentationml.presentation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8"/>
  </p:notesMasterIdLst>
  <p:sldIdLst>
    <p:sldId id="256" r:id="rId2"/>
    <p:sldId id="257" r:id="rId3"/>
    <p:sldId id="258" r:id="rId4"/>
    <p:sldId id="269" r:id="rId5"/>
    <p:sldId id="260" r:id="rId6"/>
    <p:sldId id="270" r:id="rId7"/>
    <p:sldId id="261" r:id="rId8"/>
    <p:sldId id="262" r:id="rId9"/>
    <p:sldId id="263" r:id="rId10"/>
    <p:sldId id="264" r:id="rId11"/>
    <p:sldId id="265" r:id="rId12"/>
    <p:sldId id="266" r:id="rId13"/>
    <p:sldId id="268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</p:sldIdLst>
  <p:sldSz cx="12192000" cy="6858000"/>
  <p:notesSz cx="6858000" cy="9144000"/>
  <p:embeddedFontLst>
    <p:embeddedFont>
      <p:font typeface="ADLaM Display" panose="02010000000000000000" pitchFamily="2" charset="0"/>
      <p:regular r:id="rId29"/>
    </p:embeddedFont>
    <p:embeddedFont>
      <p:font typeface="Aharoni" panose="02010803020104030203" pitchFamily="2" charset="-79"/>
      <p:bold r:id="rId30"/>
    </p:embeddedFont>
    <p:embeddedFont>
      <p:font typeface="Comic Sans MS" panose="030F0702030302020204" pitchFamily="66" charset="0"/>
      <p:regular r:id="rId31"/>
      <p:bold r:id="rId32"/>
      <p:italic r:id="rId33"/>
      <p:boldItalic r:id="rId34"/>
    </p:embeddedFont>
    <p:embeddedFont>
      <p:font typeface="Helvetica Neue" panose="020B0604020202020204" charset="0"/>
      <p:regular r:id="rId35"/>
      <p:bold r:id="rId36"/>
      <p:italic r:id="rId37"/>
      <p:boldItalic r:id="rId38"/>
    </p:embeddedFont>
    <p:embeddedFont>
      <p:font typeface="Helvetica Neue Light" panose="020B0604020202020204" charset="0"/>
      <p:regular r:id="rId39"/>
      <p:bold r:id="rId40"/>
      <p:italic r:id="rId41"/>
      <p:boldItalic r:id="rId4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58" roundtripDataSignature="AMtx7mhL60uhkRttbj7EJ+Fy6dP6GAnhf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2" d="100"/>
          <a:sy n="52" d="100"/>
        </p:scale>
        <p:origin x="29" y="41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59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41" Type="http://schemas.openxmlformats.org/officeDocument/2006/relationships/font" Target="fonts/font13.fntdata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58" Type="http://customschemas.google.com/relationships/presentationmetadata" Target="meta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6" name="Google Shape;316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" name="Google Shape;348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6" name="Google Shape;40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>
          <a:extLst>
            <a:ext uri="{FF2B5EF4-FFF2-40B4-BE49-F238E27FC236}">
              <a16:creationId xmlns:a16="http://schemas.microsoft.com/office/drawing/2014/main" id="{1793E9E2-BD4A-2FF5-CFFE-66ACC5A862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:notes">
            <a:extLst>
              <a:ext uri="{FF2B5EF4-FFF2-40B4-BE49-F238E27FC236}">
                <a16:creationId xmlns:a16="http://schemas.microsoft.com/office/drawing/2014/main" id="{2250E2E5-14F3-E277-26F8-8507C26AF7D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1:notes">
            <a:extLst>
              <a:ext uri="{FF2B5EF4-FFF2-40B4-BE49-F238E27FC236}">
                <a16:creationId xmlns:a16="http://schemas.microsoft.com/office/drawing/2014/main" id="{B72A4392-CA9E-84AA-4350-C561D5541DE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609108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>
          <a:extLst>
            <a:ext uri="{FF2B5EF4-FFF2-40B4-BE49-F238E27FC236}">
              <a16:creationId xmlns:a16="http://schemas.microsoft.com/office/drawing/2014/main" id="{202FD61B-2D51-F4BB-0266-B28E067765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:notes">
            <a:extLst>
              <a:ext uri="{FF2B5EF4-FFF2-40B4-BE49-F238E27FC236}">
                <a16:creationId xmlns:a16="http://schemas.microsoft.com/office/drawing/2014/main" id="{92E0C778-2D70-79BC-E9A0-1872F372DDA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2:notes">
            <a:extLst>
              <a:ext uri="{FF2B5EF4-FFF2-40B4-BE49-F238E27FC236}">
                <a16:creationId xmlns:a16="http://schemas.microsoft.com/office/drawing/2014/main" id="{8BC0AF45-C25B-017D-4546-D186C0D7333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932116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>
          <a:extLst>
            <a:ext uri="{FF2B5EF4-FFF2-40B4-BE49-F238E27FC236}">
              <a16:creationId xmlns:a16="http://schemas.microsoft.com/office/drawing/2014/main" id="{279CBA38-6128-2B59-CFFA-94060126D8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3:notes">
            <a:extLst>
              <a:ext uri="{FF2B5EF4-FFF2-40B4-BE49-F238E27FC236}">
                <a16:creationId xmlns:a16="http://schemas.microsoft.com/office/drawing/2014/main" id="{186D4485-F003-0681-FA8F-4FC3CA31ECF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3:notes">
            <a:extLst>
              <a:ext uri="{FF2B5EF4-FFF2-40B4-BE49-F238E27FC236}">
                <a16:creationId xmlns:a16="http://schemas.microsoft.com/office/drawing/2014/main" id="{F2D4E23A-5C23-C1A4-42FC-CFA80E2F8B4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501940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>
          <a:extLst>
            <a:ext uri="{FF2B5EF4-FFF2-40B4-BE49-F238E27FC236}">
              <a16:creationId xmlns:a16="http://schemas.microsoft.com/office/drawing/2014/main" id="{CD42348F-5A0C-673D-DB10-25DF0DC9D3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4:notes">
            <a:extLst>
              <a:ext uri="{FF2B5EF4-FFF2-40B4-BE49-F238E27FC236}">
                <a16:creationId xmlns:a16="http://schemas.microsoft.com/office/drawing/2014/main" id="{B20C0194-4467-7A16-DB42-BA053713B76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4:notes">
            <a:extLst>
              <a:ext uri="{FF2B5EF4-FFF2-40B4-BE49-F238E27FC236}">
                <a16:creationId xmlns:a16="http://schemas.microsoft.com/office/drawing/2014/main" id="{B1257937-1DD4-0297-1102-974465EA53A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7976168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>
          <a:extLst>
            <a:ext uri="{FF2B5EF4-FFF2-40B4-BE49-F238E27FC236}">
              <a16:creationId xmlns:a16="http://schemas.microsoft.com/office/drawing/2014/main" id="{A189A7C2-5F74-29B6-B57D-17AD89F868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5:notes">
            <a:extLst>
              <a:ext uri="{FF2B5EF4-FFF2-40B4-BE49-F238E27FC236}">
                <a16:creationId xmlns:a16="http://schemas.microsoft.com/office/drawing/2014/main" id="{D99ED27F-A358-81EB-F709-C4A12FCF4E6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5:notes">
            <a:extLst>
              <a:ext uri="{FF2B5EF4-FFF2-40B4-BE49-F238E27FC236}">
                <a16:creationId xmlns:a16="http://schemas.microsoft.com/office/drawing/2014/main" id="{1BCDB02A-6D81-24E0-2B2A-12D43C13F62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8966122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>
          <a:extLst>
            <a:ext uri="{FF2B5EF4-FFF2-40B4-BE49-F238E27FC236}">
              <a16:creationId xmlns:a16="http://schemas.microsoft.com/office/drawing/2014/main" id="{67A5A99B-BF2A-4BDB-554B-D02459BF73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5:notes">
            <a:extLst>
              <a:ext uri="{FF2B5EF4-FFF2-40B4-BE49-F238E27FC236}">
                <a16:creationId xmlns:a16="http://schemas.microsoft.com/office/drawing/2014/main" id="{B3B278C6-260A-1C71-F0E0-37D2DD0994D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5:notes">
            <a:extLst>
              <a:ext uri="{FF2B5EF4-FFF2-40B4-BE49-F238E27FC236}">
                <a16:creationId xmlns:a16="http://schemas.microsoft.com/office/drawing/2014/main" id="{C3010607-0503-AA1A-BA35-F14941C4628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521574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>
          <a:extLst>
            <a:ext uri="{FF2B5EF4-FFF2-40B4-BE49-F238E27FC236}">
              <a16:creationId xmlns:a16="http://schemas.microsoft.com/office/drawing/2014/main" id="{633B202C-4C50-E458-0482-615CCF94FB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6:notes">
            <a:extLst>
              <a:ext uri="{FF2B5EF4-FFF2-40B4-BE49-F238E27FC236}">
                <a16:creationId xmlns:a16="http://schemas.microsoft.com/office/drawing/2014/main" id="{78634ACD-0063-9F1B-72C4-06A7618E390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6:notes">
            <a:extLst>
              <a:ext uri="{FF2B5EF4-FFF2-40B4-BE49-F238E27FC236}">
                <a16:creationId xmlns:a16="http://schemas.microsoft.com/office/drawing/2014/main" id="{1FC18C56-3ECB-1DA5-837B-DCC99CC7E1A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5364967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>
          <a:extLst>
            <a:ext uri="{FF2B5EF4-FFF2-40B4-BE49-F238E27FC236}">
              <a16:creationId xmlns:a16="http://schemas.microsoft.com/office/drawing/2014/main" id="{917B1FFE-7AA9-450B-782A-F448B09389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7:notes">
            <a:extLst>
              <a:ext uri="{FF2B5EF4-FFF2-40B4-BE49-F238E27FC236}">
                <a16:creationId xmlns:a16="http://schemas.microsoft.com/office/drawing/2014/main" id="{25D57F7B-4970-3B79-5C8F-A394FAFE829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7:notes">
            <a:extLst>
              <a:ext uri="{FF2B5EF4-FFF2-40B4-BE49-F238E27FC236}">
                <a16:creationId xmlns:a16="http://schemas.microsoft.com/office/drawing/2014/main" id="{166A5AFE-EF4B-1670-2E41-36EE622C078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8831447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>
          <a:extLst>
            <a:ext uri="{FF2B5EF4-FFF2-40B4-BE49-F238E27FC236}">
              <a16:creationId xmlns:a16="http://schemas.microsoft.com/office/drawing/2014/main" id="{E113D754-F459-3E07-37EF-41990D64D0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8:notes">
            <a:extLst>
              <a:ext uri="{FF2B5EF4-FFF2-40B4-BE49-F238E27FC236}">
                <a16:creationId xmlns:a16="http://schemas.microsoft.com/office/drawing/2014/main" id="{91766E85-EA3B-F085-2879-B5853BB8EEE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8:notes">
            <a:extLst>
              <a:ext uri="{FF2B5EF4-FFF2-40B4-BE49-F238E27FC236}">
                <a16:creationId xmlns:a16="http://schemas.microsoft.com/office/drawing/2014/main" id="{20EA8E26-5FD1-47E3-B320-18E98849646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428353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>
          <a:extLst>
            <a:ext uri="{FF2B5EF4-FFF2-40B4-BE49-F238E27FC236}">
              <a16:creationId xmlns:a16="http://schemas.microsoft.com/office/drawing/2014/main" id="{CD6ABBD1-B2F1-D28F-776A-82D6D4C31B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9:notes">
            <a:extLst>
              <a:ext uri="{FF2B5EF4-FFF2-40B4-BE49-F238E27FC236}">
                <a16:creationId xmlns:a16="http://schemas.microsoft.com/office/drawing/2014/main" id="{D9E1F57C-3E6B-2BAE-B95D-735D3510ABA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9:notes">
            <a:extLst>
              <a:ext uri="{FF2B5EF4-FFF2-40B4-BE49-F238E27FC236}">
                <a16:creationId xmlns:a16="http://schemas.microsoft.com/office/drawing/2014/main" id="{7A64F5CA-3A3C-77C0-B152-3506EE3F7C3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2053091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>
          <a:extLst>
            <a:ext uri="{FF2B5EF4-FFF2-40B4-BE49-F238E27FC236}">
              <a16:creationId xmlns:a16="http://schemas.microsoft.com/office/drawing/2014/main" id="{357AC2A1-A6E6-8669-A8C1-B42CE344BB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10:notes">
            <a:extLst>
              <a:ext uri="{FF2B5EF4-FFF2-40B4-BE49-F238E27FC236}">
                <a16:creationId xmlns:a16="http://schemas.microsoft.com/office/drawing/2014/main" id="{1BC1FE8E-5E37-B6A0-01EE-F391B0500AD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6" name="Google Shape;316;p10:notes">
            <a:extLst>
              <a:ext uri="{FF2B5EF4-FFF2-40B4-BE49-F238E27FC236}">
                <a16:creationId xmlns:a16="http://schemas.microsoft.com/office/drawing/2014/main" id="{30F29B7F-CEA9-E474-F041-E6EDF20B76D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3893751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">
          <a:extLst>
            <a:ext uri="{FF2B5EF4-FFF2-40B4-BE49-F238E27FC236}">
              <a16:creationId xmlns:a16="http://schemas.microsoft.com/office/drawing/2014/main" id="{F93C2FBD-2369-5D35-409A-648B62F7E6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11:notes">
            <a:extLst>
              <a:ext uri="{FF2B5EF4-FFF2-40B4-BE49-F238E27FC236}">
                <a16:creationId xmlns:a16="http://schemas.microsoft.com/office/drawing/2014/main" id="{4011A518-39AC-EBD6-D4C5-2B445C4C2C7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" name="Google Shape;348;p11:notes">
            <a:extLst>
              <a:ext uri="{FF2B5EF4-FFF2-40B4-BE49-F238E27FC236}">
                <a16:creationId xmlns:a16="http://schemas.microsoft.com/office/drawing/2014/main" id="{A73F70C7-0237-AC37-7908-64B4EC9A0F4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4462106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>
          <a:extLst>
            <a:ext uri="{FF2B5EF4-FFF2-40B4-BE49-F238E27FC236}">
              <a16:creationId xmlns:a16="http://schemas.microsoft.com/office/drawing/2014/main" id="{F7E6714D-F530-A489-3FF0-02C719E202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13:notes">
            <a:extLst>
              <a:ext uri="{FF2B5EF4-FFF2-40B4-BE49-F238E27FC236}">
                <a16:creationId xmlns:a16="http://schemas.microsoft.com/office/drawing/2014/main" id="{EDB39E5E-2543-16AD-C31A-47EC382CCF0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6" name="Google Shape;406;p13:notes">
            <a:extLst>
              <a:ext uri="{FF2B5EF4-FFF2-40B4-BE49-F238E27FC236}">
                <a16:creationId xmlns:a16="http://schemas.microsoft.com/office/drawing/2014/main" id="{F85BF2E7-7EED-D9C1-37BA-4D1D25E6ECD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250388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>
          <a:extLst>
            <a:ext uri="{FF2B5EF4-FFF2-40B4-BE49-F238E27FC236}">
              <a16:creationId xmlns:a16="http://schemas.microsoft.com/office/drawing/2014/main" id="{E327AF5C-D30B-ADAB-6BB2-A5F74227A0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4:notes">
            <a:extLst>
              <a:ext uri="{FF2B5EF4-FFF2-40B4-BE49-F238E27FC236}">
                <a16:creationId xmlns:a16="http://schemas.microsoft.com/office/drawing/2014/main" id="{8A97F2C3-9BB8-EA40-0DBF-95BDC78D03A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4:notes">
            <a:extLst>
              <a:ext uri="{FF2B5EF4-FFF2-40B4-BE49-F238E27FC236}">
                <a16:creationId xmlns:a16="http://schemas.microsoft.com/office/drawing/2014/main" id="{6D7677C4-BF76-71EB-05FB-BD0E9EF0F73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294394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>
          <a:extLst>
            <a:ext uri="{FF2B5EF4-FFF2-40B4-BE49-F238E27FC236}">
              <a16:creationId xmlns:a16="http://schemas.microsoft.com/office/drawing/2014/main" id="{10C3BD4C-7430-A84E-CE7F-B5E65F8601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5:notes">
            <a:extLst>
              <a:ext uri="{FF2B5EF4-FFF2-40B4-BE49-F238E27FC236}">
                <a16:creationId xmlns:a16="http://schemas.microsoft.com/office/drawing/2014/main" id="{DA0A80A8-9497-3DF8-7823-D1873B6D5FB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5:notes">
            <a:extLst>
              <a:ext uri="{FF2B5EF4-FFF2-40B4-BE49-F238E27FC236}">
                <a16:creationId xmlns:a16="http://schemas.microsoft.com/office/drawing/2014/main" id="{01500721-C866-C284-A705-F1A7AE56A36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661664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4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4" name="Google Shape;64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25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25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0" name="Google Shape;70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17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17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9" name="Google Shape;1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" name="Google Shape;25;p18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" name="Google Shape;26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9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9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2" name="Google Shape;32;p19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19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4" name="Google Shape;34;p19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" name="Google Shape;35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2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22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0" name="Google Shape;50;p22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1" name="Google Shape;51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3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57" name="Google Shape;57;p23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3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Wr-CRKsTYGs" TargetMode="External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emf"/><Relationship Id="rId5" Type="http://schemas.openxmlformats.org/officeDocument/2006/relationships/package" Target="../embeddings/Microsoft_PowerPoint_Presentation.pptx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3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youtube.com/watch?v=Wr-CRKsTYGs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emf"/><Relationship Id="rId5" Type="http://schemas.openxmlformats.org/officeDocument/2006/relationships/package" Target="../embeddings/Microsoft_PowerPoint_Presentation.pptx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1"/>
          <p:cNvPicPr preferRelativeResize="0"/>
          <p:nvPr/>
        </p:nvPicPr>
        <p:blipFill rotWithShape="1">
          <a:blip r:embed="rId3">
            <a:alphaModFix/>
          </a:blip>
          <a:srcRect l="16094"/>
          <a:stretch/>
        </p:blipFill>
        <p:spPr>
          <a:xfrm>
            <a:off x="0" y="0"/>
            <a:ext cx="2082800" cy="1850363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"/>
          <p:cNvSpPr txBox="1"/>
          <p:nvPr/>
        </p:nvSpPr>
        <p:spPr>
          <a:xfrm>
            <a:off x="822960" y="2092034"/>
            <a:ext cx="10572750" cy="44319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Unit :  1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Lesson: </a:t>
            </a:r>
            <a:r>
              <a:rPr lang="en-US" sz="4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do you see in the daytime</a:t>
            </a:r>
            <a:r>
              <a:rPr lang="en-US" sz="4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?  </a:t>
            </a:r>
            <a:endParaRPr sz="4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Major:   Science</a:t>
            </a:r>
            <a:endParaRPr sz="4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Grade:  2</a:t>
            </a:r>
            <a:endParaRPr sz="4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9" name="Google Shape;79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17805" y="328517"/>
            <a:ext cx="5910202" cy="18570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9"/>
          <p:cNvSpPr/>
          <p:nvPr/>
        </p:nvSpPr>
        <p:spPr>
          <a:xfrm>
            <a:off x="674285" y="1298870"/>
            <a:ext cx="1764924" cy="5400600"/>
          </a:xfrm>
          <a:prstGeom prst="roundRect">
            <a:avLst>
              <a:gd name="adj" fmla="val 7143"/>
            </a:avLst>
          </a:prstGeom>
          <a:solidFill>
            <a:srgbClr val="4F6481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7" name="Google Shape;287;p9"/>
          <p:cNvSpPr/>
          <p:nvPr/>
        </p:nvSpPr>
        <p:spPr>
          <a:xfrm>
            <a:off x="674285" y="1230630"/>
            <a:ext cx="2131514" cy="435768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Outcomes </a:t>
            </a:r>
            <a:endParaRPr sz="1600" b="1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88" name="Google Shape;288;p9"/>
          <p:cNvSpPr/>
          <p:nvPr/>
        </p:nvSpPr>
        <p:spPr>
          <a:xfrm>
            <a:off x="674285" y="2383728"/>
            <a:ext cx="2158810" cy="36004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Pre-assessment</a:t>
            </a:r>
            <a:endParaRPr sz="1600"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89" name="Google Shape;289;p9"/>
          <p:cNvSpPr/>
          <p:nvPr/>
        </p:nvSpPr>
        <p:spPr>
          <a:xfrm>
            <a:off x="674285" y="2908765"/>
            <a:ext cx="2158810" cy="36004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Presentation</a:t>
            </a:r>
            <a:endParaRPr sz="1600"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90" name="Google Shape;290;p9"/>
          <p:cNvSpPr/>
          <p:nvPr/>
        </p:nvSpPr>
        <p:spPr>
          <a:xfrm>
            <a:off x="674285" y="3950814"/>
            <a:ext cx="2158810" cy="36004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Feedback</a:t>
            </a:r>
            <a:endParaRPr sz="1600"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91" name="Google Shape;291;p9"/>
          <p:cNvSpPr/>
          <p:nvPr/>
        </p:nvSpPr>
        <p:spPr>
          <a:xfrm>
            <a:off x="674285" y="3415547"/>
            <a:ext cx="2158810" cy="36004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Formative assessment</a:t>
            </a:r>
            <a:endParaRPr sz="1600"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92" name="Google Shape;292;p9"/>
          <p:cNvSpPr/>
          <p:nvPr/>
        </p:nvSpPr>
        <p:spPr>
          <a:xfrm>
            <a:off x="2341908" y="701281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1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Major:</a:t>
            </a:r>
            <a:endParaRPr sz="1600"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93" name="Google Shape;293;p9"/>
          <p:cNvSpPr/>
          <p:nvPr/>
        </p:nvSpPr>
        <p:spPr>
          <a:xfrm>
            <a:off x="674285" y="4463450"/>
            <a:ext cx="2145162" cy="36004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Differentiation</a:t>
            </a:r>
            <a:endParaRPr sz="1600"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94" name="Google Shape;294;p9"/>
          <p:cNvSpPr/>
          <p:nvPr/>
        </p:nvSpPr>
        <p:spPr>
          <a:xfrm>
            <a:off x="674285" y="1801699"/>
            <a:ext cx="2158810" cy="463827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Warm-Up </a:t>
            </a:r>
            <a:endParaRPr sz="1400"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95" name="Google Shape;295;p9"/>
          <p:cNvSpPr txBox="1"/>
          <p:nvPr/>
        </p:nvSpPr>
        <p:spPr>
          <a:xfrm>
            <a:off x="468880" y="45390"/>
            <a:ext cx="11589644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      Islamic Educational College 				       Date :    /          To     /     </a:t>
            </a:r>
            <a:endParaRPr sz="2400" b="1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6" name="Google Shape;296;p9"/>
          <p:cNvSpPr/>
          <p:nvPr/>
        </p:nvSpPr>
        <p:spPr>
          <a:xfrm>
            <a:off x="4826304" y="6957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1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Grade:</a:t>
            </a:r>
            <a:endParaRPr sz="1600" b="1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97" name="Google Shape;297;p9"/>
          <p:cNvSpPr/>
          <p:nvPr/>
        </p:nvSpPr>
        <p:spPr>
          <a:xfrm>
            <a:off x="6792126" y="684523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1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Unit:</a:t>
            </a:r>
            <a:endParaRPr sz="1600" b="1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98" name="Google Shape;298;p9"/>
          <p:cNvSpPr/>
          <p:nvPr/>
        </p:nvSpPr>
        <p:spPr>
          <a:xfrm>
            <a:off x="8720950" y="675981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1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Lesson:</a:t>
            </a:r>
            <a:endParaRPr sz="1600" b="1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99" name="Google Shape;299;p9"/>
          <p:cNvSpPr/>
          <p:nvPr/>
        </p:nvSpPr>
        <p:spPr>
          <a:xfrm>
            <a:off x="2833095" y="1120984"/>
            <a:ext cx="8942681" cy="5578486"/>
          </a:xfrm>
          <a:prstGeom prst="rect">
            <a:avLst/>
          </a:prstGeom>
          <a:noFill/>
          <a:ln w="1270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0" name="Google Shape;300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9353" y="540501"/>
            <a:ext cx="650166" cy="6440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9"/>
          <p:cNvPicPr preferRelativeResize="0"/>
          <p:nvPr/>
        </p:nvPicPr>
        <p:blipFill rotWithShape="1">
          <a:blip r:embed="rId4">
            <a:alphaModFix/>
          </a:blip>
          <a:srcRect l="16094"/>
          <a:stretch/>
        </p:blipFill>
        <p:spPr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</p:spPr>
      </p:pic>
      <p:sp>
        <p:nvSpPr>
          <p:cNvPr id="302" name="Google Shape;302;p9"/>
          <p:cNvSpPr/>
          <p:nvPr/>
        </p:nvSpPr>
        <p:spPr>
          <a:xfrm>
            <a:off x="674285" y="4916096"/>
            <a:ext cx="2145162" cy="36004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7FB75F"/>
              </a:gs>
              <a:gs pos="50000">
                <a:srgbClr val="6EB141"/>
              </a:gs>
              <a:gs pos="100000">
                <a:srgbClr val="5FA134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Linking to life</a:t>
            </a:r>
            <a:endParaRPr sz="1600"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03" name="Google Shape;303;p9"/>
          <p:cNvSpPr/>
          <p:nvPr/>
        </p:nvSpPr>
        <p:spPr>
          <a:xfrm>
            <a:off x="674285" y="5433728"/>
            <a:ext cx="2227050" cy="36004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Critical Thinking</a:t>
            </a:r>
            <a:endParaRPr sz="1600"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04" name="Google Shape;304;p9"/>
          <p:cNvSpPr/>
          <p:nvPr/>
        </p:nvSpPr>
        <p:spPr>
          <a:xfrm>
            <a:off x="674285" y="5949056"/>
            <a:ext cx="2158810" cy="36004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Closure</a:t>
            </a:r>
            <a:endParaRPr sz="1600"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pSp>
        <p:nvGrpSpPr>
          <p:cNvPr id="305" name="Google Shape;305;p9"/>
          <p:cNvGrpSpPr/>
          <p:nvPr/>
        </p:nvGrpSpPr>
        <p:grpSpPr>
          <a:xfrm>
            <a:off x="10154448" y="1183891"/>
            <a:ext cx="1573020" cy="730155"/>
            <a:chOff x="7446246" y="205862"/>
            <a:chExt cx="1544854" cy="691058"/>
          </a:xfrm>
        </p:grpSpPr>
        <p:sp>
          <p:nvSpPr>
            <p:cNvPr id="306" name="Google Shape;306;p9"/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>
                <a:gd name="adj" fmla="val 16667"/>
              </a:avLst>
            </a:prstGeom>
            <a:solidFill>
              <a:srgbClr val="EC3E5E"/>
            </a:solidFill>
            <a:ln w="12700" cap="flat" cmpd="sng">
              <a:solidFill>
                <a:srgbClr val="EC3E5E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7" name="Google Shape;307;p9"/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01:00 minutes</a:t>
              </a:r>
              <a:endParaRPr/>
            </a:p>
          </p:txBody>
        </p:sp>
      </p:grpSp>
      <p:pic>
        <p:nvPicPr>
          <p:cNvPr id="308" name="Google Shape;308;p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391328" y="6053742"/>
            <a:ext cx="1411744" cy="598921"/>
          </a:xfrm>
          <a:prstGeom prst="rect">
            <a:avLst/>
          </a:prstGeom>
          <a:noFill/>
          <a:ln>
            <a:noFill/>
          </a:ln>
        </p:spPr>
      </p:pic>
      <p:sp>
        <p:nvSpPr>
          <p:cNvPr id="309" name="Google Shape;309;p9"/>
          <p:cNvSpPr/>
          <p:nvPr/>
        </p:nvSpPr>
        <p:spPr>
          <a:xfrm>
            <a:off x="3149468" y="1023437"/>
            <a:ext cx="8115343" cy="2094956"/>
          </a:xfrm>
          <a:prstGeom prst="ellipse">
            <a:avLst/>
          </a:prstGeom>
          <a:solidFill>
            <a:srgbClr val="003F7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0" name="Google Shape;310;p9"/>
          <p:cNvSpPr/>
          <p:nvPr/>
        </p:nvSpPr>
        <p:spPr>
          <a:xfrm>
            <a:off x="3438384" y="1666398"/>
            <a:ext cx="7537510" cy="1658960"/>
          </a:xfrm>
          <a:prstGeom prst="roundRect">
            <a:avLst>
              <a:gd name="adj" fmla="val 9641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en-US" sz="4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When do you play outside?</a:t>
            </a:r>
            <a:endParaRPr sz="4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1" name="Google Shape;311;p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095972" y="5212468"/>
            <a:ext cx="1329181" cy="13279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385523" y="3181180"/>
            <a:ext cx="2750078" cy="20949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9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883025" y="3642845"/>
            <a:ext cx="4404819" cy="24884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10"/>
          <p:cNvSpPr/>
          <p:nvPr/>
        </p:nvSpPr>
        <p:spPr>
          <a:xfrm>
            <a:off x="674285" y="1298870"/>
            <a:ext cx="1764924" cy="5400600"/>
          </a:xfrm>
          <a:prstGeom prst="roundRect">
            <a:avLst>
              <a:gd name="adj" fmla="val 7143"/>
            </a:avLst>
          </a:prstGeom>
          <a:solidFill>
            <a:srgbClr val="4F6481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9" name="Google Shape;319;p10"/>
          <p:cNvSpPr/>
          <p:nvPr/>
        </p:nvSpPr>
        <p:spPr>
          <a:xfrm>
            <a:off x="674285" y="1230630"/>
            <a:ext cx="2131514" cy="435768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Outcomes </a:t>
            </a:r>
            <a:endParaRPr sz="1600" b="1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320" name="Google Shape;320;p10"/>
          <p:cNvSpPr/>
          <p:nvPr/>
        </p:nvSpPr>
        <p:spPr>
          <a:xfrm>
            <a:off x="674285" y="2383728"/>
            <a:ext cx="2158810" cy="36004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Pre-assessment</a:t>
            </a:r>
            <a:endParaRPr sz="1600"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21" name="Google Shape;321;p10"/>
          <p:cNvSpPr/>
          <p:nvPr/>
        </p:nvSpPr>
        <p:spPr>
          <a:xfrm>
            <a:off x="674285" y="2908765"/>
            <a:ext cx="2158810" cy="36004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Presentation</a:t>
            </a:r>
            <a:endParaRPr sz="1600"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22" name="Google Shape;322;p10"/>
          <p:cNvSpPr/>
          <p:nvPr/>
        </p:nvSpPr>
        <p:spPr>
          <a:xfrm>
            <a:off x="674285" y="3950814"/>
            <a:ext cx="2158810" cy="36004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Feedback</a:t>
            </a:r>
            <a:endParaRPr sz="1600"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23" name="Google Shape;323;p10"/>
          <p:cNvSpPr/>
          <p:nvPr/>
        </p:nvSpPr>
        <p:spPr>
          <a:xfrm>
            <a:off x="674285" y="3415547"/>
            <a:ext cx="2158810" cy="36004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Formative assessment</a:t>
            </a:r>
            <a:endParaRPr sz="1600"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24" name="Google Shape;324;p10"/>
          <p:cNvSpPr/>
          <p:nvPr/>
        </p:nvSpPr>
        <p:spPr>
          <a:xfrm>
            <a:off x="2341908" y="701281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1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Major:</a:t>
            </a:r>
            <a:endParaRPr sz="1600"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25" name="Google Shape;325;p10"/>
          <p:cNvSpPr/>
          <p:nvPr/>
        </p:nvSpPr>
        <p:spPr>
          <a:xfrm>
            <a:off x="674285" y="4463450"/>
            <a:ext cx="2145162" cy="36004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Differentiation</a:t>
            </a:r>
            <a:endParaRPr sz="1600"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26" name="Google Shape;326;p10"/>
          <p:cNvSpPr/>
          <p:nvPr/>
        </p:nvSpPr>
        <p:spPr>
          <a:xfrm>
            <a:off x="674285" y="1801699"/>
            <a:ext cx="2158810" cy="463827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Warm-Up </a:t>
            </a:r>
            <a:endParaRPr sz="1400"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27" name="Google Shape;327;p10"/>
          <p:cNvSpPr txBox="1"/>
          <p:nvPr/>
        </p:nvSpPr>
        <p:spPr>
          <a:xfrm>
            <a:off x="468880" y="45390"/>
            <a:ext cx="11589644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      Islamic Educational College 				       Date :    /          To     /     </a:t>
            </a:r>
            <a:endParaRPr sz="2400" b="1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8" name="Google Shape;328;p10"/>
          <p:cNvSpPr/>
          <p:nvPr/>
        </p:nvSpPr>
        <p:spPr>
          <a:xfrm>
            <a:off x="4826304" y="6957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1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Grade:</a:t>
            </a:r>
            <a:endParaRPr sz="1600" b="1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329" name="Google Shape;329;p10"/>
          <p:cNvSpPr/>
          <p:nvPr/>
        </p:nvSpPr>
        <p:spPr>
          <a:xfrm>
            <a:off x="6792126" y="684523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1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Unit:</a:t>
            </a:r>
            <a:endParaRPr sz="1600" b="1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330" name="Google Shape;330;p10"/>
          <p:cNvSpPr/>
          <p:nvPr/>
        </p:nvSpPr>
        <p:spPr>
          <a:xfrm>
            <a:off x="8720950" y="675981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1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Lesson:</a:t>
            </a:r>
            <a:endParaRPr sz="1600" b="1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331" name="Google Shape;331;p10"/>
          <p:cNvSpPr/>
          <p:nvPr/>
        </p:nvSpPr>
        <p:spPr>
          <a:xfrm>
            <a:off x="2833095" y="1120984"/>
            <a:ext cx="8942681" cy="5578486"/>
          </a:xfrm>
          <a:prstGeom prst="rect">
            <a:avLst/>
          </a:prstGeom>
          <a:noFill/>
          <a:ln w="1270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2" name="Google Shape;332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9353" y="540501"/>
            <a:ext cx="650166" cy="6440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p10"/>
          <p:cNvPicPr preferRelativeResize="0"/>
          <p:nvPr/>
        </p:nvPicPr>
        <p:blipFill rotWithShape="1">
          <a:blip r:embed="rId4">
            <a:alphaModFix/>
          </a:blip>
          <a:srcRect l="16094"/>
          <a:stretch/>
        </p:blipFill>
        <p:spPr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</p:spPr>
      </p:pic>
      <p:sp>
        <p:nvSpPr>
          <p:cNvPr id="334" name="Google Shape;334;p10"/>
          <p:cNvSpPr/>
          <p:nvPr/>
        </p:nvSpPr>
        <p:spPr>
          <a:xfrm>
            <a:off x="674285" y="4916096"/>
            <a:ext cx="2145162" cy="36004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Linking to life</a:t>
            </a:r>
            <a:endParaRPr sz="1600"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35" name="Google Shape;335;p10"/>
          <p:cNvSpPr/>
          <p:nvPr/>
        </p:nvSpPr>
        <p:spPr>
          <a:xfrm>
            <a:off x="674285" y="5433728"/>
            <a:ext cx="2227050" cy="36004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7FB75F"/>
              </a:gs>
              <a:gs pos="50000">
                <a:srgbClr val="6EB141"/>
              </a:gs>
              <a:gs pos="100000">
                <a:srgbClr val="5FA134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Critical Thinking</a:t>
            </a:r>
            <a:endParaRPr sz="1600"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36" name="Google Shape;336;p10"/>
          <p:cNvSpPr/>
          <p:nvPr/>
        </p:nvSpPr>
        <p:spPr>
          <a:xfrm>
            <a:off x="674285" y="5949056"/>
            <a:ext cx="2158810" cy="36004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Closure</a:t>
            </a:r>
            <a:endParaRPr sz="1600"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pSp>
        <p:nvGrpSpPr>
          <p:cNvPr id="337" name="Google Shape;337;p10"/>
          <p:cNvGrpSpPr/>
          <p:nvPr/>
        </p:nvGrpSpPr>
        <p:grpSpPr>
          <a:xfrm>
            <a:off x="10180891" y="1139784"/>
            <a:ext cx="1573020" cy="730155"/>
            <a:chOff x="7446246" y="205862"/>
            <a:chExt cx="1544854" cy="691058"/>
          </a:xfrm>
        </p:grpSpPr>
        <p:sp>
          <p:nvSpPr>
            <p:cNvPr id="338" name="Google Shape;338;p10"/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>
                <a:gd name="adj" fmla="val 16667"/>
              </a:avLst>
            </a:prstGeom>
            <a:solidFill>
              <a:srgbClr val="EC3E5E"/>
            </a:solidFill>
            <a:ln w="12700" cap="flat" cmpd="sng">
              <a:solidFill>
                <a:srgbClr val="EC3E5E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9" name="Google Shape;339;p10"/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01:00 minutes</a:t>
              </a:r>
              <a:endParaRPr/>
            </a:p>
          </p:txBody>
        </p:sp>
      </p:grpSp>
      <p:sp>
        <p:nvSpPr>
          <p:cNvPr id="340" name="Google Shape;340;p10"/>
          <p:cNvSpPr/>
          <p:nvPr/>
        </p:nvSpPr>
        <p:spPr>
          <a:xfrm>
            <a:off x="10129689" y="6126921"/>
            <a:ext cx="1573020" cy="346733"/>
          </a:xfrm>
          <a:prstGeom prst="flowChartAlternateProcess">
            <a:avLst/>
          </a:prstGeom>
          <a:solidFill>
            <a:schemeClr val="accent2"/>
          </a:solidFill>
          <a:ln w="12700" cap="flat" cmpd="sng">
            <a:solidFill>
              <a:srgbClr val="AC5B2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BUZZ IN</a:t>
            </a:r>
            <a:endParaRPr/>
          </a:p>
        </p:txBody>
      </p:sp>
      <p:sp>
        <p:nvSpPr>
          <p:cNvPr id="341" name="Google Shape;341;p10"/>
          <p:cNvSpPr/>
          <p:nvPr/>
        </p:nvSpPr>
        <p:spPr>
          <a:xfrm>
            <a:off x="3026461" y="1228326"/>
            <a:ext cx="8115343" cy="2449174"/>
          </a:xfrm>
          <a:prstGeom prst="ellipse">
            <a:avLst/>
          </a:prstGeom>
          <a:solidFill>
            <a:srgbClr val="003F7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2" name="Google Shape;342;p10"/>
          <p:cNvSpPr/>
          <p:nvPr/>
        </p:nvSpPr>
        <p:spPr>
          <a:xfrm>
            <a:off x="3260514" y="2034405"/>
            <a:ext cx="7537510" cy="1658960"/>
          </a:xfrm>
          <a:prstGeom prst="roundRect">
            <a:avLst>
              <a:gd name="adj" fmla="val 9641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en-US" sz="4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When do you watch fireworks?</a:t>
            </a:r>
            <a:endParaRPr sz="4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43" name="Google Shape;343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972965" y="5417010"/>
            <a:ext cx="1329181" cy="13279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p1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262516" y="3385722"/>
            <a:ext cx="2750078" cy="20949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Google Shape;345;p1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316863" y="3847387"/>
            <a:ext cx="3291129" cy="24884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11"/>
          <p:cNvSpPr/>
          <p:nvPr/>
        </p:nvSpPr>
        <p:spPr>
          <a:xfrm>
            <a:off x="674285" y="1298870"/>
            <a:ext cx="1764924" cy="5400600"/>
          </a:xfrm>
          <a:prstGeom prst="roundRect">
            <a:avLst>
              <a:gd name="adj" fmla="val 7143"/>
            </a:avLst>
          </a:prstGeom>
          <a:solidFill>
            <a:srgbClr val="4F6481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1" name="Google Shape;351;p11"/>
          <p:cNvSpPr/>
          <p:nvPr/>
        </p:nvSpPr>
        <p:spPr>
          <a:xfrm>
            <a:off x="674285" y="1230630"/>
            <a:ext cx="2131514" cy="435768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Outcomes </a:t>
            </a:r>
            <a:endParaRPr sz="1600" b="1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352" name="Google Shape;352;p11"/>
          <p:cNvSpPr/>
          <p:nvPr/>
        </p:nvSpPr>
        <p:spPr>
          <a:xfrm>
            <a:off x="674285" y="2383728"/>
            <a:ext cx="2158810" cy="36004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Pre-assessment</a:t>
            </a:r>
            <a:endParaRPr sz="1600"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53" name="Google Shape;353;p11"/>
          <p:cNvSpPr/>
          <p:nvPr/>
        </p:nvSpPr>
        <p:spPr>
          <a:xfrm>
            <a:off x="674285" y="2908765"/>
            <a:ext cx="2158810" cy="36004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Presentation</a:t>
            </a:r>
            <a:endParaRPr sz="1600"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54" name="Google Shape;354;p11"/>
          <p:cNvSpPr/>
          <p:nvPr/>
        </p:nvSpPr>
        <p:spPr>
          <a:xfrm>
            <a:off x="674285" y="3950814"/>
            <a:ext cx="2158810" cy="36004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Feedback</a:t>
            </a:r>
            <a:endParaRPr sz="1600"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55" name="Google Shape;355;p11"/>
          <p:cNvSpPr/>
          <p:nvPr/>
        </p:nvSpPr>
        <p:spPr>
          <a:xfrm>
            <a:off x="674285" y="3415547"/>
            <a:ext cx="2158810" cy="36004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Formative assessment</a:t>
            </a:r>
            <a:endParaRPr sz="1600"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56" name="Google Shape;356;p11"/>
          <p:cNvSpPr/>
          <p:nvPr/>
        </p:nvSpPr>
        <p:spPr>
          <a:xfrm>
            <a:off x="2341908" y="701281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1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Major:</a:t>
            </a:r>
            <a:endParaRPr sz="1600"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57" name="Google Shape;357;p11"/>
          <p:cNvSpPr/>
          <p:nvPr/>
        </p:nvSpPr>
        <p:spPr>
          <a:xfrm>
            <a:off x="674285" y="4463450"/>
            <a:ext cx="2145162" cy="36004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Differentiation</a:t>
            </a:r>
            <a:endParaRPr sz="1600"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58" name="Google Shape;358;p11"/>
          <p:cNvSpPr/>
          <p:nvPr/>
        </p:nvSpPr>
        <p:spPr>
          <a:xfrm>
            <a:off x="674285" y="1801699"/>
            <a:ext cx="2158810" cy="463827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Warm-Up </a:t>
            </a:r>
            <a:endParaRPr sz="1400"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59" name="Google Shape;359;p11"/>
          <p:cNvSpPr txBox="1"/>
          <p:nvPr/>
        </p:nvSpPr>
        <p:spPr>
          <a:xfrm>
            <a:off x="468880" y="45390"/>
            <a:ext cx="11589644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      Islamic Educational College 				       Date :    /          To     /     </a:t>
            </a:r>
            <a:endParaRPr sz="2400" b="1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0" name="Google Shape;360;p11"/>
          <p:cNvSpPr/>
          <p:nvPr/>
        </p:nvSpPr>
        <p:spPr>
          <a:xfrm>
            <a:off x="4826304" y="6957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1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Grade:</a:t>
            </a:r>
            <a:endParaRPr sz="1600" b="1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361" name="Google Shape;361;p11"/>
          <p:cNvSpPr/>
          <p:nvPr/>
        </p:nvSpPr>
        <p:spPr>
          <a:xfrm>
            <a:off x="6792126" y="684523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1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Unit:</a:t>
            </a:r>
            <a:endParaRPr sz="1600" b="1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362" name="Google Shape;362;p11"/>
          <p:cNvSpPr/>
          <p:nvPr/>
        </p:nvSpPr>
        <p:spPr>
          <a:xfrm>
            <a:off x="8720950" y="675981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1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Lesson:</a:t>
            </a:r>
            <a:endParaRPr sz="1600" b="1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363" name="Google Shape;363;p11"/>
          <p:cNvSpPr/>
          <p:nvPr/>
        </p:nvSpPr>
        <p:spPr>
          <a:xfrm>
            <a:off x="2833095" y="1120984"/>
            <a:ext cx="8942681" cy="5578486"/>
          </a:xfrm>
          <a:prstGeom prst="rect">
            <a:avLst/>
          </a:prstGeom>
          <a:noFill/>
          <a:ln w="1270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4" name="Google Shape;364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9353" y="540501"/>
            <a:ext cx="650166" cy="6440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Google Shape;365;p11"/>
          <p:cNvPicPr preferRelativeResize="0"/>
          <p:nvPr/>
        </p:nvPicPr>
        <p:blipFill rotWithShape="1">
          <a:blip r:embed="rId4">
            <a:alphaModFix/>
          </a:blip>
          <a:srcRect l="16094"/>
          <a:stretch/>
        </p:blipFill>
        <p:spPr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</p:spPr>
      </p:pic>
      <p:sp>
        <p:nvSpPr>
          <p:cNvPr id="366" name="Google Shape;366;p11"/>
          <p:cNvSpPr/>
          <p:nvPr/>
        </p:nvSpPr>
        <p:spPr>
          <a:xfrm>
            <a:off x="674285" y="4916096"/>
            <a:ext cx="2145162" cy="36004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Linking to life</a:t>
            </a:r>
            <a:endParaRPr sz="1600"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67" name="Google Shape;367;p11"/>
          <p:cNvSpPr/>
          <p:nvPr/>
        </p:nvSpPr>
        <p:spPr>
          <a:xfrm>
            <a:off x="674285" y="5433728"/>
            <a:ext cx="2227050" cy="36004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Critical Thinking</a:t>
            </a:r>
            <a:endParaRPr sz="1600"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68" name="Google Shape;368;p11"/>
          <p:cNvSpPr/>
          <p:nvPr/>
        </p:nvSpPr>
        <p:spPr>
          <a:xfrm>
            <a:off x="674285" y="5949056"/>
            <a:ext cx="2158810" cy="36004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7FB75F"/>
              </a:gs>
              <a:gs pos="50000">
                <a:srgbClr val="6EB141"/>
              </a:gs>
              <a:gs pos="100000">
                <a:srgbClr val="5FA134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Closure</a:t>
            </a:r>
            <a:endParaRPr sz="1600"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pSp>
        <p:nvGrpSpPr>
          <p:cNvPr id="369" name="Google Shape;369;p11"/>
          <p:cNvGrpSpPr/>
          <p:nvPr/>
        </p:nvGrpSpPr>
        <p:grpSpPr>
          <a:xfrm>
            <a:off x="10596642" y="1038092"/>
            <a:ext cx="1573020" cy="730155"/>
            <a:chOff x="7446246" y="205862"/>
            <a:chExt cx="1544854" cy="691058"/>
          </a:xfrm>
        </p:grpSpPr>
        <p:sp>
          <p:nvSpPr>
            <p:cNvPr id="370" name="Google Shape;370;p11"/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>
                <a:gd name="adj" fmla="val 16667"/>
              </a:avLst>
            </a:prstGeom>
            <a:solidFill>
              <a:srgbClr val="EC3E5E"/>
            </a:solidFill>
            <a:ln w="12700" cap="flat" cmpd="sng">
              <a:solidFill>
                <a:srgbClr val="EC3E5E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1" name="Google Shape;371;p11"/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02:00 minutes</a:t>
              </a:r>
              <a:endParaRPr/>
            </a:p>
          </p:txBody>
        </p:sp>
      </p:grpSp>
      <p:pic>
        <p:nvPicPr>
          <p:cNvPr id="372" name="Google Shape;372;p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710970" y="6198353"/>
            <a:ext cx="1036638" cy="493713"/>
          </a:xfrm>
          <a:prstGeom prst="rect">
            <a:avLst/>
          </a:prstGeom>
          <a:noFill/>
          <a:ln>
            <a:noFill/>
          </a:ln>
        </p:spPr>
      </p:pic>
      <p:sp>
        <p:nvSpPr>
          <p:cNvPr id="373" name="Google Shape;373;p11"/>
          <p:cNvSpPr txBox="1"/>
          <p:nvPr/>
        </p:nvSpPr>
        <p:spPr>
          <a:xfrm>
            <a:off x="2930925" y="1230630"/>
            <a:ext cx="2604821" cy="470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54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</a:pPr>
            <a:r>
              <a:rPr lang="en-US" sz="4000" dirty="0">
                <a:solidFill>
                  <a:schemeClr val="dk1"/>
                </a:solidFill>
                <a:latin typeface="Aharoni"/>
                <a:ea typeface="Aharoni"/>
                <a:cs typeface="Aharoni"/>
                <a:sym typeface="Aharoni"/>
              </a:rPr>
              <a:t>Page: 50</a:t>
            </a:r>
            <a:endParaRPr dirty="0"/>
          </a:p>
        </p:txBody>
      </p:sp>
    </p:spTree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13"/>
          <p:cNvSpPr/>
          <p:nvPr/>
        </p:nvSpPr>
        <p:spPr>
          <a:xfrm>
            <a:off x="674285" y="1298870"/>
            <a:ext cx="1764924" cy="5400600"/>
          </a:xfrm>
          <a:prstGeom prst="roundRect">
            <a:avLst>
              <a:gd name="adj" fmla="val 7143"/>
            </a:avLst>
          </a:prstGeom>
          <a:solidFill>
            <a:srgbClr val="4F6481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9" name="Google Shape;409;p13"/>
          <p:cNvSpPr/>
          <p:nvPr/>
        </p:nvSpPr>
        <p:spPr>
          <a:xfrm>
            <a:off x="674285" y="1230630"/>
            <a:ext cx="2131514" cy="435768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Outcomes </a:t>
            </a:r>
            <a:endParaRPr sz="1600" b="1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410" name="Google Shape;410;p13"/>
          <p:cNvSpPr/>
          <p:nvPr/>
        </p:nvSpPr>
        <p:spPr>
          <a:xfrm>
            <a:off x="674285" y="2383728"/>
            <a:ext cx="2158810" cy="36004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Pre-assessment</a:t>
            </a:r>
            <a:endParaRPr sz="1600"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11" name="Google Shape;411;p13"/>
          <p:cNvSpPr/>
          <p:nvPr/>
        </p:nvSpPr>
        <p:spPr>
          <a:xfrm>
            <a:off x="674285" y="2908765"/>
            <a:ext cx="2158810" cy="36004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Presentation</a:t>
            </a:r>
            <a:endParaRPr sz="1600"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12" name="Google Shape;412;p13"/>
          <p:cNvSpPr/>
          <p:nvPr/>
        </p:nvSpPr>
        <p:spPr>
          <a:xfrm>
            <a:off x="674285" y="3950814"/>
            <a:ext cx="2158810" cy="36004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Feedback</a:t>
            </a:r>
            <a:endParaRPr sz="1600"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13" name="Google Shape;413;p13"/>
          <p:cNvSpPr/>
          <p:nvPr/>
        </p:nvSpPr>
        <p:spPr>
          <a:xfrm>
            <a:off x="674285" y="3415547"/>
            <a:ext cx="2158810" cy="36004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Formative assessment</a:t>
            </a:r>
            <a:endParaRPr sz="1600"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14" name="Google Shape;414;p13"/>
          <p:cNvSpPr/>
          <p:nvPr/>
        </p:nvSpPr>
        <p:spPr>
          <a:xfrm>
            <a:off x="2341908" y="701281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1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Major:</a:t>
            </a:r>
            <a:endParaRPr sz="1600"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15" name="Google Shape;415;p13"/>
          <p:cNvSpPr/>
          <p:nvPr/>
        </p:nvSpPr>
        <p:spPr>
          <a:xfrm>
            <a:off x="674285" y="4463450"/>
            <a:ext cx="2145162" cy="36004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Differentiation</a:t>
            </a:r>
            <a:endParaRPr sz="1600"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16" name="Google Shape;416;p13"/>
          <p:cNvSpPr/>
          <p:nvPr/>
        </p:nvSpPr>
        <p:spPr>
          <a:xfrm>
            <a:off x="674285" y="1801699"/>
            <a:ext cx="2158810" cy="463827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Warm-Up </a:t>
            </a:r>
            <a:endParaRPr sz="1400"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17" name="Google Shape;417;p13"/>
          <p:cNvSpPr txBox="1"/>
          <p:nvPr/>
        </p:nvSpPr>
        <p:spPr>
          <a:xfrm>
            <a:off x="468880" y="45390"/>
            <a:ext cx="11589644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      Islamic Educational College 				       Date :    /          To     /     </a:t>
            </a:r>
            <a:endParaRPr sz="2400" b="1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8" name="Google Shape;418;p13"/>
          <p:cNvSpPr/>
          <p:nvPr/>
        </p:nvSpPr>
        <p:spPr>
          <a:xfrm>
            <a:off x="4826304" y="6957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1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Grade:</a:t>
            </a:r>
            <a:endParaRPr sz="1600" b="1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419" name="Google Shape;419;p13"/>
          <p:cNvSpPr/>
          <p:nvPr/>
        </p:nvSpPr>
        <p:spPr>
          <a:xfrm>
            <a:off x="6792126" y="684523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1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Unit:</a:t>
            </a:r>
            <a:endParaRPr sz="1600" b="1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420" name="Google Shape;420;p13"/>
          <p:cNvSpPr/>
          <p:nvPr/>
        </p:nvSpPr>
        <p:spPr>
          <a:xfrm>
            <a:off x="8720950" y="675981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1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Lesson:</a:t>
            </a:r>
            <a:endParaRPr sz="1600" b="1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421" name="Google Shape;421;p13"/>
          <p:cNvSpPr/>
          <p:nvPr/>
        </p:nvSpPr>
        <p:spPr>
          <a:xfrm>
            <a:off x="2833095" y="1120984"/>
            <a:ext cx="8942681" cy="5578486"/>
          </a:xfrm>
          <a:prstGeom prst="rect">
            <a:avLst/>
          </a:prstGeom>
          <a:noFill/>
          <a:ln w="1270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22" name="Google Shape;42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9353" y="540501"/>
            <a:ext cx="650166" cy="644038"/>
          </a:xfrm>
          <a:prstGeom prst="rect">
            <a:avLst/>
          </a:prstGeom>
          <a:noFill/>
          <a:ln>
            <a:noFill/>
          </a:ln>
        </p:spPr>
      </p:pic>
      <p:pic>
        <p:nvPicPr>
          <p:cNvPr id="423" name="Google Shape;423;p13"/>
          <p:cNvPicPr preferRelativeResize="0"/>
          <p:nvPr/>
        </p:nvPicPr>
        <p:blipFill rotWithShape="1">
          <a:blip r:embed="rId4">
            <a:alphaModFix/>
          </a:blip>
          <a:srcRect l="16094"/>
          <a:stretch/>
        </p:blipFill>
        <p:spPr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</p:spPr>
      </p:pic>
      <p:sp>
        <p:nvSpPr>
          <p:cNvPr id="424" name="Google Shape;424;p13"/>
          <p:cNvSpPr/>
          <p:nvPr/>
        </p:nvSpPr>
        <p:spPr>
          <a:xfrm>
            <a:off x="674285" y="4916096"/>
            <a:ext cx="2145162" cy="36004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Linking to life</a:t>
            </a:r>
            <a:endParaRPr sz="1600"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25" name="Google Shape;425;p13"/>
          <p:cNvSpPr/>
          <p:nvPr/>
        </p:nvSpPr>
        <p:spPr>
          <a:xfrm>
            <a:off x="674285" y="5433728"/>
            <a:ext cx="2227050" cy="36004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Critical Thinking</a:t>
            </a:r>
            <a:endParaRPr sz="1600"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26" name="Google Shape;426;p13"/>
          <p:cNvSpPr/>
          <p:nvPr/>
        </p:nvSpPr>
        <p:spPr>
          <a:xfrm>
            <a:off x="674285" y="5949056"/>
            <a:ext cx="2158810" cy="36004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7FB75F"/>
              </a:gs>
              <a:gs pos="50000">
                <a:srgbClr val="6EB141"/>
              </a:gs>
              <a:gs pos="100000">
                <a:srgbClr val="5FA134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Closure</a:t>
            </a:r>
            <a:endParaRPr sz="1600"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pSp>
        <p:nvGrpSpPr>
          <p:cNvPr id="427" name="Google Shape;427;p13"/>
          <p:cNvGrpSpPr/>
          <p:nvPr/>
        </p:nvGrpSpPr>
        <p:grpSpPr>
          <a:xfrm>
            <a:off x="10596642" y="1038092"/>
            <a:ext cx="1573020" cy="730155"/>
            <a:chOff x="7446246" y="205862"/>
            <a:chExt cx="1544854" cy="691058"/>
          </a:xfrm>
        </p:grpSpPr>
        <p:sp>
          <p:nvSpPr>
            <p:cNvPr id="428" name="Google Shape;428;p13"/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>
                <a:gd name="adj" fmla="val 16667"/>
              </a:avLst>
            </a:prstGeom>
            <a:solidFill>
              <a:srgbClr val="EC3E5E"/>
            </a:solidFill>
            <a:ln w="12700" cap="flat" cmpd="sng">
              <a:solidFill>
                <a:srgbClr val="EC3E5E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9" name="Google Shape;429;p13"/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02:00 minutes</a:t>
              </a:r>
              <a:endParaRPr/>
            </a:p>
          </p:txBody>
        </p:sp>
      </p:grpSp>
      <p:pic>
        <p:nvPicPr>
          <p:cNvPr id="430" name="Google Shape;430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710970" y="6198353"/>
            <a:ext cx="1036638" cy="493713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8" name="Picture 2" descr="What did i learn today | TPT">
            <a:extLst>
              <a:ext uri="{FF2B5EF4-FFF2-40B4-BE49-F238E27FC236}">
                <a16:creationId xmlns:a16="http://schemas.microsoft.com/office/drawing/2014/main" id="{93B9C450-C308-ED0D-7440-83AECF529E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6671" y="2261955"/>
            <a:ext cx="5219101" cy="3474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>
          <a:extLst>
            <a:ext uri="{FF2B5EF4-FFF2-40B4-BE49-F238E27FC236}">
              <a16:creationId xmlns:a16="http://schemas.microsoft.com/office/drawing/2014/main" id="{3F3E3CA7-532D-E96F-6DEC-9E8B07E72A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1">
            <a:extLst>
              <a:ext uri="{FF2B5EF4-FFF2-40B4-BE49-F238E27FC236}">
                <a16:creationId xmlns:a16="http://schemas.microsoft.com/office/drawing/2014/main" id="{EDFD5E4E-4C37-E8F2-A5D5-AC12AE8DE72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16094"/>
          <a:stretch/>
        </p:blipFill>
        <p:spPr>
          <a:xfrm>
            <a:off x="0" y="0"/>
            <a:ext cx="2082800" cy="1850363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">
            <a:extLst>
              <a:ext uri="{FF2B5EF4-FFF2-40B4-BE49-F238E27FC236}">
                <a16:creationId xmlns:a16="http://schemas.microsoft.com/office/drawing/2014/main" id="{6C791F8C-2D1D-E096-BAAB-C99D1D50B0D4}"/>
              </a:ext>
            </a:extLst>
          </p:cNvPr>
          <p:cNvSpPr txBox="1"/>
          <p:nvPr/>
        </p:nvSpPr>
        <p:spPr>
          <a:xfrm>
            <a:off x="822960" y="2092034"/>
            <a:ext cx="10572750" cy="44319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Unit :  1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Lesson: </a:t>
            </a:r>
            <a:r>
              <a:rPr lang="en-US" sz="4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do you see in the night time</a:t>
            </a:r>
            <a:r>
              <a:rPr lang="en-US" sz="4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?  </a:t>
            </a:r>
            <a:endParaRPr sz="4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Major:   Science</a:t>
            </a:r>
            <a:endParaRPr sz="4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Grade:  2</a:t>
            </a:r>
            <a:endParaRPr sz="4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9" name="Google Shape;79;p1">
            <a:extLst>
              <a:ext uri="{FF2B5EF4-FFF2-40B4-BE49-F238E27FC236}">
                <a16:creationId xmlns:a16="http://schemas.microsoft.com/office/drawing/2014/main" id="{69F685FE-2090-8562-1878-87DDD0F46FB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17805" y="328517"/>
            <a:ext cx="5910202" cy="185708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14274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>
          <a:extLst>
            <a:ext uri="{FF2B5EF4-FFF2-40B4-BE49-F238E27FC236}">
              <a16:creationId xmlns:a16="http://schemas.microsoft.com/office/drawing/2014/main" id="{EBE906AA-34C9-12B0-C7EF-B192C3E1B3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2">
            <a:extLst>
              <a:ext uri="{FF2B5EF4-FFF2-40B4-BE49-F238E27FC236}">
                <a16:creationId xmlns:a16="http://schemas.microsoft.com/office/drawing/2014/main" id="{664E4CA1-5166-97CC-0078-AB4F5C98A5B6}"/>
              </a:ext>
            </a:extLst>
          </p:cNvPr>
          <p:cNvSpPr/>
          <p:nvPr/>
        </p:nvSpPr>
        <p:spPr>
          <a:xfrm>
            <a:off x="674285" y="1298870"/>
            <a:ext cx="1764924" cy="5400600"/>
          </a:xfrm>
          <a:prstGeom prst="roundRect">
            <a:avLst>
              <a:gd name="adj" fmla="val 7143"/>
            </a:avLst>
          </a:prstGeom>
          <a:solidFill>
            <a:srgbClr val="4F6481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" name="Google Shape;85;p2">
            <a:extLst>
              <a:ext uri="{FF2B5EF4-FFF2-40B4-BE49-F238E27FC236}">
                <a16:creationId xmlns:a16="http://schemas.microsoft.com/office/drawing/2014/main" id="{C1040F68-5AEB-5DD5-34E2-8ADE56260F19}"/>
              </a:ext>
            </a:extLst>
          </p:cNvPr>
          <p:cNvSpPr/>
          <p:nvPr/>
        </p:nvSpPr>
        <p:spPr>
          <a:xfrm>
            <a:off x="674285" y="1230630"/>
            <a:ext cx="2131514" cy="435768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7FB75F"/>
              </a:gs>
              <a:gs pos="50000">
                <a:srgbClr val="6EB141"/>
              </a:gs>
              <a:gs pos="100000">
                <a:srgbClr val="5FA134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Outcomes </a:t>
            </a:r>
            <a:endParaRPr sz="1600" b="1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86" name="Google Shape;86;p2">
            <a:extLst>
              <a:ext uri="{FF2B5EF4-FFF2-40B4-BE49-F238E27FC236}">
                <a16:creationId xmlns:a16="http://schemas.microsoft.com/office/drawing/2014/main" id="{BA8E19DF-37CB-9C18-E4F7-A3B949383256}"/>
              </a:ext>
            </a:extLst>
          </p:cNvPr>
          <p:cNvSpPr/>
          <p:nvPr/>
        </p:nvSpPr>
        <p:spPr>
          <a:xfrm>
            <a:off x="674285" y="2383728"/>
            <a:ext cx="2158810" cy="36004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Pre-assessment</a:t>
            </a:r>
            <a:endParaRPr sz="1600"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7" name="Google Shape;87;p2">
            <a:extLst>
              <a:ext uri="{FF2B5EF4-FFF2-40B4-BE49-F238E27FC236}">
                <a16:creationId xmlns:a16="http://schemas.microsoft.com/office/drawing/2014/main" id="{79F29469-0D05-749C-1A93-CA6B446CF8E8}"/>
              </a:ext>
            </a:extLst>
          </p:cNvPr>
          <p:cNvSpPr/>
          <p:nvPr/>
        </p:nvSpPr>
        <p:spPr>
          <a:xfrm>
            <a:off x="674285" y="2908765"/>
            <a:ext cx="2158810" cy="36004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Presentation</a:t>
            </a:r>
            <a:endParaRPr sz="1600"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8" name="Google Shape;88;p2">
            <a:extLst>
              <a:ext uri="{FF2B5EF4-FFF2-40B4-BE49-F238E27FC236}">
                <a16:creationId xmlns:a16="http://schemas.microsoft.com/office/drawing/2014/main" id="{F0A6251D-AC52-7A25-3A68-B672E5993C8F}"/>
              </a:ext>
            </a:extLst>
          </p:cNvPr>
          <p:cNvSpPr/>
          <p:nvPr/>
        </p:nvSpPr>
        <p:spPr>
          <a:xfrm>
            <a:off x="674285" y="3950814"/>
            <a:ext cx="2158810" cy="36004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Feedback</a:t>
            </a:r>
            <a:endParaRPr sz="1600"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9" name="Google Shape;89;p2">
            <a:extLst>
              <a:ext uri="{FF2B5EF4-FFF2-40B4-BE49-F238E27FC236}">
                <a16:creationId xmlns:a16="http://schemas.microsoft.com/office/drawing/2014/main" id="{14CF46CD-A15F-1706-A15B-0AFE572AA07B}"/>
              </a:ext>
            </a:extLst>
          </p:cNvPr>
          <p:cNvSpPr/>
          <p:nvPr/>
        </p:nvSpPr>
        <p:spPr>
          <a:xfrm>
            <a:off x="674285" y="3415547"/>
            <a:ext cx="2158810" cy="36004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Formative assessment</a:t>
            </a:r>
            <a:endParaRPr sz="1600"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0" name="Google Shape;90;p2">
            <a:extLst>
              <a:ext uri="{FF2B5EF4-FFF2-40B4-BE49-F238E27FC236}">
                <a16:creationId xmlns:a16="http://schemas.microsoft.com/office/drawing/2014/main" id="{E4444C6E-D42D-CC27-A9CA-0F092285F6D8}"/>
              </a:ext>
            </a:extLst>
          </p:cNvPr>
          <p:cNvSpPr/>
          <p:nvPr/>
        </p:nvSpPr>
        <p:spPr>
          <a:xfrm>
            <a:off x="2341908" y="701281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1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Major:</a:t>
            </a:r>
            <a:endParaRPr sz="1600"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1" name="Google Shape;91;p2">
            <a:extLst>
              <a:ext uri="{FF2B5EF4-FFF2-40B4-BE49-F238E27FC236}">
                <a16:creationId xmlns:a16="http://schemas.microsoft.com/office/drawing/2014/main" id="{011D7A8A-8A49-4FC7-1144-254B8AE607C0}"/>
              </a:ext>
            </a:extLst>
          </p:cNvPr>
          <p:cNvSpPr/>
          <p:nvPr/>
        </p:nvSpPr>
        <p:spPr>
          <a:xfrm>
            <a:off x="674285" y="4463450"/>
            <a:ext cx="2145162" cy="36004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Differentiation</a:t>
            </a:r>
            <a:endParaRPr sz="1600"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2" name="Google Shape;92;p2">
            <a:extLst>
              <a:ext uri="{FF2B5EF4-FFF2-40B4-BE49-F238E27FC236}">
                <a16:creationId xmlns:a16="http://schemas.microsoft.com/office/drawing/2014/main" id="{B5813071-ECD3-D7EC-C21E-6CEEB83B52B3}"/>
              </a:ext>
            </a:extLst>
          </p:cNvPr>
          <p:cNvSpPr/>
          <p:nvPr/>
        </p:nvSpPr>
        <p:spPr>
          <a:xfrm>
            <a:off x="674285" y="1801699"/>
            <a:ext cx="2158810" cy="463827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Warm-Up </a:t>
            </a:r>
            <a:endParaRPr sz="1400"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3" name="Google Shape;93;p2">
            <a:extLst>
              <a:ext uri="{FF2B5EF4-FFF2-40B4-BE49-F238E27FC236}">
                <a16:creationId xmlns:a16="http://schemas.microsoft.com/office/drawing/2014/main" id="{2C0375B3-9A18-D429-37D4-9458C566CDB7}"/>
              </a:ext>
            </a:extLst>
          </p:cNvPr>
          <p:cNvSpPr txBox="1"/>
          <p:nvPr/>
        </p:nvSpPr>
        <p:spPr>
          <a:xfrm>
            <a:off x="468880" y="45390"/>
            <a:ext cx="11589644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      Islamic Educational College 				       Date :    /          To     /     </a:t>
            </a:r>
            <a:endParaRPr sz="2400" b="1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" name="Google Shape;94;p2">
            <a:extLst>
              <a:ext uri="{FF2B5EF4-FFF2-40B4-BE49-F238E27FC236}">
                <a16:creationId xmlns:a16="http://schemas.microsoft.com/office/drawing/2014/main" id="{EE71C4CB-156F-99BD-F3E4-D8B7FBF15979}"/>
              </a:ext>
            </a:extLst>
          </p:cNvPr>
          <p:cNvSpPr/>
          <p:nvPr/>
        </p:nvSpPr>
        <p:spPr>
          <a:xfrm>
            <a:off x="4826304" y="6957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1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Grade:</a:t>
            </a:r>
            <a:endParaRPr sz="1600" b="1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95" name="Google Shape;95;p2">
            <a:extLst>
              <a:ext uri="{FF2B5EF4-FFF2-40B4-BE49-F238E27FC236}">
                <a16:creationId xmlns:a16="http://schemas.microsoft.com/office/drawing/2014/main" id="{60B7D426-6E3E-090F-4175-214FAC56056B}"/>
              </a:ext>
            </a:extLst>
          </p:cNvPr>
          <p:cNvSpPr/>
          <p:nvPr/>
        </p:nvSpPr>
        <p:spPr>
          <a:xfrm>
            <a:off x="6792126" y="684523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1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Unit:</a:t>
            </a:r>
            <a:endParaRPr sz="1600" b="1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96" name="Google Shape;96;p2">
            <a:extLst>
              <a:ext uri="{FF2B5EF4-FFF2-40B4-BE49-F238E27FC236}">
                <a16:creationId xmlns:a16="http://schemas.microsoft.com/office/drawing/2014/main" id="{24B7BD11-C4AC-0CE2-4FF0-E6FD6ED7A7CF}"/>
              </a:ext>
            </a:extLst>
          </p:cNvPr>
          <p:cNvSpPr/>
          <p:nvPr/>
        </p:nvSpPr>
        <p:spPr>
          <a:xfrm>
            <a:off x="8720950" y="675981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1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Lesson:</a:t>
            </a:r>
            <a:endParaRPr sz="1600" b="1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97" name="Google Shape;97;p2">
            <a:extLst>
              <a:ext uri="{FF2B5EF4-FFF2-40B4-BE49-F238E27FC236}">
                <a16:creationId xmlns:a16="http://schemas.microsoft.com/office/drawing/2014/main" id="{758ECEDC-3A59-3077-8F94-5BA4B96FF044}"/>
              </a:ext>
            </a:extLst>
          </p:cNvPr>
          <p:cNvSpPr/>
          <p:nvPr/>
        </p:nvSpPr>
        <p:spPr>
          <a:xfrm>
            <a:off x="2833095" y="1120984"/>
            <a:ext cx="8942681" cy="5578486"/>
          </a:xfrm>
          <a:prstGeom prst="rect">
            <a:avLst/>
          </a:prstGeom>
          <a:noFill/>
          <a:ln w="1270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8" name="Google Shape;98;p2">
            <a:extLst>
              <a:ext uri="{FF2B5EF4-FFF2-40B4-BE49-F238E27FC236}">
                <a16:creationId xmlns:a16="http://schemas.microsoft.com/office/drawing/2014/main" id="{6D7769C3-6C82-1626-D929-1EC672D43F5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9353" y="540501"/>
            <a:ext cx="650166" cy="644038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2">
            <a:extLst>
              <a:ext uri="{FF2B5EF4-FFF2-40B4-BE49-F238E27FC236}">
                <a16:creationId xmlns:a16="http://schemas.microsoft.com/office/drawing/2014/main" id="{AAE689F0-739D-3061-EA72-0CF1C616CAA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16094"/>
          <a:stretch/>
        </p:blipFill>
        <p:spPr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0" name="Google Shape;100;p2">
            <a:extLst>
              <a:ext uri="{FF2B5EF4-FFF2-40B4-BE49-F238E27FC236}">
                <a16:creationId xmlns:a16="http://schemas.microsoft.com/office/drawing/2014/main" id="{49A47D7A-F8A6-5DA6-397F-EC0B02B486D4}"/>
              </a:ext>
            </a:extLst>
          </p:cNvPr>
          <p:cNvGrpSpPr/>
          <p:nvPr/>
        </p:nvGrpSpPr>
        <p:grpSpPr>
          <a:xfrm>
            <a:off x="10762792" y="1090297"/>
            <a:ext cx="1261271" cy="716434"/>
            <a:chOff x="7446246" y="205862"/>
            <a:chExt cx="1544854" cy="691058"/>
          </a:xfrm>
        </p:grpSpPr>
        <p:sp>
          <p:nvSpPr>
            <p:cNvPr id="101" name="Google Shape;101;p2">
              <a:extLst>
                <a:ext uri="{FF2B5EF4-FFF2-40B4-BE49-F238E27FC236}">
                  <a16:creationId xmlns:a16="http://schemas.microsoft.com/office/drawing/2014/main" id="{2395F0B8-ED3E-C8A7-69B7-83861A19FA77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>
                <a:gd name="adj" fmla="val 16667"/>
              </a:avLst>
            </a:prstGeom>
            <a:solidFill>
              <a:srgbClr val="EC3E5E"/>
            </a:solidFill>
            <a:ln w="12700" cap="flat" cmpd="sng">
              <a:solidFill>
                <a:srgbClr val="EC3E5E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" name="Google Shape;102;p2">
              <a:extLst>
                <a:ext uri="{FF2B5EF4-FFF2-40B4-BE49-F238E27FC236}">
                  <a16:creationId xmlns:a16="http://schemas.microsoft.com/office/drawing/2014/main" id="{89633F3E-AF6A-48C6-1FD0-48830BBC2010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01:00 minutes</a:t>
              </a:r>
              <a:endParaRPr/>
            </a:p>
          </p:txBody>
        </p:sp>
      </p:grpSp>
      <p:sp>
        <p:nvSpPr>
          <p:cNvPr id="103" name="Google Shape;103;p2">
            <a:extLst>
              <a:ext uri="{FF2B5EF4-FFF2-40B4-BE49-F238E27FC236}">
                <a16:creationId xmlns:a16="http://schemas.microsoft.com/office/drawing/2014/main" id="{1B9D021B-33EC-E070-0747-6C50B7087B65}"/>
              </a:ext>
            </a:extLst>
          </p:cNvPr>
          <p:cNvSpPr/>
          <p:nvPr/>
        </p:nvSpPr>
        <p:spPr>
          <a:xfrm>
            <a:off x="674285" y="4916096"/>
            <a:ext cx="2145162" cy="36004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Linking to life</a:t>
            </a:r>
            <a:endParaRPr sz="1600"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4" name="Google Shape;104;p2">
            <a:extLst>
              <a:ext uri="{FF2B5EF4-FFF2-40B4-BE49-F238E27FC236}">
                <a16:creationId xmlns:a16="http://schemas.microsoft.com/office/drawing/2014/main" id="{97FA68BE-D161-0AAE-AD08-7612A8A17678}"/>
              </a:ext>
            </a:extLst>
          </p:cNvPr>
          <p:cNvSpPr/>
          <p:nvPr/>
        </p:nvSpPr>
        <p:spPr>
          <a:xfrm>
            <a:off x="674285" y="5433728"/>
            <a:ext cx="2227050" cy="36004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Critical Thinking</a:t>
            </a:r>
            <a:endParaRPr sz="1600"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5" name="Google Shape;105;p2">
            <a:extLst>
              <a:ext uri="{FF2B5EF4-FFF2-40B4-BE49-F238E27FC236}">
                <a16:creationId xmlns:a16="http://schemas.microsoft.com/office/drawing/2014/main" id="{B21F9E71-89BA-A79B-8937-F178A7527AD6}"/>
              </a:ext>
            </a:extLst>
          </p:cNvPr>
          <p:cNvSpPr/>
          <p:nvPr/>
        </p:nvSpPr>
        <p:spPr>
          <a:xfrm>
            <a:off x="674285" y="5949056"/>
            <a:ext cx="2158810" cy="36004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Closure</a:t>
            </a:r>
            <a:endParaRPr sz="1600"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6" name="Google Shape;106;p2">
            <a:extLst>
              <a:ext uri="{FF2B5EF4-FFF2-40B4-BE49-F238E27FC236}">
                <a16:creationId xmlns:a16="http://schemas.microsoft.com/office/drawing/2014/main" id="{A283D7CC-7F7E-1E06-60AA-D99B739CD1FD}"/>
              </a:ext>
            </a:extLst>
          </p:cNvPr>
          <p:cNvSpPr txBox="1"/>
          <p:nvPr/>
        </p:nvSpPr>
        <p:spPr>
          <a:xfrm>
            <a:off x="3261001" y="2102017"/>
            <a:ext cx="6097904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Recognize what to see during the night time.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34853039"/>
      </p:ext>
    </p:ext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>
          <a:extLst>
            <a:ext uri="{FF2B5EF4-FFF2-40B4-BE49-F238E27FC236}">
              <a16:creationId xmlns:a16="http://schemas.microsoft.com/office/drawing/2014/main" id="{AFB0CA6C-BD4D-C440-F843-246C9454AF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3">
            <a:extLst>
              <a:ext uri="{FF2B5EF4-FFF2-40B4-BE49-F238E27FC236}">
                <a16:creationId xmlns:a16="http://schemas.microsoft.com/office/drawing/2014/main" id="{D42BC0B9-DDA5-E642-DFFE-0C199956764F}"/>
              </a:ext>
            </a:extLst>
          </p:cNvPr>
          <p:cNvSpPr/>
          <p:nvPr/>
        </p:nvSpPr>
        <p:spPr>
          <a:xfrm>
            <a:off x="674285" y="1298870"/>
            <a:ext cx="1764924" cy="5400600"/>
          </a:xfrm>
          <a:prstGeom prst="roundRect">
            <a:avLst>
              <a:gd name="adj" fmla="val 7143"/>
            </a:avLst>
          </a:prstGeom>
          <a:solidFill>
            <a:srgbClr val="4F6481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" name="Google Shape;112;p3">
            <a:extLst>
              <a:ext uri="{FF2B5EF4-FFF2-40B4-BE49-F238E27FC236}">
                <a16:creationId xmlns:a16="http://schemas.microsoft.com/office/drawing/2014/main" id="{CEBA83E5-B57B-8385-BAFA-96461FB4C10E}"/>
              </a:ext>
            </a:extLst>
          </p:cNvPr>
          <p:cNvSpPr/>
          <p:nvPr/>
        </p:nvSpPr>
        <p:spPr>
          <a:xfrm>
            <a:off x="674285" y="1230630"/>
            <a:ext cx="2131514" cy="435768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Outcomes </a:t>
            </a:r>
            <a:endParaRPr sz="1600" b="1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13" name="Google Shape;113;p3">
            <a:extLst>
              <a:ext uri="{FF2B5EF4-FFF2-40B4-BE49-F238E27FC236}">
                <a16:creationId xmlns:a16="http://schemas.microsoft.com/office/drawing/2014/main" id="{8F3E7F28-2F2F-4CA5-8856-E1FC7BD1E1D2}"/>
              </a:ext>
            </a:extLst>
          </p:cNvPr>
          <p:cNvSpPr/>
          <p:nvPr/>
        </p:nvSpPr>
        <p:spPr>
          <a:xfrm>
            <a:off x="674285" y="2383728"/>
            <a:ext cx="2158810" cy="36004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Pre-assessment</a:t>
            </a:r>
            <a:endParaRPr sz="1600"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4" name="Google Shape;114;p3">
            <a:extLst>
              <a:ext uri="{FF2B5EF4-FFF2-40B4-BE49-F238E27FC236}">
                <a16:creationId xmlns:a16="http://schemas.microsoft.com/office/drawing/2014/main" id="{80A7A00A-355D-DFED-4DC8-F4CA183DD96C}"/>
              </a:ext>
            </a:extLst>
          </p:cNvPr>
          <p:cNvSpPr/>
          <p:nvPr/>
        </p:nvSpPr>
        <p:spPr>
          <a:xfrm>
            <a:off x="674285" y="2908765"/>
            <a:ext cx="2158810" cy="36004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Presentation</a:t>
            </a:r>
            <a:endParaRPr sz="1600"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5" name="Google Shape;115;p3">
            <a:extLst>
              <a:ext uri="{FF2B5EF4-FFF2-40B4-BE49-F238E27FC236}">
                <a16:creationId xmlns:a16="http://schemas.microsoft.com/office/drawing/2014/main" id="{98F76835-56B7-F9CF-0D59-1C87AE2AF285}"/>
              </a:ext>
            </a:extLst>
          </p:cNvPr>
          <p:cNvSpPr/>
          <p:nvPr/>
        </p:nvSpPr>
        <p:spPr>
          <a:xfrm>
            <a:off x="674285" y="3950814"/>
            <a:ext cx="2158810" cy="36004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Feedback</a:t>
            </a:r>
            <a:endParaRPr sz="1600"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6" name="Google Shape;116;p3">
            <a:extLst>
              <a:ext uri="{FF2B5EF4-FFF2-40B4-BE49-F238E27FC236}">
                <a16:creationId xmlns:a16="http://schemas.microsoft.com/office/drawing/2014/main" id="{86042872-CAFB-286F-95AF-612E29B54A64}"/>
              </a:ext>
            </a:extLst>
          </p:cNvPr>
          <p:cNvSpPr/>
          <p:nvPr/>
        </p:nvSpPr>
        <p:spPr>
          <a:xfrm>
            <a:off x="674285" y="3415547"/>
            <a:ext cx="2158810" cy="36004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Formative assessment</a:t>
            </a:r>
            <a:endParaRPr sz="1600"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7" name="Google Shape;117;p3">
            <a:extLst>
              <a:ext uri="{FF2B5EF4-FFF2-40B4-BE49-F238E27FC236}">
                <a16:creationId xmlns:a16="http://schemas.microsoft.com/office/drawing/2014/main" id="{4B549CEF-083B-38DE-77BC-77F2C30F5750}"/>
              </a:ext>
            </a:extLst>
          </p:cNvPr>
          <p:cNvSpPr/>
          <p:nvPr/>
        </p:nvSpPr>
        <p:spPr>
          <a:xfrm>
            <a:off x="2341908" y="701281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1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Major:</a:t>
            </a:r>
            <a:endParaRPr sz="1600"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8" name="Google Shape;118;p3">
            <a:extLst>
              <a:ext uri="{FF2B5EF4-FFF2-40B4-BE49-F238E27FC236}">
                <a16:creationId xmlns:a16="http://schemas.microsoft.com/office/drawing/2014/main" id="{616297BE-4978-1BDC-E9B1-0A1246BF78EA}"/>
              </a:ext>
            </a:extLst>
          </p:cNvPr>
          <p:cNvSpPr/>
          <p:nvPr/>
        </p:nvSpPr>
        <p:spPr>
          <a:xfrm>
            <a:off x="674285" y="4463450"/>
            <a:ext cx="2145162" cy="36004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Differentiation</a:t>
            </a:r>
            <a:endParaRPr sz="1600"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9" name="Google Shape;119;p3">
            <a:extLst>
              <a:ext uri="{FF2B5EF4-FFF2-40B4-BE49-F238E27FC236}">
                <a16:creationId xmlns:a16="http://schemas.microsoft.com/office/drawing/2014/main" id="{8667E4B4-3958-E3A6-51EF-5D7433CA482D}"/>
              </a:ext>
            </a:extLst>
          </p:cNvPr>
          <p:cNvSpPr/>
          <p:nvPr/>
        </p:nvSpPr>
        <p:spPr>
          <a:xfrm>
            <a:off x="674285" y="1801699"/>
            <a:ext cx="2158810" cy="463827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7FB75F"/>
              </a:gs>
              <a:gs pos="50000">
                <a:srgbClr val="6EB141"/>
              </a:gs>
              <a:gs pos="100000">
                <a:srgbClr val="5FA134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Warm-Up </a:t>
            </a:r>
            <a:endParaRPr sz="1400"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0" name="Google Shape;120;p3">
            <a:extLst>
              <a:ext uri="{FF2B5EF4-FFF2-40B4-BE49-F238E27FC236}">
                <a16:creationId xmlns:a16="http://schemas.microsoft.com/office/drawing/2014/main" id="{CD52572E-D798-963A-541C-C72ACB1BBAAD}"/>
              </a:ext>
            </a:extLst>
          </p:cNvPr>
          <p:cNvSpPr txBox="1"/>
          <p:nvPr/>
        </p:nvSpPr>
        <p:spPr>
          <a:xfrm>
            <a:off x="468880" y="45390"/>
            <a:ext cx="11589644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      Islamic Educational College 				       Date :    /          To     /     </a:t>
            </a:r>
            <a:endParaRPr sz="2400" b="1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" name="Google Shape;121;p3">
            <a:extLst>
              <a:ext uri="{FF2B5EF4-FFF2-40B4-BE49-F238E27FC236}">
                <a16:creationId xmlns:a16="http://schemas.microsoft.com/office/drawing/2014/main" id="{021ECED0-3AB9-8509-F89E-5515B1B70E9F}"/>
              </a:ext>
            </a:extLst>
          </p:cNvPr>
          <p:cNvSpPr/>
          <p:nvPr/>
        </p:nvSpPr>
        <p:spPr>
          <a:xfrm>
            <a:off x="4826304" y="6957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1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Grade:</a:t>
            </a:r>
            <a:endParaRPr sz="1600" b="1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22" name="Google Shape;122;p3">
            <a:extLst>
              <a:ext uri="{FF2B5EF4-FFF2-40B4-BE49-F238E27FC236}">
                <a16:creationId xmlns:a16="http://schemas.microsoft.com/office/drawing/2014/main" id="{EB3962A6-C3D3-3314-BC13-C1DFAC441280}"/>
              </a:ext>
            </a:extLst>
          </p:cNvPr>
          <p:cNvSpPr/>
          <p:nvPr/>
        </p:nvSpPr>
        <p:spPr>
          <a:xfrm>
            <a:off x="6792126" y="684523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1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Unit:</a:t>
            </a:r>
            <a:endParaRPr sz="1600" b="1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23" name="Google Shape;123;p3">
            <a:extLst>
              <a:ext uri="{FF2B5EF4-FFF2-40B4-BE49-F238E27FC236}">
                <a16:creationId xmlns:a16="http://schemas.microsoft.com/office/drawing/2014/main" id="{39B0F4D6-A026-5D75-89F2-63F51A29A0E1}"/>
              </a:ext>
            </a:extLst>
          </p:cNvPr>
          <p:cNvSpPr/>
          <p:nvPr/>
        </p:nvSpPr>
        <p:spPr>
          <a:xfrm>
            <a:off x="8720950" y="675981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1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Lesson:</a:t>
            </a:r>
            <a:endParaRPr sz="1600" b="1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24" name="Google Shape;124;p3">
            <a:extLst>
              <a:ext uri="{FF2B5EF4-FFF2-40B4-BE49-F238E27FC236}">
                <a16:creationId xmlns:a16="http://schemas.microsoft.com/office/drawing/2014/main" id="{51B02A80-0915-C5FE-F930-7F80EF82A8E3}"/>
              </a:ext>
            </a:extLst>
          </p:cNvPr>
          <p:cNvSpPr/>
          <p:nvPr/>
        </p:nvSpPr>
        <p:spPr>
          <a:xfrm>
            <a:off x="2833095" y="1120984"/>
            <a:ext cx="8942681" cy="5578486"/>
          </a:xfrm>
          <a:prstGeom prst="rect">
            <a:avLst/>
          </a:prstGeom>
          <a:noFill/>
          <a:ln w="1270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5" name="Google Shape;125;p3">
            <a:extLst>
              <a:ext uri="{FF2B5EF4-FFF2-40B4-BE49-F238E27FC236}">
                <a16:creationId xmlns:a16="http://schemas.microsoft.com/office/drawing/2014/main" id="{1FA001D8-C24C-8F15-2FE4-E7E2E15B82FB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99353" y="540501"/>
            <a:ext cx="650166" cy="6440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3">
            <a:extLst>
              <a:ext uri="{FF2B5EF4-FFF2-40B4-BE49-F238E27FC236}">
                <a16:creationId xmlns:a16="http://schemas.microsoft.com/office/drawing/2014/main" id="{515F3F42-B879-D463-0C1E-7C5748899F85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16094"/>
          <a:stretch/>
        </p:blipFill>
        <p:spPr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3">
            <a:extLst>
              <a:ext uri="{FF2B5EF4-FFF2-40B4-BE49-F238E27FC236}">
                <a16:creationId xmlns:a16="http://schemas.microsoft.com/office/drawing/2014/main" id="{A593073E-79C2-BAB1-F51E-F44CADFE3447}"/>
              </a:ext>
            </a:extLst>
          </p:cNvPr>
          <p:cNvSpPr/>
          <p:nvPr/>
        </p:nvSpPr>
        <p:spPr>
          <a:xfrm>
            <a:off x="674285" y="4916096"/>
            <a:ext cx="2145162" cy="36004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Linking to life</a:t>
            </a:r>
            <a:endParaRPr sz="1600"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8" name="Google Shape;128;p3">
            <a:extLst>
              <a:ext uri="{FF2B5EF4-FFF2-40B4-BE49-F238E27FC236}">
                <a16:creationId xmlns:a16="http://schemas.microsoft.com/office/drawing/2014/main" id="{E303372E-D5D9-2799-7BD2-6CA916F88180}"/>
              </a:ext>
            </a:extLst>
          </p:cNvPr>
          <p:cNvSpPr/>
          <p:nvPr/>
        </p:nvSpPr>
        <p:spPr>
          <a:xfrm>
            <a:off x="674285" y="5433728"/>
            <a:ext cx="2227050" cy="36004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Critical Thinking</a:t>
            </a:r>
            <a:endParaRPr sz="1600"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9" name="Google Shape;129;p3">
            <a:extLst>
              <a:ext uri="{FF2B5EF4-FFF2-40B4-BE49-F238E27FC236}">
                <a16:creationId xmlns:a16="http://schemas.microsoft.com/office/drawing/2014/main" id="{AEC66EF2-DA53-B77F-0D68-C1EBF67F94D4}"/>
              </a:ext>
            </a:extLst>
          </p:cNvPr>
          <p:cNvSpPr/>
          <p:nvPr/>
        </p:nvSpPr>
        <p:spPr>
          <a:xfrm>
            <a:off x="674285" y="5949056"/>
            <a:ext cx="2158810" cy="36004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Closure</a:t>
            </a:r>
            <a:endParaRPr sz="1600"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pSp>
        <p:nvGrpSpPr>
          <p:cNvPr id="130" name="Google Shape;130;p3">
            <a:extLst>
              <a:ext uri="{FF2B5EF4-FFF2-40B4-BE49-F238E27FC236}">
                <a16:creationId xmlns:a16="http://schemas.microsoft.com/office/drawing/2014/main" id="{CDADA57C-B00F-6BD2-60B3-3ACA1A298631}"/>
              </a:ext>
            </a:extLst>
          </p:cNvPr>
          <p:cNvGrpSpPr/>
          <p:nvPr/>
        </p:nvGrpSpPr>
        <p:grpSpPr>
          <a:xfrm>
            <a:off x="10500226" y="1120984"/>
            <a:ext cx="1573020" cy="730155"/>
            <a:chOff x="7446246" y="205862"/>
            <a:chExt cx="1544854" cy="691058"/>
          </a:xfrm>
        </p:grpSpPr>
        <p:sp>
          <p:nvSpPr>
            <p:cNvPr id="131" name="Google Shape;131;p3">
              <a:extLst>
                <a:ext uri="{FF2B5EF4-FFF2-40B4-BE49-F238E27FC236}">
                  <a16:creationId xmlns:a16="http://schemas.microsoft.com/office/drawing/2014/main" id="{2BF657CC-4B20-C20B-3620-323BB0ED54B6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>
                <a:gd name="adj" fmla="val 16667"/>
              </a:avLst>
            </a:prstGeom>
            <a:solidFill>
              <a:srgbClr val="EC3E5E"/>
            </a:solidFill>
            <a:ln w="12700" cap="flat" cmpd="sng">
              <a:solidFill>
                <a:srgbClr val="EC3E5E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" name="Google Shape;132;p3">
              <a:extLst>
                <a:ext uri="{FF2B5EF4-FFF2-40B4-BE49-F238E27FC236}">
                  <a16:creationId xmlns:a16="http://schemas.microsoft.com/office/drawing/2014/main" id="{4A194F51-D33B-12A4-C235-2E90F75242C8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03:00 minutes</a:t>
              </a:r>
              <a:endParaRPr/>
            </a:p>
          </p:txBody>
        </p:sp>
      </p:grpSp>
      <p:pic>
        <p:nvPicPr>
          <p:cNvPr id="133" name="Google Shape;133;p3">
            <a:extLst>
              <a:ext uri="{FF2B5EF4-FFF2-40B4-BE49-F238E27FC236}">
                <a16:creationId xmlns:a16="http://schemas.microsoft.com/office/drawing/2014/main" id="{2265E038-5A9E-0475-CE7E-2C4B33D2D205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596187" y="6138392"/>
            <a:ext cx="1411744" cy="598921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3">
            <a:extLst>
              <a:ext uri="{FF2B5EF4-FFF2-40B4-BE49-F238E27FC236}">
                <a16:creationId xmlns:a16="http://schemas.microsoft.com/office/drawing/2014/main" id="{FAC65FD2-C26E-67CC-6D57-26522CD2CACA}"/>
              </a:ext>
            </a:extLst>
          </p:cNvPr>
          <p:cNvSpPr txBox="1"/>
          <p:nvPr/>
        </p:nvSpPr>
        <p:spPr>
          <a:xfrm>
            <a:off x="3042468" y="1726917"/>
            <a:ext cx="6097904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https://www.youtube.com/watch?v=Wr-CRKsTYGs</a:t>
            </a: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dirty="0"/>
          </a:p>
        </p:txBody>
      </p:sp>
      <p:pic>
        <p:nvPicPr>
          <p:cNvPr id="2" name="videoplayback">
            <a:hlinkClick r:id="" action="ppaction://media"/>
            <a:extLst>
              <a:ext uri="{FF2B5EF4-FFF2-40B4-BE49-F238E27FC236}">
                <a16:creationId xmlns:a16="http://schemas.microsoft.com/office/drawing/2014/main" id="{0592C16A-EFC0-491A-971C-043438E37B8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859900" y="1819464"/>
            <a:ext cx="9088219" cy="3993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87419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>
          <a:extLst>
            <a:ext uri="{FF2B5EF4-FFF2-40B4-BE49-F238E27FC236}">
              <a16:creationId xmlns:a16="http://schemas.microsoft.com/office/drawing/2014/main" id="{84168A06-D2B9-F015-0372-7B25848892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4">
            <a:extLst>
              <a:ext uri="{FF2B5EF4-FFF2-40B4-BE49-F238E27FC236}">
                <a16:creationId xmlns:a16="http://schemas.microsoft.com/office/drawing/2014/main" id="{E8A5B640-3D33-36C9-9639-6AF71FB79F63}"/>
              </a:ext>
            </a:extLst>
          </p:cNvPr>
          <p:cNvSpPr/>
          <p:nvPr/>
        </p:nvSpPr>
        <p:spPr>
          <a:xfrm>
            <a:off x="674285" y="1298870"/>
            <a:ext cx="1764924" cy="5400600"/>
          </a:xfrm>
          <a:prstGeom prst="roundRect">
            <a:avLst>
              <a:gd name="adj" fmla="val 7143"/>
            </a:avLst>
          </a:prstGeom>
          <a:solidFill>
            <a:srgbClr val="4F6481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4">
            <a:extLst>
              <a:ext uri="{FF2B5EF4-FFF2-40B4-BE49-F238E27FC236}">
                <a16:creationId xmlns:a16="http://schemas.microsoft.com/office/drawing/2014/main" id="{D917A9EF-902E-787C-30E9-D8AFFD30AD03}"/>
              </a:ext>
            </a:extLst>
          </p:cNvPr>
          <p:cNvSpPr/>
          <p:nvPr/>
        </p:nvSpPr>
        <p:spPr>
          <a:xfrm>
            <a:off x="674285" y="1230630"/>
            <a:ext cx="2131514" cy="435768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Outcomes </a:t>
            </a:r>
            <a:endParaRPr sz="1600" b="1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41" name="Google Shape;141;p4">
            <a:extLst>
              <a:ext uri="{FF2B5EF4-FFF2-40B4-BE49-F238E27FC236}">
                <a16:creationId xmlns:a16="http://schemas.microsoft.com/office/drawing/2014/main" id="{6616F252-8B91-FFA0-31B4-DB674C2A42A8}"/>
              </a:ext>
            </a:extLst>
          </p:cNvPr>
          <p:cNvSpPr/>
          <p:nvPr/>
        </p:nvSpPr>
        <p:spPr>
          <a:xfrm>
            <a:off x="674285" y="2383728"/>
            <a:ext cx="2158810" cy="36004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7FB75F"/>
              </a:gs>
              <a:gs pos="50000">
                <a:srgbClr val="6EB141"/>
              </a:gs>
              <a:gs pos="100000">
                <a:srgbClr val="5FA134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Pre-assessment</a:t>
            </a:r>
            <a:endParaRPr sz="1600"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2" name="Google Shape;142;p4">
            <a:extLst>
              <a:ext uri="{FF2B5EF4-FFF2-40B4-BE49-F238E27FC236}">
                <a16:creationId xmlns:a16="http://schemas.microsoft.com/office/drawing/2014/main" id="{7600068A-9114-AEE4-3E10-2526018B85EE}"/>
              </a:ext>
            </a:extLst>
          </p:cNvPr>
          <p:cNvSpPr/>
          <p:nvPr/>
        </p:nvSpPr>
        <p:spPr>
          <a:xfrm>
            <a:off x="674285" y="2908765"/>
            <a:ext cx="2158810" cy="36004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Presentation</a:t>
            </a:r>
            <a:endParaRPr sz="1600"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3" name="Google Shape;143;p4">
            <a:extLst>
              <a:ext uri="{FF2B5EF4-FFF2-40B4-BE49-F238E27FC236}">
                <a16:creationId xmlns:a16="http://schemas.microsoft.com/office/drawing/2014/main" id="{87581DB0-5F29-4AF3-04B7-5146E9860C63}"/>
              </a:ext>
            </a:extLst>
          </p:cNvPr>
          <p:cNvSpPr/>
          <p:nvPr/>
        </p:nvSpPr>
        <p:spPr>
          <a:xfrm>
            <a:off x="674285" y="3950814"/>
            <a:ext cx="2158810" cy="36004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Feedback</a:t>
            </a:r>
            <a:endParaRPr sz="1600"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4" name="Google Shape;144;p4">
            <a:extLst>
              <a:ext uri="{FF2B5EF4-FFF2-40B4-BE49-F238E27FC236}">
                <a16:creationId xmlns:a16="http://schemas.microsoft.com/office/drawing/2014/main" id="{39F78B82-0EDD-E72A-C10E-BA8ED6FBC72D}"/>
              </a:ext>
            </a:extLst>
          </p:cNvPr>
          <p:cNvSpPr/>
          <p:nvPr/>
        </p:nvSpPr>
        <p:spPr>
          <a:xfrm>
            <a:off x="674285" y="3415547"/>
            <a:ext cx="2158810" cy="36004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Formative assessment</a:t>
            </a:r>
            <a:endParaRPr sz="1600"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5" name="Google Shape;145;p4">
            <a:extLst>
              <a:ext uri="{FF2B5EF4-FFF2-40B4-BE49-F238E27FC236}">
                <a16:creationId xmlns:a16="http://schemas.microsoft.com/office/drawing/2014/main" id="{244653AD-2AA3-B61D-0231-932931821502}"/>
              </a:ext>
            </a:extLst>
          </p:cNvPr>
          <p:cNvSpPr/>
          <p:nvPr/>
        </p:nvSpPr>
        <p:spPr>
          <a:xfrm>
            <a:off x="2341908" y="701281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1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Major:</a:t>
            </a:r>
            <a:endParaRPr sz="1600"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6" name="Google Shape;146;p4">
            <a:extLst>
              <a:ext uri="{FF2B5EF4-FFF2-40B4-BE49-F238E27FC236}">
                <a16:creationId xmlns:a16="http://schemas.microsoft.com/office/drawing/2014/main" id="{539F63D4-E224-B69D-AE15-EEFD7CB3F5A2}"/>
              </a:ext>
            </a:extLst>
          </p:cNvPr>
          <p:cNvSpPr/>
          <p:nvPr/>
        </p:nvSpPr>
        <p:spPr>
          <a:xfrm>
            <a:off x="674285" y="4463450"/>
            <a:ext cx="2145162" cy="36004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Differentiation</a:t>
            </a:r>
            <a:endParaRPr sz="1600"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7" name="Google Shape;147;p4">
            <a:extLst>
              <a:ext uri="{FF2B5EF4-FFF2-40B4-BE49-F238E27FC236}">
                <a16:creationId xmlns:a16="http://schemas.microsoft.com/office/drawing/2014/main" id="{989113E6-477E-DE38-320F-817E374F2908}"/>
              </a:ext>
            </a:extLst>
          </p:cNvPr>
          <p:cNvSpPr/>
          <p:nvPr/>
        </p:nvSpPr>
        <p:spPr>
          <a:xfrm>
            <a:off x="674285" y="1801699"/>
            <a:ext cx="2158810" cy="463827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Warm-Up </a:t>
            </a:r>
            <a:endParaRPr sz="1400"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8" name="Google Shape;148;p4">
            <a:extLst>
              <a:ext uri="{FF2B5EF4-FFF2-40B4-BE49-F238E27FC236}">
                <a16:creationId xmlns:a16="http://schemas.microsoft.com/office/drawing/2014/main" id="{088A0A5F-FBB0-5E1A-0083-2A5B9DA2EF1E}"/>
              </a:ext>
            </a:extLst>
          </p:cNvPr>
          <p:cNvSpPr txBox="1"/>
          <p:nvPr/>
        </p:nvSpPr>
        <p:spPr>
          <a:xfrm>
            <a:off x="468880" y="45390"/>
            <a:ext cx="11589644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      Islamic Educational College 				       Date :    /          To     /     </a:t>
            </a:r>
            <a:endParaRPr sz="2400" b="1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" name="Google Shape;149;p4">
            <a:extLst>
              <a:ext uri="{FF2B5EF4-FFF2-40B4-BE49-F238E27FC236}">
                <a16:creationId xmlns:a16="http://schemas.microsoft.com/office/drawing/2014/main" id="{1684BD46-5937-E2C3-1D90-4F54A302A8EC}"/>
              </a:ext>
            </a:extLst>
          </p:cNvPr>
          <p:cNvSpPr/>
          <p:nvPr/>
        </p:nvSpPr>
        <p:spPr>
          <a:xfrm>
            <a:off x="4826304" y="6957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1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Grade:</a:t>
            </a:r>
            <a:endParaRPr sz="1600" b="1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50" name="Google Shape;150;p4">
            <a:extLst>
              <a:ext uri="{FF2B5EF4-FFF2-40B4-BE49-F238E27FC236}">
                <a16:creationId xmlns:a16="http://schemas.microsoft.com/office/drawing/2014/main" id="{941FBFBB-8631-9D3B-2922-9C144E2D57CE}"/>
              </a:ext>
            </a:extLst>
          </p:cNvPr>
          <p:cNvSpPr/>
          <p:nvPr/>
        </p:nvSpPr>
        <p:spPr>
          <a:xfrm>
            <a:off x="6792126" y="684523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1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Unit:</a:t>
            </a:r>
            <a:endParaRPr sz="1600" b="1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51" name="Google Shape;151;p4">
            <a:extLst>
              <a:ext uri="{FF2B5EF4-FFF2-40B4-BE49-F238E27FC236}">
                <a16:creationId xmlns:a16="http://schemas.microsoft.com/office/drawing/2014/main" id="{821935C0-13C7-E417-AA5A-4F6494BA9B4A}"/>
              </a:ext>
            </a:extLst>
          </p:cNvPr>
          <p:cNvSpPr/>
          <p:nvPr/>
        </p:nvSpPr>
        <p:spPr>
          <a:xfrm>
            <a:off x="8720950" y="675981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1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Lesson:</a:t>
            </a:r>
            <a:endParaRPr sz="1600" b="1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52" name="Google Shape;152;p4">
            <a:extLst>
              <a:ext uri="{FF2B5EF4-FFF2-40B4-BE49-F238E27FC236}">
                <a16:creationId xmlns:a16="http://schemas.microsoft.com/office/drawing/2014/main" id="{1886E7E4-5528-23BE-040E-AC75CD09F467}"/>
              </a:ext>
            </a:extLst>
          </p:cNvPr>
          <p:cNvSpPr/>
          <p:nvPr/>
        </p:nvSpPr>
        <p:spPr>
          <a:xfrm>
            <a:off x="2833095" y="1120984"/>
            <a:ext cx="8942681" cy="5578486"/>
          </a:xfrm>
          <a:prstGeom prst="rect">
            <a:avLst/>
          </a:prstGeom>
          <a:noFill/>
          <a:ln w="1270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3" name="Google Shape;153;p4">
            <a:extLst>
              <a:ext uri="{FF2B5EF4-FFF2-40B4-BE49-F238E27FC236}">
                <a16:creationId xmlns:a16="http://schemas.microsoft.com/office/drawing/2014/main" id="{EC6EFEC1-C122-8B8A-6D9E-C57665C69F2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9353" y="540501"/>
            <a:ext cx="650166" cy="6440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4">
            <a:extLst>
              <a:ext uri="{FF2B5EF4-FFF2-40B4-BE49-F238E27FC236}">
                <a16:creationId xmlns:a16="http://schemas.microsoft.com/office/drawing/2014/main" id="{3BBDDF2E-BD46-C183-5FF9-9BBFDC29EC4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16094"/>
          <a:stretch/>
        </p:blipFill>
        <p:spPr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4">
            <a:extLst>
              <a:ext uri="{FF2B5EF4-FFF2-40B4-BE49-F238E27FC236}">
                <a16:creationId xmlns:a16="http://schemas.microsoft.com/office/drawing/2014/main" id="{DAE9277D-474B-EE7B-57B9-723B8DBAA8BD}"/>
              </a:ext>
            </a:extLst>
          </p:cNvPr>
          <p:cNvSpPr/>
          <p:nvPr/>
        </p:nvSpPr>
        <p:spPr>
          <a:xfrm>
            <a:off x="674285" y="4916096"/>
            <a:ext cx="2145162" cy="36004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Linking to life</a:t>
            </a:r>
            <a:endParaRPr sz="1600"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56" name="Google Shape;156;p4">
            <a:extLst>
              <a:ext uri="{FF2B5EF4-FFF2-40B4-BE49-F238E27FC236}">
                <a16:creationId xmlns:a16="http://schemas.microsoft.com/office/drawing/2014/main" id="{64B33C72-EC95-1B46-4D5F-8E141913AFD4}"/>
              </a:ext>
            </a:extLst>
          </p:cNvPr>
          <p:cNvSpPr/>
          <p:nvPr/>
        </p:nvSpPr>
        <p:spPr>
          <a:xfrm>
            <a:off x="674285" y="5433728"/>
            <a:ext cx="2227050" cy="36004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Critical Thinking</a:t>
            </a:r>
            <a:endParaRPr sz="1600"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57" name="Google Shape;157;p4">
            <a:extLst>
              <a:ext uri="{FF2B5EF4-FFF2-40B4-BE49-F238E27FC236}">
                <a16:creationId xmlns:a16="http://schemas.microsoft.com/office/drawing/2014/main" id="{784D9713-594B-F12A-1546-7FE8F8BF6AC3}"/>
              </a:ext>
            </a:extLst>
          </p:cNvPr>
          <p:cNvSpPr/>
          <p:nvPr/>
        </p:nvSpPr>
        <p:spPr>
          <a:xfrm>
            <a:off x="674285" y="5949056"/>
            <a:ext cx="2158810" cy="36004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Closure</a:t>
            </a:r>
            <a:endParaRPr sz="1600"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pSp>
        <p:nvGrpSpPr>
          <p:cNvPr id="158" name="Google Shape;158;p4">
            <a:extLst>
              <a:ext uri="{FF2B5EF4-FFF2-40B4-BE49-F238E27FC236}">
                <a16:creationId xmlns:a16="http://schemas.microsoft.com/office/drawing/2014/main" id="{481D2F16-7DC7-6B3B-6483-1AB0BE003BDE}"/>
              </a:ext>
            </a:extLst>
          </p:cNvPr>
          <p:cNvGrpSpPr/>
          <p:nvPr/>
        </p:nvGrpSpPr>
        <p:grpSpPr>
          <a:xfrm>
            <a:off x="10485504" y="1094907"/>
            <a:ext cx="1573020" cy="730155"/>
            <a:chOff x="7446246" y="205862"/>
            <a:chExt cx="1544854" cy="691058"/>
          </a:xfrm>
        </p:grpSpPr>
        <p:sp>
          <p:nvSpPr>
            <p:cNvPr id="159" name="Google Shape;159;p4">
              <a:extLst>
                <a:ext uri="{FF2B5EF4-FFF2-40B4-BE49-F238E27FC236}">
                  <a16:creationId xmlns:a16="http://schemas.microsoft.com/office/drawing/2014/main" id="{C8E0E96F-233E-7D94-F95A-F740053E10F0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>
                <a:gd name="adj" fmla="val 16667"/>
              </a:avLst>
            </a:prstGeom>
            <a:solidFill>
              <a:srgbClr val="EC3E5E"/>
            </a:solidFill>
            <a:ln w="12700" cap="flat" cmpd="sng">
              <a:solidFill>
                <a:srgbClr val="EC3E5E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" name="Google Shape;160;p4">
              <a:extLst>
                <a:ext uri="{FF2B5EF4-FFF2-40B4-BE49-F238E27FC236}">
                  <a16:creationId xmlns:a16="http://schemas.microsoft.com/office/drawing/2014/main" id="{D9C3D2E6-0C60-8626-17F2-E3225C6ED67C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02:00 minutes</a:t>
              </a:r>
              <a:endParaRPr/>
            </a:p>
          </p:txBody>
        </p:sp>
      </p:grpSp>
      <p:sp>
        <p:nvSpPr>
          <p:cNvPr id="161" name="Google Shape;161;p4">
            <a:extLst>
              <a:ext uri="{FF2B5EF4-FFF2-40B4-BE49-F238E27FC236}">
                <a16:creationId xmlns:a16="http://schemas.microsoft.com/office/drawing/2014/main" id="{06035B4B-6EA6-626A-7E7E-30DFCDE5708E}"/>
              </a:ext>
            </a:extLst>
          </p:cNvPr>
          <p:cNvSpPr/>
          <p:nvPr/>
        </p:nvSpPr>
        <p:spPr>
          <a:xfrm>
            <a:off x="10578815" y="6045267"/>
            <a:ext cx="1024287" cy="346733"/>
          </a:xfrm>
          <a:prstGeom prst="flowChartAlternateProcess">
            <a:avLst/>
          </a:prstGeom>
          <a:solidFill>
            <a:schemeClr val="accent2"/>
          </a:solidFill>
          <a:ln w="12700" cap="flat" cmpd="sng">
            <a:solidFill>
              <a:srgbClr val="AC5B2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IRS</a:t>
            </a:r>
            <a:endParaRPr/>
          </a:p>
        </p:txBody>
      </p:sp>
      <p:sp>
        <p:nvSpPr>
          <p:cNvPr id="162" name="Google Shape;162;p4">
            <a:extLst>
              <a:ext uri="{FF2B5EF4-FFF2-40B4-BE49-F238E27FC236}">
                <a16:creationId xmlns:a16="http://schemas.microsoft.com/office/drawing/2014/main" id="{27D6F2D5-2CC4-F434-646D-6FEC8DB5C891}"/>
              </a:ext>
            </a:extLst>
          </p:cNvPr>
          <p:cNvSpPr/>
          <p:nvPr/>
        </p:nvSpPr>
        <p:spPr>
          <a:xfrm>
            <a:off x="10565656" y="6466390"/>
            <a:ext cx="1573019" cy="346733"/>
          </a:xfrm>
          <a:prstGeom prst="flowChartAlternateProcess">
            <a:avLst/>
          </a:prstGeom>
          <a:solidFill>
            <a:schemeClr val="accent2"/>
          </a:solidFill>
          <a:ln w="12700" cap="flat" cmpd="sng">
            <a:solidFill>
              <a:srgbClr val="AC5B2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Magic Boards</a:t>
            </a:r>
            <a:endParaRPr/>
          </a:p>
        </p:txBody>
      </p:sp>
      <p:graphicFrame>
        <p:nvGraphicFramePr>
          <p:cNvPr id="3" name="Content Placeholder 3">
            <a:hlinkClick r:id="" action="ppaction://ole?verb=0"/>
            <a:extLst>
              <a:ext uri="{FF2B5EF4-FFF2-40B4-BE49-F238E27FC236}">
                <a16:creationId xmlns:a16="http://schemas.microsoft.com/office/drawing/2014/main" id="{8C1E1E32-F429-9E93-793E-235C7642BDC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68048616"/>
              </p:ext>
            </p:extLst>
          </p:nvPr>
        </p:nvGraphicFramePr>
        <p:xfrm>
          <a:off x="4122785" y="1915505"/>
          <a:ext cx="5426207" cy="40706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esentation" r:id="rId5" imgW="4472974" imgH="3356041" progId="PowerPoint.Show.12">
                  <p:embed/>
                </p:oleObj>
              </mc:Choice>
              <mc:Fallback>
                <p:oleObj name="Presentation" r:id="rId5" imgW="4472974" imgH="3356041" progId="PowerPoint.Show.12">
                  <p:embed/>
                  <p:pic>
                    <p:nvPicPr>
                      <p:cNvPr id="4" name="Content Placeholder 3">
                        <a:hlinkClick r:id="" action="ppaction://ole?verb=0"/>
                        <a:extLst>
                          <a:ext uri="{FF2B5EF4-FFF2-40B4-BE49-F238E27FC236}">
                            <a16:creationId xmlns:a16="http://schemas.microsoft.com/office/drawing/2014/main" id="{6539D3B7-D1DD-9CAF-3CBF-844F0565AFC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122785" y="1915505"/>
                        <a:ext cx="5426207" cy="407061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80527452"/>
      </p:ext>
    </p:ext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>
          <a:extLst>
            <a:ext uri="{FF2B5EF4-FFF2-40B4-BE49-F238E27FC236}">
              <a16:creationId xmlns:a16="http://schemas.microsoft.com/office/drawing/2014/main" id="{671F4E36-8061-93A9-53BE-9A67F07DCF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5">
            <a:extLst>
              <a:ext uri="{FF2B5EF4-FFF2-40B4-BE49-F238E27FC236}">
                <a16:creationId xmlns:a16="http://schemas.microsoft.com/office/drawing/2014/main" id="{4A6FFDCE-2342-F515-85A2-C9A130A3E2EB}"/>
              </a:ext>
            </a:extLst>
          </p:cNvPr>
          <p:cNvSpPr/>
          <p:nvPr/>
        </p:nvSpPr>
        <p:spPr>
          <a:xfrm>
            <a:off x="674285" y="1298870"/>
            <a:ext cx="1764924" cy="5400600"/>
          </a:xfrm>
          <a:prstGeom prst="roundRect">
            <a:avLst>
              <a:gd name="adj" fmla="val 7143"/>
            </a:avLst>
          </a:prstGeom>
          <a:solidFill>
            <a:srgbClr val="4F6481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" name="Google Shape;169;p5">
            <a:extLst>
              <a:ext uri="{FF2B5EF4-FFF2-40B4-BE49-F238E27FC236}">
                <a16:creationId xmlns:a16="http://schemas.microsoft.com/office/drawing/2014/main" id="{F4818071-BBB3-7785-1090-756FE3B15912}"/>
              </a:ext>
            </a:extLst>
          </p:cNvPr>
          <p:cNvSpPr/>
          <p:nvPr/>
        </p:nvSpPr>
        <p:spPr>
          <a:xfrm>
            <a:off x="674285" y="1230630"/>
            <a:ext cx="2131514" cy="435768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Outcomes </a:t>
            </a:r>
            <a:endParaRPr sz="1600" b="1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70" name="Google Shape;170;p5">
            <a:extLst>
              <a:ext uri="{FF2B5EF4-FFF2-40B4-BE49-F238E27FC236}">
                <a16:creationId xmlns:a16="http://schemas.microsoft.com/office/drawing/2014/main" id="{BFC3F4FA-3FB2-485A-4952-8E3394CFAD13}"/>
              </a:ext>
            </a:extLst>
          </p:cNvPr>
          <p:cNvSpPr/>
          <p:nvPr/>
        </p:nvSpPr>
        <p:spPr>
          <a:xfrm>
            <a:off x="674285" y="2383728"/>
            <a:ext cx="2158810" cy="36004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Pre-assessment</a:t>
            </a:r>
            <a:endParaRPr sz="1600"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71" name="Google Shape;171;p5">
            <a:extLst>
              <a:ext uri="{FF2B5EF4-FFF2-40B4-BE49-F238E27FC236}">
                <a16:creationId xmlns:a16="http://schemas.microsoft.com/office/drawing/2014/main" id="{AAF42FAB-04DD-E050-4D7E-3E51A8236B74}"/>
              </a:ext>
            </a:extLst>
          </p:cNvPr>
          <p:cNvSpPr/>
          <p:nvPr/>
        </p:nvSpPr>
        <p:spPr>
          <a:xfrm>
            <a:off x="674285" y="2908765"/>
            <a:ext cx="2158810" cy="36004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7FB75F"/>
              </a:gs>
              <a:gs pos="50000">
                <a:srgbClr val="6EB141"/>
              </a:gs>
              <a:gs pos="100000">
                <a:srgbClr val="5FA134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Presentation</a:t>
            </a:r>
            <a:endParaRPr sz="1600"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72" name="Google Shape;172;p5">
            <a:extLst>
              <a:ext uri="{FF2B5EF4-FFF2-40B4-BE49-F238E27FC236}">
                <a16:creationId xmlns:a16="http://schemas.microsoft.com/office/drawing/2014/main" id="{311C0171-7A2A-943E-125E-3F9EF2A3D543}"/>
              </a:ext>
            </a:extLst>
          </p:cNvPr>
          <p:cNvSpPr/>
          <p:nvPr/>
        </p:nvSpPr>
        <p:spPr>
          <a:xfrm>
            <a:off x="674285" y="3950814"/>
            <a:ext cx="2158810" cy="36004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Feedback</a:t>
            </a:r>
            <a:endParaRPr sz="1600"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73" name="Google Shape;173;p5">
            <a:extLst>
              <a:ext uri="{FF2B5EF4-FFF2-40B4-BE49-F238E27FC236}">
                <a16:creationId xmlns:a16="http://schemas.microsoft.com/office/drawing/2014/main" id="{C68C332A-6949-4025-608F-6ECB28C35528}"/>
              </a:ext>
            </a:extLst>
          </p:cNvPr>
          <p:cNvSpPr/>
          <p:nvPr/>
        </p:nvSpPr>
        <p:spPr>
          <a:xfrm>
            <a:off x="674285" y="3415547"/>
            <a:ext cx="2158810" cy="36004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Formative assessment</a:t>
            </a:r>
            <a:endParaRPr sz="1600"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74" name="Google Shape;174;p5">
            <a:extLst>
              <a:ext uri="{FF2B5EF4-FFF2-40B4-BE49-F238E27FC236}">
                <a16:creationId xmlns:a16="http://schemas.microsoft.com/office/drawing/2014/main" id="{1F969CDB-AC23-0B63-8447-26E12D6C5681}"/>
              </a:ext>
            </a:extLst>
          </p:cNvPr>
          <p:cNvSpPr/>
          <p:nvPr/>
        </p:nvSpPr>
        <p:spPr>
          <a:xfrm>
            <a:off x="2341908" y="701281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1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Major:</a:t>
            </a:r>
            <a:endParaRPr sz="1600"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75" name="Google Shape;175;p5">
            <a:extLst>
              <a:ext uri="{FF2B5EF4-FFF2-40B4-BE49-F238E27FC236}">
                <a16:creationId xmlns:a16="http://schemas.microsoft.com/office/drawing/2014/main" id="{5EE4323A-9389-C993-6DCE-52CFB8DA2214}"/>
              </a:ext>
            </a:extLst>
          </p:cNvPr>
          <p:cNvSpPr/>
          <p:nvPr/>
        </p:nvSpPr>
        <p:spPr>
          <a:xfrm>
            <a:off x="674285" y="4463450"/>
            <a:ext cx="2145162" cy="36004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Differentiation</a:t>
            </a:r>
            <a:endParaRPr sz="1600"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76" name="Google Shape;176;p5">
            <a:extLst>
              <a:ext uri="{FF2B5EF4-FFF2-40B4-BE49-F238E27FC236}">
                <a16:creationId xmlns:a16="http://schemas.microsoft.com/office/drawing/2014/main" id="{74917B0E-7590-1E90-6AEC-421DD681C659}"/>
              </a:ext>
            </a:extLst>
          </p:cNvPr>
          <p:cNvSpPr/>
          <p:nvPr/>
        </p:nvSpPr>
        <p:spPr>
          <a:xfrm>
            <a:off x="674285" y="1801699"/>
            <a:ext cx="2158810" cy="463827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Warm-Up </a:t>
            </a:r>
            <a:endParaRPr sz="1400"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77" name="Google Shape;177;p5">
            <a:extLst>
              <a:ext uri="{FF2B5EF4-FFF2-40B4-BE49-F238E27FC236}">
                <a16:creationId xmlns:a16="http://schemas.microsoft.com/office/drawing/2014/main" id="{356387F7-48F2-28AC-8FF5-009D0A66FC38}"/>
              </a:ext>
            </a:extLst>
          </p:cNvPr>
          <p:cNvSpPr txBox="1"/>
          <p:nvPr/>
        </p:nvSpPr>
        <p:spPr>
          <a:xfrm>
            <a:off x="468880" y="45390"/>
            <a:ext cx="11589644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      Islamic Educational College 				       Date :    /          To     /     </a:t>
            </a:r>
            <a:endParaRPr sz="2400" b="1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8" name="Google Shape;178;p5">
            <a:extLst>
              <a:ext uri="{FF2B5EF4-FFF2-40B4-BE49-F238E27FC236}">
                <a16:creationId xmlns:a16="http://schemas.microsoft.com/office/drawing/2014/main" id="{D461782B-7974-08D0-4A0F-BE5B79187FAB}"/>
              </a:ext>
            </a:extLst>
          </p:cNvPr>
          <p:cNvSpPr/>
          <p:nvPr/>
        </p:nvSpPr>
        <p:spPr>
          <a:xfrm>
            <a:off x="4826304" y="6957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1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Grade:</a:t>
            </a:r>
            <a:endParaRPr sz="1600" b="1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79" name="Google Shape;179;p5">
            <a:extLst>
              <a:ext uri="{FF2B5EF4-FFF2-40B4-BE49-F238E27FC236}">
                <a16:creationId xmlns:a16="http://schemas.microsoft.com/office/drawing/2014/main" id="{494FCD8B-6A3F-849A-3E33-3E71C01345E4}"/>
              </a:ext>
            </a:extLst>
          </p:cNvPr>
          <p:cNvSpPr/>
          <p:nvPr/>
        </p:nvSpPr>
        <p:spPr>
          <a:xfrm>
            <a:off x="6792126" y="684523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1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Unit:</a:t>
            </a:r>
            <a:endParaRPr sz="1600" b="1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80" name="Google Shape;180;p5">
            <a:extLst>
              <a:ext uri="{FF2B5EF4-FFF2-40B4-BE49-F238E27FC236}">
                <a16:creationId xmlns:a16="http://schemas.microsoft.com/office/drawing/2014/main" id="{0913E0C1-CAC3-7C75-8832-02A5B061CAFA}"/>
              </a:ext>
            </a:extLst>
          </p:cNvPr>
          <p:cNvSpPr/>
          <p:nvPr/>
        </p:nvSpPr>
        <p:spPr>
          <a:xfrm>
            <a:off x="8720950" y="675981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1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Lesson:</a:t>
            </a:r>
            <a:endParaRPr sz="1600" b="1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81" name="Google Shape;181;p5">
            <a:extLst>
              <a:ext uri="{FF2B5EF4-FFF2-40B4-BE49-F238E27FC236}">
                <a16:creationId xmlns:a16="http://schemas.microsoft.com/office/drawing/2014/main" id="{926A4FCC-8525-A736-C480-9855DC8B5E13}"/>
              </a:ext>
            </a:extLst>
          </p:cNvPr>
          <p:cNvSpPr/>
          <p:nvPr/>
        </p:nvSpPr>
        <p:spPr>
          <a:xfrm>
            <a:off x="2833095" y="1120984"/>
            <a:ext cx="8942681" cy="5578486"/>
          </a:xfrm>
          <a:prstGeom prst="rect">
            <a:avLst/>
          </a:prstGeom>
          <a:noFill/>
          <a:ln w="1270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2" name="Google Shape;182;p5">
            <a:extLst>
              <a:ext uri="{FF2B5EF4-FFF2-40B4-BE49-F238E27FC236}">
                <a16:creationId xmlns:a16="http://schemas.microsoft.com/office/drawing/2014/main" id="{F05762BF-E44B-0627-971B-5E5AF35631A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9353" y="540501"/>
            <a:ext cx="650166" cy="6440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5">
            <a:extLst>
              <a:ext uri="{FF2B5EF4-FFF2-40B4-BE49-F238E27FC236}">
                <a16:creationId xmlns:a16="http://schemas.microsoft.com/office/drawing/2014/main" id="{EE4B4524-93EA-7B9A-2160-6DDC63D3CFB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16094"/>
          <a:stretch/>
        </p:blipFill>
        <p:spPr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5">
            <a:extLst>
              <a:ext uri="{FF2B5EF4-FFF2-40B4-BE49-F238E27FC236}">
                <a16:creationId xmlns:a16="http://schemas.microsoft.com/office/drawing/2014/main" id="{9976AED6-93C0-EB88-EB5D-3D7DFC5E81C4}"/>
              </a:ext>
            </a:extLst>
          </p:cNvPr>
          <p:cNvSpPr/>
          <p:nvPr/>
        </p:nvSpPr>
        <p:spPr>
          <a:xfrm>
            <a:off x="674285" y="4916096"/>
            <a:ext cx="2145162" cy="36004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Linking to life</a:t>
            </a:r>
            <a:endParaRPr sz="1600"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85" name="Google Shape;185;p5">
            <a:extLst>
              <a:ext uri="{FF2B5EF4-FFF2-40B4-BE49-F238E27FC236}">
                <a16:creationId xmlns:a16="http://schemas.microsoft.com/office/drawing/2014/main" id="{6AC4BCE7-5824-9F4F-5EEE-C78818E080C2}"/>
              </a:ext>
            </a:extLst>
          </p:cNvPr>
          <p:cNvSpPr/>
          <p:nvPr/>
        </p:nvSpPr>
        <p:spPr>
          <a:xfrm>
            <a:off x="674285" y="5433728"/>
            <a:ext cx="2227050" cy="36004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Critical Thinking</a:t>
            </a:r>
            <a:endParaRPr sz="1600"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86" name="Google Shape;186;p5">
            <a:extLst>
              <a:ext uri="{FF2B5EF4-FFF2-40B4-BE49-F238E27FC236}">
                <a16:creationId xmlns:a16="http://schemas.microsoft.com/office/drawing/2014/main" id="{8895E0A0-41C5-4118-67BF-DDB4A96E13C9}"/>
              </a:ext>
            </a:extLst>
          </p:cNvPr>
          <p:cNvSpPr/>
          <p:nvPr/>
        </p:nvSpPr>
        <p:spPr>
          <a:xfrm>
            <a:off x="674285" y="5949056"/>
            <a:ext cx="2158810" cy="36004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Closure</a:t>
            </a:r>
            <a:endParaRPr sz="1600"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pSp>
        <p:nvGrpSpPr>
          <p:cNvPr id="187" name="Google Shape;187;p5">
            <a:extLst>
              <a:ext uri="{FF2B5EF4-FFF2-40B4-BE49-F238E27FC236}">
                <a16:creationId xmlns:a16="http://schemas.microsoft.com/office/drawing/2014/main" id="{602719F3-DDA8-1BA6-DF50-8D394C2E10C6}"/>
              </a:ext>
            </a:extLst>
          </p:cNvPr>
          <p:cNvGrpSpPr/>
          <p:nvPr/>
        </p:nvGrpSpPr>
        <p:grpSpPr>
          <a:xfrm>
            <a:off x="10240569" y="1174112"/>
            <a:ext cx="1573020" cy="730155"/>
            <a:chOff x="7446246" y="205862"/>
            <a:chExt cx="1544854" cy="691058"/>
          </a:xfrm>
        </p:grpSpPr>
        <p:sp>
          <p:nvSpPr>
            <p:cNvPr id="188" name="Google Shape;188;p5">
              <a:extLst>
                <a:ext uri="{FF2B5EF4-FFF2-40B4-BE49-F238E27FC236}">
                  <a16:creationId xmlns:a16="http://schemas.microsoft.com/office/drawing/2014/main" id="{D7AF6D88-7C72-F925-1419-438F692DF846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>
                <a:gd name="adj" fmla="val 16667"/>
              </a:avLst>
            </a:prstGeom>
            <a:solidFill>
              <a:srgbClr val="EC3E5E"/>
            </a:solidFill>
            <a:ln w="12700" cap="flat" cmpd="sng">
              <a:solidFill>
                <a:srgbClr val="EC3E5E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" name="Google Shape;189;p5">
              <a:extLst>
                <a:ext uri="{FF2B5EF4-FFF2-40B4-BE49-F238E27FC236}">
                  <a16:creationId xmlns:a16="http://schemas.microsoft.com/office/drawing/2014/main" id="{0C7D3746-B0C4-9ED9-DA33-8F4DC8441A6A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05:00 minutes</a:t>
              </a:r>
              <a:endParaRPr/>
            </a:p>
          </p:txBody>
        </p:sp>
      </p:grpSp>
      <p:pic>
        <p:nvPicPr>
          <p:cNvPr id="190" name="Google Shape;190;p5">
            <a:extLst>
              <a:ext uri="{FF2B5EF4-FFF2-40B4-BE49-F238E27FC236}">
                <a16:creationId xmlns:a16="http://schemas.microsoft.com/office/drawing/2014/main" id="{0819D99A-575E-7B0C-0EEA-9A6C6CAF854D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646780" y="6043963"/>
            <a:ext cx="1411744" cy="59892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1B7E409-B5E4-09D3-C8CF-2D04464FD6BF}"/>
              </a:ext>
            </a:extLst>
          </p:cNvPr>
          <p:cNvSpPr txBox="1"/>
          <p:nvPr/>
        </p:nvSpPr>
        <p:spPr>
          <a:xfrm>
            <a:off x="4344184" y="1543439"/>
            <a:ext cx="53799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What do we see during the night time?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A70FBAE-1604-C950-CED8-77B7C14D16E0}"/>
              </a:ext>
            </a:extLst>
          </p:cNvPr>
          <p:cNvSpPr txBox="1"/>
          <p:nvPr/>
        </p:nvSpPr>
        <p:spPr>
          <a:xfrm>
            <a:off x="3316712" y="3364996"/>
            <a:ext cx="65942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1. We can see the moon and its light.</a:t>
            </a:r>
          </a:p>
        </p:txBody>
      </p:sp>
      <p:pic>
        <p:nvPicPr>
          <p:cNvPr id="7170" name="Picture 2" descr="Crescent Moon Clipart png images | PNGWing">
            <a:extLst>
              <a:ext uri="{FF2B5EF4-FFF2-40B4-BE49-F238E27FC236}">
                <a16:creationId xmlns:a16="http://schemas.microsoft.com/office/drawing/2014/main" id="{6E5B1A8D-0D13-8A04-4CEB-E5111D3017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EEEEEF"/>
              </a:clrFrom>
              <a:clrTo>
                <a:srgbClr val="EEEEE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3401" y="3979650"/>
            <a:ext cx="2354160" cy="2713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7729707"/>
      </p:ext>
    </p:extLst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>
          <a:extLst>
            <a:ext uri="{FF2B5EF4-FFF2-40B4-BE49-F238E27FC236}">
              <a16:creationId xmlns:a16="http://schemas.microsoft.com/office/drawing/2014/main" id="{5DA4AB43-ACED-4E40-C656-403D39363F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5">
            <a:extLst>
              <a:ext uri="{FF2B5EF4-FFF2-40B4-BE49-F238E27FC236}">
                <a16:creationId xmlns:a16="http://schemas.microsoft.com/office/drawing/2014/main" id="{ACA0DFBE-C4A2-D8BB-85E6-8BEBFC043A2D}"/>
              </a:ext>
            </a:extLst>
          </p:cNvPr>
          <p:cNvSpPr/>
          <p:nvPr/>
        </p:nvSpPr>
        <p:spPr>
          <a:xfrm>
            <a:off x="674285" y="1298870"/>
            <a:ext cx="1764924" cy="5400600"/>
          </a:xfrm>
          <a:prstGeom prst="roundRect">
            <a:avLst>
              <a:gd name="adj" fmla="val 7143"/>
            </a:avLst>
          </a:prstGeom>
          <a:solidFill>
            <a:srgbClr val="4F6481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" name="Google Shape;169;p5">
            <a:extLst>
              <a:ext uri="{FF2B5EF4-FFF2-40B4-BE49-F238E27FC236}">
                <a16:creationId xmlns:a16="http://schemas.microsoft.com/office/drawing/2014/main" id="{3151B844-1183-7209-E510-2D5EE4279818}"/>
              </a:ext>
            </a:extLst>
          </p:cNvPr>
          <p:cNvSpPr/>
          <p:nvPr/>
        </p:nvSpPr>
        <p:spPr>
          <a:xfrm>
            <a:off x="674285" y="1230630"/>
            <a:ext cx="2131514" cy="435768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Outcomes </a:t>
            </a:r>
            <a:endParaRPr sz="1600" b="1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70" name="Google Shape;170;p5">
            <a:extLst>
              <a:ext uri="{FF2B5EF4-FFF2-40B4-BE49-F238E27FC236}">
                <a16:creationId xmlns:a16="http://schemas.microsoft.com/office/drawing/2014/main" id="{0095B919-E997-44B9-06EA-56B989654F95}"/>
              </a:ext>
            </a:extLst>
          </p:cNvPr>
          <p:cNvSpPr/>
          <p:nvPr/>
        </p:nvSpPr>
        <p:spPr>
          <a:xfrm>
            <a:off x="674285" y="2383728"/>
            <a:ext cx="2158810" cy="36004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Pre-assessment</a:t>
            </a:r>
            <a:endParaRPr sz="1600"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71" name="Google Shape;171;p5">
            <a:extLst>
              <a:ext uri="{FF2B5EF4-FFF2-40B4-BE49-F238E27FC236}">
                <a16:creationId xmlns:a16="http://schemas.microsoft.com/office/drawing/2014/main" id="{02886AFF-5969-7159-FBFA-61BF7D919A9A}"/>
              </a:ext>
            </a:extLst>
          </p:cNvPr>
          <p:cNvSpPr/>
          <p:nvPr/>
        </p:nvSpPr>
        <p:spPr>
          <a:xfrm>
            <a:off x="674285" y="2908765"/>
            <a:ext cx="2158810" cy="36004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7FB75F"/>
              </a:gs>
              <a:gs pos="50000">
                <a:srgbClr val="6EB141"/>
              </a:gs>
              <a:gs pos="100000">
                <a:srgbClr val="5FA134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Presentation</a:t>
            </a:r>
            <a:endParaRPr sz="1600"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72" name="Google Shape;172;p5">
            <a:extLst>
              <a:ext uri="{FF2B5EF4-FFF2-40B4-BE49-F238E27FC236}">
                <a16:creationId xmlns:a16="http://schemas.microsoft.com/office/drawing/2014/main" id="{3CB4B49A-4EC9-A898-C260-CEEF3AD974DB}"/>
              </a:ext>
            </a:extLst>
          </p:cNvPr>
          <p:cNvSpPr/>
          <p:nvPr/>
        </p:nvSpPr>
        <p:spPr>
          <a:xfrm>
            <a:off x="674285" y="3950814"/>
            <a:ext cx="2158810" cy="36004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Feedback</a:t>
            </a:r>
            <a:endParaRPr sz="1600"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73" name="Google Shape;173;p5">
            <a:extLst>
              <a:ext uri="{FF2B5EF4-FFF2-40B4-BE49-F238E27FC236}">
                <a16:creationId xmlns:a16="http://schemas.microsoft.com/office/drawing/2014/main" id="{3F7F53BE-5868-8445-AC04-F2D0E90744E6}"/>
              </a:ext>
            </a:extLst>
          </p:cNvPr>
          <p:cNvSpPr/>
          <p:nvPr/>
        </p:nvSpPr>
        <p:spPr>
          <a:xfrm>
            <a:off x="674285" y="3415547"/>
            <a:ext cx="2158810" cy="36004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Formative assessment</a:t>
            </a:r>
            <a:endParaRPr sz="1600"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74" name="Google Shape;174;p5">
            <a:extLst>
              <a:ext uri="{FF2B5EF4-FFF2-40B4-BE49-F238E27FC236}">
                <a16:creationId xmlns:a16="http://schemas.microsoft.com/office/drawing/2014/main" id="{7502B53F-6F36-0732-228E-E4185F10DD3E}"/>
              </a:ext>
            </a:extLst>
          </p:cNvPr>
          <p:cNvSpPr/>
          <p:nvPr/>
        </p:nvSpPr>
        <p:spPr>
          <a:xfrm>
            <a:off x="2341908" y="701281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1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Major:</a:t>
            </a:r>
            <a:endParaRPr sz="1600"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75" name="Google Shape;175;p5">
            <a:extLst>
              <a:ext uri="{FF2B5EF4-FFF2-40B4-BE49-F238E27FC236}">
                <a16:creationId xmlns:a16="http://schemas.microsoft.com/office/drawing/2014/main" id="{FC321428-3E4E-C03D-1213-10E3F5C7DD41}"/>
              </a:ext>
            </a:extLst>
          </p:cNvPr>
          <p:cNvSpPr/>
          <p:nvPr/>
        </p:nvSpPr>
        <p:spPr>
          <a:xfrm>
            <a:off x="674285" y="4463450"/>
            <a:ext cx="2145162" cy="36004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Differentiation</a:t>
            </a:r>
            <a:endParaRPr sz="1600"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76" name="Google Shape;176;p5">
            <a:extLst>
              <a:ext uri="{FF2B5EF4-FFF2-40B4-BE49-F238E27FC236}">
                <a16:creationId xmlns:a16="http://schemas.microsoft.com/office/drawing/2014/main" id="{9E5F7E82-1799-D308-6751-1FA2EE772F34}"/>
              </a:ext>
            </a:extLst>
          </p:cNvPr>
          <p:cNvSpPr/>
          <p:nvPr/>
        </p:nvSpPr>
        <p:spPr>
          <a:xfrm>
            <a:off x="674285" y="1801699"/>
            <a:ext cx="2158810" cy="463827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Warm-Up </a:t>
            </a:r>
            <a:endParaRPr sz="1400"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77" name="Google Shape;177;p5">
            <a:extLst>
              <a:ext uri="{FF2B5EF4-FFF2-40B4-BE49-F238E27FC236}">
                <a16:creationId xmlns:a16="http://schemas.microsoft.com/office/drawing/2014/main" id="{D104A903-F0F1-619E-118D-489D0FE272EF}"/>
              </a:ext>
            </a:extLst>
          </p:cNvPr>
          <p:cNvSpPr txBox="1"/>
          <p:nvPr/>
        </p:nvSpPr>
        <p:spPr>
          <a:xfrm>
            <a:off x="468880" y="45390"/>
            <a:ext cx="11589644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      Islamic Educational College 				       Date :    /          To     /     </a:t>
            </a:r>
            <a:endParaRPr sz="2400" b="1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8" name="Google Shape;178;p5">
            <a:extLst>
              <a:ext uri="{FF2B5EF4-FFF2-40B4-BE49-F238E27FC236}">
                <a16:creationId xmlns:a16="http://schemas.microsoft.com/office/drawing/2014/main" id="{2975F216-4C07-9A39-45BD-F4C2168F2FEA}"/>
              </a:ext>
            </a:extLst>
          </p:cNvPr>
          <p:cNvSpPr/>
          <p:nvPr/>
        </p:nvSpPr>
        <p:spPr>
          <a:xfrm>
            <a:off x="4826304" y="6957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1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Grade:</a:t>
            </a:r>
            <a:endParaRPr sz="1600" b="1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79" name="Google Shape;179;p5">
            <a:extLst>
              <a:ext uri="{FF2B5EF4-FFF2-40B4-BE49-F238E27FC236}">
                <a16:creationId xmlns:a16="http://schemas.microsoft.com/office/drawing/2014/main" id="{C69B2B31-2B29-9C83-0D51-6887DC02C3C7}"/>
              </a:ext>
            </a:extLst>
          </p:cNvPr>
          <p:cNvSpPr/>
          <p:nvPr/>
        </p:nvSpPr>
        <p:spPr>
          <a:xfrm>
            <a:off x="6792126" y="684523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1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Unit:</a:t>
            </a:r>
            <a:endParaRPr sz="1600" b="1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80" name="Google Shape;180;p5">
            <a:extLst>
              <a:ext uri="{FF2B5EF4-FFF2-40B4-BE49-F238E27FC236}">
                <a16:creationId xmlns:a16="http://schemas.microsoft.com/office/drawing/2014/main" id="{B8ED6470-5E07-8FC7-69D8-02B17FA0FBEF}"/>
              </a:ext>
            </a:extLst>
          </p:cNvPr>
          <p:cNvSpPr/>
          <p:nvPr/>
        </p:nvSpPr>
        <p:spPr>
          <a:xfrm>
            <a:off x="8720950" y="675981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1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Lesson:</a:t>
            </a:r>
            <a:endParaRPr sz="1600" b="1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81" name="Google Shape;181;p5">
            <a:extLst>
              <a:ext uri="{FF2B5EF4-FFF2-40B4-BE49-F238E27FC236}">
                <a16:creationId xmlns:a16="http://schemas.microsoft.com/office/drawing/2014/main" id="{B38584A0-817C-4D7A-112C-337FBCC84510}"/>
              </a:ext>
            </a:extLst>
          </p:cNvPr>
          <p:cNvSpPr/>
          <p:nvPr/>
        </p:nvSpPr>
        <p:spPr>
          <a:xfrm>
            <a:off x="2833095" y="1120984"/>
            <a:ext cx="8942681" cy="5578486"/>
          </a:xfrm>
          <a:prstGeom prst="rect">
            <a:avLst/>
          </a:prstGeom>
          <a:noFill/>
          <a:ln w="1270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2" name="Google Shape;182;p5">
            <a:extLst>
              <a:ext uri="{FF2B5EF4-FFF2-40B4-BE49-F238E27FC236}">
                <a16:creationId xmlns:a16="http://schemas.microsoft.com/office/drawing/2014/main" id="{7A13922F-A996-1A7D-86D5-B77632CEFD1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9353" y="540501"/>
            <a:ext cx="650166" cy="6440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5">
            <a:extLst>
              <a:ext uri="{FF2B5EF4-FFF2-40B4-BE49-F238E27FC236}">
                <a16:creationId xmlns:a16="http://schemas.microsoft.com/office/drawing/2014/main" id="{200C8783-E3C8-EC0B-EA3D-88603DE13C1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16094"/>
          <a:stretch/>
        </p:blipFill>
        <p:spPr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5">
            <a:extLst>
              <a:ext uri="{FF2B5EF4-FFF2-40B4-BE49-F238E27FC236}">
                <a16:creationId xmlns:a16="http://schemas.microsoft.com/office/drawing/2014/main" id="{55FC6DDF-0201-9DB0-4391-A360C80F1F0A}"/>
              </a:ext>
            </a:extLst>
          </p:cNvPr>
          <p:cNvSpPr/>
          <p:nvPr/>
        </p:nvSpPr>
        <p:spPr>
          <a:xfrm>
            <a:off x="674285" y="4916096"/>
            <a:ext cx="2145162" cy="36004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Linking to life</a:t>
            </a:r>
            <a:endParaRPr sz="1600"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85" name="Google Shape;185;p5">
            <a:extLst>
              <a:ext uri="{FF2B5EF4-FFF2-40B4-BE49-F238E27FC236}">
                <a16:creationId xmlns:a16="http://schemas.microsoft.com/office/drawing/2014/main" id="{C82A1872-1788-FB8B-72C6-B17137E5D03A}"/>
              </a:ext>
            </a:extLst>
          </p:cNvPr>
          <p:cNvSpPr/>
          <p:nvPr/>
        </p:nvSpPr>
        <p:spPr>
          <a:xfrm>
            <a:off x="674285" y="5433728"/>
            <a:ext cx="2227050" cy="36004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Critical Thinking</a:t>
            </a:r>
            <a:endParaRPr sz="1600"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86" name="Google Shape;186;p5">
            <a:extLst>
              <a:ext uri="{FF2B5EF4-FFF2-40B4-BE49-F238E27FC236}">
                <a16:creationId xmlns:a16="http://schemas.microsoft.com/office/drawing/2014/main" id="{B6F1FBB1-D37F-4B6B-F065-80B025BAA1DC}"/>
              </a:ext>
            </a:extLst>
          </p:cNvPr>
          <p:cNvSpPr/>
          <p:nvPr/>
        </p:nvSpPr>
        <p:spPr>
          <a:xfrm>
            <a:off x="674285" y="5949056"/>
            <a:ext cx="2158810" cy="36004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Closure</a:t>
            </a:r>
            <a:endParaRPr sz="1600"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pSp>
        <p:nvGrpSpPr>
          <p:cNvPr id="187" name="Google Shape;187;p5">
            <a:extLst>
              <a:ext uri="{FF2B5EF4-FFF2-40B4-BE49-F238E27FC236}">
                <a16:creationId xmlns:a16="http://schemas.microsoft.com/office/drawing/2014/main" id="{824712EA-F6C0-7BED-FE5D-7738FE4F434F}"/>
              </a:ext>
            </a:extLst>
          </p:cNvPr>
          <p:cNvGrpSpPr/>
          <p:nvPr/>
        </p:nvGrpSpPr>
        <p:grpSpPr>
          <a:xfrm>
            <a:off x="10240569" y="1174112"/>
            <a:ext cx="1573020" cy="730155"/>
            <a:chOff x="7446246" y="205862"/>
            <a:chExt cx="1544854" cy="691058"/>
          </a:xfrm>
        </p:grpSpPr>
        <p:sp>
          <p:nvSpPr>
            <p:cNvPr id="188" name="Google Shape;188;p5">
              <a:extLst>
                <a:ext uri="{FF2B5EF4-FFF2-40B4-BE49-F238E27FC236}">
                  <a16:creationId xmlns:a16="http://schemas.microsoft.com/office/drawing/2014/main" id="{94ED1418-1F4B-13BC-F410-099D5763D3BF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>
                <a:gd name="adj" fmla="val 16667"/>
              </a:avLst>
            </a:prstGeom>
            <a:solidFill>
              <a:srgbClr val="EC3E5E"/>
            </a:solidFill>
            <a:ln w="12700" cap="flat" cmpd="sng">
              <a:solidFill>
                <a:srgbClr val="EC3E5E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" name="Google Shape;189;p5">
              <a:extLst>
                <a:ext uri="{FF2B5EF4-FFF2-40B4-BE49-F238E27FC236}">
                  <a16:creationId xmlns:a16="http://schemas.microsoft.com/office/drawing/2014/main" id="{FCED2167-A18E-5C2B-754F-2CA50115696D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05:00 minutes</a:t>
              </a:r>
              <a:endParaRPr/>
            </a:p>
          </p:txBody>
        </p:sp>
      </p:grpSp>
      <p:pic>
        <p:nvPicPr>
          <p:cNvPr id="190" name="Google Shape;190;p5">
            <a:extLst>
              <a:ext uri="{FF2B5EF4-FFF2-40B4-BE49-F238E27FC236}">
                <a16:creationId xmlns:a16="http://schemas.microsoft.com/office/drawing/2014/main" id="{2600C2A1-67EC-0B56-7204-C9161FF7AD3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646780" y="6043963"/>
            <a:ext cx="1411744" cy="59892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A24966E-8B42-62B1-BEAB-BAB536379C16}"/>
              </a:ext>
            </a:extLst>
          </p:cNvPr>
          <p:cNvSpPr txBox="1"/>
          <p:nvPr/>
        </p:nvSpPr>
        <p:spPr>
          <a:xfrm>
            <a:off x="4344184" y="1543439"/>
            <a:ext cx="53012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What do we see during the night time?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7C652F7-9261-6A25-BBD9-3BA143343407}"/>
              </a:ext>
            </a:extLst>
          </p:cNvPr>
          <p:cNvSpPr txBox="1"/>
          <p:nvPr/>
        </p:nvSpPr>
        <p:spPr>
          <a:xfrm>
            <a:off x="3316712" y="3364996"/>
            <a:ext cx="65942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2. We can see the shining stars.</a:t>
            </a:r>
          </a:p>
        </p:txBody>
      </p:sp>
      <p:pic>
        <p:nvPicPr>
          <p:cNvPr id="6146" name="Picture 2" descr="366,900+ Starry Sky Stock Illustrations, Royalty-Free Vector Graphics &amp; Clip  Art - iStock | Night sky, Stars, Starry night">
            <a:extLst>
              <a:ext uri="{FF2B5EF4-FFF2-40B4-BE49-F238E27FC236}">
                <a16:creationId xmlns:a16="http://schemas.microsoft.com/office/drawing/2014/main" id="{EDB9FFEF-5843-8D1C-621A-987C71AC54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6857" y="4059039"/>
            <a:ext cx="3956037" cy="2798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3447787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2"/>
          <p:cNvSpPr/>
          <p:nvPr/>
        </p:nvSpPr>
        <p:spPr>
          <a:xfrm>
            <a:off x="674285" y="1298870"/>
            <a:ext cx="1764924" cy="5400600"/>
          </a:xfrm>
          <a:prstGeom prst="roundRect">
            <a:avLst>
              <a:gd name="adj" fmla="val 7143"/>
            </a:avLst>
          </a:prstGeom>
          <a:solidFill>
            <a:srgbClr val="4F6481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" name="Google Shape;85;p2"/>
          <p:cNvSpPr/>
          <p:nvPr/>
        </p:nvSpPr>
        <p:spPr>
          <a:xfrm>
            <a:off x="674285" y="1230630"/>
            <a:ext cx="2131514" cy="435768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7FB75F"/>
              </a:gs>
              <a:gs pos="50000">
                <a:srgbClr val="6EB141"/>
              </a:gs>
              <a:gs pos="100000">
                <a:srgbClr val="5FA134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Outcomes </a:t>
            </a:r>
            <a:endParaRPr sz="1600" b="1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86" name="Google Shape;86;p2"/>
          <p:cNvSpPr/>
          <p:nvPr/>
        </p:nvSpPr>
        <p:spPr>
          <a:xfrm>
            <a:off x="674285" y="2383728"/>
            <a:ext cx="2158810" cy="36004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Pre-assessment</a:t>
            </a:r>
            <a:endParaRPr sz="1600"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7" name="Google Shape;87;p2"/>
          <p:cNvSpPr/>
          <p:nvPr/>
        </p:nvSpPr>
        <p:spPr>
          <a:xfrm>
            <a:off x="674285" y="2908765"/>
            <a:ext cx="2158810" cy="36004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Presentation</a:t>
            </a:r>
            <a:endParaRPr sz="1600"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8" name="Google Shape;88;p2"/>
          <p:cNvSpPr/>
          <p:nvPr/>
        </p:nvSpPr>
        <p:spPr>
          <a:xfrm>
            <a:off x="674285" y="3950814"/>
            <a:ext cx="2158810" cy="36004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Feedback</a:t>
            </a:r>
            <a:endParaRPr sz="1600"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9" name="Google Shape;89;p2"/>
          <p:cNvSpPr/>
          <p:nvPr/>
        </p:nvSpPr>
        <p:spPr>
          <a:xfrm>
            <a:off x="674285" y="3415547"/>
            <a:ext cx="2158810" cy="36004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Formative assessment</a:t>
            </a:r>
            <a:endParaRPr sz="1600"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0" name="Google Shape;90;p2"/>
          <p:cNvSpPr/>
          <p:nvPr/>
        </p:nvSpPr>
        <p:spPr>
          <a:xfrm>
            <a:off x="2341908" y="701281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1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Major:</a:t>
            </a:r>
            <a:endParaRPr sz="1600"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1" name="Google Shape;91;p2"/>
          <p:cNvSpPr/>
          <p:nvPr/>
        </p:nvSpPr>
        <p:spPr>
          <a:xfrm>
            <a:off x="674285" y="4463450"/>
            <a:ext cx="2145162" cy="36004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Differentiation</a:t>
            </a:r>
            <a:endParaRPr sz="1600"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2" name="Google Shape;92;p2"/>
          <p:cNvSpPr/>
          <p:nvPr/>
        </p:nvSpPr>
        <p:spPr>
          <a:xfrm>
            <a:off x="674285" y="1801699"/>
            <a:ext cx="2158810" cy="463827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Warm-Up </a:t>
            </a:r>
            <a:endParaRPr sz="1400"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3" name="Google Shape;93;p2"/>
          <p:cNvSpPr txBox="1"/>
          <p:nvPr/>
        </p:nvSpPr>
        <p:spPr>
          <a:xfrm>
            <a:off x="468880" y="45390"/>
            <a:ext cx="11589644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      Islamic Educational College 				       Date :    /          To     /     </a:t>
            </a:r>
            <a:endParaRPr sz="2400" b="1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" name="Google Shape;94;p2"/>
          <p:cNvSpPr/>
          <p:nvPr/>
        </p:nvSpPr>
        <p:spPr>
          <a:xfrm>
            <a:off x="4826304" y="6957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1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Grade:</a:t>
            </a:r>
            <a:endParaRPr sz="1600" b="1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95" name="Google Shape;95;p2"/>
          <p:cNvSpPr/>
          <p:nvPr/>
        </p:nvSpPr>
        <p:spPr>
          <a:xfrm>
            <a:off x="6792126" y="684523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1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Unit:</a:t>
            </a:r>
            <a:endParaRPr sz="1600" b="1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96" name="Google Shape;96;p2"/>
          <p:cNvSpPr/>
          <p:nvPr/>
        </p:nvSpPr>
        <p:spPr>
          <a:xfrm>
            <a:off x="8720950" y="675981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1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Lesson:</a:t>
            </a:r>
            <a:endParaRPr sz="1600" b="1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97" name="Google Shape;97;p2"/>
          <p:cNvSpPr/>
          <p:nvPr/>
        </p:nvSpPr>
        <p:spPr>
          <a:xfrm>
            <a:off x="2833095" y="1120984"/>
            <a:ext cx="8942681" cy="5578486"/>
          </a:xfrm>
          <a:prstGeom prst="rect">
            <a:avLst/>
          </a:prstGeom>
          <a:noFill/>
          <a:ln w="1270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8" name="Google Shape;98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9353" y="540501"/>
            <a:ext cx="650166" cy="644038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2"/>
          <p:cNvPicPr preferRelativeResize="0"/>
          <p:nvPr/>
        </p:nvPicPr>
        <p:blipFill rotWithShape="1">
          <a:blip r:embed="rId4">
            <a:alphaModFix/>
          </a:blip>
          <a:srcRect l="16094"/>
          <a:stretch/>
        </p:blipFill>
        <p:spPr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0" name="Google Shape;100;p2"/>
          <p:cNvGrpSpPr/>
          <p:nvPr/>
        </p:nvGrpSpPr>
        <p:grpSpPr>
          <a:xfrm>
            <a:off x="10762792" y="1090297"/>
            <a:ext cx="1261271" cy="716434"/>
            <a:chOff x="7446246" y="205862"/>
            <a:chExt cx="1544854" cy="691058"/>
          </a:xfrm>
        </p:grpSpPr>
        <p:sp>
          <p:nvSpPr>
            <p:cNvPr id="101" name="Google Shape;101;p2"/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>
                <a:gd name="adj" fmla="val 16667"/>
              </a:avLst>
            </a:prstGeom>
            <a:solidFill>
              <a:srgbClr val="EC3E5E"/>
            </a:solidFill>
            <a:ln w="12700" cap="flat" cmpd="sng">
              <a:solidFill>
                <a:srgbClr val="EC3E5E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01:00 minutes</a:t>
              </a:r>
              <a:endParaRPr/>
            </a:p>
          </p:txBody>
        </p:sp>
      </p:grpSp>
      <p:sp>
        <p:nvSpPr>
          <p:cNvPr id="103" name="Google Shape;103;p2"/>
          <p:cNvSpPr/>
          <p:nvPr/>
        </p:nvSpPr>
        <p:spPr>
          <a:xfrm>
            <a:off x="674285" y="4916096"/>
            <a:ext cx="2145162" cy="36004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Linking to life</a:t>
            </a:r>
            <a:endParaRPr sz="1600"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4" name="Google Shape;104;p2"/>
          <p:cNvSpPr/>
          <p:nvPr/>
        </p:nvSpPr>
        <p:spPr>
          <a:xfrm>
            <a:off x="674285" y="5433728"/>
            <a:ext cx="2227050" cy="36004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Critical Thinking</a:t>
            </a:r>
            <a:endParaRPr sz="1600"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5" name="Google Shape;105;p2"/>
          <p:cNvSpPr/>
          <p:nvPr/>
        </p:nvSpPr>
        <p:spPr>
          <a:xfrm>
            <a:off x="674285" y="5949056"/>
            <a:ext cx="2158810" cy="36004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Closure</a:t>
            </a:r>
            <a:endParaRPr sz="1600"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6" name="Google Shape;106;p2"/>
          <p:cNvSpPr txBox="1"/>
          <p:nvPr/>
        </p:nvSpPr>
        <p:spPr>
          <a:xfrm>
            <a:off x="3261001" y="2102017"/>
            <a:ext cx="6097904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Recognize what to see during the daytime.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>
          <a:extLst>
            <a:ext uri="{FF2B5EF4-FFF2-40B4-BE49-F238E27FC236}">
              <a16:creationId xmlns:a16="http://schemas.microsoft.com/office/drawing/2014/main" id="{38E260AC-1894-BE56-A497-9DEEAA3621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6">
            <a:extLst>
              <a:ext uri="{FF2B5EF4-FFF2-40B4-BE49-F238E27FC236}">
                <a16:creationId xmlns:a16="http://schemas.microsoft.com/office/drawing/2014/main" id="{8C450D36-7F62-68F3-E797-21E6F5434788}"/>
              </a:ext>
            </a:extLst>
          </p:cNvPr>
          <p:cNvSpPr/>
          <p:nvPr/>
        </p:nvSpPr>
        <p:spPr>
          <a:xfrm>
            <a:off x="674285" y="1298870"/>
            <a:ext cx="1764924" cy="5400600"/>
          </a:xfrm>
          <a:prstGeom prst="roundRect">
            <a:avLst>
              <a:gd name="adj" fmla="val 7143"/>
            </a:avLst>
          </a:prstGeom>
          <a:solidFill>
            <a:srgbClr val="4F6481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7" name="Google Shape;197;p6">
            <a:extLst>
              <a:ext uri="{FF2B5EF4-FFF2-40B4-BE49-F238E27FC236}">
                <a16:creationId xmlns:a16="http://schemas.microsoft.com/office/drawing/2014/main" id="{D7C7FBF6-3AF7-FA91-357F-A2E9D5458777}"/>
              </a:ext>
            </a:extLst>
          </p:cNvPr>
          <p:cNvSpPr/>
          <p:nvPr/>
        </p:nvSpPr>
        <p:spPr>
          <a:xfrm>
            <a:off x="674285" y="1230630"/>
            <a:ext cx="2131514" cy="435768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Outcomes </a:t>
            </a:r>
            <a:endParaRPr sz="1600" b="1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98" name="Google Shape;198;p6">
            <a:extLst>
              <a:ext uri="{FF2B5EF4-FFF2-40B4-BE49-F238E27FC236}">
                <a16:creationId xmlns:a16="http://schemas.microsoft.com/office/drawing/2014/main" id="{A40DBAAA-C961-FA6B-2E34-27D853429E56}"/>
              </a:ext>
            </a:extLst>
          </p:cNvPr>
          <p:cNvSpPr/>
          <p:nvPr/>
        </p:nvSpPr>
        <p:spPr>
          <a:xfrm>
            <a:off x="674285" y="2383728"/>
            <a:ext cx="2158810" cy="36004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Pre-assessment</a:t>
            </a:r>
            <a:endParaRPr sz="1600"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99" name="Google Shape;199;p6">
            <a:extLst>
              <a:ext uri="{FF2B5EF4-FFF2-40B4-BE49-F238E27FC236}">
                <a16:creationId xmlns:a16="http://schemas.microsoft.com/office/drawing/2014/main" id="{85CA29D3-E945-A45D-8AB6-1E86E93AC7F6}"/>
              </a:ext>
            </a:extLst>
          </p:cNvPr>
          <p:cNvSpPr/>
          <p:nvPr/>
        </p:nvSpPr>
        <p:spPr>
          <a:xfrm>
            <a:off x="674285" y="2908765"/>
            <a:ext cx="2158810" cy="36004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Presentation</a:t>
            </a:r>
            <a:endParaRPr sz="1600"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00" name="Google Shape;200;p6">
            <a:extLst>
              <a:ext uri="{FF2B5EF4-FFF2-40B4-BE49-F238E27FC236}">
                <a16:creationId xmlns:a16="http://schemas.microsoft.com/office/drawing/2014/main" id="{39780722-1BE8-C1CA-EAA4-CCD2EE26E1CB}"/>
              </a:ext>
            </a:extLst>
          </p:cNvPr>
          <p:cNvSpPr/>
          <p:nvPr/>
        </p:nvSpPr>
        <p:spPr>
          <a:xfrm>
            <a:off x="674285" y="3950814"/>
            <a:ext cx="2158810" cy="36004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Feedback</a:t>
            </a:r>
            <a:endParaRPr sz="1600"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01" name="Google Shape;201;p6">
            <a:extLst>
              <a:ext uri="{FF2B5EF4-FFF2-40B4-BE49-F238E27FC236}">
                <a16:creationId xmlns:a16="http://schemas.microsoft.com/office/drawing/2014/main" id="{73807C4F-7E4F-854E-DD2F-C58D8E1843D3}"/>
              </a:ext>
            </a:extLst>
          </p:cNvPr>
          <p:cNvSpPr/>
          <p:nvPr/>
        </p:nvSpPr>
        <p:spPr>
          <a:xfrm>
            <a:off x="674285" y="3415547"/>
            <a:ext cx="2158810" cy="36004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7FB75F"/>
              </a:gs>
              <a:gs pos="50000">
                <a:srgbClr val="6EB141"/>
              </a:gs>
              <a:gs pos="100000">
                <a:srgbClr val="5FA134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Formative assessment</a:t>
            </a:r>
            <a:endParaRPr sz="1600"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02" name="Google Shape;202;p6">
            <a:extLst>
              <a:ext uri="{FF2B5EF4-FFF2-40B4-BE49-F238E27FC236}">
                <a16:creationId xmlns:a16="http://schemas.microsoft.com/office/drawing/2014/main" id="{4F1E558A-3252-DF38-8E18-6039E12F0E7F}"/>
              </a:ext>
            </a:extLst>
          </p:cNvPr>
          <p:cNvSpPr/>
          <p:nvPr/>
        </p:nvSpPr>
        <p:spPr>
          <a:xfrm>
            <a:off x="2341908" y="701281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1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Major:</a:t>
            </a:r>
            <a:endParaRPr sz="1600"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03" name="Google Shape;203;p6">
            <a:extLst>
              <a:ext uri="{FF2B5EF4-FFF2-40B4-BE49-F238E27FC236}">
                <a16:creationId xmlns:a16="http://schemas.microsoft.com/office/drawing/2014/main" id="{A1CBF362-E5B9-8F8B-7727-AB0814104726}"/>
              </a:ext>
            </a:extLst>
          </p:cNvPr>
          <p:cNvSpPr/>
          <p:nvPr/>
        </p:nvSpPr>
        <p:spPr>
          <a:xfrm>
            <a:off x="674285" y="4463450"/>
            <a:ext cx="2145162" cy="36004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Differentiation</a:t>
            </a:r>
            <a:endParaRPr sz="1600"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04" name="Google Shape;204;p6">
            <a:extLst>
              <a:ext uri="{FF2B5EF4-FFF2-40B4-BE49-F238E27FC236}">
                <a16:creationId xmlns:a16="http://schemas.microsoft.com/office/drawing/2014/main" id="{CF115DA6-D233-FDA4-C87B-7AFB7F17155C}"/>
              </a:ext>
            </a:extLst>
          </p:cNvPr>
          <p:cNvSpPr/>
          <p:nvPr/>
        </p:nvSpPr>
        <p:spPr>
          <a:xfrm>
            <a:off x="674285" y="1801699"/>
            <a:ext cx="2158810" cy="463827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Warm-Up </a:t>
            </a:r>
            <a:endParaRPr sz="1400"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05" name="Google Shape;205;p6">
            <a:extLst>
              <a:ext uri="{FF2B5EF4-FFF2-40B4-BE49-F238E27FC236}">
                <a16:creationId xmlns:a16="http://schemas.microsoft.com/office/drawing/2014/main" id="{AF45F2C9-59D0-53FE-B32F-6AA927B21974}"/>
              </a:ext>
            </a:extLst>
          </p:cNvPr>
          <p:cNvSpPr txBox="1"/>
          <p:nvPr/>
        </p:nvSpPr>
        <p:spPr>
          <a:xfrm>
            <a:off x="468880" y="45390"/>
            <a:ext cx="11589644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      Islamic Educational College 				       Date :    /          To     /     </a:t>
            </a:r>
            <a:endParaRPr sz="2400" b="1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" name="Google Shape;206;p6">
            <a:extLst>
              <a:ext uri="{FF2B5EF4-FFF2-40B4-BE49-F238E27FC236}">
                <a16:creationId xmlns:a16="http://schemas.microsoft.com/office/drawing/2014/main" id="{49C104E6-BE2A-FAFD-989A-4B9C23B4D655}"/>
              </a:ext>
            </a:extLst>
          </p:cNvPr>
          <p:cNvSpPr/>
          <p:nvPr/>
        </p:nvSpPr>
        <p:spPr>
          <a:xfrm>
            <a:off x="4826304" y="6957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1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Grade:</a:t>
            </a:r>
            <a:endParaRPr sz="1600" b="1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07" name="Google Shape;207;p6">
            <a:extLst>
              <a:ext uri="{FF2B5EF4-FFF2-40B4-BE49-F238E27FC236}">
                <a16:creationId xmlns:a16="http://schemas.microsoft.com/office/drawing/2014/main" id="{9F5AC063-B62B-05C3-3F6D-13D26078534B}"/>
              </a:ext>
            </a:extLst>
          </p:cNvPr>
          <p:cNvSpPr/>
          <p:nvPr/>
        </p:nvSpPr>
        <p:spPr>
          <a:xfrm>
            <a:off x="6792126" y="684523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1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Unit:</a:t>
            </a:r>
            <a:endParaRPr sz="1600" b="1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08" name="Google Shape;208;p6">
            <a:extLst>
              <a:ext uri="{FF2B5EF4-FFF2-40B4-BE49-F238E27FC236}">
                <a16:creationId xmlns:a16="http://schemas.microsoft.com/office/drawing/2014/main" id="{18AE695E-5394-6587-06E4-3F0AC0BDF893}"/>
              </a:ext>
            </a:extLst>
          </p:cNvPr>
          <p:cNvSpPr/>
          <p:nvPr/>
        </p:nvSpPr>
        <p:spPr>
          <a:xfrm>
            <a:off x="8720950" y="675981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1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Lesson:</a:t>
            </a:r>
            <a:endParaRPr sz="1600" b="1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09" name="Google Shape;209;p6">
            <a:extLst>
              <a:ext uri="{FF2B5EF4-FFF2-40B4-BE49-F238E27FC236}">
                <a16:creationId xmlns:a16="http://schemas.microsoft.com/office/drawing/2014/main" id="{4032F490-1398-26AC-1D16-A0768EDC5B68}"/>
              </a:ext>
            </a:extLst>
          </p:cNvPr>
          <p:cNvSpPr/>
          <p:nvPr/>
        </p:nvSpPr>
        <p:spPr>
          <a:xfrm>
            <a:off x="2833095" y="1120984"/>
            <a:ext cx="8942681" cy="5578486"/>
          </a:xfrm>
          <a:prstGeom prst="rect">
            <a:avLst/>
          </a:prstGeom>
          <a:noFill/>
          <a:ln w="1270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0" name="Google Shape;210;p6">
            <a:extLst>
              <a:ext uri="{FF2B5EF4-FFF2-40B4-BE49-F238E27FC236}">
                <a16:creationId xmlns:a16="http://schemas.microsoft.com/office/drawing/2014/main" id="{5D0E16CE-BC8A-66C5-6060-05C07E87383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9353" y="540501"/>
            <a:ext cx="650166" cy="6440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6">
            <a:extLst>
              <a:ext uri="{FF2B5EF4-FFF2-40B4-BE49-F238E27FC236}">
                <a16:creationId xmlns:a16="http://schemas.microsoft.com/office/drawing/2014/main" id="{CDF92491-E416-237F-B6C0-B1145E14F32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16094"/>
          <a:stretch/>
        </p:blipFill>
        <p:spPr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6">
            <a:extLst>
              <a:ext uri="{FF2B5EF4-FFF2-40B4-BE49-F238E27FC236}">
                <a16:creationId xmlns:a16="http://schemas.microsoft.com/office/drawing/2014/main" id="{10DE893A-788D-C088-0305-123EDCD2B88D}"/>
              </a:ext>
            </a:extLst>
          </p:cNvPr>
          <p:cNvSpPr/>
          <p:nvPr/>
        </p:nvSpPr>
        <p:spPr>
          <a:xfrm>
            <a:off x="674285" y="4916096"/>
            <a:ext cx="2145162" cy="36004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Linking to life</a:t>
            </a:r>
            <a:endParaRPr sz="1600"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13" name="Google Shape;213;p6">
            <a:extLst>
              <a:ext uri="{FF2B5EF4-FFF2-40B4-BE49-F238E27FC236}">
                <a16:creationId xmlns:a16="http://schemas.microsoft.com/office/drawing/2014/main" id="{D26BC38E-1EE2-2CDE-A94B-BD329AF63188}"/>
              </a:ext>
            </a:extLst>
          </p:cNvPr>
          <p:cNvSpPr/>
          <p:nvPr/>
        </p:nvSpPr>
        <p:spPr>
          <a:xfrm>
            <a:off x="674285" y="5433728"/>
            <a:ext cx="2227050" cy="36004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Critical Thinking</a:t>
            </a:r>
            <a:endParaRPr sz="1600"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14" name="Google Shape;214;p6">
            <a:extLst>
              <a:ext uri="{FF2B5EF4-FFF2-40B4-BE49-F238E27FC236}">
                <a16:creationId xmlns:a16="http://schemas.microsoft.com/office/drawing/2014/main" id="{357543EC-1062-9723-B98E-1EA8FC01BFFF}"/>
              </a:ext>
            </a:extLst>
          </p:cNvPr>
          <p:cNvSpPr/>
          <p:nvPr/>
        </p:nvSpPr>
        <p:spPr>
          <a:xfrm>
            <a:off x="674285" y="5949056"/>
            <a:ext cx="2158810" cy="36004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Closure</a:t>
            </a:r>
            <a:endParaRPr sz="1600"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pSp>
        <p:nvGrpSpPr>
          <p:cNvPr id="215" name="Google Shape;215;p6">
            <a:extLst>
              <a:ext uri="{FF2B5EF4-FFF2-40B4-BE49-F238E27FC236}">
                <a16:creationId xmlns:a16="http://schemas.microsoft.com/office/drawing/2014/main" id="{2515D25A-26C8-B408-BA4A-81A5C2E1BC97}"/>
              </a:ext>
            </a:extLst>
          </p:cNvPr>
          <p:cNvGrpSpPr/>
          <p:nvPr/>
        </p:nvGrpSpPr>
        <p:grpSpPr>
          <a:xfrm>
            <a:off x="10252937" y="1183891"/>
            <a:ext cx="1573020" cy="730155"/>
            <a:chOff x="7446246" y="205862"/>
            <a:chExt cx="1544854" cy="691058"/>
          </a:xfrm>
        </p:grpSpPr>
        <p:sp>
          <p:nvSpPr>
            <p:cNvPr id="216" name="Google Shape;216;p6">
              <a:extLst>
                <a:ext uri="{FF2B5EF4-FFF2-40B4-BE49-F238E27FC236}">
                  <a16:creationId xmlns:a16="http://schemas.microsoft.com/office/drawing/2014/main" id="{0EE1661D-EBE1-D72A-EBB8-8F5D97D12837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>
                <a:gd name="adj" fmla="val 16667"/>
              </a:avLst>
            </a:prstGeom>
            <a:solidFill>
              <a:srgbClr val="EC3E5E"/>
            </a:solidFill>
            <a:ln w="12700" cap="flat" cmpd="sng">
              <a:solidFill>
                <a:srgbClr val="EC3E5E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" name="Google Shape;217;p6">
              <a:extLst>
                <a:ext uri="{FF2B5EF4-FFF2-40B4-BE49-F238E27FC236}">
                  <a16:creationId xmlns:a16="http://schemas.microsoft.com/office/drawing/2014/main" id="{59BE53A2-0949-2D9A-5F24-6675D1685581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03:00 minutes</a:t>
              </a:r>
              <a:endParaRPr/>
            </a:p>
          </p:txBody>
        </p:sp>
      </p:grpSp>
      <p:sp>
        <p:nvSpPr>
          <p:cNvPr id="218" name="Google Shape;218;p6">
            <a:extLst>
              <a:ext uri="{FF2B5EF4-FFF2-40B4-BE49-F238E27FC236}">
                <a16:creationId xmlns:a16="http://schemas.microsoft.com/office/drawing/2014/main" id="{0B6F3D69-17B3-9D91-601D-6F888A7C5F87}"/>
              </a:ext>
            </a:extLst>
          </p:cNvPr>
          <p:cNvSpPr/>
          <p:nvPr/>
        </p:nvSpPr>
        <p:spPr>
          <a:xfrm>
            <a:off x="10252937" y="6124920"/>
            <a:ext cx="1024287" cy="346733"/>
          </a:xfrm>
          <a:prstGeom prst="flowChartAlternateProcess">
            <a:avLst/>
          </a:prstGeom>
          <a:solidFill>
            <a:schemeClr val="accent2"/>
          </a:solidFill>
          <a:ln w="12700" cap="flat" cmpd="sng">
            <a:solidFill>
              <a:srgbClr val="AC5B2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IRS</a:t>
            </a:r>
            <a:endParaRPr/>
          </a:p>
        </p:txBody>
      </p:sp>
      <p:pic>
        <p:nvPicPr>
          <p:cNvPr id="219" name="Google Shape;219;p6">
            <a:extLst>
              <a:ext uri="{FF2B5EF4-FFF2-40B4-BE49-F238E27FC236}">
                <a16:creationId xmlns:a16="http://schemas.microsoft.com/office/drawing/2014/main" id="{B74BD3B5-533F-796C-2B08-8D1CD29A237B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065179" y="5054746"/>
            <a:ext cx="1041465" cy="1390755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6">
            <a:extLst>
              <a:ext uri="{FF2B5EF4-FFF2-40B4-BE49-F238E27FC236}">
                <a16:creationId xmlns:a16="http://schemas.microsoft.com/office/drawing/2014/main" id="{74A80013-CAEC-B4EE-4487-BFC0B692BC87}"/>
              </a:ext>
            </a:extLst>
          </p:cNvPr>
          <p:cNvSpPr txBox="1"/>
          <p:nvPr/>
        </p:nvSpPr>
        <p:spPr>
          <a:xfrm>
            <a:off x="3136118" y="2114643"/>
            <a:ext cx="6097904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u="sng" dirty="0">
                <a:solidFill>
                  <a:srgbClr val="323F4F"/>
                </a:solidFill>
                <a:latin typeface="Aharoni"/>
                <a:ea typeface="Aharoni"/>
                <a:cs typeface="Aharoni"/>
                <a:sym typeface="Aharoni"/>
              </a:rPr>
              <a:t>What activities do you do during the night?</a:t>
            </a:r>
            <a:endParaRPr sz="3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39394578"/>
      </p:ext>
    </p:extLst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>
          <a:extLst>
            <a:ext uri="{FF2B5EF4-FFF2-40B4-BE49-F238E27FC236}">
              <a16:creationId xmlns:a16="http://schemas.microsoft.com/office/drawing/2014/main" id="{1C0D73DB-4033-C2A4-308A-BADA394C7F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7">
            <a:extLst>
              <a:ext uri="{FF2B5EF4-FFF2-40B4-BE49-F238E27FC236}">
                <a16:creationId xmlns:a16="http://schemas.microsoft.com/office/drawing/2014/main" id="{BE7D6291-CD2E-896A-57F6-C1551E67847D}"/>
              </a:ext>
            </a:extLst>
          </p:cNvPr>
          <p:cNvSpPr/>
          <p:nvPr/>
        </p:nvSpPr>
        <p:spPr>
          <a:xfrm>
            <a:off x="674285" y="1298870"/>
            <a:ext cx="1764924" cy="5400600"/>
          </a:xfrm>
          <a:prstGeom prst="roundRect">
            <a:avLst>
              <a:gd name="adj" fmla="val 7143"/>
            </a:avLst>
          </a:prstGeom>
          <a:solidFill>
            <a:srgbClr val="4F6481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6" name="Google Shape;226;p7">
            <a:extLst>
              <a:ext uri="{FF2B5EF4-FFF2-40B4-BE49-F238E27FC236}">
                <a16:creationId xmlns:a16="http://schemas.microsoft.com/office/drawing/2014/main" id="{2ABF518D-163F-32FA-B05C-7588420677BD}"/>
              </a:ext>
            </a:extLst>
          </p:cNvPr>
          <p:cNvSpPr/>
          <p:nvPr/>
        </p:nvSpPr>
        <p:spPr>
          <a:xfrm>
            <a:off x="674285" y="1230630"/>
            <a:ext cx="2131514" cy="435768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Outcomes </a:t>
            </a:r>
            <a:endParaRPr sz="1600" b="1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27" name="Google Shape;227;p7">
            <a:extLst>
              <a:ext uri="{FF2B5EF4-FFF2-40B4-BE49-F238E27FC236}">
                <a16:creationId xmlns:a16="http://schemas.microsoft.com/office/drawing/2014/main" id="{00F4C57A-A7FF-F80C-AA73-49CD5AFC0E3A}"/>
              </a:ext>
            </a:extLst>
          </p:cNvPr>
          <p:cNvSpPr/>
          <p:nvPr/>
        </p:nvSpPr>
        <p:spPr>
          <a:xfrm>
            <a:off x="674285" y="2383728"/>
            <a:ext cx="2158810" cy="36004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Pre-assessment</a:t>
            </a:r>
            <a:endParaRPr sz="1600"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28" name="Google Shape;228;p7">
            <a:extLst>
              <a:ext uri="{FF2B5EF4-FFF2-40B4-BE49-F238E27FC236}">
                <a16:creationId xmlns:a16="http://schemas.microsoft.com/office/drawing/2014/main" id="{A83C2309-51A0-B94A-8D6A-699A1ADFE6A1}"/>
              </a:ext>
            </a:extLst>
          </p:cNvPr>
          <p:cNvSpPr/>
          <p:nvPr/>
        </p:nvSpPr>
        <p:spPr>
          <a:xfrm>
            <a:off x="674285" y="2908765"/>
            <a:ext cx="2158810" cy="36004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Presentation</a:t>
            </a:r>
            <a:endParaRPr sz="1600"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29" name="Google Shape;229;p7">
            <a:extLst>
              <a:ext uri="{FF2B5EF4-FFF2-40B4-BE49-F238E27FC236}">
                <a16:creationId xmlns:a16="http://schemas.microsoft.com/office/drawing/2014/main" id="{3121B87F-8E0B-573C-ED9F-089F1CE62364}"/>
              </a:ext>
            </a:extLst>
          </p:cNvPr>
          <p:cNvSpPr/>
          <p:nvPr/>
        </p:nvSpPr>
        <p:spPr>
          <a:xfrm>
            <a:off x="674285" y="3950814"/>
            <a:ext cx="2158810" cy="36004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7FB75F"/>
              </a:gs>
              <a:gs pos="50000">
                <a:srgbClr val="6EB141"/>
              </a:gs>
              <a:gs pos="100000">
                <a:srgbClr val="5FA134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Feedback</a:t>
            </a:r>
            <a:endParaRPr sz="1600"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30" name="Google Shape;230;p7">
            <a:extLst>
              <a:ext uri="{FF2B5EF4-FFF2-40B4-BE49-F238E27FC236}">
                <a16:creationId xmlns:a16="http://schemas.microsoft.com/office/drawing/2014/main" id="{842D7F67-8475-E633-B862-7B48CA4A93C0}"/>
              </a:ext>
            </a:extLst>
          </p:cNvPr>
          <p:cNvSpPr/>
          <p:nvPr/>
        </p:nvSpPr>
        <p:spPr>
          <a:xfrm>
            <a:off x="674285" y="3415547"/>
            <a:ext cx="2158810" cy="36004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Formative assessment</a:t>
            </a:r>
            <a:endParaRPr sz="1600"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31" name="Google Shape;231;p7">
            <a:extLst>
              <a:ext uri="{FF2B5EF4-FFF2-40B4-BE49-F238E27FC236}">
                <a16:creationId xmlns:a16="http://schemas.microsoft.com/office/drawing/2014/main" id="{62B79BC5-328E-DA43-E71E-60F82B42B890}"/>
              </a:ext>
            </a:extLst>
          </p:cNvPr>
          <p:cNvSpPr/>
          <p:nvPr/>
        </p:nvSpPr>
        <p:spPr>
          <a:xfrm>
            <a:off x="2341908" y="701281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1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Major:</a:t>
            </a:r>
            <a:endParaRPr sz="1600"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32" name="Google Shape;232;p7">
            <a:extLst>
              <a:ext uri="{FF2B5EF4-FFF2-40B4-BE49-F238E27FC236}">
                <a16:creationId xmlns:a16="http://schemas.microsoft.com/office/drawing/2014/main" id="{2C85185E-460F-6134-F4B0-A653B32BEA4A}"/>
              </a:ext>
            </a:extLst>
          </p:cNvPr>
          <p:cNvSpPr/>
          <p:nvPr/>
        </p:nvSpPr>
        <p:spPr>
          <a:xfrm>
            <a:off x="674285" y="4463450"/>
            <a:ext cx="2145162" cy="36004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Differentiation</a:t>
            </a:r>
            <a:endParaRPr sz="1600"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33" name="Google Shape;233;p7">
            <a:extLst>
              <a:ext uri="{FF2B5EF4-FFF2-40B4-BE49-F238E27FC236}">
                <a16:creationId xmlns:a16="http://schemas.microsoft.com/office/drawing/2014/main" id="{00BAEF0D-A86C-3C68-30E7-6EC9A8D58B4F}"/>
              </a:ext>
            </a:extLst>
          </p:cNvPr>
          <p:cNvSpPr/>
          <p:nvPr/>
        </p:nvSpPr>
        <p:spPr>
          <a:xfrm>
            <a:off x="674285" y="1801699"/>
            <a:ext cx="2158810" cy="463827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Warm-Up </a:t>
            </a:r>
            <a:endParaRPr sz="1400"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34" name="Google Shape;234;p7">
            <a:extLst>
              <a:ext uri="{FF2B5EF4-FFF2-40B4-BE49-F238E27FC236}">
                <a16:creationId xmlns:a16="http://schemas.microsoft.com/office/drawing/2014/main" id="{2D0ECAD0-0FF1-27E8-AFFA-0106CC3449C2}"/>
              </a:ext>
            </a:extLst>
          </p:cNvPr>
          <p:cNvSpPr txBox="1"/>
          <p:nvPr/>
        </p:nvSpPr>
        <p:spPr>
          <a:xfrm>
            <a:off x="468880" y="45390"/>
            <a:ext cx="11589644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      Islamic Educational College 				       Date :    /          To     /     </a:t>
            </a:r>
            <a:endParaRPr sz="2400" b="1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" name="Google Shape;235;p7">
            <a:extLst>
              <a:ext uri="{FF2B5EF4-FFF2-40B4-BE49-F238E27FC236}">
                <a16:creationId xmlns:a16="http://schemas.microsoft.com/office/drawing/2014/main" id="{F56731D1-CB7F-000C-6E30-91A5515A0E4E}"/>
              </a:ext>
            </a:extLst>
          </p:cNvPr>
          <p:cNvSpPr/>
          <p:nvPr/>
        </p:nvSpPr>
        <p:spPr>
          <a:xfrm>
            <a:off x="4826304" y="6957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1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Grade:</a:t>
            </a:r>
            <a:endParaRPr sz="1600" b="1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36" name="Google Shape;236;p7">
            <a:extLst>
              <a:ext uri="{FF2B5EF4-FFF2-40B4-BE49-F238E27FC236}">
                <a16:creationId xmlns:a16="http://schemas.microsoft.com/office/drawing/2014/main" id="{B0FF903C-6D05-A883-D309-2FA643AC9E14}"/>
              </a:ext>
            </a:extLst>
          </p:cNvPr>
          <p:cNvSpPr/>
          <p:nvPr/>
        </p:nvSpPr>
        <p:spPr>
          <a:xfrm>
            <a:off x="6792126" y="684523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1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Unit:</a:t>
            </a:r>
            <a:endParaRPr sz="1600" b="1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37" name="Google Shape;237;p7">
            <a:extLst>
              <a:ext uri="{FF2B5EF4-FFF2-40B4-BE49-F238E27FC236}">
                <a16:creationId xmlns:a16="http://schemas.microsoft.com/office/drawing/2014/main" id="{5FC028BB-3453-27C1-05CA-0F1E4E21FEE0}"/>
              </a:ext>
            </a:extLst>
          </p:cNvPr>
          <p:cNvSpPr/>
          <p:nvPr/>
        </p:nvSpPr>
        <p:spPr>
          <a:xfrm>
            <a:off x="8720950" y="675981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1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Lesson:</a:t>
            </a:r>
            <a:endParaRPr sz="1600" b="1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38" name="Google Shape;238;p7">
            <a:extLst>
              <a:ext uri="{FF2B5EF4-FFF2-40B4-BE49-F238E27FC236}">
                <a16:creationId xmlns:a16="http://schemas.microsoft.com/office/drawing/2014/main" id="{FFB7C8FD-0265-9170-CB20-0F35FCB45333}"/>
              </a:ext>
            </a:extLst>
          </p:cNvPr>
          <p:cNvSpPr/>
          <p:nvPr/>
        </p:nvSpPr>
        <p:spPr>
          <a:xfrm>
            <a:off x="2833095" y="1120984"/>
            <a:ext cx="8942681" cy="5578486"/>
          </a:xfrm>
          <a:prstGeom prst="rect">
            <a:avLst/>
          </a:prstGeom>
          <a:noFill/>
          <a:ln w="1270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9" name="Google Shape;239;p7">
            <a:extLst>
              <a:ext uri="{FF2B5EF4-FFF2-40B4-BE49-F238E27FC236}">
                <a16:creationId xmlns:a16="http://schemas.microsoft.com/office/drawing/2014/main" id="{8A082F0A-ECA7-9FAB-05E6-E39C3A24536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9353" y="540501"/>
            <a:ext cx="650166" cy="6440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7">
            <a:extLst>
              <a:ext uri="{FF2B5EF4-FFF2-40B4-BE49-F238E27FC236}">
                <a16:creationId xmlns:a16="http://schemas.microsoft.com/office/drawing/2014/main" id="{DE67EBCA-89E0-1009-F73E-44B09AA7DCA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16094"/>
          <a:stretch/>
        </p:blipFill>
        <p:spPr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p7">
            <a:extLst>
              <a:ext uri="{FF2B5EF4-FFF2-40B4-BE49-F238E27FC236}">
                <a16:creationId xmlns:a16="http://schemas.microsoft.com/office/drawing/2014/main" id="{AFFB8594-95D4-A2EF-B1B5-5B1D0E20F911}"/>
              </a:ext>
            </a:extLst>
          </p:cNvPr>
          <p:cNvSpPr/>
          <p:nvPr/>
        </p:nvSpPr>
        <p:spPr>
          <a:xfrm>
            <a:off x="674285" y="4916096"/>
            <a:ext cx="2145162" cy="36004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Linking to life</a:t>
            </a:r>
            <a:endParaRPr sz="1600"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42" name="Google Shape;242;p7">
            <a:extLst>
              <a:ext uri="{FF2B5EF4-FFF2-40B4-BE49-F238E27FC236}">
                <a16:creationId xmlns:a16="http://schemas.microsoft.com/office/drawing/2014/main" id="{D8D38D68-818A-615F-D591-F387C7B7F231}"/>
              </a:ext>
            </a:extLst>
          </p:cNvPr>
          <p:cNvSpPr/>
          <p:nvPr/>
        </p:nvSpPr>
        <p:spPr>
          <a:xfrm>
            <a:off x="674285" y="5433728"/>
            <a:ext cx="2227050" cy="36004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Critical Thinking</a:t>
            </a:r>
            <a:endParaRPr sz="1600"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43" name="Google Shape;243;p7">
            <a:extLst>
              <a:ext uri="{FF2B5EF4-FFF2-40B4-BE49-F238E27FC236}">
                <a16:creationId xmlns:a16="http://schemas.microsoft.com/office/drawing/2014/main" id="{A9186C38-34F1-D989-999A-E5A89EF6BA32}"/>
              </a:ext>
            </a:extLst>
          </p:cNvPr>
          <p:cNvSpPr/>
          <p:nvPr/>
        </p:nvSpPr>
        <p:spPr>
          <a:xfrm>
            <a:off x="674285" y="5949056"/>
            <a:ext cx="2158810" cy="36004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Closure</a:t>
            </a:r>
            <a:endParaRPr sz="1600"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pSp>
        <p:nvGrpSpPr>
          <p:cNvPr id="244" name="Google Shape;244;p7">
            <a:extLst>
              <a:ext uri="{FF2B5EF4-FFF2-40B4-BE49-F238E27FC236}">
                <a16:creationId xmlns:a16="http://schemas.microsoft.com/office/drawing/2014/main" id="{FB2EF53C-5B6E-58E9-0874-4A4FBDB90B14}"/>
              </a:ext>
            </a:extLst>
          </p:cNvPr>
          <p:cNvGrpSpPr/>
          <p:nvPr/>
        </p:nvGrpSpPr>
        <p:grpSpPr>
          <a:xfrm>
            <a:off x="10230052" y="1230630"/>
            <a:ext cx="1573020" cy="730155"/>
            <a:chOff x="7446246" y="205862"/>
            <a:chExt cx="1544854" cy="691058"/>
          </a:xfrm>
        </p:grpSpPr>
        <p:sp>
          <p:nvSpPr>
            <p:cNvPr id="245" name="Google Shape;245;p7">
              <a:extLst>
                <a:ext uri="{FF2B5EF4-FFF2-40B4-BE49-F238E27FC236}">
                  <a16:creationId xmlns:a16="http://schemas.microsoft.com/office/drawing/2014/main" id="{DCC1FCF1-BDFA-8D07-7C02-A8D83E3D9104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>
                <a:gd name="adj" fmla="val 16667"/>
              </a:avLst>
            </a:prstGeom>
            <a:solidFill>
              <a:srgbClr val="EC3E5E"/>
            </a:solidFill>
            <a:ln w="12700" cap="flat" cmpd="sng">
              <a:solidFill>
                <a:srgbClr val="EC3E5E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6" name="Google Shape;246;p7">
              <a:extLst>
                <a:ext uri="{FF2B5EF4-FFF2-40B4-BE49-F238E27FC236}">
                  <a16:creationId xmlns:a16="http://schemas.microsoft.com/office/drawing/2014/main" id="{AD62D727-BC0C-79CC-6B40-EEDC66885408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02:00 minutes</a:t>
              </a:r>
              <a:endParaRPr/>
            </a:p>
          </p:txBody>
        </p:sp>
      </p:grpSp>
      <p:sp>
        <p:nvSpPr>
          <p:cNvPr id="247" name="Google Shape;247;p7">
            <a:extLst>
              <a:ext uri="{FF2B5EF4-FFF2-40B4-BE49-F238E27FC236}">
                <a16:creationId xmlns:a16="http://schemas.microsoft.com/office/drawing/2014/main" id="{2D2E1675-406D-9539-DA23-E12955A74685}"/>
              </a:ext>
            </a:extLst>
          </p:cNvPr>
          <p:cNvSpPr/>
          <p:nvPr/>
        </p:nvSpPr>
        <p:spPr>
          <a:xfrm>
            <a:off x="10230052" y="6171659"/>
            <a:ext cx="1573020" cy="346733"/>
          </a:xfrm>
          <a:prstGeom prst="flowChartAlternateProcess">
            <a:avLst/>
          </a:prstGeom>
          <a:solidFill>
            <a:schemeClr val="accent2"/>
          </a:solidFill>
          <a:ln w="12700" cap="flat" cmpd="sng">
            <a:solidFill>
              <a:srgbClr val="AC5B2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Random Pick</a:t>
            </a:r>
            <a:endParaRPr/>
          </a:p>
        </p:txBody>
      </p:sp>
      <p:sp>
        <p:nvSpPr>
          <p:cNvPr id="248" name="Google Shape;248;p7">
            <a:extLst>
              <a:ext uri="{FF2B5EF4-FFF2-40B4-BE49-F238E27FC236}">
                <a16:creationId xmlns:a16="http://schemas.microsoft.com/office/drawing/2014/main" id="{338F4469-4176-9223-1C2F-C690134235BD}"/>
              </a:ext>
            </a:extLst>
          </p:cNvPr>
          <p:cNvSpPr txBox="1"/>
          <p:nvPr/>
        </p:nvSpPr>
        <p:spPr>
          <a:xfrm>
            <a:off x="2938738" y="1294315"/>
            <a:ext cx="8533901" cy="1192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2500" lnSpcReduction="20000"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55A11"/>
              </a:buClr>
              <a:buSzPct val="100000"/>
              <a:buFont typeface="Aharoni"/>
              <a:buNone/>
            </a:pPr>
            <a:r>
              <a:rPr lang="en-US" sz="6000" u="sng">
                <a:solidFill>
                  <a:srgbClr val="C55A11"/>
                </a:solidFill>
                <a:latin typeface="Aharoni"/>
                <a:ea typeface="Aharoni"/>
                <a:cs typeface="Aharoni"/>
                <a:sym typeface="Aharoni"/>
              </a:rPr>
              <a:t>What is the difference between day and night? </a:t>
            </a:r>
            <a:endParaRPr sz="6000" u="sng">
              <a:solidFill>
                <a:srgbClr val="C55A11"/>
              </a:solidFill>
              <a:latin typeface="Aharoni"/>
              <a:ea typeface="Aharoni"/>
              <a:cs typeface="Aharoni"/>
              <a:sym typeface="Aharoni"/>
            </a:endParaRPr>
          </a:p>
        </p:txBody>
      </p:sp>
      <p:pic>
        <p:nvPicPr>
          <p:cNvPr id="249" name="Google Shape;249;p7">
            <a:extLst>
              <a:ext uri="{FF2B5EF4-FFF2-40B4-BE49-F238E27FC236}">
                <a16:creationId xmlns:a16="http://schemas.microsoft.com/office/drawing/2014/main" id="{9D546D29-7692-2E11-1B35-A954DC16D1E1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327455" y="3186776"/>
            <a:ext cx="8408095" cy="334424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15158272"/>
      </p:ext>
    </p:extLst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>
          <a:extLst>
            <a:ext uri="{FF2B5EF4-FFF2-40B4-BE49-F238E27FC236}">
              <a16:creationId xmlns:a16="http://schemas.microsoft.com/office/drawing/2014/main" id="{1AD556FF-1B90-748B-9D94-613443F590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8">
            <a:extLst>
              <a:ext uri="{FF2B5EF4-FFF2-40B4-BE49-F238E27FC236}">
                <a16:creationId xmlns:a16="http://schemas.microsoft.com/office/drawing/2014/main" id="{EA0E93A0-FA7F-9DAC-0F63-DCB181C9058A}"/>
              </a:ext>
            </a:extLst>
          </p:cNvPr>
          <p:cNvSpPr/>
          <p:nvPr/>
        </p:nvSpPr>
        <p:spPr>
          <a:xfrm>
            <a:off x="674285" y="1298870"/>
            <a:ext cx="1764924" cy="5400600"/>
          </a:xfrm>
          <a:prstGeom prst="roundRect">
            <a:avLst>
              <a:gd name="adj" fmla="val 7143"/>
            </a:avLst>
          </a:prstGeom>
          <a:solidFill>
            <a:srgbClr val="4F6481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5" name="Google Shape;255;p8">
            <a:extLst>
              <a:ext uri="{FF2B5EF4-FFF2-40B4-BE49-F238E27FC236}">
                <a16:creationId xmlns:a16="http://schemas.microsoft.com/office/drawing/2014/main" id="{D942D7A5-B004-9F95-7A6B-49D99A59BEF8}"/>
              </a:ext>
            </a:extLst>
          </p:cNvPr>
          <p:cNvSpPr/>
          <p:nvPr/>
        </p:nvSpPr>
        <p:spPr>
          <a:xfrm>
            <a:off x="674285" y="1230630"/>
            <a:ext cx="2131514" cy="435768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Outcomes </a:t>
            </a:r>
            <a:endParaRPr sz="1600" b="1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56" name="Google Shape;256;p8">
            <a:extLst>
              <a:ext uri="{FF2B5EF4-FFF2-40B4-BE49-F238E27FC236}">
                <a16:creationId xmlns:a16="http://schemas.microsoft.com/office/drawing/2014/main" id="{FBF33E9B-C221-C028-5F9B-8602742DE02E}"/>
              </a:ext>
            </a:extLst>
          </p:cNvPr>
          <p:cNvSpPr/>
          <p:nvPr/>
        </p:nvSpPr>
        <p:spPr>
          <a:xfrm>
            <a:off x="674285" y="2383728"/>
            <a:ext cx="2158810" cy="36004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Pre-assessment</a:t>
            </a:r>
            <a:endParaRPr sz="1600"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57" name="Google Shape;257;p8">
            <a:extLst>
              <a:ext uri="{FF2B5EF4-FFF2-40B4-BE49-F238E27FC236}">
                <a16:creationId xmlns:a16="http://schemas.microsoft.com/office/drawing/2014/main" id="{A76ED62D-D3E5-E1E6-FC19-C2FA0F4F3138}"/>
              </a:ext>
            </a:extLst>
          </p:cNvPr>
          <p:cNvSpPr/>
          <p:nvPr/>
        </p:nvSpPr>
        <p:spPr>
          <a:xfrm>
            <a:off x="674285" y="2908765"/>
            <a:ext cx="2158810" cy="36004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Presentation</a:t>
            </a:r>
            <a:endParaRPr sz="1600"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58" name="Google Shape;258;p8">
            <a:extLst>
              <a:ext uri="{FF2B5EF4-FFF2-40B4-BE49-F238E27FC236}">
                <a16:creationId xmlns:a16="http://schemas.microsoft.com/office/drawing/2014/main" id="{A610FBF7-1026-9FBC-EE81-6A2EC9F9A0CA}"/>
              </a:ext>
            </a:extLst>
          </p:cNvPr>
          <p:cNvSpPr/>
          <p:nvPr/>
        </p:nvSpPr>
        <p:spPr>
          <a:xfrm>
            <a:off x="674285" y="3950814"/>
            <a:ext cx="2158810" cy="36004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Feedback</a:t>
            </a:r>
            <a:endParaRPr sz="1600"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59" name="Google Shape;259;p8">
            <a:extLst>
              <a:ext uri="{FF2B5EF4-FFF2-40B4-BE49-F238E27FC236}">
                <a16:creationId xmlns:a16="http://schemas.microsoft.com/office/drawing/2014/main" id="{3C93372C-A0EC-184F-CCCB-5E5C5C392C71}"/>
              </a:ext>
            </a:extLst>
          </p:cNvPr>
          <p:cNvSpPr/>
          <p:nvPr/>
        </p:nvSpPr>
        <p:spPr>
          <a:xfrm>
            <a:off x="674285" y="3415547"/>
            <a:ext cx="2158810" cy="36004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Formative assessment</a:t>
            </a:r>
            <a:endParaRPr sz="1600"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60" name="Google Shape;260;p8">
            <a:extLst>
              <a:ext uri="{FF2B5EF4-FFF2-40B4-BE49-F238E27FC236}">
                <a16:creationId xmlns:a16="http://schemas.microsoft.com/office/drawing/2014/main" id="{BDFB13D2-F240-2926-9327-67D0707B22AB}"/>
              </a:ext>
            </a:extLst>
          </p:cNvPr>
          <p:cNvSpPr/>
          <p:nvPr/>
        </p:nvSpPr>
        <p:spPr>
          <a:xfrm>
            <a:off x="2341908" y="701281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1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Major:</a:t>
            </a:r>
            <a:endParaRPr sz="1600"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61" name="Google Shape;261;p8">
            <a:extLst>
              <a:ext uri="{FF2B5EF4-FFF2-40B4-BE49-F238E27FC236}">
                <a16:creationId xmlns:a16="http://schemas.microsoft.com/office/drawing/2014/main" id="{73DA5FE7-D86E-85B2-BBEC-30F9C8C1D5C6}"/>
              </a:ext>
            </a:extLst>
          </p:cNvPr>
          <p:cNvSpPr/>
          <p:nvPr/>
        </p:nvSpPr>
        <p:spPr>
          <a:xfrm>
            <a:off x="674285" y="4463450"/>
            <a:ext cx="2145162" cy="36004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7FB75F"/>
              </a:gs>
              <a:gs pos="50000">
                <a:srgbClr val="6EB141"/>
              </a:gs>
              <a:gs pos="100000">
                <a:srgbClr val="5FA134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Differentiation</a:t>
            </a:r>
            <a:endParaRPr sz="1600"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62" name="Google Shape;262;p8">
            <a:extLst>
              <a:ext uri="{FF2B5EF4-FFF2-40B4-BE49-F238E27FC236}">
                <a16:creationId xmlns:a16="http://schemas.microsoft.com/office/drawing/2014/main" id="{7248DEEB-CC17-6BBE-1F4C-E6B5A3B0D9F5}"/>
              </a:ext>
            </a:extLst>
          </p:cNvPr>
          <p:cNvSpPr/>
          <p:nvPr/>
        </p:nvSpPr>
        <p:spPr>
          <a:xfrm>
            <a:off x="674285" y="1801699"/>
            <a:ext cx="2158810" cy="463827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Warm-Up </a:t>
            </a:r>
            <a:endParaRPr sz="1400"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63" name="Google Shape;263;p8">
            <a:extLst>
              <a:ext uri="{FF2B5EF4-FFF2-40B4-BE49-F238E27FC236}">
                <a16:creationId xmlns:a16="http://schemas.microsoft.com/office/drawing/2014/main" id="{0BD88FE4-644B-1AAA-0454-D2A1E5AE7BDA}"/>
              </a:ext>
            </a:extLst>
          </p:cNvPr>
          <p:cNvSpPr txBox="1"/>
          <p:nvPr/>
        </p:nvSpPr>
        <p:spPr>
          <a:xfrm>
            <a:off x="468880" y="45390"/>
            <a:ext cx="11589644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      Islamic Educational College 				       Date :    /          To     /     </a:t>
            </a:r>
            <a:endParaRPr sz="2400" b="1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4" name="Google Shape;264;p8">
            <a:extLst>
              <a:ext uri="{FF2B5EF4-FFF2-40B4-BE49-F238E27FC236}">
                <a16:creationId xmlns:a16="http://schemas.microsoft.com/office/drawing/2014/main" id="{01F0F075-1B29-B90F-D232-FB5B571B2855}"/>
              </a:ext>
            </a:extLst>
          </p:cNvPr>
          <p:cNvSpPr/>
          <p:nvPr/>
        </p:nvSpPr>
        <p:spPr>
          <a:xfrm>
            <a:off x="4826304" y="6957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1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Grade:</a:t>
            </a:r>
            <a:endParaRPr sz="1600" b="1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65" name="Google Shape;265;p8">
            <a:extLst>
              <a:ext uri="{FF2B5EF4-FFF2-40B4-BE49-F238E27FC236}">
                <a16:creationId xmlns:a16="http://schemas.microsoft.com/office/drawing/2014/main" id="{2B9A6992-C3E3-91D4-6722-E736B7BA130D}"/>
              </a:ext>
            </a:extLst>
          </p:cNvPr>
          <p:cNvSpPr/>
          <p:nvPr/>
        </p:nvSpPr>
        <p:spPr>
          <a:xfrm>
            <a:off x="6792126" y="684523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1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Unit:</a:t>
            </a:r>
            <a:endParaRPr sz="1600" b="1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66" name="Google Shape;266;p8">
            <a:extLst>
              <a:ext uri="{FF2B5EF4-FFF2-40B4-BE49-F238E27FC236}">
                <a16:creationId xmlns:a16="http://schemas.microsoft.com/office/drawing/2014/main" id="{DA4E4827-7253-6371-29C4-6B495C52C64F}"/>
              </a:ext>
            </a:extLst>
          </p:cNvPr>
          <p:cNvSpPr/>
          <p:nvPr/>
        </p:nvSpPr>
        <p:spPr>
          <a:xfrm>
            <a:off x="8720950" y="675981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1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Lesson:</a:t>
            </a:r>
            <a:endParaRPr sz="1600" b="1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67" name="Google Shape;267;p8">
            <a:extLst>
              <a:ext uri="{FF2B5EF4-FFF2-40B4-BE49-F238E27FC236}">
                <a16:creationId xmlns:a16="http://schemas.microsoft.com/office/drawing/2014/main" id="{BC38168E-4AF3-D756-B316-7C3CCC0BEE87}"/>
              </a:ext>
            </a:extLst>
          </p:cNvPr>
          <p:cNvSpPr/>
          <p:nvPr/>
        </p:nvSpPr>
        <p:spPr>
          <a:xfrm>
            <a:off x="2833095" y="1120984"/>
            <a:ext cx="8942681" cy="5578486"/>
          </a:xfrm>
          <a:prstGeom prst="rect">
            <a:avLst/>
          </a:prstGeom>
          <a:noFill/>
          <a:ln w="1270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8" name="Google Shape;268;p8">
            <a:extLst>
              <a:ext uri="{FF2B5EF4-FFF2-40B4-BE49-F238E27FC236}">
                <a16:creationId xmlns:a16="http://schemas.microsoft.com/office/drawing/2014/main" id="{35E0909B-F23D-7442-86D6-797FFE499E9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9353" y="540501"/>
            <a:ext cx="650166" cy="6440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8">
            <a:extLst>
              <a:ext uri="{FF2B5EF4-FFF2-40B4-BE49-F238E27FC236}">
                <a16:creationId xmlns:a16="http://schemas.microsoft.com/office/drawing/2014/main" id="{50B7600C-9798-1B15-0951-99CBD35349D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16094"/>
          <a:stretch/>
        </p:blipFill>
        <p:spPr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p8">
            <a:extLst>
              <a:ext uri="{FF2B5EF4-FFF2-40B4-BE49-F238E27FC236}">
                <a16:creationId xmlns:a16="http://schemas.microsoft.com/office/drawing/2014/main" id="{51CB5693-DCFF-C15C-BE79-5791E043713A}"/>
              </a:ext>
            </a:extLst>
          </p:cNvPr>
          <p:cNvSpPr/>
          <p:nvPr/>
        </p:nvSpPr>
        <p:spPr>
          <a:xfrm>
            <a:off x="674285" y="4916096"/>
            <a:ext cx="2145162" cy="36004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Linking to life</a:t>
            </a:r>
            <a:endParaRPr sz="1600"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71" name="Google Shape;271;p8">
            <a:extLst>
              <a:ext uri="{FF2B5EF4-FFF2-40B4-BE49-F238E27FC236}">
                <a16:creationId xmlns:a16="http://schemas.microsoft.com/office/drawing/2014/main" id="{E3FD8601-FF59-1CCD-4B68-8BFCC12B9B97}"/>
              </a:ext>
            </a:extLst>
          </p:cNvPr>
          <p:cNvSpPr/>
          <p:nvPr/>
        </p:nvSpPr>
        <p:spPr>
          <a:xfrm>
            <a:off x="674285" y="5433728"/>
            <a:ext cx="2227050" cy="36004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Critical Thinking</a:t>
            </a:r>
            <a:endParaRPr sz="1600"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72" name="Google Shape;272;p8">
            <a:extLst>
              <a:ext uri="{FF2B5EF4-FFF2-40B4-BE49-F238E27FC236}">
                <a16:creationId xmlns:a16="http://schemas.microsoft.com/office/drawing/2014/main" id="{B5F20FEA-6A82-F040-337B-ED3DB14DC3CA}"/>
              </a:ext>
            </a:extLst>
          </p:cNvPr>
          <p:cNvSpPr/>
          <p:nvPr/>
        </p:nvSpPr>
        <p:spPr>
          <a:xfrm>
            <a:off x="674285" y="5949056"/>
            <a:ext cx="2158810" cy="36004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Closure</a:t>
            </a:r>
            <a:endParaRPr sz="1600"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pSp>
        <p:nvGrpSpPr>
          <p:cNvPr id="273" name="Google Shape;273;p8">
            <a:extLst>
              <a:ext uri="{FF2B5EF4-FFF2-40B4-BE49-F238E27FC236}">
                <a16:creationId xmlns:a16="http://schemas.microsoft.com/office/drawing/2014/main" id="{DED49EB2-D193-466B-E0B5-31282AE4882D}"/>
              </a:ext>
            </a:extLst>
          </p:cNvPr>
          <p:cNvGrpSpPr/>
          <p:nvPr/>
        </p:nvGrpSpPr>
        <p:grpSpPr>
          <a:xfrm>
            <a:off x="10230052" y="1230630"/>
            <a:ext cx="1573020" cy="730155"/>
            <a:chOff x="7446246" y="205862"/>
            <a:chExt cx="1544854" cy="691058"/>
          </a:xfrm>
        </p:grpSpPr>
        <p:sp>
          <p:nvSpPr>
            <p:cNvPr id="274" name="Google Shape;274;p8">
              <a:extLst>
                <a:ext uri="{FF2B5EF4-FFF2-40B4-BE49-F238E27FC236}">
                  <a16:creationId xmlns:a16="http://schemas.microsoft.com/office/drawing/2014/main" id="{9C3BA2B1-5186-A39D-7394-619514A87C2F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>
                <a:gd name="adj" fmla="val 16667"/>
              </a:avLst>
            </a:prstGeom>
            <a:solidFill>
              <a:srgbClr val="EC3E5E"/>
            </a:solidFill>
            <a:ln w="12700" cap="flat" cmpd="sng">
              <a:solidFill>
                <a:srgbClr val="EC3E5E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" name="Google Shape;275;p8">
              <a:extLst>
                <a:ext uri="{FF2B5EF4-FFF2-40B4-BE49-F238E27FC236}">
                  <a16:creationId xmlns:a16="http://schemas.microsoft.com/office/drawing/2014/main" id="{60C584C3-1904-F7C6-143E-4F486B2134F1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01:00 minutes</a:t>
              </a:r>
              <a:endParaRPr/>
            </a:p>
          </p:txBody>
        </p:sp>
      </p:grpSp>
      <p:sp>
        <p:nvSpPr>
          <p:cNvPr id="276" name="Google Shape;276;p8">
            <a:extLst>
              <a:ext uri="{FF2B5EF4-FFF2-40B4-BE49-F238E27FC236}">
                <a16:creationId xmlns:a16="http://schemas.microsoft.com/office/drawing/2014/main" id="{8A78B485-589E-D24A-6EBC-246D8369DA9A}"/>
              </a:ext>
            </a:extLst>
          </p:cNvPr>
          <p:cNvSpPr/>
          <p:nvPr/>
        </p:nvSpPr>
        <p:spPr>
          <a:xfrm>
            <a:off x="10230052" y="6171659"/>
            <a:ext cx="1573020" cy="346733"/>
          </a:xfrm>
          <a:prstGeom prst="flowChartAlternateProcess">
            <a:avLst/>
          </a:prstGeom>
          <a:solidFill>
            <a:schemeClr val="accent2"/>
          </a:solidFill>
          <a:ln w="12700" cap="flat" cmpd="sng">
            <a:solidFill>
              <a:srgbClr val="AC5B2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Random Pick</a:t>
            </a:r>
            <a:endParaRPr/>
          </a:p>
        </p:txBody>
      </p:sp>
      <p:pic>
        <p:nvPicPr>
          <p:cNvPr id="277" name="Google Shape;277;p8">
            <a:extLst>
              <a:ext uri="{FF2B5EF4-FFF2-40B4-BE49-F238E27FC236}">
                <a16:creationId xmlns:a16="http://schemas.microsoft.com/office/drawing/2014/main" id="{77A48BA0-F776-2CB4-2FC1-8590FF08772B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392157" y="1087621"/>
            <a:ext cx="2666507" cy="5689076"/>
          </a:xfrm>
          <a:prstGeom prst="rect">
            <a:avLst/>
          </a:prstGeom>
          <a:noFill/>
          <a:ln>
            <a:noFill/>
          </a:ln>
        </p:spPr>
      </p:pic>
      <p:sp>
        <p:nvSpPr>
          <p:cNvPr id="278" name="Google Shape;278;p8">
            <a:extLst>
              <a:ext uri="{FF2B5EF4-FFF2-40B4-BE49-F238E27FC236}">
                <a16:creationId xmlns:a16="http://schemas.microsoft.com/office/drawing/2014/main" id="{D88B2B7D-F005-B98D-3E29-E6982FFBCD7D}"/>
              </a:ext>
            </a:extLst>
          </p:cNvPr>
          <p:cNvSpPr txBox="1"/>
          <p:nvPr/>
        </p:nvSpPr>
        <p:spPr>
          <a:xfrm>
            <a:off x="7267547" y="1171959"/>
            <a:ext cx="2890688" cy="1384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How do you know when it is day? </a:t>
            </a:r>
            <a:endParaRPr/>
          </a:p>
        </p:txBody>
      </p:sp>
      <p:sp>
        <p:nvSpPr>
          <p:cNvPr id="279" name="Google Shape;279;p8">
            <a:extLst>
              <a:ext uri="{FF2B5EF4-FFF2-40B4-BE49-F238E27FC236}">
                <a16:creationId xmlns:a16="http://schemas.microsoft.com/office/drawing/2014/main" id="{A61148E4-E177-F510-B157-0653A5958F00}"/>
              </a:ext>
            </a:extLst>
          </p:cNvPr>
          <p:cNvSpPr txBox="1"/>
          <p:nvPr/>
        </p:nvSpPr>
        <p:spPr>
          <a:xfrm>
            <a:off x="3100132" y="2581503"/>
            <a:ext cx="2890688" cy="1384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How do you know when it is night? </a:t>
            </a:r>
            <a:endParaRPr/>
          </a:p>
        </p:txBody>
      </p:sp>
      <p:sp>
        <p:nvSpPr>
          <p:cNvPr id="280" name="Google Shape;280;p8">
            <a:extLst>
              <a:ext uri="{FF2B5EF4-FFF2-40B4-BE49-F238E27FC236}">
                <a16:creationId xmlns:a16="http://schemas.microsoft.com/office/drawing/2014/main" id="{F9DB33BF-DE3E-E106-18AA-8F8CEB134A05}"/>
              </a:ext>
            </a:extLst>
          </p:cNvPr>
          <p:cNvSpPr txBox="1"/>
          <p:nvPr/>
        </p:nvSpPr>
        <p:spPr>
          <a:xfrm>
            <a:off x="8120924" y="3891709"/>
            <a:ext cx="3486358" cy="1384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What are the activities you do during the day?</a:t>
            </a:r>
            <a:endParaRPr/>
          </a:p>
        </p:txBody>
      </p:sp>
      <p:sp>
        <p:nvSpPr>
          <p:cNvPr id="281" name="Google Shape;281;p8">
            <a:extLst>
              <a:ext uri="{FF2B5EF4-FFF2-40B4-BE49-F238E27FC236}">
                <a16:creationId xmlns:a16="http://schemas.microsoft.com/office/drawing/2014/main" id="{D6314222-147D-555A-5E85-920BF5F53AB9}"/>
              </a:ext>
            </a:extLst>
          </p:cNvPr>
          <p:cNvSpPr txBox="1"/>
          <p:nvPr/>
        </p:nvSpPr>
        <p:spPr>
          <a:xfrm>
            <a:off x="2846743" y="5309098"/>
            <a:ext cx="3486358" cy="1384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What are the activities you do during the night?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287803891"/>
      </p:ext>
    </p:extLst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>
          <a:extLst>
            <a:ext uri="{FF2B5EF4-FFF2-40B4-BE49-F238E27FC236}">
              <a16:creationId xmlns:a16="http://schemas.microsoft.com/office/drawing/2014/main" id="{50FDA674-C589-8031-B1BE-C0B8441B62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9">
            <a:extLst>
              <a:ext uri="{FF2B5EF4-FFF2-40B4-BE49-F238E27FC236}">
                <a16:creationId xmlns:a16="http://schemas.microsoft.com/office/drawing/2014/main" id="{DD3E9722-E9F6-2FB0-6AA8-63C05E3ED5C8}"/>
              </a:ext>
            </a:extLst>
          </p:cNvPr>
          <p:cNvSpPr/>
          <p:nvPr/>
        </p:nvSpPr>
        <p:spPr>
          <a:xfrm>
            <a:off x="674285" y="1298870"/>
            <a:ext cx="1764924" cy="5400600"/>
          </a:xfrm>
          <a:prstGeom prst="roundRect">
            <a:avLst>
              <a:gd name="adj" fmla="val 7143"/>
            </a:avLst>
          </a:prstGeom>
          <a:solidFill>
            <a:srgbClr val="4F6481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7" name="Google Shape;287;p9">
            <a:extLst>
              <a:ext uri="{FF2B5EF4-FFF2-40B4-BE49-F238E27FC236}">
                <a16:creationId xmlns:a16="http://schemas.microsoft.com/office/drawing/2014/main" id="{703624A4-975C-5F37-FB5E-F5B4AD9DA39E}"/>
              </a:ext>
            </a:extLst>
          </p:cNvPr>
          <p:cNvSpPr/>
          <p:nvPr/>
        </p:nvSpPr>
        <p:spPr>
          <a:xfrm>
            <a:off x="674285" y="1230630"/>
            <a:ext cx="2131514" cy="435768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Outcomes </a:t>
            </a:r>
            <a:endParaRPr sz="1600" b="1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88" name="Google Shape;288;p9">
            <a:extLst>
              <a:ext uri="{FF2B5EF4-FFF2-40B4-BE49-F238E27FC236}">
                <a16:creationId xmlns:a16="http://schemas.microsoft.com/office/drawing/2014/main" id="{4BC19FB6-B375-D13B-B670-8166619F5EBE}"/>
              </a:ext>
            </a:extLst>
          </p:cNvPr>
          <p:cNvSpPr/>
          <p:nvPr/>
        </p:nvSpPr>
        <p:spPr>
          <a:xfrm>
            <a:off x="674285" y="2383728"/>
            <a:ext cx="2158810" cy="36004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Pre-assessment</a:t>
            </a:r>
            <a:endParaRPr sz="1600"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89" name="Google Shape;289;p9">
            <a:extLst>
              <a:ext uri="{FF2B5EF4-FFF2-40B4-BE49-F238E27FC236}">
                <a16:creationId xmlns:a16="http://schemas.microsoft.com/office/drawing/2014/main" id="{8FFD9F8C-F38F-B3D1-C008-8F2867E9E2BD}"/>
              </a:ext>
            </a:extLst>
          </p:cNvPr>
          <p:cNvSpPr/>
          <p:nvPr/>
        </p:nvSpPr>
        <p:spPr>
          <a:xfrm>
            <a:off x="674285" y="2908765"/>
            <a:ext cx="2158810" cy="36004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Presentation</a:t>
            </a:r>
            <a:endParaRPr sz="1600"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90" name="Google Shape;290;p9">
            <a:extLst>
              <a:ext uri="{FF2B5EF4-FFF2-40B4-BE49-F238E27FC236}">
                <a16:creationId xmlns:a16="http://schemas.microsoft.com/office/drawing/2014/main" id="{7D662BE6-A496-48BA-87DF-344BA92EA108}"/>
              </a:ext>
            </a:extLst>
          </p:cNvPr>
          <p:cNvSpPr/>
          <p:nvPr/>
        </p:nvSpPr>
        <p:spPr>
          <a:xfrm>
            <a:off x="674285" y="3950814"/>
            <a:ext cx="2158810" cy="36004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Feedback</a:t>
            </a:r>
            <a:endParaRPr sz="1600"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91" name="Google Shape;291;p9">
            <a:extLst>
              <a:ext uri="{FF2B5EF4-FFF2-40B4-BE49-F238E27FC236}">
                <a16:creationId xmlns:a16="http://schemas.microsoft.com/office/drawing/2014/main" id="{1B09E364-EB51-DEC7-6B23-8DF5267F956F}"/>
              </a:ext>
            </a:extLst>
          </p:cNvPr>
          <p:cNvSpPr/>
          <p:nvPr/>
        </p:nvSpPr>
        <p:spPr>
          <a:xfrm>
            <a:off x="674285" y="3415547"/>
            <a:ext cx="2158810" cy="36004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Formative assessment</a:t>
            </a:r>
            <a:endParaRPr sz="1600"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92" name="Google Shape;292;p9">
            <a:extLst>
              <a:ext uri="{FF2B5EF4-FFF2-40B4-BE49-F238E27FC236}">
                <a16:creationId xmlns:a16="http://schemas.microsoft.com/office/drawing/2014/main" id="{B976769D-72E9-8D84-BF7B-7044F545AC69}"/>
              </a:ext>
            </a:extLst>
          </p:cNvPr>
          <p:cNvSpPr/>
          <p:nvPr/>
        </p:nvSpPr>
        <p:spPr>
          <a:xfrm>
            <a:off x="2341908" y="701281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1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Major:</a:t>
            </a:r>
            <a:endParaRPr sz="1600"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93" name="Google Shape;293;p9">
            <a:extLst>
              <a:ext uri="{FF2B5EF4-FFF2-40B4-BE49-F238E27FC236}">
                <a16:creationId xmlns:a16="http://schemas.microsoft.com/office/drawing/2014/main" id="{B595164E-83E8-B76A-0528-91E07C15D4D7}"/>
              </a:ext>
            </a:extLst>
          </p:cNvPr>
          <p:cNvSpPr/>
          <p:nvPr/>
        </p:nvSpPr>
        <p:spPr>
          <a:xfrm>
            <a:off x="674285" y="4463450"/>
            <a:ext cx="2145162" cy="36004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Differentiation</a:t>
            </a:r>
            <a:endParaRPr sz="1600"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94" name="Google Shape;294;p9">
            <a:extLst>
              <a:ext uri="{FF2B5EF4-FFF2-40B4-BE49-F238E27FC236}">
                <a16:creationId xmlns:a16="http://schemas.microsoft.com/office/drawing/2014/main" id="{3B2D64A4-885C-CBBD-4294-226C02B1138F}"/>
              </a:ext>
            </a:extLst>
          </p:cNvPr>
          <p:cNvSpPr/>
          <p:nvPr/>
        </p:nvSpPr>
        <p:spPr>
          <a:xfrm>
            <a:off x="674285" y="1801699"/>
            <a:ext cx="2158810" cy="463827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Warm-Up </a:t>
            </a:r>
            <a:endParaRPr sz="1400"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95" name="Google Shape;295;p9">
            <a:extLst>
              <a:ext uri="{FF2B5EF4-FFF2-40B4-BE49-F238E27FC236}">
                <a16:creationId xmlns:a16="http://schemas.microsoft.com/office/drawing/2014/main" id="{2CDEC3CC-B8D7-1C6C-27AF-633AE0DA0DDA}"/>
              </a:ext>
            </a:extLst>
          </p:cNvPr>
          <p:cNvSpPr txBox="1"/>
          <p:nvPr/>
        </p:nvSpPr>
        <p:spPr>
          <a:xfrm>
            <a:off x="468880" y="45390"/>
            <a:ext cx="11589644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      Islamic Educational College 				       Date :    /          To     /     </a:t>
            </a:r>
            <a:endParaRPr sz="2400" b="1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6" name="Google Shape;296;p9">
            <a:extLst>
              <a:ext uri="{FF2B5EF4-FFF2-40B4-BE49-F238E27FC236}">
                <a16:creationId xmlns:a16="http://schemas.microsoft.com/office/drawing/2014/main" id="{D55AC8CB-A7C1-6058-D3BD-F82B6D485B3E}"/>
              </a:ext>
            </a:extLst>
          </p:cNvPr>
          <p:cNvSpPr/>
          <p:nvPr/>
        </p:nvSpPr>
        <p:spPr>
          <a:xfrm>
            <a:off x="4826304" y="6957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1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Grade:</a:t>
            </a:r>
            <a:endParaRPr sz="1600" b="1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97" name="Google Shape;297;p9">
            <a:extLst>
              <a:ext uri="{FF2B5EF4-FFF2-40B4-BE49-F238E27FC236}">
                <a16:creationId xmlns:a16="http://schemas.microsoft.com/office/drawing/2014/main" id="{9465CECF-A188-4BB7-41BE-559AD09466A5}"/>
              </a:ext>
            </a:extLst>
          </p:cNvPr>
          <p:cNvSpPr/>
          <p:nvPr/>
        </p:nvSpPr>
        <p:spPr>
          <a:xfrm>
            <a:off x="6792126" y="684523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1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Unit:</a:t>
            </a:r>
            <a:endParaRPr sz="1600" b="1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98" name="Google Shape;298;p9">
            <a:extLst>
              <a:ext uri="{FF2B5EF4-FFF2-40B4-BE49-F238E27FC236}">
                <a16:creationId xmlns:a16="http://schemas.microsoft.com/office/drawing/2014/main" id="{F176A4CE-944D-5C15-DBAA-439D3AC3B2C6}"/>
              </a:ext>
            </a:extLst>
          </p:cNvPr>
          <p:cNvSpPr/>
          <p:nvPr/>
        </p:nvSpPr>
        <p:spPr>
          <a:xfrm>
            <a:off x="8720950" y="675981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1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Lesson:</a:t>
            </a:r>
            <a:endParaRPr sz="1600" b="1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99" name="Google Shape;299;p9">
            <a:extLst>
              <a:ext uri="{FF2B5EF4-FFF2-40B4-BE49-F238E27FC236}">
                <a16:creationId xmlns:a16="http://schemas.microsoft.com/office/drawing/2014/main" id="{C053B844-24A6-5B50-6836-F8DE20746F91}"/>
              </a:ext>
            </a:extLst>
          </p:cNvPr>
          <p:cNvSpPr/>
          <p:nvPr/>
        </p:nvSpPr>
        <p:spPr>
          <a:xfrm>
            <a:off x="2833095" y="1120984"/>
            <a:ext cx="8942681" cy="5578486"/>
          </a:xfrm>
          <a:prstGeom prst="rect">
            <a:avLst/>
          </a:prstGeom>
          <a:noFill/>
          <a:ln w="1270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0" name="Google Shape;300;p9">
            <a:extLst>
              <a:ext uri="{FF2B5EF4-FFF2-40B4-BE49-F238E27FC236}">
                <a16:creationId xmlns:a16="http://schemas.microsoft.com/office/drawing/2014/main" id="{088C053F-F9D5-281E-A3E2-80248CB8205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9353" y="540501"/>
            <a:ext cx="650166" cy="6440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9">
            <a:extLst>
              <a:ext uri="{FF2B5EF4-FFF2-40B4-BE49-F238E27FC236}">
                <a16:creationId xmlns:a16="http://schemas.microsoft.com/office/drawing/2014/main" id="{2493B9EC-2640-3CA2-C028-AF0C3C67A1B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16094"/>
          <a:stretch/>
        </p:blipFill>
        <p:spPr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</p:spPr>
      </p:pic>
      <p:sp>
        <p:nvSpPr>
          <p:cNvPr id="302" name="Google Shape;302;p9">
            <a:extLst>
              <a:ext uri="{FF2B5EF4-FFF2-40B4-BE49-F238E27FC236}">
                <a16:creationId xmlns:a16="http://schemas.microsoft.com/office/drawing/2014/main" id="{B8D09607-8979-B299-0123-AD8B2831A1FF}"/>
              </a:ext>
            </a:extLst>
          </p:cNvPr>
          <p:cNvSpPr/>
          <p:nvPr/>
        </p:nvSpPr>
        <p:spPr>
          <a:xfrm>
            <a:off x="674285" y="4916096"/>
            <a:ext cx="2145162" cy="36004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7FB75F"/>
              </a:gs>
              <a:gs pos="50000">
                <a:srgbClr val="6EB141"/>
              </a:gs>
              <a:gs pos="100000">
                <a:srgbClr val="5FA134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Linking to life</a:t>
            </a:r>
            <a:endParaRPr sz="1600"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03" name="Google Shape;303;p9">
            <a:extLst>
              <a:ext uri="{FF2B5EF4-FFF2-40B4-BE49-F238E27FC236}">
                <a16:creationId xmlns:a16="http://schemas.microsoft.com/office/drawing/2014/main" id="{124A7287-19E3-38A7-DB8D-DFEA378E4C62}"/>
              </a:ext>
            </a:extLst>
          </p:cNvPr>
          <p:cNvSpPr/>
          <p:nvPr/>
        </p:nvSpPr>
        <p:spPr>
          <a:xfrm>
            <a:off x="674285" y="5433728"/>
            <a:ext cx="2227050" cy="36004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Critical Thinking</a:t>
            </a:r>
            <a:endParaRPr sz="1600"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04" name="Google Shape;304;p9">
            <a:extLst>
              <a:ext uri="{FF2B5EF4-FFF2-40B4-BE49-F238E27FC236}">
                <a16:creationId xmlns:a16="http://schemas.microsoft.com/office/drawing/2014/main" id="{573950C8-45D8-EA3D-8EA6-C41F778259C6}"/>
              </a:ext>
            </a:extLst>
          </p:cNvPr>
          <p:cNvSpPr/>
          <p:nvPr/>
        </p:nvSpPr>
        <p:spPr>
          <a:xfrm>
            <a:off x="674285" y="5949056"/>
            <a:ext cx="2158810" cy="36004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Closure</a:t>
            </a:r>
            <a:endParaRPr sz="1600"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pSp>
        <p:nvGrpSpPr>
          <p:cNvPr id="305" name="Google Shape;305;p9">
            <a:extLst>
              <a:ext uri="{FF2B5EF4-FFF2-40B4-BE49-F238E27FC236}">
                <a16:creationId xmlns:a16="http://schemas.microsoft.com/office/drawing/2014/main" id="{16133B30-59AB-03EA-F417-7D3D76474A04}"/>
              </a:ext>
            </a:extLst>
          </p:cNvPr>
          <p:cNvGrpSpPr/>
          <p:nvPr/>
        </p:nvGrpSpPr>
        <p:grpSpPr>
          <a:xfrm>
            <a:off x="10154448" y="1183891"/>
            <a:ext cx="1573020" cy="730155"/>
            <a:chOff x="7446246" y="205862"/>
            <a:chExt cx="1544854" cy="691058"/>
          </a:xfrm>
        </p:grpSpPr>
        <p:sp>
          <p:nvSpPr>
            <p:cNvPr id="306" name="Google Shape;306;p9">
              <a:extLst>
                <a:ext uri="{FF2B5EF4-FFF2-40B4-BE49-F238E27FC236}">
                  <a16:creationId xmlns:a16="http://schemas.microsoft.com/office/drawing/2014/main" id="{02DCD651-FEC8-5E55-412D-96F179AA499E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>
                <a:gd name="adj" fmla="val 16667"/>
              </a:avLst>
            </a:prstGeom>
            <a:solidFill>
              <a:srgbClr val="EC3E5E"/>
            </a:solidFill>
            <a:ln w="12700" cap="flat" cmpd="sng">
              <a:solidFill>
                <a:srgbClr val="EC3E5E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7" name="Google Shape;307;p9">
              <a:extLst>
                <a:ext uri="{FF2B5EF4-FFF2-40B4-BE49-F238E27FC236}">
                  <a16:creationId xmlns:a16="http://schemas.microsoft.com/office/drawing/2014/main" id="{1DFF9F3C-8AE8-528D-A51A-7FED4251AC0C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01:00 minutes</a:t>
              </a:r>
              <a:endParaRPr/>
            </a:p>
          </p:txBody>
        </p:sp>
      </p:grpSp>
      <p:pic>
        <p:nvPicPr>
          <p:cNvPr id="308" name="Google Shape;308;p9">
            <a:extLst>
              <a:ext uri="{FF2B5EF4-FFF2-40B4-BE49-F238E27FC236}">
                <a16:creationId xmlns:a16="http://schemas.microsoft.com/office/drawing/2014/main" id="{A317604C-8481-5E47-3187-64E9150D840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391328" y="6053742"/>
            <a:ext cx="1411744" cy="598921"/>
          </a:xfrm>
          <a:prstGeom prst="rect">
            <a:avLst/>
          </a:prstGeom>
          <a:noFill/>
          <a:ln>
            <a:noFill/>
          </a:ln>
        </p:spPr>
      </p:pic>
      <p:sp>
        <p:nvSpPr>
          <p:cNvPr id="309" name="Google Shape;309;p9">
            <a:extLst>
              <a:ext uri="{FF2B5EF4-FFF2-40B4-BE49-F238E27FC236}">
                <a16:creationId xmlns:a16="http://schemas.microsoft.com/office/drawing/2014/main" id="{BD988DA6-9D02-DBBB-7BD0-C9B529718905}"/>
              </a:ext>
            </a:extLst>
          </p:cNvPr>
          <p:cNvSpPr/>
          <p:nvPr/>
        </p:nvSpPr>
        <p:spPr>
          <a:xfrm>
            <a:off x="3149468" y="1023437"/>
            <a:ext cx="8115343" cy="2094956"/>
          </a:xfrm>
          <a:prstGeom prst="ellipse">
            <a:avLst/>
          </a:prstGeom>
          <a:solidFill>
            <a:srgbClr val="003F7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0" name="Google Shape;310;p9">
            <a:extLst>
              <a:ext uri="{FF2B5EF4-FFF2-40B4-BE49-F238E27FC236}">
                <a16:creationId xmlns:a16="http://schemas.microsoft.com/office/drawing/2014/main" id="{12FCEE8B-FFA3-4A05-C0A7-533136239C2F}"/>
              </a:ext>
            </a:extLst>
          </p:cNvPr>
          <p:cNvSpPr/>
          <p:nvPr/>
        </p:nvSpPr>
        <p:spPr>
          <a:xfrm>
            <a:off x="3438384" y="1666398"/>
            <a:ext cx="7537510" cy="1658960"/>
          </a:xfrm>
          <a:prstGeom prst="roundRect">
            <a:avLst>
              <a:gd name="adj" fmla="val 9641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en-US" sz="4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When do you play outside?</a:t>
            </a:r>
            <a:endParaRPr sz="4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1" name="Google Shape;311;p9">
            <a:extLst>
              <a:ext uri="{FF2B5EF4-FFF2-40B4-BE49-F238E27FC236}">
                <a16:creationId xmlns:a16="http://schemas.microsoft.com/office/drawing/2014/main" id="{0873C923-5A33-9A13-5E59-464F7FC4C774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095972" y="5212468"/>
            <a:ext cx="1329181" cy="13279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9">
            <a:extLst>
              <a:ext uri="{FF2B5EF4-FFF2-40B4-BE49-F238E27FC236}">
                <a16:creationId xmlns:a16="http://schemas.microsoft.com/office/drawing/2014/main" id="{7CA03D33-C8CD-AF93-D610-21E75713BE1B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385523" y="3181180"/>
            <a:ext cx="2750078" cy="20949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9">
            <a:extLst>
              <a:ext uri="{FF2B5EF4-FFF2-40B4-BE49-F238E27FC236}">
                <a16:creationId xmlns:a16="http://schemas.microsoft.com/office/drawing/2014/main" id="{48C8D0A0-45A5-2E30-B3AE-929CEFB1134C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883025" y="3642845"/>
            <a:ext cx="4404819" cy="24884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59861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>
          <a:extLst>
            <a:ext uri="{FF2B5EF4-FFF2-40B4-BE49-F238E27FC236}">
              <a16:creationId xmlns:a16="http://schemas.microsoft.com/office/drawing/2014/main" id="{3E610D84-42D5-D06E-DD0D-EB6BE9FB9A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10">
            <a:extLst>
              <a:ext uri="{FF2B5EF4-FFF2-40B4-BE49-F238E27FC236}">
                <a16:creationId xmlns:a16="http://schemas.microsoft.com/office/drawing/2014/main" id="{73FE9739-4CE7-E8E2-FBBB-703F0F35BF42}"/>
              </a:ext>
            </a:extLst>
          </p:cNvPr>
          <p:cNvSpPr/>
          <p:nvPr/>
        </p:nvSpPr>
        <p:spPr>
          <a:xfrm>
            <a:off x="674285" y="1298870"/>
            <a:ext cx="1764924" cy="5400600"/>
          </a:xfrm>
          <a:prstGeom prst="roundRect">
            <a:avLst>
              <a:gd name="adj" fmla="val 7143"/>
            </a:avLst>
          </a:prstGeom>
          <a:solidFill>
            <a:srgbClr val="4F6481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9" name="Google Shape;319;p10">
            <a:extLst>
              <a:ext uri="{FF2B5EF4-FFF2-40B4-BE49-F238E27FC236}">
                <a16:creationId xmlns:a16="http://schemas.microsoft.com/office/drawing/2014/main" id="{9FB41815-6375-E201-3A55-DACBF12D866E}"/>
              </a:ext>
            </a:extLst>
          </p:cNvPr>
          <p:cNvSpPr/>
          <p:nvPr/>
        </p:nvSpPr>
        <p:spPr>
          <a:xfrm>
            <a:off x="674285" y="1230630"/>
            <a:ext cx="2131514" cy="435768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Outcomes </a:t>
            </a:r>
            <a:endParaRPr sz="1600" b="1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320" name="Google Shape;320;p10">
            <a:extLst>
              <a:ext uri="{FF2B5EF4-FFF2-40B4-BE49-F238E27FC236}">
                <a16:creationId xmlns:a16="http://schemas.microsoft.com/office/drawing/2014/main" id="{FF15719E-2EB1-D454-C55B-A535406175BA}"/>
              </a:ext>
            </a:extLst>
          </p:cNvPr>
          <p:cNvSpPr/>
          <p:nvPr/>
        </p:nvSpPr>
        <p:spPr>
          <a:xfrm>
            <a:off x="674285" y="2383728"/>
            <a:ext cx="2158810" cy="36004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Pre-assessment</a:t>
            </a:r>
            <a:endParaRPr sz="1600"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21" name="Google Shape;321;p10">
            <a:extLst>
              <a:ext uri="{FF2B5EF4-FFF2-40B4-BE49-F238E27FC236}">
                <a16:creationId xmlns:a16="http://schemas.microsoft.com/office/drawing/2014/main" id="{42B3D746-DF15-E4BC-33C3-9A1B9D6494CB}"/>
              </a:ext>
            </a:extLst>
          </p:cNvPr>
          <p:cNvSpPr/>
          <p:nvPr/>
        </p:nvSpPr>
        <p:spPr>
          <a:xfrm>
            <a:off x="674285" y="2908765"/>
            <a:ext cx="2158810" cy="36004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Presentation</a:t>
            </a:r>
            <a:endParaRPr sz="1600"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22" name="Google Shape;322;p10">
            <a:extLst>
              <a:ext uri="{FF2B5EF4-FFF2-40B4-BE49-F238E27FC236}">
                <a16:creationId xmlns:a16="http://schemas.microsoft.com/office/drawing/2014/main" id="{2C333FE1-3D13-61DD-51C4-6CE9B46FDB05}"/>
              </a:ext>
            </a:extLst>
          </p:cNvPr>
          <p:cNvSpPr/>
          <p:nvPr/>
        </p:nvSpPr>
        <p:spPr>
          <a:xfrm>
            <a:off x="674285" y="3950814"/>
            <a:ext cx="2158810" cy="36004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Feedback</a:t>
            </a:r>
            <a:endParaRPr sz="1600"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23" name="Google Shape;323;p10">
            <a:extLst>
              <a:ext uri="{FF2B5EF4-FFF2-40B4-BE49-F238E27FC236}">
                <a16:creationId xmlns:a16="http://schemas.microsoft.com/office/drawing/2014/main" id="{821C211A-6D33-1B3F-26B9-963606340E96}"/>
              </a:ext>
            </a:extLst>
          </p:cNvPr>
          <p:cNvSpPr/>
          <p:nvPr/>
        </p:nvSpPr>
        <p:spPr>
          <a:xfrm>
            <a:off x="674285" y="3415547"/>
            <a:ext cx="2158810" cy="36004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Formative assessment</a:t>
            </a:r>
            <a:endParaRPr sz="1600"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24" name="Google Shape;324;p10">
            <a:extLst>
              <a:ext uri="{FF2B5EF4-FFF2-40B4-BE49-F238E27FC236}">
                <a16:creationId xmlns:a16="http://schemas.microsoft.com/office/drawing/2014/main" id="{09878332-D7EC-D5AD-F7DD-F9B73E9D2AA6}"/>
              </a:ext>
            </a:extLst>
          </p:cNvPr>
          <p:cNvSpPr/>
          <p:nvPr/>
        </p:nvSpPr>
        <p:spPr>
          <a:xfrm>
            <a:off x="2341908" y="701281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1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Major:</a:t>
            </a:r>
            <a:endParaRPr sz="1600"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25" name="Google Shape;325;p10">
            <a:extLst>
              <a:ext uri="{FF2B5EF4-FFF2-40B4-BE49-F238E27FC236}">
                <a16:creationId xmlns:a16="http://schemas.microsoft.com/office/drawing/2014/main" id="{E668C044-AC46-E765-E586-780B433431E0}"/>
              </a:ext>
            </a:extLst>
          </p:cNvPr>
          <p:cNvSpPr/>
          <p:nvPr/>
        </p:nvSpPr>
        <p:spPr>
          <a:xfrm>
            <a:off x="674285" y="4463450"/>
            <a:ext cx="2145162" cy="36004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Differentiation</a:t>
            </a:r>
            <a:endParaRPr sz="1600"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26" name="Google Shape;326;p10">
            <a:extLst>
              <a:ext uri="{FF2B5EF4-FFF2-40B4-BE49-F238E27FC236}">
                <a16:creationId xmlns:a16="http://schemas.microsoft.com/office/drawing/2014/main" id="{12D2467A-E9C0-0889-47C5-1C41585AF434}"/>
              </a:ext>
            </a:extLst>
          </p:cNvPr>
          <p:cNvSpPr/>
          <p:nvPr/>
        </p:nvSpPr>
        <p:spPr>
          <a:xfrm>
            <a:off x="674285" y="1801699"/>
            <a:ext cx="2158810" cy="463827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Warm-Up </a:t>
            </a:r>
            <a:endParaRPr sz="1400"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27" name="Google Shape;327;p10">
            <a:extLst>
              <a:ext uri="{FF2B5EF4-FFF2-40B4-BE49-F238E27FC236}">
                <a16:creationId xmlns:a16="http://schemas.microsoft.com/office/drawing/2014/main" id="{4E68AD12-47DF-3F55-0460-FFD65E84725B}"/>
              </a:ext>
            </a:extLst>
          </p:cNvPr>
          <p:cNvSpPr txBox="1"/>
          <p:nvPr/>
        </p:nvSpPr>
        <p:spPr>
          <a:xfrm>
            <a:off x="468880" y="45390"/>
            <a:ext cx="11589644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      Islamic Educational College 				       Date :    /          To     /     </a:t>
            </a:r>
            <a:endParaRPr sz="2400" b="1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8" name="Google Shape;328;p10">
            <a:extLst>
              <a:ext uri="{FF2B5EF4-FFF2-40B4-BE49-F238E27FC236}">
                <a16:creationId xmlns:a16="http://schemas.microsoft.com/office/drawing/2014/main" id="{71A5E279-C63F-1131-8220-533B5260868F}"/>
              </a:ext>
            </a:extLst>
          </p:cNvPr>
          <p:cNvSpPr/>
          <p:nvPr/>
        </p:nvSpPr>
        <p:spPr>
          <a:xfrm>
            <a:off x="4826304" y="6957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1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Grade:</a:t>
            </a:r>
            <a:endParaRPr sz="1600" b="1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329" name="Google Shape;329;p10">
            <a:extLst>
              <a:ext uri="{FF2B5EF4-FFF2-40B4-BE49-F238E27FC236}">
                <a16:creationId xmlns:a16="http://schemas.microsoft.com/office/drawing/2014/main" id="{1E8EEFBE-016E-3246-BFDD-027C9B038EF5}"/>
              </a:ext>
            </a:extLst>
          </p:cNvPr>
          <p:cNvSpPr/>
          <p:nvPr/>
        </p:nvSpPr>
        <p:spPr>
          <a:xfrm>
            <a:off x="6792126" y="684523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1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Unit:</a:t>
            </a:r>
            <a:endParaRPr sz="1600" b="1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330" name="Google Shape;330;p10">
            <a:extLst>
              <a:ext uri="{FF2B5EF4-FFF2-40B4-BE49-F238E27FC236}">
                <a16:creationId xmlns:a16="http://schemas.microsoft.com/office/drawing/2014/main" id="{61870216-19BD-719B-31DA-2C3293206FBE}"/>
              </a:ext>
            </a:extLst>
          </p:cNvPr>
          <p:cNvSpPr/>
          <p:nvPr/>
        </p:nvSpPr>
        <p:spPr>
          <a:xfrm>
            <a:off x="8720950" y="675981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1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Lesson:</a:t>
            </a:r>
            <a:endParaRPr sz="1600" b="1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331" name="Google Shape;331;p10">
            <a:extLst>
              <a:ext uri="{FF2B5EF4-FFF2-40B4-BE49-F238E27FC236}">
                <a16:creationId xmlns:a16="http://schemas.microsoft.com/office/drawing/2014/main" id="{2D3925D2-A068-6997-7F61-EEB12AC1577C}"/>
              </a:ext>
            </a:extLst>
          </p:cNvPr>
          <p:cNvSpPr/>
          <p:nvPr/>
        </p:nvSpPr>
        <p:spPr>
          <a:xfrm>
            <a:off x="2833095" y="1120984"/>
            <a:ext cx="8942681" cy="5578486"/>
          </a:xfrm>
          <a:prstGeom prst="rect">
            <a:avLst/>
          </a:prstGeom>
          <a:noFill/>
          <a:ln w="1270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2" name="Google Shape;332;p10">
            <a:extLst>
              <a:ext uri="{FF2B5EF4-FFF2-40B4-BE49-F238E27FC236}">
                <a16:creationId xmlns:a16="http://schemas.microsoft.com/office/drawing/2014/main" id="{7006E2CC-3D84-E47D-834A-40EB711DE4A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9353" y="540501"/>
            <a:ext cx="650166" cy="6440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p10">
            <a:extLst>
              <a:ext uri="{FF2B5EF4-FFF2-40B4-BE49-F238E27FC236}">
                <a16:creationId xmlns:a16="http://schemas.microsoft.com/office/drawing/2014/main" id="{BF7041B5-CCF4-8F63-17CE-096E7142B6C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16094"/>
          <a:stretch/>
        </p:blipFill>
        <p:spPr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</p:spPr>
      </p:pic>
      <p:sp>
        <p:nvSpPr>
          <p:cNvPr id="334" name="Google Shape;334;p10">
            <a:extLst>
              <a:ext uri="{FF2B5EF4-FFF2-40B4-BE49-F238E27FC236}">
                <a16:creationId xmlns:a16="http://schemas.microsoft.com/office/drawing/2014/main" id="{2D54EEC6-6337-BD16-D44B-326426EE5149}"/>
              </a:ext>
            </a:extLst>
          </p:cNvPr>
          <p:cNvSpPr/>
          <p:nvPr/>
        </p:nvSpPr>
        <p:spPr>
          <a:xfrm>
            <a:off x="674285" y="4916096"/>
            <a:ext cx="2145162" cy="36004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Linking to life</a:t>
            </a:r>
            <a:endParaRPr sz="1600"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35" name="Google Shape;335;p10">
            <a:extLst>
              <a:ext uri="{FF2B5EF4-FFF2-40B4-BE49-F238E27FC236}">
                <a16:creationId xmlns:a16="http://schemas.microsoft.com/office/drawing/2014/main" id="{56EF256E-5226-D0E2-B0C6-A03AC0702914}"/>
              </a:ext>
            </a:extLst>
          </p:cNvPr>
          <p:cNvSpPr/>
          <p:nvPr/>
        </p:nvSpPr>
        <p:spPr>
          <a:xfrm>
            <a:off x="674285" y="5433728"/>
            <a:ext cx="2227050" cy="36004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7FB75F"/>
              </a:gs>
              <a:gs pos="50000">
                <a:srgbClr val="6EB141"/>
              </a:gs>
              <a:gs pos="100000">
                <a:srgbClr val="5FA134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Critical Thinking</a:t>
            </a:r>
            <a:endParaRPr sz="1600"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36" name="Google Shape;336;p10">
            <a:extLst>
              <a:ext uri="{FF2B5EF4-FFF2-40B4-BE49-F238E27FC236}">
                <a16:creationId xmlns:a16="http://schemas.microsoft.com/office/drawing/2014/main" id="{BB4AC0D3-AE39-3239-4DE7-56FD5CD0447B}"/>
              </a:ext>
            </a:extLst>
          </p:cNvPr>
          <p:cNvSpPr/>
          <p:nvPr/>
        </p:nvSpPr>
        <p:spPr>
          <a:xfrm>
            <a:off x="674285" y="5949056"/>
            <a:ext cx="2158810" cy="36004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Closure</a:t>
            </a:r>
            <a:endParaRPr sz="1600"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pSp>
        <p:nvGrpSpPr>
          <p:cNvPr id="337" name="Google Shape;337;p10">
            <a:extLst>
              <a:ext uri="{FF2B5EF4-FFF2-40B4-BE49-F238E27FC236}">
                <a16:creationId xmlns:a16="http://schemas.microsoft.com/office/drawing/2014/main" id="{E0208E51-68A4-5F46-2422-57F65B4853FE}"/>
              </a:ext>
            </a:extLst>
          </p:cNvPr>
          <p:cNvGrpSpPr/>
          <p:nvPr/>
        </p:nvGrpSpPr>
        <p:grpSpPr>
          <a:xfrm>
            <a:off x="10180891" y="1139784"/>
            <a:ext cx="1573020" cy="730155"/>
            <a:chOff x="7446246" y="205862"/>
            <a:chExt cx="1544854" cy="691058"/>
          </a:xfrm>
        </p:grpSpPr>
        <p:sp>
          <p:nvSpPr>
            <p:cNvPr id="338" name="Google Shape;338;p10">
              <a:extLst>
                <a:ext uri="{FF2B5EF4-FFF2-40B4-BE49-F238E27FC236}">
                  <a16:creationId xmlns:a16="http://schemas.microsoft.com/office/drawing/2014/main" id="{CE67E6B7-A3F0-ABEB-52D1-CE5E63748509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>
                <a:gd name="adj" fmla="val 16667"/>
              </a:avLst>
            </a:prstGeom>
            <a:solidFill>
              <a:srgbClr val="EC3E5E"/>
            </a:solidFill>
            <a:ln w="12700" cap="flat" cmpd="sng">
              <a:solidFill>
                <a:srgbClr val="EC3E5E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9" name="Google Shape;339;p10">
              <a:extLst>
                <a:ext uri="{FF2B5EF4-FFF2-40B4-BE49-F238E27FC236}">
                  <a16:creationId xmlns:a16="http://schemas.microsoft.com/office/drawing/2014/main" id="{924C9C3B-66AF-30F5-A535-46420059CF35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01:00 minutes</a:t>
              </a:r>
              <a:endParaRPr/>
            </a:p>
          </p:txBody>
        </p:sp>
      </p:grpSp>
      <p:sp>
        <p:nvSpPr>
          <p:cNvPr id="340" name="Google Shape;340;p10">
            <a:extLst>
              <a:ext uri="{FF2B5EF4-FFF2-40B4-BE49-F238E27FC236}">
                <a16:creationId xmlns:a16="http://schemas.microsoft.com/office/drawing/2014/main" id="{486D4694-9B19-EE52-2913-40275AD0063C}"/>
              </a:ext>
            </a:extLst>
          </p:cNvPr>
          <p:cNvSpPr/>
          <p:nvPr/>
        </p:nvSpPr>
        <p:spPr>
          <a:xfrm>
            <a:off x="10129689" y="6126921"/>
            <a:ext cx="1573020" cy="346733"/>
          </a:xfrm>
          <a:prstGeom prst="flowChartAlternateProcess">
            <a:avLst/>
          </a:prstGeom>
          <a:solidFill>
            <a:schemeClr val="accent2"/>
          </a:solidFill>
          <a:ln w="12700" cap="flat" cmpd="sng">
            <a:solidFill>
              <a:srgbClr val="AC5B2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BUZZ IN</a:t>
            </a:r>
            <a:endParaRPr/>
          </a:p>
        </p:txBody>
      </p:sp>
      <p:sp>
        <p:nvSpPr>
          <p:cNvPr id="341" name="Google Shape;341;p10">
            <a:extLst>
              <a:ext uri="{FF2B5EF4-FFF2-40B4-BE49-F238E27FC236}">
                <a16:creationId xmlns:a16="http://schemas.microsoft.com/office/drawing/2014/main" id="{45D06E61-DA4B-C657-4E97-8FBE6BDD5422}"/>
              </a:ext>
            </a:extLst>
          </p:cNvPr>
          <p:cNvSpPr/>
          <p:nvPr/>
        </p:nvSpPr>
        <p:spPr>
          <a:xfrm>
            <a:off x="3026461" y="1228326"/>
            <a:ext cx="8115343" cy="2449174"/>
          </a:xfrm>
          <a:prstGeom prst="ellipse">
            <a:avLst/>
          </a:prstGeom>
          <a:solidFill>
            <a:srgbClr val="003F7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2" name="Google Shape;342;p10">
            <a:extLst>
              <a:ext uri="{FF2B5EF4-FFF2-40B4-BE49-F238E27FC236}">
                <a16:creationId xmlns:a16="http://schemas.microsoft.com/office/drawing/2014/main" id="{C3FFCB06-2EA7-DFE3-163A-D76E0DD5DBF8}"/>
              </a:ext>
            </a:extLst>
          </p:cNvPr>
          <p:cNvSpPr/>
          <p:nvPr/>
        </p:nvSpPr>
        <p:spPr>
          <a:xfrm>
            <a:off x="3260514" y="2034405"/>
            <a:ext cx="7537510" cy="1658960"/>
          </a:xfrm>
          <a:prstGeom prst="roundRect">
            <a:avLst>
              <a:gd name="adj" fmla="val 9641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en-US" sz="4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When do you watch fireworks?</a:t>
            </a:r>
            <a:endParaRPr sz="4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43" name="Google Shape;343;p10">
            <a:extLst>
              <a:ext uri="{FF2B5EF4-FFF2-40B4-BE49-F238E27FC236}">
                <a16:creationId xmlns:a16="http://schemas.microsoft.com/office/drawing/2014/main" id="{2F32C13A-A072-48AA-05CD-B1E8AD693411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972965" y="5417010"/>
            <a:ext cx="1329181" cy="13279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p10">
            <a:extLst>
              <a:ext uri="{FF2B5EF4-FFF2-40B4-BE49-F238E27FC236}">
                <a16:creationId xmlns:a16="http://schemas.microsoft.com/office/drawing/2014/main" id="{4A208FA9-F94C-381B-5185-1EB84F546FEC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262516" y="3385722"/>
            <a:ext cx="2750078" cy="20949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Google Shape;345;p10">
            <a:extLst>
              <a:ext uri="{FF2B5EF4-FFF2-40B4-BE49-F238E27FC236}">
                <a16:creationId xmlns:a16="http://schemas.microsoft.com/office/drawing/2014/main" id="{DA7EA380-B709-7B54-0667-16B35CF9AD18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316863" y="3847387"/>
            <a:ext cx="3291129" cy="24884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1199664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">
          <a:extLst>
            <a:ext uri="{FF2B5EF4-FFF2-40B4-BE49-F238E27FC236}">
              <a16:creationId xmlns:a16="http://schemas.microsoft.com/office/drawing/2014/main" id="{ED61072F-84F5-A37C-84DE-E7879A2DC4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11">
            <a:extLst>
              <a:ext uri="{FF2B5EF4-FFF2-40B4-BE49-F238E27FC236}">
                <a16:creationId xmlns:a16="http://schemas.microsoft.com/office/drawing/2014/main" id="{66F5675F-EA53-77A6-A130-BF97AD61F4EA}"/>
              </a:ext>
            </a:extLst>
          </p:cNvPr>
          <p:cNvSpPr/>
          <p:nvPr/>
        </p:nvSpPr>
        <p:spPr>
          <a:xfrm>
            <a:off x="674285" y="1298870"/>
            <a:ext cx="1764924" cy="5400600"/>
          </a:xfrm>
          <a:prstGeom prst="roundRect">
            <a:avLst>
              <a:gd name="adj" fmla="val 7143"/>
            </a:avLst>
          </a:prstGeom>
          <a:solidFill>
            <a:srgbClr val="4F6481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1" name="Google Shape;351;p11">
            <a:extLst>
              <a:ext uri="{FF2B5EF4-FFF2-40B4-BE49-F238E27FC236}">
                <a16:creationId xmlns:a16="http://schemas.microsoft.com/office/drawing/2014/main" id="{9FB3375B-1CBA-0AFE-E4E5-5E5FBA7C4681}"/>
              </a:ext>
            </a:extLst>
          </p:cNvPr>
          <p:cNvSpPr/>
          <p:nvPr/>
        </p:nvSpPr>
        <p:spPr>
          <a:xfrm>
            <a:off x="674285" y="1230630"/>
            <a:ext cx="2131514" cy="435768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Outcomes </a:t>
            </a:r>
            <a:endParaRPr sz="1600" b="1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352" name="Google Shape;352;p11">
            <a:extLst>
              <a:ext uri="{FF2B5EF4-FFF2-40B4-BE49-F238E27FC236}">
                <a16:creationId xmlns:a16="http://schemas.microsoft.com/office/drawing/2014/main" id="{BAFB0E21-784C-3DA9-E143-D685A0DADD56}"/>
              </a:ext>
            </a:extLst>
          </p:cNvPr>
          <p:cNvSpPr/>
          <p:nvPr/>
        </p:nvSpPr>
        <p:spPr>
          <a:xfrm>
            <a:off x="674285" y="2383728"/>
            <a:ext cx="2158810" cy="36004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Pre-assessment</a:t>
            </a:r>
            <a:endParaRPr sz="1600"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53" name="Google Shape;353;p11">
            <a:extLst>
              <a:ext uri="{FF2B5EF4-FFF2-40B4-BE49-F238E27FC236}">
                <a16:creationId xmlns:a16="http://schemas.microsoft.com/office/drawing/2014/main" id="{C5AE3231-F3A8-C92C-13F4-152A4C22E0F4}"/>
              </a:ext>
            </a:extLst>
          </p:cNvPr>
          <p:cNvSpPr/>
          <p:nvPr/>
        </p:nvSpPr>
        <p:spPr>
          <a:xfrm>
            <a:off x="674285" y="2908765"/>
            <a:ext cx="2158810" cy="36004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Presentation</a:t>
            </a:r>
            <a:endParaRPr sz="1600"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54" name="Google Shape;354;p11">
            <a:extLst>
              <a:ext uri="{FF2B5EF4-FFF2-40B4-BE49-F238E27FC236}">
                <a16:creationId xmlns:a16="http://schemas.microsoft.com/office/drawing/2014/main" id="{C286D2B0-C9E7-B4EE-48FF-7CA9C7967337}"/>
              </a:ext>
            </a:extLst>
          </p:cNvPr>
          <p:cNvSpPr/>
          <p:nvPr/>
        </p:nvSpPr>
        <p:spPr>
          <a:xfrm>
            <a:off x="674285" y="3950814"/>
            <a:ext cx="2158810" cy="36004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Feedback</a:t>
            </a:r>
            <a:endParaRPr sz="1600"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55" name="Google Shape;355;p11">
            <a:extLst>
              <a:ext uri="{FF2B5EF4-FFF2-40B4-BE49-F238E27FC236}">
                <a16:creationId xmlns:a16="http://schemas.microsoft.com/office/drawing/2014/main" id="{9B240C04-A384-01C5-3B6B-DF15A1B3E080}"/>
              </a:ext>
            </a:extLst>
          </p:cNvPr>
          <p:cNvSpPr/>
          <p:nvPr/>
        </p:nvSpPr>
        <p:spPr>
          <a:xfrm>
            <a:off x="674285" y="3415547"/>
            <a:ext cx="2158810" cy="36004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Formative assessment</a:t>
            </a:r>
            <a:endParaRPr sz="1600"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56" name="Google Shape;356;p11">
            <a:extLst>
              <a:ext uri="{FF2B5EF4-FFF2-40B4-BE49-F238E27FC236}">
                <a16:creationId xmlns:a16="http://schemas.microsoft.com/office/drawing/2014/main" id="{09C6EC9C-CDC1-5248-8BFC-16F765CE1355}"/>
              </a:ext>
            </a:extLst>
          </p:cNvPr>
          <p:cNvSpPr/>
          <p:nvPr/>
        </p:nvSpPr>
        <p:spPr>
          <a:xfrm>
            <a:off x="2341908" y="701281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1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Major:</a:t>
            </a:r>
            <a:endParaRPr sz="1600"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57" name="Google Shape;357;p11">
            <a:extLst>
              <a:ext uri="{FF2B5EF4-FFF2-40B4-BE49-F238E27FC236}">
                <a16:creationId xmlns:a16="http://schemas.microsoft.com/office/drawing/2014/main" id="{50038AB0-639A-531A-FC3A-C8776F290FE3}"/>
              </a:ext>
            </a:extLst>
          </p:cNvPr>
          <p:cNvSpPr/>
          <p:nvPr/>
        </p:nvSpPr>
        <p:spPr>
          <a:xfrm>
            <a:off x="674285" y="4463450"/>
            <a:ext cx="2145162" cy="36004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Differentiation</a:t>
            </a:r>
            <a:endParaRPr sz="1600"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58" name="Google Shape;358;p11">
            <a:extLst>
              <a:ext uri="{FF2B5EF4-FFF2-40B4-BE49-F238E27FC236}">
                <a16:creationId xmlns:a16="http://schemas.microsoft.com/office/drawing/2014/main" id="{68FFA986-28E7-97F0-7F65-6EA328097741}"/>
              </a:ext>
            </a:extLst>
          </p:cNvPr>
          <p:cNvSpPr/>
          <p:nvPr/>
        </p:nvSpPr>
        <p:spPr>
          <a:xfrm>
            <a:off x="674285" y="1801699"/>
            <a:ext cx="2158810" cy="463827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Warm-Up </a:t>
            </a:r>
            <a:endParaRPr sz="1400"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59" name="Google Shape;359;p11">
            <a:extLst>
              <a:ext uri="{FF2B5EF4-FFF2-40B4-BE49-F238E27FC236}">
                <a16:creationId xmlns:a16="http://schemas.microsoft.com/office/drawing/2014/main" id="{ACB7BCBD-AEC6-E334-8CD4-EAEBE8A28AF2}"/>
              </a:ext>
            </a:extLst>
          </p:cNvPr>
          <p:cNvSpPr txBox="1"/>
          <p:nvPr/>
        </p:nvSpPr>
        <p:spPr>
          <a:xfrm>
            <a:off x="468880" y="45390"/>
            <a:ext cx="11589644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      Islamic Educational College 				       Date :    /          To     /     </a:t>
            </a:r>
            <a:endParaRPr sz="2400" b="1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0" name="Google Shape;360;p11">
            <a:extLst>
              <a:ext uri="{FF2B5EF4-FFF2-40B4-BE49-F238E27FC236}">
                <a16:creationId xmlns:a16="http://schemas.microsoft.com/office/drawing/2014/main" id="{EB621F86-209F-C27B-A6C1-1D52E74E182D}"/>
              </a:ext>
            </a:extLst>
          </p:cNvPr>
          <p:cNvSpPr/>
          <p:nvPr/>
        </p:nvSpPr>
        <p:spPr>
          <a:xfrm>
            <a:off x="4826304" y="6957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1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Grade:</a:t>
            </a:r>
            <a:endParaRPr sz="1600" b="1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361" name="Google Shape;361;p11">
            <a:extLst>
              <a:ext uri="{FF2B5EF4-FFF2-40B4-BE49-F238E27FC236}">
                <a16:creationId xmlns:a16="http://schemas.microsoft.com/office/drawing/2014/main" id="{A302211C-9381-25F4-C520-D0C6BD55DF60}"/>
              </a:ext>
            </a:extLst>
          </p:cNvPr>
          <p:cNvSpPr/>
          <p:nvPr/>
        </p:nvSpPr>
        <p:spPr>
          <a:xfrm>
            <a:off x="6792126" y="684523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1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Unit:</a:t>
            </a:r>
            <a:endParaRPr sz="1600" b="1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362" name="Google Shape;362;p11">
            <a:extLst>
              <a:ext uri="{FF2B5EF4-FFF2-40B4-BE49-F238E27FC236}">
                <a16:creationId xmlns:a16="http://schemas.microsoft.com/office/drawing/2014/main" id="{CF82CB19-CEAA-E004-0BD9-CE37938A2EAD}"/>
              </a:ext>
            </a:extLst>
          </p:cNvPr>
          <p:cNvSpPr/>
          <p:nvPr/>
        </p:nvSpPr>
        <p:spPr>
          <a:xfrm>
            <a:off x="8720950" y="675981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1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Lesson:</a:t>
            </a:r>
            <a:endParaRPr sz="1600" b="1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363" name="Google Shape;363;p11">
            <a:extLst>
              <a:ext uri="{FF2B5EF4-FFF2-40B4-BE49-F238E27FC236}">
                <a16:creationId xmlns:a16="http://schemas.microsoft.com/office/drawing/2014/main" id="{8DB64F58-1959-1A5C-01A1-35DF2B9FC2BD}"/>
              </a:ext>
            </a:extLst>
          </p:cNvPr>
          <p:cNvSpPr/>
          <p:nvPr/>
        </p:nvSpPr>
        <p:spPr>
          <a:xfrm>
            <a:off x="2833095" y="1120984"/>
            <a:ext cx="8942681" cy="5578486"/>
          </a:xfrm>
          <a:prstGeom prst="rect">
            <a:avLst/>
          </a:prstGeom>
          <a:noFill/>
          <a:ln w="1270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4" name="Google Shape;364;p11">
            <a:extLst>
              <a:ext uri="{FF2B5EF4-FFF2-40B4-BE49-F238E27FC236}">
                <a16:creationId xmlns:a16="http://schemas.microsoft.com/office/drawing/2014/main" id="{C7522BE4-3378-1BFD-F725-07B8B8A9051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9353" y="540501"/>
            <a:ext cx="650166" cy="6440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Google Shape;365;p11">
            <a:extLst>
              <a:ext uri="{FF2B5EF4-FFF2-40B4-BE49-F238E27FC236}">
                <a16:creationId xmlns:a16="http://schemas.microsoft.com/office/drawing/2014/main" id="{E119D2FC-B2F1-AC23-A785-9E50A12BC50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16094"/>
          <a:stretch/>
        </p:blipFill>
        <p:spPr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</p:spPr>
      </p:pic>
      <p:sp>
        <p:nvSpPr>
          <p:cNvPr id="366" name="Google Shape;366;p11">
            <a:extLst>
              <a:ext uri="{FF2B5EF4-FFF2-40B4-BE49-F238E27FC236}">
                <a16:creationId xmlns:a16="http://schemas.microsoft.com/office/drawing/2014/main" id="{9B34A2AF-FE1C-3277-8540-E1A420C31D2D}"/>
              </a:ext>
            </a:extLst>
          </p:cNvPr>
          <p:cNvSpPr/>
          <p:nvPr/>
        </p:nvSpPr>
        <p:spPr>
          <a:xfrm>
            <a:off x="674285" y="4916096"/>
            <a:ext cx="2145162" cy="36004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Linking to life</a:t>
            </a:r>
            <a:endParaRPr sz="1600"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67" name="Google Shape;367;p11">
            <a:extLst>
              <a:ext uri="{FF2B5EF4-FFF2-40B4-BE49-F238E27FC236}">
                <a16:creationId xmlns:a16="http://schemas.microsoft.com/office/drawing/2014/main" id="{1206D143-EE53-CBF6-3D6F-831C8FB271BA}"/>
              </a:ext>
            </a:extLst>
          </p:cNvPr>
          <p:cNvSpPr/>
          <p:nvPr/>
        </p:nvSpPr>
        <p:spPr>
          <a:xfrm>
            <a:off x="674285" y="5433728"/>
            <a:ext cx="2227050" cy="36004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Critical Thinking</a:t>
            </a:r>
            <a:endParaRPr sz="1600"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68" name="Google Shape;368;p11">
            <a:extLst>
              <a:ext uri="{FF2B5EF4-FFF2-40B4-BE49-F238E27FC236}">
                <a16:creationId xmlns:a16="http://schemas.microsoft.com/office/drawing/2014/main" id="{8B611F6F-89C1-8A9A-2193-FFC491626245}"/>
              </a:ext>
            </a:extLst>
          </p:cNvPr>
          <p:cNvSpPr/>
          <p:nvPr/>
        </p:nvSpPr>
        <p:spPr>
          <a:xfrm>
            <a:off x="674285" y="5949056"/>
            <a:ext cx="2158810" cy="36004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7FB75F"/>
              </a:gs>
              <a:gs pos="50000">
                <a:srgbClr val="6EB141"/>
              </a:gs>
              <a:gs pos="100000">
                <a:srgbClr val="5FA134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Closure</a:t>
            </a:r>
            <a:endParaRPr sz="1600"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pSp>
        <p:nvGrpSpPr>
          <p:cNvPr id="369" name="Google Shape;369;p11">
            <a:extLst>
              <a:ext uri="{FF2B5EF4-FFF2-40B4-BE49-F238E27FC236}">
                <a16:creationId xmlns:a16="http://schemas.microsoft.com/office/drawing/2014/main" id="{53738812-6F00-F34D-BC6F-154648FF886C}"/>
              </a:ext>
            </a:extLst>
          </p:cNvPr>
          <p:cNvGrpSpPr/>
          <p:nvPr/>
        </p:nvGrpSpPr>
        <p:grpSpPr>
          <a:xfrm>
            <a:off x="10596642" y="1038092"/>
            <a:ext cx="1573020" cy="730155"/>
            <a:chOff x="7446246" y="205862"/>
            <a:chExt cx="1544854" cy="691058"/>
          </a:xfrm>
        </p:grpSpPr>
        <p:sp>
          <p:nvSpPr>
            <p:cNvPr id="370" name="Google Shape;370;p11">
              <a:extLst>
                <a:ext uri="{FF2B5EF4-FFF2-40B4-BE49-F238E27FC236}">
                  <a16:creationId xmlns:a16="http://schemas.microsoft.com/office/drawing/2014/main" id="{8FAA9AA9-6223-188E-F298-536A9C488296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>
                <a:gd name="adj" fmla="val 16667"/>
              </a:avLst>
            </a:prstGeom>
            <a:solidFill>
              <a:srgbClr val="EC3E5E"/>
            </a:solidFill>
            <a:ln w="12700" cap="flat" cmpd="sng">
              <a:solidFill>
                <a:srgbClr val="EC3E5E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1" name="Google Shape;371;p11">
              <a:extLst>
                <a:ext uri="{FF2B5EF4-FFF2-40B4-BE49-F238E27FC236}">
                  <a16:creationId xmlns:a16="http://schemas.microsoft.com/office/drawing/2014/main" id="{99981469-B2E4-5881-4290-2D80EACAA752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02:00 minutes</a:t>
              </a:r>
              <a:endParaRPr/>
            </a:p>
          </p:txBody>
        </p:sp>
      </p:grpSp>
      <p:pic>
        <p:nvPicPr>
          <p:cNvPr id="372" name="Google Shape;372;p11">
            <a:extLst>
              <a:ext uri="{FF2B5EF4-FFF2-40B4-BE49-F238E27FC236}">
                <a16:creationId xmlns:a16="http://schemas.microsoft.com/office/drawing/2014/main" id="{891D8B63-4E0A-20EC-684D-BF4E56EB9C55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710970" y="6198353"/>
            <a:ext cx="1036638" cy="493713"/>
          </a:xfrm>
          <a:prstGeom prst="rect">
            <a:avLst/>
          </a:prstGeom>
          <a:noFill/>
          <a:ln>
            <a:noFill/>
          </a:ln>
        </p:spPr>
      </p:pic>
      <p:sp>
        <p:nvSpPr>
          <p:cNvPr id="373" name="Google Shape;373;p11">
            <a:extLst>
              <a:ext uri="{FF2B5EF4-FFF2-40B4-BE49-F238E27FC236}">
                <a16:creationId xmlns:a16="http://schemas.microsoft.com/office/drawing/2014/main" id="{AFA1F717-EEE4-E5C3-04B7-F6BF84D75CC6}"/>
              </a:ext>
            </a:extLst>
          </p:cNvPr>
          <p:cNvSpPr txBox="1"/>
          <p:nvPr/>
        </p:nvSpPr>
        <p:spPr>
          <a:xfrm>
            <a:off x="2930925" y="1230630"/>
            <a:ext cx="2604821" cy="470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54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</a:pPr>
            <a:r>
              <a:rPr lang="en-US" sz="4000" dirty="0">
                <a:solidFill>
                  <a:schemeClr val="dk1"/>
                </a:solidFill>
                <a:latin typeface="Aharoni"/>
                <a:ea typeface="Aharoni"/>
                <a:cs typeface="Aharoni"/>
                <a:sym typeface="Aharoni"/>
              </a:rPr>
              <a:t>Page: 54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27332870"/>
      </p:ext>
    </p:extLst>
  </p:cSld>
  <p:clrMapOvr>
    <a:masterClrMapping/>
  </p:clrMapOvr>
  <p:transition spd="slow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7">
          <a:extLst>
            <a:ext uri="{FF2B5EF4-FFF2-40B4-BE49-F238E27FC236}">
              <a16:creationId xmlns:a16="http://schemas.microsoft.com/office/drawing/2014/main" id="{1235D01F-F566-266B-3A8A-6268199A42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13">
            <a:extLst>
              <a:ext uri="{FF2B5EF4-FFF2-40B4-BE49-F238E27FC236}">
                <a16:creationId xmlns:a16="http://schemas.microsoft.com/office/drawing/2014/main" id="{74F068FA-3896-3A6F-F61A-F663ACC6E5FB}"/>
              </a:ext>
            </a:extLst>
          </p:cNvPr>
          <p:cNvSpPr/>
          <p:nvPr/>
        </p:nvSpPr>
        <p:spPr>
          <a:xfrm>
            <a:off x="674285" y="1298870"/>
            <a:ext cx="1764924" cy="5400600"/>
          </a:xfrm>
          <a:prstGeom prst="roundRect">
            <a:avLst>
              <a:gd name="adj" fmla="val 7143"/>
            </a:avLst>
          </a:prstGeom>
          <a:solidFill>
            <a:srgbClr val="4F6481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9" name="Google Shape;409;p13">
            <a:extLst>
              <a:ext uri="{FF2B5EF4-FFF2-40B4-BE49-F238E27FC236}">
                <a16:creationId xmlns:a16="http://schemas.microsoft.com/office/drawing/2014/main" id="{3E43040A-A989-2EC1-A990-E8C87E615407}"/>
              </a:ext>
            </a:extLst>
          </p:cNvPr>
          <p:cNvSpPr/>
          <p:nvPr/>
        </p:nvSpPr>
        <p:spPr>
          <a:xfrm>
            <a:off x="674285" y="1230630"/>
            <a:ext cx="2131514" cy="435768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Outcomes </a:t>
            </a:r>
            <a:endParaRPr sz="1600" b="1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410" name="Google Shape;410;p13">
            <a:extLst>
              <a:ext uri="{FF2B5EF4-FFF2-40B4-BE49-F238E27FC236}">
                <a16:creationId xmlns:a16="http://schemas.microsoft.com/office/drawing/2014/main" id="{AA8E3CD3-2F18-0930-BC17-F0561DF45EC5}"/>
              </a:ext>
            </a:extLst>
          </p:cNvPr>
          <p:cNvSpPr/>
          <p:nvPr/>
        </p:nvSpPr>
        <p:spPr>
          <a:xfrm>
            <a:off x="674285" y="2383728"/>
            <a:ext cx="2158810" cy="36004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Pre-assessment</a:t>
            </a:r>
            <a:endParaRPr sz="1600"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11" name="Google Shape;411;p13">
            <a:extLst>
              <a:ext uri="{FF2B5EF4-FFF2-40B4-BE49-F238E27FC236}">
                <a16:creationId xmlns:a16="http://schemas.microsoft.com/office/drawing/2014/main" id="{8582C70A-59D8-364B-EF16-881D0C2ACF2A}"/>
              </a:ext>
            </a:extLst>
          </p:cNvPr>
          <p:cNvSpPr/>
          <p:nvPr/>
        </p:nvSpPr>
        <p:spPr>
          <a:xfrm>
            <a:off x="674285" y="2908765"/>
            <a:ext cx="2158810" cy="36004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Presentation</a:t>
            </a:r>
            <a:endParaRPr sz="1600"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12" name="Google Shape;412;p13">
            <a:extLst>
              <a:ext uri="{FF2B5EF4-FFF2-40B4-BE49-F238E27FC236}">
                <a16:creationId xmlns:a16="http://schemas.microsoft.com/office/drawing/2014/main" id="{49DE45D7-D1F5-DEE7-176A-E86D10ABFD9C}"/>
              </a:ext>
            </a:extLst>
          </p:cNvPr>
          <p:cNvSpPr/>
          <p:nvPr/>
        </p:nvSpPr>
        <p:spPr>
          <a:xfrm>
            <a:off x="674285" y="3950814"/>
            <a:ext cx="2158810" cy="36004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Feedback</a:t>
            </a:r>
            <a:endParaRPr sz="1600"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13" name="Google Shape;413;p13">
            <a:extLst>
              <a:ext uri="{FF2B5EF4-FFF2-40B4-BE49-F238E27FC236}">
                <a16:creationId xmlns:a16="http://schemas.microsoft.com/office/drawing/2014/main" id="{8037B502-0217-B21D-69DE-C21D2E270B33}"/>
              </a:ext>
            </a:extLst>
          </p:cNvPr>
          <p:cNvSpPr/>
          <p:nvPr/>
        </p:nvSpPr>
        <p:spPr>
          <a:xfrm>
            <a:off x="674285" y="3415547"/>
            <a:ext cx="2158810" cy="36004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Formative assessment</a:t>
            </a:r>
            <a:endParaRPr sz="1600"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14" name="Google Shape;414;p13">
            <a:extLst>
              <a:ext uri="{FF2B5EF4-FFF2-40B4-BE49-F238E27FC236}">
                <a16:creationId xmlns:a16="http://schemas.microsoft.com/office/drawing/2014/main" id="{C3FF1F62-9B42-7DBB-814B-0FCE0AAE5867}"/>
              </a:ext>
            </a:extLst>
          </p:cNvPr>
          <p:cNvSpPr/>
          <p:nvPr/>
        </p:nvSpPr>
        <p:spPr>
          <a:xfrm>
            <a:off x="2341908" y="701281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1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Major:</a:t>
            </a:r>
            <a:endParaRPr sz="1600"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15" name="Google Shape;415;p13">
            <a:extLst>
              <a:ext uri="{FF2B5EF4-FFF2-40B4-BE49-F238E27FC236}">
                <a16:creationId xmlns:a16="http://schemas.microsoft.com/office/drawing/2014/main" id="{6B69935C-E5D7-31F3-93B3-354A220EBDE5}"/>
              </a:ext>
            </a:extLst>
          </p:cNvPr>
          <p:cNvSpPr/>
          <p:nvPr/>
        </p:nvSpPr>
        <p:spPr>
          <a:xfrm>
            <a:off x="674285" y="4463450"/>
            <a:ext cx="2145162" cy="36004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Differentiation</a:t>
            </a:r>
            <a:endParaRPr sz="1600"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16" name="Google Shape;416;p13">
            <a:extLst>
              <a:ext uri="{FF2B5EF4-FFF2-40B4-BE49-F238E27FC236}">
                <a16:creationId xmlns:a16="http://schemas.microsoft.com/office/drawing/2014/main" id="{259482B5-4FB6-6971-07F5-B132E2B0E1CC}"/>
              </a:ext>
            </a:extLst>
          </p:cNvPr>
          <p:cNvSpPr/>
          <p:nvPr/>
        </p:nvSpPr>
        <p:spPr>
          <a:xfrm>
            <a:off x="674285" y="1801699"/>
            <a:ext cx="2158810" cy="463827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Warm-Up </a:t>
            </a:r>
            <a:endParaRPr sz="1400"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17" name="Google Shape;417;p13">
            <a:extLst>
              <a:ext uri="{FF2B5EF4-FFF2-40B4-BE49-F238E27FC236}">
                <a16:creationId xmlns:a16="http://schemas.microsoft.com/office/drawing/2014/main" id="{CEBA066A-8C03-550D-D333-41EE8DE32DF7}"/>
              </a:ext>
            </a:extLst>
          </p:cNvPr>
          <p:cNvSpPr txBox="1"/>
          <p:nvPr/>
        </p:nvSpPr>
        <p:spPr>
          <a:xfrm>
            <a:off x="468880" y="45390"/>
            <a:ext cx="11589644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      Islamic Educational College 				       Date :    /          To     /     </a:t>
            </a:r>
            <a:endParaRPr sz="2400" b="1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8" name="Google Shape;418;p13">
            <a:extLst>
              <a:ext uri="{FF2B5EF4-FFF2-40B4-BE49-F238E27FC236}">
                <a16:creationId xmlns:a16="http://schemas.microsoft.com/office/drawing/2014/main" id="{9001BED9-699A-9BAA-AB4C-F080839423B3}"/>
              </a:ext>
            </a:extLst>
          </p:cNvPr>
          <p:cNvSpPr/>
          <p:nvPr/>
        </p:nvSpPr>
        <p:spPr>
          <a:xfrm>
            <a:off x="4826304" y="6957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1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Grade:</a:t>
            </a:r>
            <a:endParaRPr sz="1600" b="1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419" name="Google Shape;419;p13">
            <a:extLst>
              <a:ext uri="{FF2B5EF4-FFF2-40B4-BE49-F238E27FC236}">
                <a16:creationId xmlns:a16="http://schemas.microsoft.com/office/drawing/2014/main" id="{88A68001-2482-CD78-9239-8416861FD2B2}"/>
              </a:ext>
            </a:extLst>
          </p:cNvPr>
          <p:cNvSpPr/>
          <p:nvPr/>
        </p:nvSpPr>
        <p:spPr>
          <a:xfrm>
            <a:off x="6792126" y="684523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1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Unit:</a:t>
            </a:r>
            <a:endParaRPr sz="1600" b="1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420" name="Google Shape;420;p13">
            <a:extLst>
              <a:ext uri="{FF2B5EF4-FFF2-40B4-BE49-F238E27FC236}">
                <a16:creationId xmlns:a16="http://schemas.microsoft.com/office/drawing/2014/main" id="{F564EEB2-A107-D1E7-1E37-D1D16569A0EB}"/>
              </a:ext>
            </a:extLst>
          </p:cNvPr>
          <p:cNvSpPr/>
          <p:nvPr/>
        </p:nvSpPr>
        <p:spPr>
          <a:xfrm>
            <a:off x="8720950" y="675981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1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Lesson:</a:t>
            </a:r>
            <a:endParaRPr sz="1600" b="1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421" name="Google Shape;421;p13">
            <a:extLst>
              <a:ext uri="{FF2B5EF4-FFF2-40B4-BE49-F238E27FC236}">
                <a16:creationId xmlns:a16="http://schemas.microsoft.com/office/drawing/2014/main" id="{5A2F5D70-08C3-F2C6-2877-74237FA2D332}"/>
              </a:ext>
            </a:extLst>
          </p:cNvPr>
          <p:cNvSpPr/>
          <p:nvPr/>
        </p:nvSpPr>
        <p:spPr>
          <a:xfrm>
            <a:off x="2833095" y="1120984"/>
            <a:ext cx="8942681" cy="5578486"/>
          </a:xfrm>
          <a:prstGeom prst="rect">
            <a:avLst/>
          </a:prstGeom>
          <a:noFill/>
          <a:ln w="1270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22" name="Google Shape;422;p13">
            <a:extLst>
              <a:ext uri="{FF2B5EF4-FFF2-40B4-BE49-F238E27FC236}">
                <a16:creationId xmlns:a16="http://schemas.microsoft.com/office/drawing/2014/main" id="{8A5064F4-8501-2C66-E2AB-6DA43DCD35F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9353" y="540501"/>
            <a:ext cx="650166" cy="644038"/>
          </a:xfrm>
          <a:prstGeom prst="rect">
            <a:avLst/>
          </a:prstGeom>
          <a:noFill/>
          <a:ln>
            <a:noFill/>
          </a:ln>
        </p:spPr>
      </p:pic>
      <p:pic>
        <p:nvPicPr>
          <p:cNvPr id="423" name="Google Shape;423;p13">
            <a:extLst>
              <a:ext uri="{FF2B5EF4-FFF2-40B4-BE49-F238E27FC236}">
                <a16:creationId xmlns:a16="http://schemas.microsoft.com/office/drawing/2014/main" id="{18D56673-8605-B5B0-1A3D-F2C137F3533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16094"/>
          <a:stretch/>
        </p:blipFill>
        <p:spPr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</p:spPr>
      </p:pic>
      <p:sp>
        <p:nvSpPr>
          <p:cNvPr id="424" name="Google Shape;424;p13">
            <a:extLst>
              <a:ext uri="{FF2B5EF4-FFF2-40B4-BE49-F238E27FC236}">
                <a16:creationId xmlns:a16="http://schemas.microsoft.com/office/drawing/2014/main" id="{83E81F43-CF67-9FF7-8139-82C6757CDB56}"/>
              </a:ext>
            </a:extLst>
          </p:cNvPr>
          <p:cNvSpPr/>
          <p:nvPr/>
        </p:nvSpPr>
        <p:spPr>
          <a:xfrm>
            <a:off x="674285" y="4916096"/>
            <a:ext cx="2145162" cy="36004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Linking to life</a:t>
            </a:r>
            <a:endParaRPr sz="1600"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25" name="Google Shape;425;p13">
            <a:extLst>
              <a:ext uri="{FF2B5EF4-FFF2-40B4-BE49-F238E27FC236}">
                <a16:creationId xmlns:a16="http://schemas.microsoft.com/office/drawing/2014/main" id="{5BA13422-93AE-A380-3FBA-0BBECB21AC1C}"/>
              </a:ext>
            </a:extLst>
          </p:cNvPr>
          <p:cNvSpPr/>
          <p:nvPr/>
        </p:nvSpPr>
        <p:spPr>
          <a:xfrm>
            <a:off x="674285" y="5433728"/>
            <a:ext cx="2227050" cy="36004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Critical Thinking</a:t>
            </a:r>
            <a:endParaRPr sz="1600"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26" name="Google Shape;426;p13">
            <a:extLst>
              <a:ext uri="{FF2B5EF4-FFF2-40B4-BE49-F238E27FC236}">
                <a16:creationId xmlns:a16="http://schemas.microsoft.com/office/drawing/2014/main" id="{D963E64E-8F8D-CFCE-2CEF-C9B883F1B7DF}"/>
              </a:ext>
            </a:extLst>
          </p:cNvPr>
          <p:cNvSpPr/>
          <p:nvPr/>
        </p:nvSpPr>
        <p:spPr>
          <a:xfrm>
            <a:off x="674285" y="5949056"/>
            <a:ext cx="2158810" cy="36004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7FB75F"/>
              </a:gs>
              <a:gs pos="50000">
                <a:srgbClr val="6EB141"/>
              </a:gs>
              <a:gs pos="100000">
                <a:srgbClr val="5FA134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Closure</a:t>
            </a:r>
            <a:endParaRPr sz="1600"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pSp>
        <p:nvGrpSpPr>
          <p:cNvPr id="427" name="Google Shape;427;p13">
            <a:extLst>
              <a:ext uri="{FF2B5EF4-FFF2-40B4-BE49-F238E27FC236}">
                <a16:creationId xmlns:a16="http://schemas.microsoft.com/office/drawing/2014/main" id="{31F92CE2-C38A-68F8-595A-F1B29A34B348}"/>
              </a:ext>
            </a:extLst>
          </p:cNvPr>
          <p:cNvGrpSpPr/>
          <p:nvPr/>
        </p:nvGrpSpPr>
        <p:grpSpPr>
          <a:xfrm>
            <a:off x="10596642" y="1038092"/>
            <a:ext cx="1573020" cy="730155"/>
            <a:chOff x="7446246" y="205862"/>
            <a:chExt cx="1544854" cy="691058"/>
          </a:xfrm>
        </p:grpSpPr>
        <p:sp>
          <p:nvSpPr>
            <p:cNvPr id="428" name="Google Shape;428;p13">
              <a:extLst>
                <a:ext uri="{FF2B5EF4-FFF2-40B4-BE49-F238E27FC236}">
                  <a16:creationId xmlns:a16="http://schemas.microsoft.com/office/drawing/2014/main" id="{C8B85421-BFEF-4CF1-EA8C-A4DDC3555491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>
                <a:gd name="adj" fmla="val 16667"/>
              </a:avLst>
            </a:prstGeom>
            <a:solidFill>
              <a:srgbClr val="EC3E5E"/>
            </a:solidFill>
            <a:ln w="12700" cap="flat" cmpd="sng">
              <a:solidFill>
                <a:srgbClr val="EC3E5E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9" name="Google Shape;429;p13">
              <a:extLst>
                <a:ext uri="{FF2B5EF4-FFF2-40B4-BE49-F238E27FC236}">
                  <a16:creationId xmlns:a16="http://schemas.microsoft.com/office/drawing/2014/main" id="{DA9F5C65-7C32-C473-1AA0-B944E6F4BEE2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02:00 minutes</a:t>
              </a:r>
              <a:endParaRPr/>
            </a:p>
          </p:txBody>
        </p:sp>
      </p:grpSp>
      <p:pic>
        <p:nvPicPr>
          <p:cNvPr id="430" name="Google Shape;430;p13">
            <a:extLst>
              <a:ext uri="{FF2B5EF4-FFF2-40B4-BE49-F238E27FC236}">
                <a16:creationId xmlns:a16="http://schemas.microsoft.com/office/drawing/2014/main" id="{051A44D3-04E4-E8CF-136E-46126B7626F0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710970" y="6198353"/>
            <a:ext cx="1036638" cy="493713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8" name="Picture 2" descr="What did i learn today | TPT">
            <a:extLst>
              <a:ext uri="{FF2B5EF4-FFF2-40B4-BE49-F238E27FC236}">
                <a16:creationId xmlns:a16="http://schemas.microsoft.com/office/drawing/2014/main" id="{6702FD9D-6899-384E-060A-4BC508109A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6671" y="2261955"/>
            <a:ext cx="5219101" cy="3474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7736951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3"/>
          <p:cNvSpPr/>
          <p:nvPr/>
        </p:nvSpPr>
        <p:spPr>
          <a:xfrm>
            <a:off x="674285" y="1298870"/>
            <a:ext cx="1764924" cy="5400600"/>
          </a:xfrm>
          <a:prstGeom prst="roundRect">
            <a:avLst>
              <a:gd name="adj" fmla="val 7143"/>
            </a:avLst>
          </a:prstGeom>
          <a:solidFill>
            <a:srgbClr val="4F6481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" name="Google Shape;112;p3"/>
          <p:cNvSpPr/>
          <p:nvPr/>
        </p:nvSpPr>
        <p:spPr>
          <a:xfrm>
            <a:off x="674285" y="1230630"/>
            <a:ext cx="2131514" cy="435768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Outcomes </a:t>
            </a:r>
            <a:endParaRPr sz="1600" b="1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13" name="Google Shape;113;p3"/>
          <p:cNvSpPr/>
          <p:nvPr/>
        </p:nvSpPr>
        <p:spPr>
          <a:xfrm>
            <a:off x="674285" y="2383728"/>
            <a:ext cx="2158810" cy="36004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Pre-assessment</a:t>
            </a:r>
            <a:endParaRPr sz="1600"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4" name="Google Shape;114;p3"/>
          <p:cNvSpPr/>
          <p:nvPr/>
        </p:nvSpPr>
        <p:spPr>
          <a:xfrm>
            <a:off x="674285" y="2908765"/>
            <a:ext cx="2158810" cy="36004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Presentation</a:t>
            </a:r>
            <a:endParaRPr sz="1600"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5" name="Google Shape;115;p3"/>
          <p:cNvSpPr/>
          <p:nvPr/>
        </p:nvSpPr>
        <p:spPr>
          <a:xfrm>
            <a:off x="674285" y="3950814"/>
            <a:ext cx="2158810" cy="36004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Feedback</a:t>
            </a:r>
            <a:endParaRPr sz="1600"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6" name="Google Shape;116;p3"/>
          <p:cNvSpPr/>
          <p:nvPr/>
        </p:nvSpPr>
        <p:spPr>
          <a:xfrm>
            <a:off x="674285" y="3415547"/>
            <a:ext cx="2158810" cy="36004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Formative assessment</a:t>
            </a:r>
            <a:endParaRPr sz="1600"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7" name="Google Shape;117;p3"/>
          <p:cNvSpPr/>
          <p:nvPr/>
        </p:nvSpPr>
        <p:spPr>
          <a:xfrm>
            <a:off x="2341908" y="701281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1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Major:</a:t>
            </a:r>
            <a:endParaRPr sz="1600"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8" name="Google Shape;118;p3"/>
          <p:cNvSpPr/>
          <p:nvPr/>
        </p:nvSpPr>
        <p:spPr>
          <a:xfrm>
            <a:off x="674285" y="4463450"/>
            <a:ext cx="2145162" cy="36004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Differentiation</a:t>
            </a:r>
            <a:endParaRPr sz="1600"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9" name="Google Shape;119;p3"/>
          <p:cNvSpPr/>
          <p:nvPr/>
        </p:nvSpPr>
        <p:spPr>
          <a:xfrm>
            <a:off x="674285" y="1801699"/>
            <a:ext cx="2158810" cy="463827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7FB75F"/>
              </a:gs>
              <a:gs pos="50000">
                <a:srgbClr val="6EB141"/>
              </a:gs>
              <a:gs pos="100000">
                <a:srgbClr val="5FA134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Warm-Up </a:t>
            </a:r>
            <a:endParaRPr sz="1400"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0" name="Google Shape;120;p3"/>
          <p:cNvSpPr txBox="1"/>
          <p:nvPr/>
        </p:nvSpPr>
        <p:spPr>
          <a:xfrm>
            <a:off x="468880" y="45390"/>
            <a:ext cx="11589644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      Islamic Educational College 				       Date :    /          To     /     </a:t>
            </a:r>
            <a:endParaRPr sz="2400" b="1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" name="Google Shape;121;p3"/>
          <p:cNvSpPr/>
          <p:nvPr/>
        </p:nvSpPr>
        <p:spPr>
          <a:xfrm>
            <a:off x="4826304" y="6957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1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Grade:</a:t>
            </a:r>
            <a:endParaRPr sz="1600" b="1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22" name="Google Shape;122;p3"/>
          <p:cNvSpPr/>
          <p:nvPr/>
        </p:nvSpPr>
        <p:spPr>
          <a:xfrm>
            <a:off x="6792126" y="684523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1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Unit:</a:t>
            </a:r>
            <a:endParaRPr sz="1600" b="1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23" name="Google Shape;123;p3"/>
          <p:cNvSpPr/>
          <p:nvPr/>
        </p:nvSpPr>
        <p:spPr>
          <a:xfrm>
            <a:off x="8720950" y="675981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1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Lesson:</a:t>
            </a:r>
            <a:endParaRPr sz="1600" b="1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24" name="Google Shape;124;p3"/>
          <p:cNvSpPr/>
          <p:nvPr/>
        </p:nvSpPr>
        <p:spPr>
          <a:xfrm>
            <a:off x="2833095" y="1120984"/>
            <a:ext cx="8942681" cy="5578486"/>
          </a:xfrm>
          <a:prstGeom prst="rect">
            <a:avLst/>
          </a:prstGeom>
          <a:noFill/>
          <a:ln w="1270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5" name="Google Shape;125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9353" y="540501"/>
            <a:ext cx="650166" cy="6440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3"/>
          <p:cNvPicPr preferRelativeResize="0"/>
          <p:nvPr/>
        </p:nvPicPr>
        <p:blipFill rotWithShape="1">
          <a:blip r:embed="rId4">
            <a:alphaModFix/>
          </a:blip>
          <a:srcRect l="16094"/>
          <a:stretch/>
        </p:blipFill>
        <p:spPr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3"/>
          <p:cNvSpPr/>
          <p:nvPr/>
        </p:nvSpPr>
        <p:spPr>
          <a:xfrm>
            <a:off x="674285" y="4916096"/>
            <a:ext cx="2145162" cy="36004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Linking to life</a:t>
            </a:r>
            <a:endParaRPr sz="1600"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8" name="Google Shape;128;p3"/>
          <p:cNvSpPr/>
          <p:nvPr/>
        </p:nvSpPr>
        <p:spPr>
          <a:xfrm>
            <a:off x="674285" y="5433728"/>
            <a:ext cx="2227050" cy="36004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Critical Thinking</a:t>
            </a:r>
            <a:endParaRPr sz="1600"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9" name="Google Shape;129;p3"/>
          <p:cNvSpPr/>
          <p:nvPr/>
        </p:nvSpPr>
        <p:spPr>
          <a:xfrm>
            <a:off x="674285" y="5949056"/>
            <a:ext cx="2158810" cy="36004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Closure</a:t>
            </a:r>
            <a:endParaRPr sz="1600"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pSp>
        <p:nvGrpSpPr>
          <p:cNvPr id="130" name="Google Shape;130;p3"/>
          <p:cNvGrpSpPr/>
          <p:nvPr/>
        </p:nvGrpSpPr>
        <p:grpSpPr>
          <a:xfrm>
            <a:off x="10500226" y="1120984"/>
            <a:ext cx="1573020" cy="730155"/>
            <a:chOff x="7446246" y="205862"/>
            <a:chExt cx="1544854" cy="691058"/>
          </a:xfrm>
        </p:grpSpPr>
        <p:sp>
          <p:nvSpPr>
            <p:cNvPr id="131" name="Google Shape;131;p3"/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>
                <a:gd name="adj" fmla="val 16667"/>
              </a:avLst>
            </a:prstGeom>
            <a:solidFill>
              <a:srgbClr val="EC3E5E"/>
            </a:solidFill>
            <a:ln w="12700" cap="flat" cmpd="sng">
              <a:solidFill>
                <a:srgbClr val="EC3E5E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03:00 minutes</a:t>
              </a:r>
              <a:endParaRPr/>
            </a:p>
          </p:txBody>
        </p:sp>
      </p:grpSp>
      <p:pic>
        <p:nvPicPr>
          <p:cNvPr id="133" name="Google Shape;133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596187" y="6138392"/>
            <a:ext cx="1411744" cy="598921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3"/>
          <p:cNvSpPr txBox="1"/>
          <p:nvPr/>
        </p:nvSpPr>
        <p:spPr>
          <a:xfrm>
            <a:off x="3042468" y="1726917"/>
            <a:ext cx="6097904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https://www.youtube.com/watch?v=Wr-CRKsTYGs</a:t>
            </a: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</p:spTree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>
          <a:extLst>
            <a:ext uri="{FF2B5EF4-FFF2-40B4-BE49-F238E27FC236}">
              <a16:creationId xmlns:a16="http://schemas.microsoft.com/office/drawing/2014/main" id="{2FB58BE1-69DF-A486-97D2-67A5FD38AD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4">
            <a:extLst>
              <a:ext uri="{FF2B5EF4-FFF2-40B4-BE49-F238E27FC236}">
                <a16:creationId xmlns:a16="http://schemas.microsoft.com/office/drawing/2014/main" id="{957D619B-443D-99E3-95B8-ACD89D963E81}"/>
              </a:ext>
            </a:extLst>
          </p:cNvPr>
          <p:cNvSpPr/>
          <p:nvPr/>
        </p:nvSpPr>
        <p:spPr>
          <a:xfrm>
            <a:off x="674285" y="1298870"/>
            <a:ext cx="1764924" cy="5400600"/>
          </a:xfrm>
          <a:prstGeom prst="roundRect">
            <a:avLst>
              <a:gd name="adj" fmla="val 7143"/>
            </a:avLst>
          </a:prstGeom>
          <a:solidFill>
            <a:srgbClr val="4F6481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4">
            <a:extLst>
              <a:ext uri="{FF2B5EF4-FFF2-40B4-BE49-F238E27FC236}">
                <a16:creationId xmlns:a16="http://schemas.microsoft.com/office/drawing/2014/main" id="{6988DBCC-52DA-E402-C8A4-86D6CEEA3932}"/>
              </a:ext>
            </a:extLst>
          </p:cNvPr>
          <p:cNvSpPr/>
          <p:nvPr/>
        </p:nvSpPr>
        <p:spPr>
          <a:xfrm>
            <a:off x="674285" y="1230630"/>
            <a:ext cx="2131514" cy="435768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Outcomes </a:t>
            </a:r>
            <a:endParaRPr sz="1600" b="1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41" name="Google Shape;141;p4">
            <a:extLst>
              <a:ext uri="{FF2B5EF4-FFF2-40B4-BE49-F238E27FC236}">
                <a16:creationId xmlns:a16="http://schemas.microsoft.com/office/drawing/2014/main" id="{9F9A524C-D075-E2F6-D818-9B3430F8A44F}"/>
              </a:ext>
            </a:extLst>
          </p:cNvPr>
          <p:cNvSpPr/>
          <p:nvPr/>
        </p:nvSpPr>
        <p:spPr>
          <a:xfrm>
            <a:off x="674285" y="2383728"/>
            <a:ext cx="2158810" cy="36004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7FB75F"/>
              </a:gs>
              <a:gs pos="50000">
                <a:srgbClr val="6EB141"/>
              </a:gs>
              <a:gs pos="100000">
                <a:srgbClr val="5FA134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Pre-assessment</a:t>
            </a:r>
            <a:endParaRPr sz="1600"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2" name="Google Shape;142;p4">
            <a:extLst>
              <a:ext uri="{FF2B5EF4-FFF2-40B4-BE49-F238E27FC236}">
                <a16:creationId xmlns:a16="http://schemas.microsoft.com/office/drawing/2014/main" id="{CB0C03A7-8ADA-9CEE-66A9-9F368535FCC3}"/>
              </a:ext>
            </a:extLst>
          </p:cNvPr>
          <p:cNvSpPr/>
          <p:nvPr/>
        </p:nvSpPr>
        <p:spPr>
          <a:xfrm>
            <a:off x="674285" y="2908765"/>
            <a:ext cx="2158810" cy="36004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Presentation</a:t>
            </a:r>
            <a:endParaRPr sz="1600"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3" name="Google Shape;143;p4">
            <a:extLst>
              <a:ext uri="{FF2B5EF4-FFF2-40B4-BE49-F238E27FC236}">
                <a16:creationId xmlns:a16="http://schemas.microsoft.com/office/drawing/2014/main" id="{6D890DBC-C3FB-1187-0A97-F8D13DB58129}"/>
              </a:ext>
            </a:extLst>
          </p:cNvPr>
          <p:cNvSpPr/>
          <p:nvPr/>
        </p:nvSpPr>
        <p:spPr>
          <a:xfrm>
            <a:off x="674285" y="3950814"/>
            <a:ext cx="2158810" cy="36004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Feedback</a:t>
            </a:r>
            <a:endParaRPr sz="1600"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4" name="Google Shape;144;p4">
            <a:extLst>
              <a:ext uri="{FF2B5EF4-FFF2-40B4-BE49-F238E27FC236}">
                <a16:creationId xmlns:a16="http://schemas.microsoft.com/office/drawing/2014/main" id="{7BA775F6-ADEF-44B3-B766-44DFB3F30F56}"/>
              </a:ext>
            </a:extLst>
          </p:cNvPr>
          <p:cNvSpPr/>
          <p:nvPr/>
        </p:nvSpPr>
        <p:spPr>
          <a:xfrm>
            <a:off x="674285" y="3415547"/>
            <a:ext cx="2158810" cy="36004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Formative assessment</a:t>
            </a:r>
            <a:endParaRPr sz="1600"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5" name="Google Shape;145;p4">
            <a:extLst>
              <a:ext uri="{FF2B5EF4-FFF2-40B4-BE49-F238E27FC236}">
                <a16:creationId xmlns:a16="http://schemas.microsoft.com/office/drawing/2014/main" id="{CB08A139-ECB4-229C-F371-162C6137CCB1}"/>
              </a:ext>
            </a:extLst>
          </p:cNvPr>
          <p:cNvSpPr/>
          <p:nvPr/>
        </p:nvSpPr>
        <p:spPr>
          <a:xfrm>
            <a:off x="2341908" y="701281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1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Major:</a:t>
            </a:r>
            <a:endParaRPr sz="1600"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6" name="Google Shape;146;p4">
            <a:extLst>
              <a:ext uri="{FF2B5EF4-FFF2-40B4-BE49-F238E27FC236}">
                <a16:creationId xmlns:a16="http://schemas.microsoft.com/office/drawing/2014/main" id="{347B27C9-5695-F630-CFD9-A56A852F5AF2}"/>
              </a:ext>
            </a:extLst>
          </p:cNvPr>
          <p:cNvSpPr/>
          <p:nvPr/>
        </p:nvSpPr>
        <p:spPr>
          <a:xfrm>
            <a:off x="674285" y="4463450"/>
            <a:ext cx="2145162" cy="36004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Differentiation</a:t>
            </a:r>
            <a:endParaRPr sz="1600"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7" name="Google Shape;147;p4">
            <a:extLst>
              <a:ext uri="{FF2B5EF4-FFF2-40B4-BE49-F238E27FC236}">
                <a16:creationId xmlns:a16="http://schemas.microsoft.com/office/drawing/2014/main" id="{5ABDC6F5-909A-C798-DA19-C0C91C1BDC48}"/>
              </a:ext>
            </a:extLst>
          </p:cNvPr>
          <p:cNvSpPr/>
          <p:nvPr/>
        </p:nvSpPr>
        <p:spPr>
          <a:xfrm>
            <a:off x="674285" y="1801699"/>
            <a:ext cx="2158810" cy="463827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Warm-Up </a:t>
            </a:r>
            <a:endParaRPr sz="1400"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8" name="Google Shape;148;p4">
            <a:extLst>
              <a:ext uri="{FF2B5EF4-FFF2-40B4-BE49-F238E27FC236}">
                <a16:creationId xmlns:a16="http://schemas.microsoft.com/office/drawing/2014/main" id="{CB221914-5CBA-AF9F-812E-3070B4F88A12}"/>
              </a:ext>
            </a:extLst>
          </p:cNvPr>
          <p:cNvSpPr txBox="1"/>
          <p:nvPr/>
        </p:nvSpPr>
        <p:spPr>
          <a:xfrm>
            <a:off x="468880" y="45390"/>
            <a:ext cx="11589644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      Islamic Educational College 				       Date :    /          To     /     </a:t>
            </a:r>
            <a:endParaRPr sz="2400" b="1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" name="Google Shape;149;p4">
            <a:extLst>
              <a:ext uri="{FF2B5EF4-FFF2-40B4-BE49-F238E27FC236}">
                <a16:creationId xmlns:a16="http://schemas.microsoft.com/office/drawing/2014/main" id="{67143750-922A-2158-CD2D-A59BA9AAC0A5}"/>
              </a:ext>
            </a:extLst>
          </p:cNvPr>
          <p:cNvSpPr/>
          <p:nvPr/>
        </p:nvSpPr>
        <p:spPr>
          <a:xfrm>
            <a:off x="4826304" y="6957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1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Grade:</a:t>
            </a:r>
            <a:endParaRPr sz="1600" b="1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50" name="Google Shape;150;p4">
            <a:extLst>
              <a:ext uri="{FF2B5EF4-FFF2-40B4-BE49-F238E27FC236}">
                <a16:creationId xmlns:a16="http://schemas.microsoft.com/office/drawing/2014/main" id="{16F16E5C-E51A-D44B-E8F2-BFD2DA74A336}"/>
              </a:ext>
            </a:extLst>
          </p:cNvPr>
          <p:cNvSpPr/>
          <p:nvPr/>
        </p:nvSpPr>
        <p:spPr>
          <a:xfrm>
            <a:off x="6792126" y="684523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1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Unit:</a:t>
            </a:r>
            <a:endParaRPr sz="1600" b="1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51" name="Google Shape;151;p4">
            <a:extLst>
              <a:ext uri="{FF2B5EF4-FFF2-40B4-BE49-F238E27FC236}">
                <a16:creationId xmlns:a16="http://schemas.microsoft.com/office/drawing/2014/main" id="{86825AA8-0EA7-204C-FC97-0C864CEDFB74}"/>
              </a:ext>
            </a:extLst>
          </p:cNvPr>
          <p:cNvSpPr/>
          <p:nvPr/>
        </p:nvSpPr>
        <p:spPr>
          <a:xfrm>
            <a:off x="8720950" y="675981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1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Lesson:</a:t>
            </a:r>
            <a:endParaRPr sz="1600" b="1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52" name="Google Shape;152;p4">
            <a:extLst>
              <a:ext uri="{FF2B5EF4-FFF2-40B4-BE49-F238E27FC236}">
                <a16:creationId xmlns:a16="http://schemas.microsoft.com/office/drawing/2014/main" id="{8DE1990B-6CEC-B3F5-EAF9-AFFAB769EA1F}"/>
              </a:ext>
            </a:extLst>
          </p:cNvPr>
          <p:cNvSpPr/>
          <p:nvPr/>
        </p:nvSpPr>
        <p:spPr>
          <a:xfrm>
            <a:off x="2833095" y="1120984"/>
            <a:ext cx="8942681" cy="5578486"/>
          </a:xfrm>
          <a:prstGeom prst="rect">
            <a:avLst/>
          </a:prstGeom>
          <a:noFill/>
          <a:ln w="1270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3" name="Google Shape;153;p4">
            <a:extLst>
              <a:ext uri="{FF2B5EF4-FFF2-40B4-BE49-F238E27FC236}">
                <a16:creationId xmlns:a16="http://schemas.microsoft.com/office/drawing/2014/main" id="{06E680A2-A975-F63C-D9E7-F5BACE47E15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9353" y="540501"/>
            <a:ext cx="650166" cy="6440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4">
            <a:extLst>
              <a:ext uri="{FF2B5EF4-FFF2-40B4-BE49-F238E27FC236}">
                <a16:creationId xmlns:a16="http://schemas.microsoft.com/office/drawing/2014/main" id="{3208F7DA-63CC-2EFC-5CA5-3AE41112CDC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16094"/>
          <a:stretch/>
        </p:blipFill>
        <p:spPr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4">
            <a:extLst>
              <a:ext uri="{FF2B5EF4-FFF2-40B4-BE49-F238E27FC236}">
                <a16:creationId xmlns:a16="http://schemas.microsoft.com/office/drawing/2014/main" id="{76E5992A-57C8-194A-64B1-2504D455C0A4}"/>
              </a:ext>
            </a:extLst>
          </p:cNvPr>
          <p:cNvSpPr/>
          <p:nvPr/>
        </p:nvSpPr>
        <p:spPr>
          <a:xfrm>
            <a:off x="674285" y="4916096"/>
            <a:ext cx="2145162" cy="36004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Linking to life</a:t>
            </a:r>
            <a:endParaRPr sz="1600"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56" name="Google Shape;156;p4">
            <a:extLst>
              <a:ext uri="{FF2B5EF4-FFF2-40B4-BE49-F238E27FC236}">
                <a16:creationId xmlns:a16="http://schemas.microsoft.com/office/drawing/2014/main" id="{CE54F8F1-4BC5-990E-2088-03BDB7EB45B2}"/>
              </a:ext>
            </a:extLst>
          </p:cNvPr>
          <p:cNvSpPr/>
          <p:nvPr/>
        </p:nvSpPr>
        <p:spPr>
          <a:xfrm>
            <a:off x="674285" y="5433728"/>
            <a:ext cx="2227050" cy="36004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Critical Thinking</a:t>
            </a:r>
            <a:endParaRPr sz="1600"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57" name="Google Shape;157;p4">
            <a:extLst>
              <a:ext uri="{FF2B5EF4-FFF2-40B4-BE49-F238E27FC236}">
                <a16:creationId xmlns:a16="http://schemas.microsoft.com/office/drawing/2014/main" id="{95416F9B-6375-FBE8-76DA-08F93FC00F02}"/>
              </a:ext>
            </a:extLst>
          </p:cNvPr>
          <p:cNvSpPr/>
          <p:nvPr/>
        </p:nvSpPr>
        <p:spPr>
          <a:xfrm>
            <a:off x="674285" y="5949056"/>
            <a:ext cx="2158810" cy="36004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Closure</a:t>
            </a:r>
            <a:endParaRPr sz="1600"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pSp>
        <p:nvGrpSpPr>
          <p:cNvPr id="158" name="Google Shape;158;p4">
            <a:extLst>
              <a:ext uri="{FF2B5EF4-FFF2-40B4-BE49-F238E27FC236}">
                <a16:creationId xmlns:a16="http://schemas.microsoft.com/office/drawing/2014/main" id="{090E8F58-BEF4-DF94-1464-534A23A6DFFA}"/>
              </a:ext>
            </a:extLst>
          </p:cNvPr>
          <p:cNvGrpSpPr/>
          <p:nvPr/>
        </p:nvGrpSpPr>
        <p:grpSpPr>
          <a:xfrm>
            <a:off x="10485504" y="1094907"/>
            <a:ext cx="1573020" cy="730155"/>
            <a:chOff x="7446246" y="205862"/>
            <a:chExt cx="1544854" cy="691058"/>
          </a:xfrm>
        </p:grpSpPr>
        <p:sp>
          <p:nvSpPr>
            <p:cNvPr id="159" name="Google Shape;159;p4">
              <a:extLst>
                <a:ext uri="{FF2B5EF4-FFF2-40B4-BE49-F238E27FC236}">
                  <a16:creationId xmlns:a16="http://schemas.microsoft.com/office/drawing/2014/main" id="{FD20B67E-72F2-1A55-379D-C5DF71EBBBC2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>
                <a:gd name="adj" fmla="val 16667"/>
              </a:avLst>
            </a:prstGeom>
            <a:solidFill>
              <a:srgbClr val="EC3E5E"/>
            </a:solidFill>
            <a:ln w="12700" cap="flat" cmpd="sng">
              <a:solidFill>
                <a:srgbClr val="EC3E5E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" name="Google Shape;160;p4">
              <a:extLst>
                <a:ext uri="{FF2B5EF4-FFF2-40B4-BE49-F238E27FC236}">
                  <a16:creationId xmlns:a16="http://schemas.microsoft.com/office/drawing/2014/main" id="{088FC5A9-9609-BDF0-09A3-77F28AD4C133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02:00 minutes</a:t>
              </a:r>
              <a:endParaRPr/>
            </a:p>
          </p:txBody>
        </p:sp>
      </p:grpSp>
      <p:sp>
        <p:nvSpPr>
          <p:cNvPr id="161" name="Google Shape;161;p4">
            <a:extLst>
              <a:ext uri="{FF2B5EF4-FFF2-40B4-BE49-F238E27FC236}">
                <a16:creationId xmlns:a16="http://schemas.microsoft.com/office/drawing/2014/main" id="{A4D6D48F-0544-CC6A-9012-980A8714DD36}"/>
              </a:ext>
            </a:extLst>
          </p:cNvPr>
          <p:cNvSpPr/>
          <p:nvPr/>
        </p:nvSpPr>
        <p:spPr>
          <a:xfrm>
            <a:off x="10578815" y="6045267"/>
            <a:ext cx="1024287" cy="346733"/>
          </a:xfrm>
          <a:prstGeom prst="flowChartAlternateProcess">
            <a:avLst/>
          </a:prstGeom>
          <a:solidFill>
            <a:schemeClr val="accent2"/>
          </a:solidFill>
          <a:ln w="12700" cap="flat" cmpd="sng">
            <a:solidFill>
              <a:srgbClr val="AC5B2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IRS</a:t>
            </a:r>
            <a:endParaRPr/>
          </a:p>
        </p:txBody>
      </p:sp>
      <p:sp>
        <p:nvSpPr>
          <p:cNvPr id="162" name="Google Shape;162;p4">
            <a:extLst>
              <a:ext uri="{FF2B5EF4-FFF2-40B4-BE49-F238E27FC236}">
                <a16:creationId xmlns:a16="http://schemas.microsoft.com/office/drawing/2014/main" id="{D2CF48CF-A939-F99E-2BC4-49B1B1D33F52}"/>
              </a:ext>
            </a:extLst>
          </p:cNvPr>
          <p:cNvSpPr/>
          <p:nvPr/>
        </p:nvSpPr>
        <p:spPr>
          <a:xfrm>
            <a:off x="10565656" y="6466390"/>
            <a:ext cx="1573019" cy="346733"/>
          </a:xfrm>
          <a:prstGeom prst="flowChartAlternateProcess">
            <a:avLst/>
          </a:prstGeom>
          <a:solidFill>
            <a:schemeClr val="accent2"/>
          </a:solidFill>
          <a:ln w="12700" cap="flat" cmpd="sng">
            <a:solidFill>
              <a:srgbClr val="AC5B2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Magic Boards</a:t>
            </a:r>
            <a:endParaRPr/>
          </a:p>
        </p:txBody>
      </p:sp>
      <p:graphicFrame>
        <p:nvGraphicFramePr>
          <p:cNvPr id="2" name="Object 1">
            <a:hlinkClick r:id="" action="ppaction://ole?verb=0"/>
            <a:extLst>
              <a:ext uri="{FF2B5EF4-FFF2-40B4-BE49-F238E27FC236}">
                <a16:creationId xmlns:a16="http://schemas.microsoft.com/office/drawing/2014/main" id="{C1199CFE-D3B5-1C1E-396F-34BE7623684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44542211"/>
              </p:ext>
            </p:extLst>
          </p:nvPr>
        </p:nvGraphicFramePr>
        <p:xfrm>
          <a:off x="3977701" y="1825062"/>
          <a:ext cx="5215939" cy="39119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esentation" r:id="rId5" imgW="4472974" imgH="3356041" progId="PowerPoint.Show.12">
                  <p:embed/>
                </p:oleObj>
              </mc:Choice>
              <mc:Fallback>
                <p:oleObj name="Presentation" r:id="rId5" imgW="4472974" imgH="3356041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977701" y="1825062"/>
                        <a:ext cx="5215939" cy="391195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08401176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5"/>
          <p:cNvSpPr/>
          <p:nvPr/>
        </p:nvSpPr>
        <p:spPr>
          <a:xfrm>
            <a:off x="674285" y="1298870"/>
            <a:ext cx="1764924" cy="5400600"/>
          </a:xfrm>
          <a:prstGeom prst="roundRect">
            <a:avLst>
              <a:gd name="adj" fmla="val 7143"/>
            </a:avLst>
          </a:prstGeom>
          <a:solidFill>
            <a:srgbClr val="4F6481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" name="Google Shape;169;p5"/>
          <p:cNvSpPr/>
          <p:nvPr/>
        </p:nvSpPr>
        <p:spPr>
          <a:xfrm>
            <a:off x="674285" y="1230630"/>
            <a:ext cx="2131514" cy="435768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Outcomes </a:t>
            </a:r>
            <a:endParaRPr sz="1600" b="1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70" name="Google Shape;170;p5"/>
          <p:cNvSpPr/>
          <p:nvPr/>
        </p:nvSpPr>
        <p:spPr>
          <a:xfrm>
            <a:off x="674285" y="2383728"/>
            <a:ext cx="2158810" cy="36004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Pre-assessment</a:t>
            </a:r>
            <a:endParaRPr sz="1600"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71" name="Google Shape;171;p5"/>
          <p:cNvSpPr/>
          <p:nvPr/>
        </p:nvSpPr>
        <p:spPr>
          <a:xfrm>
            <a:off x="674285" y="2908765"/>
            <a:ext cx="2158810" cy="36004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7FB75F"/>
              </a:gs>
              <a:gs pos="50000">
                <a:srgbClr val="6EB141"/>
              </a:gs>
              <a:gs pos="100000">
                <a:srgbClr val="5FA134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Presentation</a:t>
            </a:r>
            <a:endParaRPr sz="1600"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72" name="Google Shape;172;p5"/>
          <p:cNvSpPr/>
          <p:nvPr/>
        </p:nvSpPr>
        <p:spPr>
          <a:xfrm>
            <a:off x="674285" y="3950814"/>
            <a:ext cx="2158810" cy="36004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Feedback</a:t>
            </a:r>
            <a:endParaRPr sz="1600"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73" name="Google Shape;173;p5"/>
          <p:cNvSpPr/>
          <p:nvPr/>
        </p:nvSpPr>
        <p:spPr>
          <a:xfrm>
            <a:off x="674285" y="3415547"/>
            <a:ext cx="2158810" cy="36004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Formative assessment</a:t>
            </a:r>
            <a:endParaRPr sz="1600"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74" name="Google Shape;174;p5"/>
          <p:cNvSpPr/>
          <p:nvPr/>
        </p:nvSpPr>
        <p:spPr>
          <a:xfrm>
            <a:off x="2341908" y="701281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1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Major:</a:t>
            </a:r>
            <a:endParaRPr sz="1600"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75" name="Google Shape;175;p5"/>
          <p:cNvSpPr/>
          <p:nvPr/>
        </p:nvSpPr>
        <p:spPr>
          <a:xfrm>
            <a:off x="674285" y="4463450"/>
            <a:ext cx="2145162" cy="36004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Differentiation</a:t>
            </a:r>
            <a:endParaRPr sz="1600"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76" name="Google Shape;176;p5"/>
          <p:cNvSpPr/>
          <p:nvPr/>
        </p:nvSpPr>
        <p:spPr>
          <a:xfrm>
            <a:off x="674285" y="1801699"/>
            <a:ext cx="2158810" cy="463827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Warm-Up </a:t>
            </a:r>
            <a:endParaRPr sz="1400"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77" name="Google Shape;177;p5"/>
          <p:cNvSpPr txBox="1"/>
          <p:nvPr/>
        </p:nvSpPr>
        <p:spPr>
          <a:xfrm>
            <a:off x="468880" y="45390"/>
            <a:ext cx="11589644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      Islamic Educational College 				       Date :    /          To     /     </a:t>
            </a:r>
            <a:endParaRPr sz="2400" b="1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8" name="Google Shape;178;p5"/>
          <p:cNvSpPr/>
          <p:nvPr/>
        </p:nvSpPr>
        <p:spPr>
          <a:xfrm>
            <a:off x="4826304" y="6957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1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Grade:</a:t>
            </a:r>
            <a:endParaRPr sz="1600" b="1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79" name="Google Shape;179;p5"/>
          <p:cNvSpPr/>
          <p:nvPr/>
        </p:nvSpPr>
        <p:spPr>
          <a:xfrm>
            <a:off x="6792126" y="684523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1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Unit:</a:t>
            </a:r>
            <a:endParaRPr sz="1600" b="1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80" name="Google Shape;180;p5"/>
          <p:cNvSpPr/>
          <p:nvPr/>
        </p:nvSpPr>
        <p:spPr>
          <a:xfrm>
            <a:off x="8720950" y="675981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1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Lesson:</a:t>
            </a:r>
            <a:endParaRPr sz="1600" b="1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81" name="Google Shape;181;p5"/>
          <p:cNvSpPr/>
          <p:nvPr/>
        </p:nvSpPr>
        <p:spPr>
          <a:xfrm>
            <a:off x="2833095" y="1120984"/>
            <a:ext cx="8942681" cy="5578486"/>
          </a:xfrm>
          <a:prstGeom prst="rect">
            <a:avLst/>
          </a:prstGeom>
          <a:noFill/>
          <a:ln w="1270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2" name="Google Shape;182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9353" y="540501"/>
            <a:ext cx="650166" cy="6440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5"/>
          <p:cNvPicPr preferRelativeResize="0"/>
          <p:nvPr/>
        </p:nvPicPr>
        <p:blipFill rotWithShape="1">
          <a:blip r:embed="rId4">
            <a:alphaModFix/>
          </a:blip>
          <a:srcRect l="16094"/>
          <a:stretch/>
        </p:blipFill>
        <p:spPr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5"/>
          <p:cNvSpPr/>
          <p:nvPr/>
        </p:nvSpPr>
        <p:spPr>
          <a:xfrm>
            <a:off x="674285" y="4916096"/>
            <a:ext cx="2145162" cy="36004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Linking to life</a:t>
            </a:r>
            <a:endParaRPr sz="1600"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85" name="Google Shape;185;p5"/>
          <p:cNvSpPr/>
          <p:nvPr/>
        </p:nvSpPr>
        <p:spPr>
          <a:xfrm>
            <a:off x="674285" y="5433728"/>
            <a:ext cx="2227050" cy="36004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Critical Thinking</a:t>
            </a:r>
            <a:endParaRPr sz="1600"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86" name="Google Shape;186;p5"/>
          <p:cNvSpPr/>
          <p:nvPr/>
        </p:nvSpPr>
        <p:spPr>
          <a:xfrm>
            <a:off x="674285" y="5949056"/>
            <a:ext cx="2158810" cy="36004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Closure</a:t>
            </a:r>
            <a:endParaRPr sz="1600"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pSp>
        <p:nvGrpSpPr>
          <p:cNvPr id="187" name="Google Shape;187;p5"/>
          <p:cNvGrpSpPr/>
          <p:nvPr/>
        </p:nvGrpSpPr>
        <p:grpSpPr>
          <a:xfrm>
            <a:off x="10240569" y="1174112"/>
            <a:ext cx="1573020" cy="730155"/>
            <a:chOff x="7446246" y="205862"/>
            <a:chExt cx="1544854" cy="691058"/>
          </a:xfrm>
        </p:grpSpPr>
        <p:sp>
          <p:nvSpPr>
            <p:cNvPr id="188" name="Google Shape;188;p5"/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>
                <a:gd name="adj" fmla="val 16667"/>
              </a:avLst>
            </a:prstGeom>
            <a:solidFill>
              <a:srgbClr val="EC3E5E"/>
            </a:solidFill>
            <a:ln w="12700" cap="flat" cmpd="sng">
              <a:solidFill>
                <a:srgbClr val="EC3E5E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" name="Google Shape;189;p5"/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05:00 minutes</a:t>
              </a:r>
              <a:endParaRPr/>
            </a:p>
          </p:txBody>
        </p:sp>
      </p:grpSp>
      <p:pic>
        <p:nvPicPr>
          <p:cNvPr id="190" name="Google Shape;190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646780" y="6043963"/>
            <a:ext cx="1411744" cy="59892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A3359A3-4ACF-FADE-A6E2-BBC3CA275246}"/>
              </a:ext>
            </a:extLst>
          </p:cNvPr>
          <p:cNvSpPr txBox="1"/>
          <p:nvPr/>
        </p:nvSpPr>
        <p:spPr>
          <a:xfrm>
            <a:off x="4344184" y="1543439"/>
            <a:ext cx="48958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What do we see during the daytime?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4243F5F-7169-BC8B-1F32-043F07994E08}"/>
              </a:ext>
            </a:extLst>
          </p:cNvPr>
          <p:cNvSpPr txBox="1"/>
          <p:nvPr/>
        </p:nvSpPr>
        <p:spPr>
          <a:xfrm>
            <a:off x="3316712" y="3364996"/>
            <a:ext cx="65942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1. We can see the sun and feel its heat.</a:t>
            </a:r>
          </a:p>
        </p:txBody>
      </p:sp>
      <p:pic>
        <p:nvPicPr>
          <p:cNvPr id="2052" name="Picture 4" descr="AI generated Happy sun clipart design illustration 36520698 PNG">
            <a:extLst>
              <a:ext uri="{FF2B5EF4-FFF2-40B4-BE49-F238E27FC236}">
                <a16:creationId xmlns:a16="http://schemas.microsoft.com/office/drawing/2014/main" id="{96F1FDE2-F87A-F350-25EF-13DAE88B12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2255" y="4010627"/>
            <a:ext cx="2581074" cy="2632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>
          <a:extLst>
            <a:ext uri="{FF2B5EF4-FFF2-40B4-BE49-F238E27FC236}">
              <a16:creationId xmlns:a16="http://schemas.microsoft.com/office/drawing/2014/main" id="{C0FD0950-3B3D-746D-D5FB-E154E5D951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5">
            <a:extLst>
              <a:ext uri="{FF2B5EF4-FFF2-40B4-BE49-F238E27FC236}">
                <a16:creationId xmlns:a16="http://schemas.microsoft.com/office/drawing/2014/main" id="{B4364638-B302-EA75-CF11-80DF17893B8F}"/>
              </a:ext>
            </a:extLst>
          </p:cNvPr>
          <p:cNvSpPr/>
          <p:nvPr/>
        </p:nvSpPr>
        <p:spPr>
          <a:xfrm>
            <a:off x="674285" y="1298870"/>
            <a:ext cx="1764924" cy="5400600"/>
          </a:xfrm>
          <a:prstGeom prst="roundRect">
            <a:avLst>
              <a:gd name="adj" fmla="val 7143"/>
            </a:avLst>
          </a:prstGeom>
          <a:solidFill>
            <a:srgbClr val="4F6481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" name="Google Shape;169;p5">
            <a:extLst>
              <a:ext uri="{FF2B5EF4-FFF2-40B4-BE49-F238E27FC236}">
                <a16:creationId xmlns:a16="http://schemas.microsoft.com/office/drawing/2014/main" id="{3E61681A-89D7-08A2-F2E8-D104B19A6452}"/>
              </a:ext>
            </a:extLst>
          </p:cNvPr>
          <p:cNvSpPr/>
          <p:nvPr/>
        </p:nvSpPr>
        <p:spPr>
          <a:xfrm>
            <a:off x="674285" y="1230630"/>
            <a:ext cx="2131514" cy="435768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Outcomes </a:t>
            </a:r>
            <a:endParaRPr sz="1600" b="1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70" name="Google Shape;170;p5">
            <a:extLst>
              <a:ext uri="{FF2B5EF4-FFF2-40B4-BE49-F238E27FC236}">
                <a16:creationId xmlns:a16="http://schemas.microsoft.com/office/drawing/2014/main" id="{DCCF5C83-4D01-046D-DD87-456D9460C16A}"/>
              </a:ext>
            </a:extLst>
          </p:cNvPr>
          <p:cNvSpPr/>
          <p:nvPr/>
        </p:nvSpPr>
        <p:spPr>
          <a:xfrm>
            <a:off x="674285" y="2383728"/>
            <a:ext cx="2158810" cy="36004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Pre-assessment</a:t>
            </a:r>
            <a:endParaRPr sz="1600"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71" name="Google Shape;171;p5">
            <a:extLst>
              <a:ext uri="{FF2B5EF4-FFF2-40B4-BE49-F238E27FC236}">
                <a16:creationId xmlns:a16="http://schemas.microsoft.com/office/drawing/2014/main" id="{0C2CA679-07A9-4477-0126-AF59333305FD}"/>
              </a:ext>
            </a:extLst>
          </p:cNvPr>
          <p:cNvSpPr/>
          <p:nvPr/>
        </p:nvSpPr>
        <p:spPr>
          <a:xfrm>
            <a:off x="674285" y="2908765"/>
            <a:ext cx="2158810" cy="36004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7FB75F"/>
              </a:gs>
              <a:gs pos="50000">
                <a:srgbClr val="6EB141"/>
              </a:gs>
              <a:gs pos="100000">
                <a:srgbClr val="5FA134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Presentation</a:t>
            </a:r>
            <a:endParaRPr sz="1600"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72" name="Google Shape;172;p5">
            <a:extLst>
              <a:ext uri="{FF2B5EF4-FFF2-40B4-BE49-F238E27FC236}">
                <a16:creationId xmlns:a16="http://schemas.microsoft.com/office/drawing/2014/main" id="{56B008B0-E1DD-0791-34CB-FFCA8F2A63D1}"/>
              </a:ext>
            </a:extLst>
          </p:cNvPr>
          <p:cNvSpPr/>
          <p:nvPr/>
        </p:nvSpPr>
        <p:spPr>
          <a:xfrm>
            <a:off x="674285" y="3950814"/>
            <a:ext cx="2158810" cy="36004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Feedback</a:t>
            </a:r>
            <a:endParaRPr sz="1600"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73" name="Google Shape;173;p5">
            <a:extLst>
              <a:ext uri="{FF2B5EF4-FFF2-40B4-BE49-F238E27FC236}">
                <a16:creationId xmlns:a16="http://schemas.microsoft.com/office/drawing/2014/main" id="{5D275090-8A0E-9801-4083-6702A95D213F}"/>
              </a:ext>
            </a:extLst>
          </p:cNvPr>
          <p:cNvSpPr/>
          <p:nvPr/>
        </p:nvSpPr>
        <p:spPr>
          <a:xfrm>
            <a:off x="674285" y="3415547"/>
            <a:ext cx="2158810" cy="36004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Formative assessment</a:t>
            </a:r>
            <a:endParaRPr sz="1600"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74" name="Google Shape;174;p5">
            <a:extLst>
              <a:ext uri="{FF2B5EF4-FFF2-40B4-BE49-F238E27FC236}">
                <a16:creationId xmlns:a16="http://schemas.microsoft.com/office/drawing/2014/main" id="{227D895F-2624-B693-CEF3-5C2048175AF6}"/>
              </a:ext>
            </a:extLst>
          </p:cNvPr>
          <p:cNvSpPr/>
          <p:nvPr/>
        </p:nvSpPr>
        <p:spPr>
          <a:xfrm>
            <a:off x="2341908" y="701281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1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Major:</a:t>
            </a:r>
            <a:endParaRPr sz="1600"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75" name="Google Shape;175;p5">
            <a:extLst>
              <a:ext uri="{FF2B5EF4-FFF2-40B4-BE49-F238E27FC236}">
                <a16:creationId xmlns:a16="http://schemas.microsoft.com/office/drawing/2014/main" id="{3DBA5B34-20A1-735A-1C14-78EA8AB7A115}"/>
              </a:ext>
            </a:extLst>
          </p:cNvPr>
          <p:cNvSpPr/>
          <p:nvPr/>
        </p:nvSpPr>
        <p:spPr>
          <a:xfrm>
            <a:off x="674285" y="4463450"/>
            <a:ext cx="2145162" cy="36004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Differentiation</a:t>
            </a:r>
            <a:endParaRPr sz="1600"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76" name="Google Shape;176;p5">
            <a:extLst>
              <a:ext uri="{FF2B5EF4-FFF2-40B4-BE49-F238E27FC236}">
                <a16:creationId xmlns:a16="http://schemas.microsoft.com/office/drawing/2014/main" id="{D8EC147C-683F-6D8A-F56C-CE3EA85BA0C4}"/>
              </a:ext>
            </a:extLst>
          </p:cNvPr>
          <p:cNvSpPr/>
          <p:nvPr/>
        </p:nvSpPr>
        <p:spPr>
          <a:xfrm>
            <a:off x="674285" y="1801699"/>
            <a:ext cx="2158810" cy="463827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Warm-Up </a:t>
            </a:r>
            <a:endParaRPr sz="1400"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77" name="Google Shape;177;p5">
            <a:extLst>
              <a:ext uri="{FF2B5EF4-FFF2-40B4-BE49-F238E27FC236}">
                <a16:creationId xmlns:a16="http://schemas.microsoft.com/office/drawing/2014/main" id="{8EC1EC16-7EB8-3378-13EA-16739874B983}"/>
              </a:ext>
            </a:extLst>
          </p:cNvPr>
          <p:cNvSpPr txBox="1"/>
          <p:nvPr/>
        </p:nvSpPr>
        <p:spPr>
          <a:xfrm>
            <a:off x="468880" y="45390"/>
            <a:ext cx="11589644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      Islamic Educational College 				       Date :    /          To     /     </a:t>
            </a:r>
            <a:endParaRPr sz="2400" b="1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8" name="Google Shape;178;p5">
            <a:extLst>
              <a:ext uri="{FF2B5EF4-FFF2-40B4-BE49-F238E27FC236}">
                <a16:creationId xmlns:a16="http://schemas.microsoft.com/office/drawing/2014/main" id="{B12252F9-AFC6-0EC8-F2B7-F8A44013DC8A}"/>
              </a:ext>
            </a:extLst>
          </p:cNvPr>
          <p:cNvSpPr/>
          <p:nvPr/>
        </p:nvSpPr>
        <p:spPr>
          <a:xfrm>
            <a:off x="4826304" y="6957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1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Grade:</a:t>
            </a:r>
            <a:endParaRPr sz="1600" b="1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79" name="Google Shape;179;p5">
            <a:extLst>
              <a:ext uri="{FF2B5EF4-FFF2-40B4-BE49-F238E27FC236}">
                <a16:creationId xmlns:a16="http://schemas.microsoft.com/office/drawing/2014/main" id="{F786709F-141D-682C-1A5C-EA7D245FCA07}"/>
              </a:ext>
            </a:extLst>
          </p:cNvPr>
          <p:cNvSpPr/>
          <p:nvPr/>
        </p:nvSpPr>
        <p:spPr>
          <a:xfrm>
            <a:off x="6792126" y="684523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1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Unit:</a:t>
            </a:r>
            <a:endParaRPr sz="1600" b="1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80" name="Google Shape;180;p5">
            <a:extLst>
              <a:ext uri="{FF2B5EF4-FFF2-40B4-BE49-F238E27FC236}">
                <a16:creationId xmlns:a16="http://schemas.microsoft.com/office/drawing/2014/main" id="{6BA9F00C-8FB1-40BE-E26A-0ED9D2B20A0B}"/>
              </a:ext>
            </a:extLst>
          </p:cNvPr>
          <p:cNvSpPr/>
          <p:nvPr/>
        </p:nvSpPr>
        <p:spPr>
          <a:xfrm>
            <a:off x="8720950" y="675981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1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Lesson:</a:t>
            </a:r>
            <a:endParaRPr sz="1600" b="1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81" name="Google Shape;181;p5">
            <a:extLst>
              <a:ext uri="{FF2B5EF4-FFF2-40B4-BE49-F238E27FC236}">
                <a16:creationId xmlns:a16="http://schemas.microsoft.com/office/drawing/2014/main" id="{E3F15CD8-F626-83A4-4F09-581F597F9576}"/>
              </a:ext>
            </a:extLst>
          </p:cNvPr>
          <p:cNvSpPr/>
          <p:nvPr/>
        </p:nvSpPr>
        <p:spPr>
          <a:xfrm>
            <a:off x="2833095" y="1120984"/>
            <a:ext cx="8942681" cy="5578486"/>
          </a:xfrm>
          <a:prstGeom prst="rect">
            <a:avLst/>
          </a:prstGeom>
          <a:noFill/>
          <a:ln w="1270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2" name="Google Shape;182;p5">
            <a:extLst>
              <a:ext uri="{FF2B5EF4-FFF2-40B4-BE49-F238E27FC236}">
                <a16:creationId xmlns:a16="http://schemas.microsoft.com/office/drawing/2014/main" id="{B93B3334-15FE-E3B0-C7FC-79B15DD66CF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9353" y="540501"/>
            <a:ext cx="650166" cy="6440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5">
            <a:extLst>
              <a:ext uri="{FF2B5EF4-FFF2-40B4-BE49-F238E27FC236}">
                <a16:creationId xmlns:a16="http://schemas.microsoft.com/office/drawing/2014/main" id="{27460FBC-6560-EB86-FAB4-8B2D5FC3AC1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16094"/>
          <a:stretch/>
        </p:blipFill>
        <p:spPr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5">
            <a:extLst>
              <a:ext uri="{FF2B5EF4-FFF2-40B4-BE49-F238E27FC236}">
                <a16:creationId xmlns:a16="http://schemas.microsoft.com/office/drawing/2014/main" id="{5ACCEE6D-4F75-2B14-73B2-A85E0ACAE96D}"/>
              </a:ext>
            </a:extLst>
          </p:cNvPr>
          <p:cNvSpPr/>
          <p:nvPr/>
        </p:nvSpPr>
        <p:spPr>
          <a:xfrm>
            <a:off x="674285" y="4916096"/>
            <a:ext cx="2145162" cy="36004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Linking to life</a:t>
            </a:r>
            <a:endParaRPr sz="1600"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85" name="Google Shape;185;p5">
            <a:extLst>
              <a:ext uri="{FF2B5EF4-FFF2-40B4-BE49-F238E27FC236}">
                <a16:creationId xmlns:a16="http://schemas.microsoft.com/office/drawing/2014/main" id="{2F90AD06-0B71-4142-CA29-4A7D6201163D}"/>
              </a:ext>
            </a:extLst>
          </p:cNvPr>
          <p:cNvSpPr/>
          <p:nvPr/>
        </p:nvSpPr>
        <p:spPr>
          <a:xfrm>
            <a:off x="674285" y="5433728"/>
            <a:ext cx="2227050" cy="36004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Critical Thinking</a:t>
            </a:r>
            <a:endParaRPr sz="1600"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86" name="Google Shape;186;p5">
            <a:extLst>
              <a:ext uri="{FF2B5EF4-FFF2-40B4-BE49-F238E27FC236}">
                <a16:creationId xmlns:a16="http://schemas.microsoft.com/office/drawing/2014/main" id="{D0B58794-5229-B038-FEAD-912CC26E64C2}"/>
              </a:ext>
            </a:extLst>
          </p:cNvPr>
          <p:cNvSpPr/>
          <p:nvPr/>
        </p:nvSpPr>
        <p:spPr>
          <a:xfrm>
            <a:off x="674285" y="5949056"/>
            <a:ext cx="2158810" cy="36004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Closure</a:t>
            </a:r>
            <a:endParaRPr sz="1600"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pSp>
        <p:nvGrpSpPr>
          <p:cNvPr id="187" name="Google Shape;187;p5">
            <a:extLst>
              <a:ext uri="{FF2B5EF4-FFF2-40B4-BE49-F238E27FC236}">
                <a16:creationId xmlns:a16="http://schemas.microsoft.com/office/drawing/2014/main" id="{02021607-B175-5FA2-6FAD-33995A51E635}"/>
              </a:ext>
            </a:extLst>
          </p:cNvPr>
          <p:cNvGrpSpPr/>
          <p:nvPr/>
        </p:nvGrpSpPr>
        <p:grpSpPr>
          <a:xfrm>
            <a:off x="10240569" y="1174112"/>
            <a:ext cx="1573020" cy="730155"/>
            <a:chOff x="7446246" y="205862"/>
            <a:chExt cx="1544854" cy="691058"/>
          </a:xfrm>
        </p:grpSpPr>
        <p:sp>
          <p:nvSpPr>
            <p:cNvPr id="188" name="Google Shape;188;p5">
              <a:extLst>
                <a:ext uri="{FF2B5EF4-FFF2-40B4-BE49-F238E27FC236}">
                  <a16:creationId xmlns:a16="http://schemas.microsoft.com/office/drawing/2014/main" id="{A1769828-5C10-FA42-2D0E-E2B6529736D9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>
                <a:gd name="adj" fmla="val 16667"/>
              </a:avLst>
            </a:prstGeom>
            <a:solidFill>
              <a:srgbClr val="EC3E5E"/>
            </a:solidFill>
            <a:ln w="12700" cap="flat" cmpd="sng">
              <a:solidFill>
                <a:srgbClr val="EC3E5E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" name="Google Shape;189;p5">
              <a:extLst>
                <a:ext uri="{FF2B5EF4-FFF2-40B4-BE49-F238E27FC236}">
                  <a16:creationId xmlns:a16="http://schemas.microsoft.com/office/drawing/2014/main" id="{1B717F35-B16B-52D5-5781-C0E6571F6EE6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05:00 minutes</a:t>
              </a:r>
              <a:endParaRPr/>
            </a:p>
          </p:txBody>
        </p:sp>
      </p:grpSp>
      <p:pic>
        <p:nvPicPr>
          <p:cNvPr id="190" name="Google Shape;190;p5">
            <a:extLst>
              <a:ext uri="{FF2B5EF4-FFF2-40B4-BE49-F238E27FC236}">
                <a16:creationId xmlns:a16="http://schemas.microsoft.com/office/drawing/2014/main" id="{C4BA9870-EDA1-1B75-6D28-3ECD004A1F0E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646780" y="6043963"/>
            <a:ext cx="1411744" cy="59892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4FD851C-4057-44A8-5A48-C2EA398B88E0}"/>
              </a:ext>
            </a:extLst>
          </p:cNvPr>
          <p:cNvSpPr txBox="1"/>
          <p:nvPr/>
        </p:nvSpPr>
        <p:spPr>
          <a:xfrm>
            <a:off x="4344184" y="1543439"/>
            <a:ext cx="48958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What do we see during the daytime?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B32DC46-07E4-3301-6E8D-DABF14A1A242}"/>
              </a:ext>
            </a:extLst>
          </p:cNvPr>
          <p:cNvSpPr txBox="1"/>
          <p:nvPr/>
        </p:nvSpPr>
        <p:spPr>
          <a:xfrm>
            <a:off x="3316712" y="3364996"/>
            <a:ext cx="65942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2. We can see the bright blue sky and the white clouds.</a:t>
            </a:r>
          </a:p>
        </p:txBody>
      </p:sp>
      <p:pic>
        <p:nvPicPr>
          <p:cNvPr id="3074" name="Picture 2" descr="Blue Sky With Clouds Vector Art, Icons, and Graphics for Free Download">
            <a:extLst>
              <a:ext uri="{FF2B5EF4-FFF2-40B4-BE49-F238E27FC236}">
                <a16:creationId xmlns:a16="http://schemas.microsoft.com/office/drawing/2014/main" id="{02C0BED2-69C8-E252-3C33-8770ECC096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2125" y="4148279"/>
            <a:ext cx="3749646" cy="2395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4324237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6"/>
          <p:cNvSpPr/>
          <p:nvPr/>
        </p:nvSpPr>
        <p:spPr>
          <a:xfrm>
            <a:off x="674285" y="1298870"/>
            <a:ext cx="1764924" cy="5400600"/>
          </a:xfrm>
          <a:prstGeom prst="roundRect">
            <a:avLst>
              <a:gd name="adj" fmla="val 7143"/>
            </a:avLst>
          </a:prstGeom>
          <a:solidFill>
            <a:srgbClr val="4F6481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7" name="Google Shape;197;p6"/>
          <p:cNvSpPr/>
          <p:nvPr/>
        </p:nvSpPr>
        <p:spPr>
          <a:xfrm>
            <a:off x="674285" y="1230630"/>
            <a:ext cx="2131514" cy="435768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Outcomes </a:t>
            </a:r>
            <a:endParaRPr sz="1600" b="1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98" name="Google Shape;198;p6"/>
          <p:cNvSpPr/>
          <p:nvPr/>
        </p:nvSpPr>
        <p:spPr>
          <a:xfrm>
            <a:off x="674285" y="2383728"/>
            <a:ext cx="2158810" cy="36004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Pre-assessment</a:t>
            </a:r>
            <a:endParaRPr sz="1600"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99" name="Google Shape;199;p6"/>
          <p:cNvSpPr/>
          <p:nvPr/>
        </p:nvSpPr>
        <p:spPr>
          <a:xfrm>
            <a:off x="674285" y="2908765"/>
            <a:ext cx="2158810" cy="36004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Presentation</a:t>
            </a:r>
            <a:endParaRPr sz="1600"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00" name="Google Shape;200;p6"/>
          <p:cNvSpPr/>
          <p:nvPr/>
        </p:nvSpPr>
        <p:spPr>
          <a:xfrm>
            <a:off x="674285" y="3950814"/>
            <a:ext cx="2158810" cy="36004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Feedback</a:t>
            </a:r>
            <a:endParaRPr sz="1600"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01" name="Google Shape;201;p6"/>
          <p:cNvSpPr/>
          <p:nvPr/>
        </p:nvSpPr>
        <p:spPr>
          <a:xfrm>
            <a:off x="674285" y="3415547"/>
            <a:ext cx="2158810" cy="36004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7FB75F"/>
              </a:gs>
              <a:gs pos="50000">
                <a:srgbClr val="6EB141"/>
              </a:gs>
              <a:gs pos="100000">
                <a:srgbClr val="5FA134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Formative assessment</a:t>
            </a:r>
            <a:endParaRPr sz="1600"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02" name="Google Shape;202;p6"/>
          <p:cNvSpPr/>
          <p:nvPr/>
        </p:nvSpPr>
        <p:spPr>
          <a:xfrm>
            <a:off x="2341908" y="701281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1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Major:</a:t>
            </a:r>
            <a:endParaRPr sz="1600"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03" name="Google Shape;203;p6"/>
          <p:cNvSpPr/>
          <p:nvPr/>
        </p:nvSpPr>
        <p:spPr>
          <a:xfrm>
            <a:off x="674285" y="4463450"/>
            <a:ext cx="2145162" cy="36004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Differentiation</a:t>
            </a:r>
            <a:endParaRPr sz="1600"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04" name="Google Shape;204;p6"/>
          <p:cNvSpPr/>
          <p:nvPr/>
        </p:nvSpPr>
        <p:spPr>
          <a:xfrm>
            <a:off x="674285" y="1801699"/>
            <a:ext cx="2158810" cy="463827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Warm-Up </a:t>
            </a:r>
            <a:endParaRPr sz="1400"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05" name="Google Shape;205;p6"/>
          <p:cNvSpPr txBox="1"/>
          <p:nvPr/>
        </p:nvSpPr>
        <p:spPr>
          <a:xfrm>
            <a:off x="468880" y="45390"/>
            <a:ext cx="11589644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      Islamic Educational College 				       Date :    /          To     /     </a:t>
            </a:r>
            <a:endParaRPr sz="2400" b="1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" name="Google Shape;206;p6"/>
          <p:cNvSpPr/>
          <p:nvPr/>
        </p:nvSpPr>
        <p:spPr>
          <a:xfrm>
            <a:off x="4826304" y="6957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1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Grade:</a:t>
            </a:r>
            <a:endParaRPr sz="1600" b="1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07" name="Google Shape;207;p6"/>
          <p:cNvSpPr/>
          <p:nvPr/>
        </p:nvSpPr>
        <p:spPr>
          <a:xfrm>
            <a:off x="6792126" y="684523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1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Unit:</a:t>
            </a:r>
            <a:endParaRPr sz="1600" b="1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08" name="Google Shape;208;p6"/>
          <p:cNvSpPr/>
          <p:nvPr/>
        </p:nvSpPr>
        <p:spPr>
          <a:xfrm>
            <a:off x="8720950" y="675981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1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Lesson:</a:t>
            </a:r>
            <a:endParaRPr sz="1600" b="1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09" name="Google Shape;209;p6"/>
          <p:cNvSpPr/>
          <p:nvPr/>
        </p:nvSpPr>
        <p:spPr>
          <a:xfrm>
            <a:off x="2833095" y="1120984"/>
            <a:ext cx="8942681" cy="5578486"/>
          </a:xfrm>
          <a:prstGeom prst="rect">
            <a:avLst/>
          </a:prstGeom>
          <a:noFill/>
          <a:ln w="1270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0" name="Google Shape;210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9353" y="540501"/>
            <a:ext cx="650166" cy="6440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6"/>
          <p:cNvPicPr preferRelativeResize="0"/>
          <p:nvPr/>
        </p:nvPicPr>
        <p:blipFill rotWithShape="1">
          <a:blip r:embed="rId4">
            <a:alphaModFix/>
          </a:blip>
          <a:srcRect l="16094"/>
          <a:stretch/>
        </p:blipFill>
        <p:spPr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6"/>
          <p:cNvSpPr/>
          <p:nvPr/>
        </p:nvSpPr>
        <p:spPr>
          <a:xfrm>
            <a:off x="674285" y="4916096"/>
            <a:ext cx="2145162" cy="36004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Linking to life</a:t>
            </a:r>
            <a:endParaRPr sz="1600"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13" name="Google Shape;213;p6"/>
          <p:cNvSpPr/>
          <p:nvPr/>
        </p:nvSpPr>
        <p:spPr>
          <a:xfrm>
            <a:off x="674285" y="5433728"/>
            <a:ext cx="2227050" cy="36004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Critical Thinking</a:t>
            </a:r>
            <a:endParaRPr sz="1600"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14" name="Google Shape;214;p6"/>
          <p:cNvSpPr/>
          <p:nvPr/>
        </p:nvSpPr>
        <p:spPr>
          <a:xfrm>
            <a:off x="674285" y="5949056"/>
            <a:ext cx="2158810" cy="36004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Closure</a:t>
            </a:r>
            <a:endParaRPr sz="1600"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pSp>
        <p:nvGrpSpPr>
          <p:cNvPr id="215" name="Google Shape;215;p6"/>
          <p:cNvGrpSpPr/>
          <p:nvPr/>
        </p:nvGrpSpPr>
        <p:grpSpPr>
          <a:xfrm>
            <a:off x="10252937" y="1183891"/>
            <a:ext cx="1573020" cy="730155"/>
            <a:chOff x="7446246" y="205862"/>
            <a:chExt cx="1544854" cy="691058"/>
          </a:xfrm>
        </p:grpSpPr>
        <p:sp>
          <p:nvSpPr>
            <p:cNvPr id="216" name="Google Shape;216;p6"/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>
                <a:gd name="adj" fmla="val 16667"/>
              </a:avLst>
            </a:prstGeom>
            <a:solidFill>
              <a:srgbClr val="EC3E5E"/>
            </a:solidFill>
            <a:ln w="12700" cap="flat" cmpd="sng">
              <a:solidFill>
                <a:srgbClr val="EC3E5E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" name="Google Shape;217;p6"/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03:00 minutes</a:t>
              </a:r>
              <a:endParaRPr/>
            </a:p>
          </p:txBody>
        </p:sp>
      </p:grpSp>
      <p:sp>
        <p:nvSpPr>
          <p:cNvPr id="218" name="Google Shape;218;p6"/>
          <p:cNvSpPr/>
          <p:nvPr/>
        </p:nvSpPr>
        <p:spPr>
          <a:xfrm>
            <a:off x="10252937" y="6124920"/>
            <a:ext cx="1024287" cy="346733"/>
          </a:xfrm>
          <a:prstGeom prst="flowChartAlternateProcess">
            <a:avLst/>
          </a:prstGeom>
          <a:solidFill>
            <a:schemeClr val="accent2"/>
          </a:solidFill>
          <a:ln w="12700" cap="flat" cmpd="sng">
            <a:solidFill>
              <a:srgbClr val="AC5B2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IRS</a:t>
            </a:r>
            <a:endParaRPr/>
          </a:p>
        </p:txBody>
      </p:sp>
      <p:pic>
        <p:nvPicPr>
          <p:cNvPr id="219" name="Google Shape;219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065179" y="5054746"/>
            <a:ext cx="1041465" cy="1390755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6"/>
          <p:cNvSpPr txBox="1"/>
          <p:nvPr/>
        </p:nvSpPr>
        <p:spPr>
          <a:xfrm>
            <a:off x="3136118" y="2114643"/>
            <a:ext cx="6097904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u="sng" dirty="0">
                <a:solidFill>
                  <a:srgbClr val="323F4F"/>
                </a:solidFill>
                <a:latin typeface="Aharoni"/>
                <a:ea typeface="Aharoni"/>
                <a:cs typeface="Aharoni"/>
                <a:sym typeface="Aharoni"/>
              </a:rPr>
              <a:t>What activities do you do during the day?</a:t>
            </a:r>
            <a:endParaRPr sz="3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7"/>
          <p:cNvSpPr/>
          <p:nvPr/>
        </p:nvSpPr>
        <p:spPr>
          <a:xfrm>
            <a:off x="674285" y="1298870"/>
            <a:ext cx="1764924" cy="5400600"/>
          </a:xfrm>
          <a:prstGeom prst="roundRect">
            <a:avLst>
              <a:gd name="adj" fmla="val 7143"/>
            </a:avLst>
          </a:prstGeom>
          <a:solidFill>
            <a:srgbClr val="4F6481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6" name="Google Shape;226;p7"/>
          <p:cNvSpPr/>
          <p:nvPr/>
        </p:nvSpPr>
        <p:spPr>
          <a:xfrm>
            <a:off x="674285" y="1230630"/>
            <a:ext cx="2131514" cy="435768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Outcomes </a:t>
            </a:r>
            <a:endParaRPr sz="1600" b="1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27" name="Google Shape;227;p7"/>
          <p:cNvSpPr/>
          <p:nvPr/>
        </p:nvSpPr>
        <p:spPr>
          <a:xfrm>
            <a:off x="674285" y="2383728"/>
            <a:ext cx="2158810" cy="36004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Pre-assessment</a:t>
            </a:r>
            <a:endParaRPr sz="1600"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28" name="Google Shape;228;p7"/>
          <p:cNvSpPr/>
          <p:nvPr/>
        </p:nvSpPr>
        <p:spPr>
          <a:xfrm>
            <a:off x="674285" y="2908765"/>
            <a:ext cx="2158810" cy="36004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Presentation</a:t>
            </a:r>
            <a:endParaRPr sz="1600"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29" name="Google Shape;229;p7"/>
          <p:cNvSpPr/>
          <p:nvPr/>
        </p:nvSpPr>
        <p:spPr>
          <a:xfrm>
            <a:off x="674285" y="3950814"/>
            <a:ext cx="2158810" cy="36004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7FB75F"/>
              </a:gs>
              <a:gs pos="50000">
                <a:srgbClr val="6EB141"/>
              </a:gs>
              <a:gs pos="100000">
                <a:srgbClr val="5FA134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Feedback</a:t>
            </a:r>
            <a:endParaRPr sz="1600"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30" name="Google Shape;230;p7"/>
          <p:cNvSpPr/>
          <p:nvPr/>
        </p:nvSpPr>
        <p:spPr>
          <a:xfrm>
            <a:off x="674285" y="3415547"/>
            <a:ext cx="2158810" cy="36004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Formative assessment</a:t>
            </a:r>
            <a:endParaRPr sz="1600"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31" name="Google Shape;231;p7"/>
          <p:cNvSpPr/>
          <p:nvPr/>
        </p:nvSpPr>
        <p:spPr>
          <a:xfrm>
            <a:off x="2341908" y="701281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1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Major:</a:t>
            </a:r>
            <a:endParaRPr sz="1600"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32" name="Google Shape;232;p7"/>
          <p:cNvSpPr/>
          <p:nvPr/>
        </p:nvSpPr>
        <p:spPr>
          <a:xfrm>
            <a:off x="674285" y="4463450"/>
            <a:ext cx="2145162" cy="36004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Differentiation</a:t>
            </a:r>
            <a:endParaRPr sz="1600"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33" name="Google Shape;233;p7"/>
          <p:cNvSpPr/>
          <p:nvPr/>
        </p:nvSpPr>
        <p:spPr>
          <a:xfrm>
            <a:off x="674285" y="1801699"/>
            <a:ext cx="2158810" cy="463827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Warm-Up </a:t>
            </a:r>
            <a:endParaRPr sz="1400"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34" name="Google Shape;234;p7"/>
          <p:cNvSpPr txBox="1"/>
          <p:nvPr/>
        </p:nvSpPr>
        <p:spPr>
          <a:xfrm>
            <a:off x="468880" y="45390"/>
            <a:ext cx="11589644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      Islamic Educational College 				       Date :    /          To     /     </a:t>
            </a:r>
            <a:endParaRPr sz="2400" b="1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" name="Google Shape;235;p7"/>
          <p:cNvSpPr/>
          <p:nvPr/>
        </p:nvSpPr>
        <p:spPr>
          <a:xfrm>
            <a:off x="4826304" y="6957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1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Grade:</a:t>
            </a:r>
            <a:endParaRPr sz="1600" b="1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36" name="Google Shape;236;p7"/>
          <p:cNvSpPr/>
          <p:nvPr/>
        </p:nvSpPr>
        <p:spPr>
          <a:xfrm>
            <a:off x="6792126" y="684523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1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Unit:</a:t>
            </a:r>
            <a:endParaRPr sz="1600" b="1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37" name="Google Shape;237;p7"/>
          <p:cNvSpPr/>
          <p:nvPr/>
        </p:nvSpPr>
        <p:spPr>
          <a:xfrm>
            <a:off x="8720950" y="675981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1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Lesson:</a:t>
            </a:r>
            <a:endParaRPr sz="1600" b="1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38" name="Google Shape;238;p7"/>
          <p:cNvSpPr/>
          <p:nvPr/>
        </p:nvSpPr>
        <p:spPr>
          <a:xfrm>
            <a:off x="2833095" y="1120984"/>
            <a:ext cx="8942681" cy="5578486"/>
          </a:xfrm>
          <a:prstGeom prst="rect">
            <a:avLst/>
          </a:prstGeom>
          <a:noFill/>
          <a:ln w="1270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9" name="Google Shape;239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9353" y="540501"/>
            <a:ext cx="650166" cy="6440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7"/>
          <p:cNvPicPr preferRelativeResize="0"/>
          <p:nvPr/>
        </p:nvPicPr>
        <p:blipFill rotWithShape="1">
          <a:blip r:embed="rId4">
            <a:alphaModFix/>
          </a:blip>
          <a:srcRect l="16094"/>
          <a:stretch/>
        </p:blipFill>
        <p:spPr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p7"/>
          <p:cNvSpPr/>
          <p:nvPr/>
        </p:nvSpPr>
        <p:spPr>
          <a:xfrm>
            <a:off x="674285" y="4916096"/>
            <a:ext cx="2145162" cy="36004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Linking to life</a:t>
            </a:r>
            <a:endParaRPr sz="1600"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42" name="Google Shape;242;p7"/>
          <p:cNvSpPr/>
          <p:nvPr/>
        </p:nvSpPr>
        <p:spPr>
          <a:xfrm>
            <a:off x="674285" y="5433728"/>
            <a:ext cx="2227050" cy="36004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Critical Thinking</a:t>
            </a:r>
            <a:endParaRPr sz="1600"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43" name="Google Shape;243;p7"/>
          <p:cNvSpPr/>
          <p:nvPr/>
        </p:nvSpPr>
        <p:spPr>
          <a:xfrm>
            <a:off x="674285" y="5949056"/>
            <a:ext cx="2158810" cy="36004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Closure</a:t>
            </a:r>
            <a:endParaRPr sz="1600"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pSp>
        <p:nvGrpSpPr>
          <p:cNvPr id="244" name="Google Shape;244;p7"/>
          <p:cNvGrpSpPr/>
          <p:nvPr/>
        </p:nvGrpSpPr>
        <p:grpSpPr>
          <a:xfrm>
            <a:off x="10230052" y="1230630"/>
            <a:ext cx="1573020" cy="730155"/>
            <a:chOff x="7446246" y="205862"/>
            <a:chExt cx="1544854" cy="691058"/>
          </a:xfrm>
        </p:grpSpPr>
        <p:sp>
          <p:nvSpPr>
            <p:cNvPr id="245" name="Google Shape;245;p7"/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>
                <a:gd name="adj" fmla="val 16667"/>
              </a:avLst>
            </a:prstGeom>
            <a:solidFill>
              <a:srgbClr val="EC3E5E"/>
            </a:solidFill>
            <a:ln w="12700" cap="flat" cmpd="sng">
              <a:solidFill>
                <a:srgbClr val="EC3E5E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6" name="Google Shape;246;p7"/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02:00 minutes</a:t>
              </a:r>
              <a:endParaRPr/>
            </a:p>
          </p:txBody>
        </p:sp>
      </p:grpSp>
      <p:sp>
        <p:nvSpPr>
          <p:cNvPr id="247" name="Google Shape;247;p7"/>
          <p:cNvSpPr/>
          <p:nvPr/>
        </p:nvSpPr>
        <p:spPr>
          <a:xfrm>
            <a:off x="10230052" y="6171659"/>
            <a:ext cx="1573020" cy="346733"/>
          </a:xfrm>
          <a:prstGeom prst="flowChartAlternateProcess">
            <a:avLst/>
          </a:prstGeom>
          <a:solidFill>
            <a:schemeClr val="accent2"/>
          </a:solidFill>
          <a:ln w="12700" cap="flat" cmpd="sng">
            <a:solidFill>
              <a:srgbClr val="AC5B2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Random Pick</a:t>
            </a:r>
            <a:endParaRPr/>
          </a:p>
        </p:txBody>
      </p:sp>
      <p:sp>
        <p:nvSpPr>
          <p:cNvPr id="248" name="Google Shape;248;p7"/>
          <p:cNvSpPr txBox="1"/>
          <p:nvPr/>
        </p:nvSpPr>
        <p:spPr>
          <a:xfrm>
            <a:off x="2938738" y="1294315"/>
            <a:ext cx="8533901" cy="1192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2500" lnSpcReduction="20000"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55A11"/>
              </a:buClr>
              <a:buSzPct val="100000"/>
              <a:buFont typeface="Aharoni"/>
              <a:buNone/>
            </a:pPr>
            <a:r>
              <a:rPr lang="en-US" sz="6000" u="sng">
                <a:solidFill>
                  <a:srgbClr val="C55A11"/>
                </a:solidFill>
                <a:latin typeface="Aharoni"/>
                <a:ea typeface="Aharoni"/>
                <a:cs typeface="Aharoni"/>
                <a:sym typeface="Aharoni"/>
              </a:rPr>
              <a:t>What is the difference between day and night? </a:t>
            </a:r>
            <a:endParaRPr sz="6000" u="sng">
              <a:solidFill>
                <a:srgbClr val="C55A11"/>
              </a:solidFill>
              <a:latin typeface="Aharoni"/>
              <a:ea typeface="Aharoni"/>
              <a:cs typeface="Aharoni"/>
              <a:sym typeface="Aharoni"/>
            </a:endParaRPr>
          </a:p>
        </p:txBody>
      </p:sp>
      <p:pic>
        <p:nvPicPr>
          <p:cNvPr id="249" name="Google Shape;249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327455" y="3186776"/>
            <a:ext cx="8408095" cy="33442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8"/>
          <p:cNvSpPr/>
          <p:nvPr/>
        </p:nvSpPr>
        <p:spPr>
          <a:xfrm>
            <a:off x="674285" y="1298870"/>
            <a:ext cx="1764924" cy="5400600"/>
          </a:xfrm>
          <a:prstGeom prst="roundRect">
            <a:avLst>
              <a:gd name="adj" fmla="val 7143"/>
            </a:avLst>
          </a:prstGeom>
          <a:solidFill>
            <a:srgbClr val="4F6481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5" name="Google Shape;255;p8"/>
          <p:cNvSpPr/>
          <p:nvPr/>
        </p:nvSpPr>
        <p:spPr>
          <a:xfrm>
            <a:off x="674285" y="1230630"/>
            <a:ext cx="2131514" cy="435768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Outcomes </a:t>
            </a:r>
            <a:endParaRPr sz="1600" b="1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56" name="Google Shape;256;p8"/>
          <p:cNvSpPr/>
          <p:nvPr/>
        </p:nvSpPr>
        <p:spPr>
          <a:xfrm>
            <a:off x="674285" y="2383728"/>
            <a:ext cx="2158810" cy="36004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Pre-assessment</a:t>
            </a:r>
            <a:endParaRPr sz="1600"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57" name="Google Shape;257;p8"/>
          <p:cNvSpPr/>
          <p:nvPr/>
        </p:nvSpPr>
        <p:spPr>
          <a:xfrm>
            <a:off x="674285" y="2908765"/>
            <a:ext cx="2158810" cy="36004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Presentation</a:t>
            </a:r>
            <a:endParaRPr sz="1600"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58" name="Google Shape;258;p8"/>
          <p:cNvSpPr/>
          <p:nvPr/>
        </p:nvSpPr>
        <p:spPr>
          <a:xfrm>
            <a:off x="674285" y="3950814"/>
            <a:ext cx="2158810" cy="36004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Feedback</a:t>
            </a:r>
            <a:endParaRPr sz="1600"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59" name="Google Shape;259;p8"/>
          <p:cNvSpPr/>
          <p:nvPr/>
        </p:nvSpPr>
        <p:spPr>
          <a:xfrm>
            <a:off x="674285" y="3415547"/>
            <a:ext cx="2158810" cy="36004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Formative assessment</a:t>
            </a:r>
            <a:endParaRPr sz="1600"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60" name="Google Shape;260;p8"/>
          <p:cNvSpPr/>
          <p:nvPr/>
        </p:nvSpPr>
        <p:spPr>
          <a:xfrm>
            <a:off x="2341908" y="701281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1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Major:</a:t>
            </a:r>
            <a:endParaRPr sz="1600"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61" name="Google Shape;261;p8"/>
          <p:cNvSpPr/>
          <p:nvPr/>
        </p:nvSpPr>
        <p:spPr>
          <a:xfrm>
            <a:off x="674285" y="4463450"/>
            <a:ext cx="2145162" cy="36004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7FB75F"/>
              </a:gs>
              <a:gs pos="50000">
                <a:srgbClr val="6EB141"/>
              </a:gs>
              <a:gs pos="100000">
                <a:srgbClr val="5FA134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Differentiation</a:t>
            </a:r>
            <a:endParaRPr sz="1600"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62" name="Google Shape;262;p8"/>
          <p:cNvSpPr/>
          <p:nvPr/>
        </p:nvSpPr>
        <p:spPr>
          <a:xfrm>
            <a:off x="674285" y="1801699"/>
            <a:ext cx="2158810" cy="463827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Warm-Up </a:t>
            </a:r>
            <a:endParaRPr sz="1400"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63" name="Google Shape;263;p8"/>
          <p:cNvSpPr txBox="1"/>
          <p:nvPr/>
        </p:nvSpPr>
        <p:spPr>
          <a:xfrm>
            <a:off x="468880" y="45390"/>
            <a:ext cx="11589644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      Islamic Educational College 				       Date :    /          To     /     </a:t>
            </a:r>
            <a:endParaRPr sz="2400" b="1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4" name="Google Shape;264;p8"/>
          <p:cNvSpPr/>
          <p:nvPr/>
        </p:nvSpPr>
        <p:spPr>
          <a:xfrm>
            <a:off x="4826304" y="6957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1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Grade:</a:t>
            </a:r>
            <a:endParaRPr sz="1600" b="1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65" name="Google Shape;265;p8"/>
          <p:cNvSpPr/>
          <p:nvPr/>
        </p:nvSpPr>
        <p:spPr>
          <a:xfrm>
            <a:off x="6792126" y="684523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1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Unit:</a:t>
            </a:r>
            <a:endParaRPr sz="1600" b="1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66" name="Google Shape;266;p8"/>
          <p:cNvSpPr/>
          <p:nvPr/>
        </p:nvSpPr>
        <p:spPr>
          <a:xfrm>
            <a:off x="8720950" y="675981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1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Lesson:</a:t>
            </a:r>
            <a:endParaRPr sz="1600" b="1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67" name="Google Shape;267;p8"/>
          <p:cNvSpPr/>
          <p:nvPr/>
        </p:nvSpPr>
        <p:spPr>
          <a:xfrm>
            <a:off x="2833095" y="1120984"/>
            <a:ext cx="8942681" cy="5578486"/>
          </a:xfrm>
          <a:prstGeom prst="rect">
            <a:avLst/>
          </a:prstGeom>
          <a:noFill/>
          <a:ln w="1270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8" name="Google Shape;268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9353" y="540501"/>
            <a:ext cx="650166" cy="6440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8"/>
          <p:cNvPicPr preferRelativeResize="0"/>
          <p:nvPr/>
        </p:nvPicPr>
        <p:blipFill rotWithShape="1">
          <a:blip r:embed="rId4">
            <a:alphaModFix/>
          </a:blip>
          <a:srcRect l="16094"/>
          <a:stretch/>
        </p:blipFill>
        <p:spPr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p8"/>
          <p:cNvSpPr/>
          <p:nvPr/>
        </p:nvSpPr>
        <p:spPr>
          <a:xfrm>
            <a:off x="674285" y="4916096"/>
            <a:ext cx="2145162" cy="36004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Linking to life</a:t>
            </a:r>
            <a:endParaRPr sz="1600"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71" name="Google Shape;271;p8"/>
          <p:cNvSpPr/>
          <p:nvPr/>
        </p:nvSpPr>
        <p:spPr>
          <a:xfrm>
            <a:off x="674285" y="5433728"/>
            <a:ext cx="2227050" cy="36004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Critical Thinking</a:t>
            </a:r>
            <a:endParaRPr sz="1600"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72" name="Google Shape;272;p8"/>
          <p:cNvSpPr/>
          <p:nvPr/>
        </p:nvSpPr>
        <p:spPr>
          <a:xfrm>
            <a:off x="674285" y="5949056"/>
            <a:ext cx="2158810" cy="36004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Closure</a:t>
            </a:r>
            <a:endParaRPr sz="1600"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pSp>
        <p:nvGrpSpPr>
          <p:cNvPr id="273" name="Google Shape;273;p8"/>
          <p:cNvGrpSpPr/>
          <p:nvPr/>
        </p:nvGrpSpPr>
        <p:grpSpPr>
          <a:xfrm>
            <a:off x="10230052" y="1230630"/>
            <a:ext cx="1573020" cy="730155"/>
            <a:chOff x="7446246" y="205862"/>
            <a:chExt cx="1544854" cy="691058"/>
          </a:xfrm>
        </p:grpSpPr>
        <p:sp>
          <p:nvSpPr>
            <p:cNvPr id="274" name="Google Shape;274;p8"/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>
                <a:gd name="adj" fmla="val 16667"/>
              </a:avLst>
            </a:prstGeom>
            <a:solidFill>
              <a:srgbClr val="EC3E5E"/>
            </a:solidFill>
            <a:ln w="12700" cap="flat" cmpd="sng">
              <a:solidFill>
                <a:srgbClr val="EC3E5E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" name="Google Shape;275;p8"/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01:00 minutes</a:t>
              </a:r>
              <a:endParaRPr/>
            </a:p>
          </p:txBody>
        </p:sp>
      </p:grpSp>
      <p:sp>
        <p:nvSpPr>
          <p:cNvPr id="276" name="Google Shape;276;p8"/>
          <p:cNvSpPr/>
          <p:nvPr/>
        </p:nvSpPr>
        <p:spPr>
          <a:xfrm>
            <a:off x="10230052" y="6171659"/>
            <a:ext cx="1573020" cy="346733"/>
          </a:xfrm>
          <a:prstGeom prst="flowChartAlternateProcess">
            <a:avLst/>
          </a:prstGeom>
          <a:solidFill>
            <a:schemeClr val="accent2"/>
          </a:solidFill>
          <a:ln w="12700" cap="flat" cmpd="sng">
            <a:solidFill>
              <a:srgbClr val="AC5B2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Random Pick</a:t>
            </a:r>
            <a:endParaRPr/>
          </a:p>
        </p:txBody>
      </p:sp>
      <p:pic>
        <p:nvPicPr>
          <p:cNvPr id="277" name="Google Shape;277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392157" y="1087621"/>
            <a:ext cx="2666507" cy="5689076"/>
          </a:xfrm>
          <a:prstGeom prst="rect">
            <a:avLst/>
          </a:prstGeom>
          <a:noFill/>
          <a:ln>
            <a:noFill/>
          </a:ln>
        </p:spPr>
      </p:pic>
      <p:sp>
        <p:nvSpPr>
          <p:cNvPr id="278" name="Google Shape;278;p8"/>
          <p:cNvSpPr txBox="1"/>
          <p:nvPr/>
        </p:nvSpPr>
        <p:spPr>
          <a:xfrm>
            <a:off x="7267547" y="1171959"/>
            <a:ext cx="2890688" cy="1384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How do you know when it is day? </a:t>
            </a:r>
            <a:endParaRPr/>
          </a:p>
        </p:txBody>
      </p:sp>
      <p:sp>
        <p:nvSpPr>
          <p:cNvPr id="279" name="Google Shape;279;p8"/>
          <p:cNvSpPr txBox="1"/>
          <p:nvPr/>
        </p:nvSpPr>
        <p:spPr>
          <a:xfrm>
            <a:off x="3100132" y="2581503"/>
            <a:ext cx="2890688" cy="1384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How do you know when it is night? </a:t>
            </a:r>
            <a:endParaRPr/>
          </a:p>
        </p:txBody>
      </p:sp>
      <p:sp>
        <p:nvSpPr>
          <p:cNvPr id="280" name="Google Shape;280;p8"/>
          <p:cNvSpPr txBox="1"/>
          <p:nvPr/>
        </p:nvSpPr>
        <p:spPr>
          <a:xfrm>
            <a:off x="8120924" y="3891709"/>
            <a:ext cx="3486358" cy="1384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What are the activities you do during the day?</a:t>
            </a:r>
            <a:endParaRPr/>
          </a:p>
        </p:txBody>
      </p:sp>
      <p:sp>
        <p:nvSpPr>
          <p:cNvPr id="281" name="Google Shape;281;p8"/>
          <p:cNvSpPr txBox="1"/>
          <p:nvPr/>
        </p:nvSpPr>
        <p:spPr>
          <a:xfrm>
            <a:off x="2846743" y="5309098"/>
            <a:ext cx="3486358" cy="1384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What are the activities you do during the night?</a:t>
            </a:r>
            <a:endParaRPr/>
          </a:p>
        </p:txBody>
      </p:sp>
    </p:spTree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1236</Words>
  <Application>Microsoft Office PowerPoint</Application>
  <PresentationFormat>Widescreen</PresentationFormat>
  <Paragraphs>434</Paragraphs>
  <Slides>26</Slides>
  <Notes>26</Notes>
  <HiddenSlides>0</HiddenSlides>
  <MMClips>1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5" baseType="lpstr">
      <vt:lpstr>Calibri</vt:lpstr>
      <vt:lpstr>Aharoni</vt:lpstr>
      <vt:lpstr>Arial</vt:lpstr>
      <vt:lpstr>Helvetica Neue</vt:lpstr>
      <vt:lpstr>Helvetica Neue Light</vt:lpstr>
      <vt:lpstr>Comic Sans MS</vt:lpstr>
      <vt:lpstr>ADLaM Display</vt:lpstr>
      <vt:lpstr>Office Theme</vt:lpstr>
      <vt:lpstr>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Ghassan Hazza</dc:creator>
  <cp:lastModifiedBy>s2828</cp:lastModifiedBy>
  <cp:revision>4</cp:revision>
  <dcterms:created xsi:type="dcterms:W3CDTF">2019-06-13T08:00:41Z</dcterms:created>
  <dcterms:modified xsi:type="dcterms:W3CDTF">2025-01-08T14:36:59Z</dcterms:modified>
</cp:coreProperties>
</file>