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6" r:id="rId5"/>
    <p:sldId id="267" r:id="rId6"/>
    <p:sldId id="260" r:id="rId7"/>
    <p:sldId id="263" r:id="rId8"/>
    <p:sldId id="262" r:id="rId9"/>
    <p:sldId id="269" r:id="rId10"/>
    <p:sldId id="268" r:id="rId11"/>
    <p:sldId id="270" r:id="rId12"/>
    <p:sldId id="271" r:id="rId13"/>
    <p:sldId id="272" r:id="rId14"/>
    <p:sldId id="26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CC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A4F66-1074-4DCC-9DEC-C50C230B6FA3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F5350-C617-47B4-938F-F76FE03C2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441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A4F66-1074-4DCC-9DEC-C50C230B6FA3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F5350-C617-47B4-938F-F76FE03C2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570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A4F66-1074-4DCC-9DEC-C50C230B6FA3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F5350-C617-47B4-938F-F76FE03C2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596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A4F66-1074-4DCC-9DEC-C50C230B6FA3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F5350-C617-47B4-938F-F76FE03C2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016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A4F66-1074-4DCC-9DEC-C50C230B6FA3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F5350-C617-47B4-938F-F76FE03C2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879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A4F66-1074-4DCC-9DEC-C50C230B6FA3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F5350-C617-47B4-938F-F76FE03C2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448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A4F66-1074-4DCC-9DEC-C50C230B6FA3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F5350-C617-47B4-938F-F76FE03C2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232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A4F66-1074-4DCC-9DEC-C50C230B6FA3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F5350-C617-47B4-938F-F76FE03C2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782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A4F66-1074-4DCC-9DEC-C50C230B6FA3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F5350-C617-47B4-938F-F76FE03C2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979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A4F66-1074-4DCC-9DEC-C50C230B6FA3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F5350-C617-47B4-938F-F76FE03C2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046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A4F66-1074-4DCC-9DEC-C50C230B6FA3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F5350-C617-47B4-938F-F76FE03C2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437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4A4F66-1074-4DCC-9DEC-C50C230B6FA3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0F5350-C617-47B4-938F-F76FE03C2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688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resource/7276220/science/y1-float-or-sink" TargetMode="External"/><Relationship Id="rId2" Type="http://schemas.openxmlformats.org/officeDocument/2006/relationships/hyperlink" Target="https://wordwall.net/resource/8588055/science/r-float-or-sin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Sea background Vectors &amp; Illustrations for Free Download | Freep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09006"/>
            <a:ext cx="12192000" cy="3954100"/>
          </a:xfrm>
        </p:spPr>
        <p:txBody>
          <a:bodyPr>
            <a:noAutofit/>
          </a:bodyPr>
          <a:lstStyle/>
          <a:p>
            <a:r>
              <a:rPr lang="en-US" sz="9600" b="1" dirty="0" smtClean="0">
                <a:latin typeface="Dutch801 XBd BT" panose="02020903060505020304" pitchFamily="18" charset="0"/>
              </a:rPr>
              <a:t>What will float and what will sink?</a:t>
            </a:r>
            <a:endParaRPr lang="en-US" sz="9600" b="1" dirty="0">
              <a:latin typeface="Dutch801 XBd BT" panose="020209030605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163106"/>
            <a:ext cx="12192000" cy="408259"/>
          </a:xfrm>
        </p:spPr>
        <p:txBody>
          <a:bodyPr>
            <a:normAutofit lnSpcReduction="10000"/>
          </a:bodyPr>
          <a:lstStyle/>
          <a:p>
            <a:r>
              <a:rPr lang="en-US" b="1" dirty="0" smtClean="0">
                <a:latin typeface="Agency FB" panose="020B0503020202020204" pitchFamily="34" charset="0"/>
              </a:rPr>
              <a:t>Chapter 3 / Lesson 2 / pages 34 &amp; 35 </a:t>
            </a:r>
            <a:endParaRPr lang="en-US" b="1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72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41586" y="231228"/>
            <a:ext cx="11508828" cy="6411310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5337"/>
            <a:ext cx="12192000" cy="470898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 smtClean="0">
                <a:latin typeface="Dutch801 XBd BT" panose="02020903060505020304" pitchFamily="18" charset="0"/>
              </a:rPr>
              <a:t>Summative </a:t>
            </a:r>
            <a:r>
              <a:rPr lang="en-US" sz="2400" b="1" dirty="0" smtClean="0">
                <a:latin typeface="Dutch801 XBd BT" panose="02020903060505020304" pitchFamily="18" charset="0"/>
              </a:rPr>
              <a:t>Assessment</a:t>
            </a:r>
            <a:endParaRPr lang="en-US" sz="900" b="1" dirty="0">
              <a:latin typeface="Dutch801 XBd BT" panose="020209030605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414" y="918440"/>
            <a:ext cx="11430000" cy="12367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Will it float or sink?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0993820" y="339385"/>
            <a:ext cx="704193" cy="515007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2:00 </a:t>
            </a:r>
          </a:p>
          <a:p>
            <a:pPr algn="ctr"/>
            <a:r>
              <a:rPr lang="en-US" sz="1600" b="1" dirty="0" err="1" smtClean="0"/>
              <a:t>mins</a:t>
            </a:r>
            <a:endParaRPr lang="en-US" sz="1600" b="1" dirty="0"/>
          </a:p>
        </p:txBody>
      </p:sp>
      <p:sp>
        <p:nvSpPr>
          <p:cNvPr id="14" name="Rectangle 13"/>
          <p:cNvSpPr/>
          <p:nvPr/>
        </p:nvSpPr>
        <p:spPr>
          <a:xfrm>
            <a:off x="5806966" y="6064468"/>
            <a:ext cx="551794" cy="364627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IRS</a:t>
            </a:r>
            <a:endParaRPr lang="en-US" sz="1600" b="1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926" t="22862" r="74347" b="65331"/>
          <a:stretch/>
        </p:blipFill>
        <p:spPr>
          <a:xfrm>
            <a:off x="2215054" y="1865722"/>
            <a:ext cx="3920360" cy="314232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842235" y="2104380"/>
            <a:ext cx="3237186" cy="1193014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 smtClean="0"/>
              <a:t>1. </a:t>
            </a:r>
            <a:r>
              <a:rPr lang="en-US" sz="6600" b="1" dirty="0" smtClean="0">
                <a:solidFill>
                  <a:schemeClr val="accent1">
                    <a:lumMod val="75000"/>
                  </a:schemeClr>
                </a:solidFill>
              </a:rPr>
              <a:t>float</a:t>
            </a:r>
            <a:endParaRPr lang="en-US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842235" y="3462287"/>
            <a:ext cx="3237186" cy="1193014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 smtClean="0"/>
              <a:t>2. </a:t>
            </a:r>
            <a:r>
              <a:rPr lang="en-US" sz="6600" b="1" dirty="0" smtClean="0">
                <a:solidFill>
                  <a:srgbClr val="FF0000"/>
                </a:solidFill>
              </a:rPr>
              <a:t>sink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5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41586" y="231228"/>
            <a:ext cx="11508828" cy="6411310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5337"/>
            <a:ext cx="12192000" cy="470898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 smtClean="0">
                <a:latin typeface="Dutch801 XBd BT" panose="02020903060505020304" pitchFamily="18" charset="0"/>
              </a:rPr>
              <a:t>Summative </a:t>
            </a:r>
            <a:r>
              <a:rPr lang="en-US" sz="2400" b="1" dirty="0" smtClean="0">
                <a:latin typeface="Dutch801 XBd BT" panose="02020903060505020304" pitchFamily="18" charset="0"/>
              </a:rPr>
              <a:t>Assessment</a:t>
            </a:r>
            <a:endParaRPr lang="en-US" sz="900" b="1" dirty="0">
              <a:latin typeface="Dutch801 XBd BT" panose="020209030605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414" y="918440"/>
            <a:ext cx="11430000" cy="12367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Will it float or sink?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0993820" y="339385"/>
            <a:ext cx="704193" cy="515007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2:00 </a:t>
            </a:r>
          </a:p>
          <a:p>
            <a:pPr algn="ctr"/>
            <a:r>
              <a:rPr lang="en-US" sz="1600" b="1" dirty="0" err="1" smtClean="0"/>
              <a:t>mins</a:t>
            </a:r>
            <a:endParaRPr lang="en-US" sz="1600" b="1" dirty="0"/>
          </a:p>
        </p:txBody>
      </p:sp>
      <p:sp>
        <p:nvSpPr>
          <p:cNvPr id="14" name="Rectangle 13"/>
          <p:cNvSpPr/>
          <p:nvPr/>
        </p:nvSpPr>
        <p:spPr>
          <a:xfrm>
            <a:off x="5806966" y="6064468"/>
            <a:ext cx="551794" cy="364627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IRS</a:t>
            </a:r>
            <a:endParaRPr lang="en-US" sz="1600" b="1" dirty="0"/>
          </a:p>
        </p:txBody>
      </p:sp>
      <p:sp>
        <p:nvSpPr>
          <p:cNvPr id="17" name="Rectangle 16"/>
          <p:cNvSpPr/>
          <p:nvPr/>
        </p:nvSpPr>
        <p:spPr>
          <a:xfrm>
            <a:off x="6842235" y="2104380"/>
            <a:ext cx="3237186" cy="1193014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 smtClean="0"/>
              <a:t>1. </a:t>
            </a:r>
            <a:r>
              <a:rPr lang="en-US" sz="6600" b="1" dirty="0" smtClean="0">
                <a:solidFill>
                  <a:schemeClr val="accent1">
                    <a:lumMod val="75000"/>
                  </a:schemeClr>
                </a:solidFill>
              </a:rPr>
              <a:t>float</a:t>
            </a:r>
            <a:endParaRPr lang="en-US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842235" y="3462287"/>
            <a:ext cx="3237186" cy="1193014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 smtClean="0"/>
              <a:t>2. </a:t>
            </a:r>
            <a:r>
              <a:rPr lang="en-US" sz="6600" b="1" dirty="0" smtClean="0">
                <a:solidFill>
                  <a:srgbClr val="FF0000"/>
                </a:solidFill>
              </a:rPr>
              <a:t>sink</a:t>
            </a:r>
            <a:endParaRPr lang="en-US" sz="1600" b="1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620" t="48146" r="68599" b="40552"/>
          <a:stretch/>
        </p:blipFill>
        <p:spPr>
          <a:xfrm>
            <a:off x="699817" y="1912883"/>
            <a:ext cx="5784188" cy="2887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68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41586" y="231228"/>
            <a:ext cx="11508828" cy="6411310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5337"/>
            <a:ext cx="12192000" cy="470898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 smtClean="0">
                <a:latin typeface="Dutch801 XBd BT" panose="02020903060505020304" pitchFamily="18" charset="0"/>
              </a:rPr>
              <a:t>Summative </a:t>
            </a:r>
            <a:r>
              <a:rPr lang="en-US" sz="2400" b="1" dirty="0" smtClean="0">
                <a:latin typeface="Dutch801 XBd BT" panose="02020903060505020304" pitchFamily="18" charset="0"/>
              </a:rPr>
              <a:t>Assessment</a:t>
            </a:r>
            <a:endParaRPr lang="en-US" sz="900" b="1" dirty="0">
              <a:latin typeface="Dutch801 XBd BT" panose="020209030605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414" y="918440"/>
            <a:ext cx="11430000" cy="12367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Will it float or sink?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0993820" y="339385"/>
            <a:ext cx="704193" cy="515007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2:00 </a:t>
            </a:r>
          </a:p>
          <a:p>
            <a:pPr algn="ctr"/>
            <a:r>
              <a:rPr lang="en-US" sz="1600" b="1" dirty="0" err="1" smtClean="0"/>
              <a:t>mins</a:t>
            </a:r>
            <a:endParaRPr lang="en-US" sz="1600" b="1" dirty="0"/>
          </a:p>
        </p:txBody>
      </p:sp>
      <p:sp>
        <p:nvSpPr>
          <p:cNvPr id="14" name="Rectangle 13"/>
          <p:cNvSpPr/>
          <p:nvPr/>
        </p:nvSpPr>
        <p:spPr>
          <a:xfrm>
            <a:off x="5806966" y="6064468"/>
            <a:ext cx="551794" cy="364627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IRS</a:t>
            </a:r>
            <a:endParaRPr lang="en-US" sz="1600" b="1" dirty="0"/>
          </a:p>
        </p:txBody>
      </p:sp>
      <p:sp>
        <p:nvSpPr>
          <p:cNvPr id="17" name="Rectangle 16"/>
          <p:cNvSpPr/>
          <p:nvPr/>
        </p:nvSpPr>
        <p:spPr>
          <a:xfrm>
            <a:off x="6842235" y="2104380"/>
            <a:ext cx="3237186" cy="1193014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 smtClean="0"/>
              <a:t>1. </a:t>
            </a:r>
            <a:r>
              <a:rPr lang="en-US" sz="6600" b="1" dirty="0" smtClean="0">
                <a:solidFill>
                  <a:schemeClr val="accent1">
                    <a:lumMod val="75000"/>
                  </a:schemeClr>
                </a:solidFill>
              </a:rPr>
              <a:t>float</a:t>
            </a:r>
            <a:endParaRPr lang="en-US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842235" y="3462287"/>
            <a:ext cx="3237186" cy="1193014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 smtClean="0"/>
              <a:t>2. </a:t>
            </a:r>
            <a:r>
              <a:rPr lang="en-US" sz="6600" b="1" dirty="0" smtClean="0">
                <a:solidFill>
                  <a:srgbClr val="FF0000"/>
                </a:solidFill>
              </a:rPr>
              <a:t>sink</a:t>
            </a:r>
            <a:endParaRPr lang="en-US" sz="1600" b="1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393" t="85832" r="68599" b="2759"/>
          <a:stretch/>
        </p:blipFill>
        <p:spPr>
          <a:xfrm>
            <a:off x="839080" y="1917475"/>
            <a:ext cx="5519680" cy="275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115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loat or Sink  (4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7862" y="199696"/>
            <a:ext cx="11519338" cy="647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386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41586" y="231228"/>
            <a:ext cx="11508828" cy="6411310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51877"/>
            <a:ext cx="10515600" cy="303375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FF0000"/>
                </a:solidFill>
                <a:hlinkClick r:id="rId2"/>
              </a:rPr>
              <a:t>https://wordwall.net/resource/8588055/science/r-float-or-sink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pPr marL="0" indent="0" algn="ctr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rgbClr val="FF0000"/>
                </a:solidFill>
                <a:hlinkClick r:id="rId3"/>
              </a:rPr>
              <a:t>https://wordwall.net/resource/7276220/science/y1-float-or-sink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391606"/>
            <a:ext cx="12192000" cy="4377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 smtClean="0">
                <a:latin typeface="Dutch801 XBd BT" panose="02020903060505020304" pitchFamily="18" charset="0"/>
              </a:rPr>
              <a:t>Wrap up</a:t>
            </a:r>
            <a:endParaRPr lang="en-US" sz="1400" b="1" dirty="0">
              <a:latin typeface="Dutch801 XBd BT" panose="02020903060505020304" pitchFamily="18" charset="0"/>
            </a:endParaRPr>
          </a:p>
        </p:txBody>
      </p:sp>
      <p:pic>
        <p:nvPicPr>
          <p:cNvPr id="7" name="Picture 2" descr="Summer Clipart-boy in river float summer 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8295" y="4291259"/>
            <a:ext cx="3073812" cy="219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993820" y="339385"/>
            <a:ext cx="704193" cy="515007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2:00 </a:t>
            </a:r>
          </a:p>
          <a:p>
            <a:pPr algn="ctr"/>
            <a:r>
              <a:rPr lang="en-US" sz="1600" b="1" dirty="0" err="1" smtClean="0"/>
              <a:t>mins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60084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1586" y="231228"/>
            <a:ext cx="11508828" cy="6411310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2337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latin typeface="Dutch801 XBd BT" panose="02020903060505020304" pitchFamily="18" charset="0"/>
              </a:rPr>
              <a:t>Outcomes</a:t>
            </a:r>
            <a:endParaRPr lang="en-US" sz="1800" b="1" dirty="0">
              <a:latin typeface="Dutch801 XBd BT" panose="020209030605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195457" cy="2189327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Identify objects that will float and sink.</a:t>
            </a:r>
          </a:p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Sort objects that float and sink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Summer Clipart-boy in river float summer 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566" y="3291090"/>
            <a:ext cx="4340772" cy="3095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042432" y="333026"/>
            <a:ext cx="704193" cy="51500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1:00 </a:t>
            </a:r>
          </a:p>
          <a:p>
            <a:pPr algn="ctr"/>
            <a:r>
              <a:rPr lang="en-US" dirty="0" smtClean="0"/>
              <a:t>min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87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41586" y="231228"/>
            <a:ext cx="11508828" cy="6411310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5337"/>
            <a:ext cx="12192000" cy="470898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 smtClean="0">
                <a:latin typeface="Dutch801 XBd BT" panose="02020903060505020304" pitchFamily="18" charset="0"/>
              </a:rPr>
              <a:t>Pre Assessment</a:t>
            </a:r>
            <a:endParaRPr lang="en-US" sz="900" b="1" dirty="0">
              <a:latin typeface="Dutch801 XBd BT" panose="020209030605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414" y="918440"/>
            <a:ext cx="11430000" cy="12367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What 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do you bring with you when you go swimming at the pool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?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2050" name="Picture 2" descr="Summer Clipart-boy in river float summer 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79223"/>
            <a:ext cx="3003831" cy="222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mobile phone clipart - Clip Art Librar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621" y="2643165"/>
            <a:ext cx="2723838" cy="1910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0993820" y="339385"/>
            <a:ext cx="704193" cy="515007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2:00 </a:t>
            </a:r>
          </a:p>
          <a:p>
            <a:pPr algn="ctr"/>
            <a:r>
              <a:rPr lang="en-US" sz="1600" b="1" dirty="0" err="1" smtClean="0"/>
              <a:t>mins</a:t>
            </a:r>
            <a:endParaRPr lang="en-US" sz="1600" b="1" dirty="0"/>
          </a:p>
        </p:txBody>
      </p:sp>
      <p:pic>
        <p:nvPicPr>
          <p:cNvPr id="1026" name="Picture 2" descr="Book Clipart Images - Free Download on Freepi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097" y="2219212"/>
            <a:ext cx="2758309" cy="275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686302" y="2818521"/>
            <a:ext cx="683172" cy="12367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1.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72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666032" y="2818521"/>
            <a:ext cx="683172" cy="12367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2.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72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8235511" y="2739693"/>
            <a:ext cx="683172" cy="12367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3.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72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806966" y="6064468"/>
            <a:ext cx="551794" cy="364627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IRS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97244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41586" y="231228"/>
            <a:ext cx="11508828" cy="6411310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5337"/>
            <a:ext cx="12192000" cy="470898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 smtClean="0">
                <a:latin typeface="Dutch801 XBd BT" panose="02020903060505020304" pitchFamily="18" charset="0"/>
              </a:rPr>
              <a:t>Pre Assessment</a:t>
            </a:r>
            <a:endParaRPr lang="en-US" sz="900" b="1" dirty="0">
              <a:latin typeface="Dutch801 XBd BT" panose="020209030605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414" y="918440"/>
            <a:ext cx="11430000" cy="12367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What 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do you bring with you when you go swimming at the pool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?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0993820" y="339385"/>
            <a:ext cx="704193" cy="515007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2:00 </a:t>
            </a:r>
          </a:p>
          <a:p>
            <a:pPr algn="ctr"/>
            <a:r>
              <a:rPr lang="en-US" sz="1600" b="1" dirty="0" err="1" smtClean="0"/>
              <a:t>mins</a:t>
            </a:r>
            <a:endParaRPr lang="en-US" sz="1600" b="1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686302" y="2818521"/>
            <a:ext cx="683172" cy="12367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1.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72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666032" y="2818521"/>
            <a:ext cx="683172" cy="12367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2.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72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8235511" y="2739693"/>
            <a:ext cx="683172" cy="12367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3.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72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806966" y="6064468"/>
            <a:ext cx="551794" cy="364627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IRS</a:t>
            </a:r>
            <a:endParaRPr lang="en-US" sz="1600" b="1" dirty="0"/>
          </a:p>
        </p:txBody>
      </p:sp>
      <p:pic>
        <p:nvPicPr>
          <p:cNvPr id="15" name="Picture 2" descr="Yellow Duck Clip Arts Floating On Stock Vector (Royalty Free) 1435337939 |  Shutterstock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CFFFF"/>
              </a:clrFrom>
              <a:clrTo>
                <a:srgbClr val="FC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8" b="10505"/>
          <a:stretch/>
        </p:blipFill>
        <p:spPr bwMode="auto">
          <a:xfrm>
            <a:off x="4776774" y="2415922"/>
            <a:ext cx="2730006" cy="231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Pencil - Free vector clipart images on creazilla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8683" y="2739693"/>
            <a:ext cx="1616844" cy="157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ackpack Clipart Images – Browse 35,458 Stock Photos, Vectors, and Video |  Adobe Stock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167" y="2437559"/>
            <a:ext cx="1992704" cy="2321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689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loat or Sink 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226" y="267630"/>
            <a:ext cx="11260252" cy="633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177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Sea background Vectors &amp; Illustrations for Free Download | Freep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41586" y="231228"/>
            <a:ext cx="11508828" cy="6411310"/>
          </a:xfrm>
          <a:prstGeom prst="rect">
            <a:avLst/>
          </a:prstGeom>
          <a:ln w="76200">
            <a:solidFill>
              <a:srgbClr val="33CCC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26253"/>
            <a:ext cx="12192000" cy="819694"/>
          </a:xfrm>
        </p:spPr>
        <p:txBody>
          <a:bodyPr>
            <a:noAutofit/>
          </a:bodyPr>
          <a:lstStyle/>
          <a:p>
            <a:r>
              <a:rPr lang="en-US" sz="4400" b="1" dirty="0" smtClean="0">
                <a:latin typeface="Dutch801 XBd BT" panose="02020903060505020304" pitchFamily="18" charset="0"/>
              </a:rPr>
              <a:t>What makes something </a:t>
            </a:r>
            <a:r>
              <a:rPr lang="en-US" sz="4400" b="1" dirty="0" smtClean="0">
                <a:solidFill>
                  <a:srgbClr val="00B050"/>
                </a:solidFill>
                <a:latin typeface="Dutch801 XBd BT" panose="02020903060505020304" pitchFamily="18" charset="0"/>
              </a:rPr>
              <a:t>float</a:t>
            </a:r>
            <a:r>
              <a:rPr lang="en-US" sz="4400" b="1" dirty="0" smtClean="0">
                <a:latin typeface="Dutch801 XBd BT" panose="02020903060505020304" pitchFamily="18" charset="0"/>
              </a:rPr>
              <a:t> or </a:t>
            </a:r>
            <a:r>
              <a:rPr lang="en-US" sz="4400" b="1" dirty="0" smtClean="0">
                <a:solidFill>
                  <a:srgbClr val="FF0000"/>
                </a:solidFill>
                <a:latin typeface="Dutch801 XBd BT" panose="02020903060505020304" pitchFamily="18" charset="0"/>
              </a:rPr>
              <a:t>sink</a:t>
            </a:r>
            <a:r>
              <a:rPr lang="en-US" sz="4400" b="1" dirty="0" smtClean="0">
                <a:latin typeface="Dutch801 XBd BT" panose="02020903060505020304" pitchFamily="18" charset="0"/>
              </a:rPr>
              <a:t>?</a:t>
            </a:r>
            <a:endParaRPr lang="en-US" sz="4400" b="1" dirty="0">
              <a:latin typeface="Dutch801 XBd BT" panose="020209030605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577341" y="1240972"/>
            <a:ext cx="12191999" cy="4708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Dutch801 XBd BT" panose="02020903060505020304" pitchFamily="18" charset="0"/>
              </a:rPr>
              <a:t>Generally, if something is </a:t>
            </a:r>
            <a:r>
              <a:rPr lang="en-US" sz="3200" b="1" dirty="0" smtClean="0">
                <a:solidFill>
                  <a:srgbClr val="00B050"/>
                </a:solidFill>
                <a:latin typeface="Dutch801 XBd BT" panose="02020903060505020304" pitchFamily="18" charset="0"/>
              </a:rPr>
              <a:t>light</a:t>
            </a:r>
            <a:r>
              <a:rPr lang="en-US" sz="3200" b="1" dirty="0" smtClean="0">
                <a:latin typeface="Dutch801 XBd BT" panose="02020903060505020304" pitchFamily="18" charset="0"/>
              </a:rPr>
              <a:t> it will </a:t>
            </a:r>
            <a:r>
              <a:rPr lang="en-US" sz="3200" b="1" dirty="0" smtClean="0">
                <a:solidFill>
                  <a:srgbClr val="00B050"/>
                </a:solidFill>
                <a:latin typeface="Dutch801 XBd BT" panose="02020903060505020304" pitchFamily="18" charset="0"/>
              </a:rPr>
              <a:t>float</a:t>
            </a:r>
            <a:r>
              <a:rPr lang="en-US" sz="3200" b="1" dirty="0" smtClean="0">
                <a:latin typeface="Dutch801 XBd BT" panose="02020903060505020304" pitchFamily="18" charset="0"/>
              </a:rPr>
              <a:t>.</a:t>
            </a:r>
            <a:endParaRPr lang="en-US" sz="1200" b="1" dirty="0">
              <a:latin typeface="Dutch801 XBd BT" panose="020209030605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77341" y="1798774"/>
            <a:ext cx="12191999" cy="4708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Dutch801 XBd BT" panose="02020903060505020304" pitchFamily="18" charset="0"/>
              </a:rPr>
              <a:t>And if something is </a:t>
            </a:r>
            <a:r>
              <a:rPr lang="en-US" sz="3200" b="1" dirty="0" smtClean="0">
                <a:solidFill>
                  <a:srgbClr val="FF0000"/>
                </a:solidFill>
                <a:latin typeface="Dutch801 XBd BT" panose="02020903060505020304" pitchFamily="18" charset="0"/>
              </a:rPr>
              <a:t>heavy</a:t>
            </a:r>
            <a:r>
              <a:rPr lang="en-US" sz="3200" b="1" dirty="0" smtClean="0">
                <a:latin typeface="Dutch801 XBd BT" panose="02020903060505020304" pitchFamily="18" charset="0"/>
              </a:rPr>
              <a:t> it will </a:t>
            </a:r>
            <a:r>
              <a:rPr lang="en-US" sz="3200" b="1" dirty="0" smtClean="0">
                <a:solidFill>
                  <a:srgbClr val="FF0000"/>
                </a:solidFill>
                <a:latin typeface="Dutch801 XBd BT" panose="02020903060505020304" pitchFamily="18" charset="0"/>
              </a:rPr>
              <a:t>sink</a:t>
            </a:r>
            <a:r>
              <a:rPr lang="en-US" sz="3200" b="1" dirty="0" smtClean="0">
                <a:latin typeface="Dutch801 XBd BT" panose="02020903060505020304" pitchFamily="18" charset="0"/>
              </a:rPr>
              <a:t>.</a:t>
            </a:r>
            <a:endParaRPr lang="en-US" sz="1200" b="1" dirty="0">
              <a:latin typeface="Dutch801 XBd BT" panose="020209030605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94920" y="6283503"/>
            <a:ext cx="1302494" cy="268325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Random Pick</a:t>
            </a:r>
            <a:endParaRPr lang="en-US" sz="1600" b="1" dirty="0"/>
          </a:p>
        </p:txBody>
      </p:sp>
      <p:pic>
        <p:nvPicPr>
          <p:cNvPr id="1026" name="Picture 2" descr="Float or Sink - Why do things float- Why do things sink- Lesson for kids -  YouTub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0" t="20278" r="4323" b="4390"/>
          <a:stretch/>
        </p:blipFill>
        <p:spPr bwMode="auto">
          <a:xfrm>
            <a:off x="2910468" y="2500900"/>
            <a:ext cx="7281748" cy="3356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956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41586" y="231228"/>
            <a:ext cx="11508828" cy="6411310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6" name="Picture 4" descr="Sink or Float Printable: Free Physical Science Worksheet for Kid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8" b="9063"/>
          <a:stretch/>
        </p:blipFill>
        <p:spPr bwMode="auto">
          <a:xfrm>
            <a:off x="479503" y="666047"/>
            <a:ext cx="5720576" cy="569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6407474" y="2302013"/>
            <a:ext cx="5237250" cy="226974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8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Circle the </a:t>
            </a:r>
            <a:r>
              <a:rPr lang="en-US" sz="8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objects </a:t>
            </a:r>
            <a:r>
              <a:rPr lang="en-US" sz="8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that would float.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691563" y="6094561"/>
            <a:ext cx="1302494" cy="268325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Random Pick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339550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inking and Floating | Baamboozle - Baamboozle | The Most Fun Classroom  Games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674" y="2547255"/>
            <a:ext cx="8621486" cy="4310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0" y="0"/>
            <a:ext cx="12192000" cy="1164506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Why do some objects float and others sink?</a:t>
            </a:r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35280" y="1045346"/>
            <a:ext cx="11856720" cy="4708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b="1" dirty="0" smtClean="0">
                <a:latin typeface="Dutch801 XBd BT" panose="02020903060505020304" pitchFamily="18" charset="0"/>
              </a:rPr>
              <a:t>Objects made of </a:t>
            </a:r>
            <a:r>
              <a:rPr lang="en-US" sz="2600" b="1" dirty="0" smtClean="0">
                <a:solidFill>
                  <a:srgbClr val="FF0000"/>
                </a:solidFill>
                <a:latin typeface="Dutch801 XBd BT" panose="02020903060505020304" pitchFamily="18" charset="0"/>
              </a:rPr>
              <a:t>metal </a:t>
            </a:r>
            <a:r>
              <a:rPr lang="en-US" sz="2600" b="1" dirty="0" smtClean="0">
                <a:latin typeface="Dutch801 XBd BT" panose="02020903060505020304" pitchFamily="18" charset="0"/>
              </a:rPr>
              <a:t>or </a:t>
            </a:r>
            <a:r>
              <a:rPr lang="en-US" sz="2600" b="1" dirty="0" smtClean="0">
                <a:solidFill>
                  <a:srgbClr val="FF0000"/>
                </a:solidFill>
                <a:latin typeface="Dutch801 XBd BT" panose="02020903060505020304" pitchFamily="18" charset="0"/>
              </a:rPr>
              <a:t>marble</a:t>
            </a:r>
            <a:r>
              <a:rPr lang="en-US" sz="2600" b="1" dirty="0" smtClean="0">
                <a:latin typeface="Dutch801 XBd BT" panose="02020903060505020304" pitchFamily="18" charset="0"/>
              </a:rPr>
              <a:t> sink, because water can’t lift them.</a:t>
            </a:r>
            <a:endParaRPr lang="en-US" sz="2600" b="1" dirty="0">
              <a:latin typeface="Dutch801 XBd BT" panose="020209030605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52697" y="1840908"/>
            <a:ext cx="10463349" cy="4708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b="1" dirty="0" smtClean="0">
                <a:latin typeface="Dutch801 XBd BT" panose="02020903060505020304" pitchFamily="18" charset="0"/>
              </a:rPr>
              <a:t>Objects made of </a:t>
            </a:r>
            <a:r>
              <a:rPr lang="en-US" sz="2600" b="1" dirty="0" smtClean="0">
                <a:solidFill>
                  <a:srgbClr val="00B050"/>
                </a:solidFill>
                <a:latin typeface="Dutch801 XBd BT" panose="02020903060505020304" pitchFamily="18" charset="0"/>
              </a:rPr>
              <a:t>plastic</a:t>
            </a:r>
            <a:r>
              <a:rPr lang="en-US" sz="2600" b="1" dirty="0" smtClean="0">
                <a:latin typeface="Dutch801 XBd BT" panose="02020903060505020304" pitchFamily="18" charset="0"/>
              </a:rPr>
              <a:t>, </a:t>
            </a:r>
            <a:r>
              <a:rPr lang="en-US" sz="2600" b="1" dirty="0" smtClean="0">
                <a:solidFill>
                  <a:srgbClr val="00B050"/>
                </a:solidFill>
                <a:latin typeface="Dutch801 XBd BT" panose="02020903060505020304" pitchFamily="18" charset="0"/>
              </a:rPr>
              <a:t>wood</a:t>
            </a:r>
            <a:r>
              <a:rPr lang="en-US" sz="2600" b="1" dirty="0" smtClean="0">
                <a:latin typeface="Dutch801 XBd BT" panose="02020903060505020304" pitchFamily="18" charset="0"/>
              </a:rPr>
              <a:t> or </a:t>
            </a:r>
            <a:r>
              <a:rPr lang="en-US" sz="2600" b="1" dirty="0" smtClean="0">
                <a:solidFill>
                  <a:srgbClr val="00B050"/>
                </a:solidFill>
                <a:latin typeface="Dutch801 XBd BT" panose="02020903060505020304" pitchFamily="18" charset="0"/>
              </a:rPr>
              <a:t>polystyrene</a:t>
            </a:r>
            <a:r>
              <a:rPr lang="en-US" sz="2600" b="1" dirty="0" smtClean="0">
                <a:latin typeface="Dutch801 XBd BT" panose="02020903060505020304" pitchFamily="18" charset="0"/>
              </a:rPr>
              <a:t> float, because water can lift them.</a:t>
            </a:r>
            <a:endParaRPr lang="en-US" sz="2600" b="1" dirty="0">
              <a:latin typeface="Dutch801 XBd BT" panose="020209030605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690642" y="6418642"/>
            <a:ext cx="1302494" cy="268325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Random Pick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639397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41586" y="231228"/>
            <a:ext cx="11508828" cy="6411310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407474" y="231228"/>
            <a:ext cx="5237250" cy="641131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sz="36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Float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8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or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3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Sink</a:t>
            </a:r>
            <a:endParaRPr lang="en-US" sz="138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691563" y="6094561"/>
            <a:ext cx="1302494" cy="268325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Random Pick</a:t>
            </a:r>
            <a:endParaRPr lang="en-US" sz="1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657" y="488982"/>
            <a:ext cx="4637746" cy="5895801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275337"/>
            <a:ext cx="12192000" cy="47089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 smtClean="0">
                <a:latin typeface="Dutch801 XBd BT" panose="02020903060505020304" pitchFamily="18" charset="0"/>
              </a:rPr>
              <a:t>Formative Assessment</a:t>
            </a:r>
            <a:endParaRPr lang="en-US" sz="900" b="1" dirty="0">
              <a:latin typeface="Dutch801 XBd BT" panose="020209030605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993820" y="339385"/>
            <a:ext cx="704193" cy="515007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3:00 </a:t>
            </a:r>
            <a:endParaRPr lang="en-US" sz="1600" b="1" dirty="0" smtClean="0"/>
          </a:p>
          <a:p>
            <a:pPr algn="ctr"/>
            <a:r>
              <a:rPr lang="en-US" sz="1600" b="1" dirty="0" err="1" smtClean="0"/>
              <a:t>mins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43302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</TotalTime>
  <Words>235</Words>
  <Application>Microsoft Office PowerPoint</Application>
  <PresentationFormat>Widescreen</PresentationFormat>
  <Paragraphs>68</Paragraphs>
  <Slides>14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Agency FB</vt:lpstr>
      <vt:lpstr>Aldhabi</vt:lpstr>
      <vt:lpstr>Arial</vt:lpstr>
      <vt:lpstr>Calibri</vt:lpstr>
      <vt:lpstr>Calibri Light</vt:lpstr>
      <vt:lpstr>Dutch801 XBd BT</vt:lpstr>
      <vt:lpstr>Office Theme</vt:lpstr>
      <vt:lpstr>What will float and what will sink?</vt:lpstr>
      <vt:lpstr>Outcomes</vt:lpstr>
      <vt:lpstr>Pre Assessment</vt:lpstr>
      <vt:lpstr>Pre Assessment</vt:lpstr>
      <vt:lpstr>PowerPoint Presentation</vt:lpstr>
      <vt:lpstr>What makes something float or sink?</vt:lpstr>
      <vt:lpstr>PowerPoint Presentation</vt:lpstr>
      <vt:lpstr>PowerPoint Presentation</vt:lpstr>
      <vt:lpstr>PowerPoint Presentation</vt:lpstr>
      <vt:lpstr>Summative Assessment</vt:lpstr>
      <vt:lpstr>Summative Assessment</vt:lpstr>
      <vt:lpstr>Summative Assessment</vt:lpstr>
      <vt:lpstr>PowerPoint Presentation</vt:lpstr>
      <vt:lpstr>Wrap up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will float and what will sink?</dc:title>
  <dc:creator>user</dc:creator>
  <cp:lastModifiedBy>MixTR</cp:lastModifiedBy>
  <cp:revision>18</cp:revision>
  <dcterms:created xsi:type="dcterms:W3CDTF">2023-11-11T20:23:06Z</dcterms:created>
  <dcterms:modified xsi:type="dcterms:W3CDTF">2024-11-27T10:24:07Z</dcterms:modified>
</cp:coreProperties>
</file>