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312" r:id="rId7"/>
    <p:sldId id="313" r:id="rId8"/>
    <p:sldId id="314" r:id="rId9"/>
    <p:sldId id="263" r:id="rId10"/>
    <p:sldId id="315" r:id="rId11"/>
    <p:sldId id="266" r:id="rId12"/>
    <p:sldId id="316" r:id="rId13"/>
    <p:sldId id="264" r:id="rId14"/>
    <p:sldId id="317" r:id="rId15"/>
    <p:sldId id="269" r:id="rId16"/>
    <p:sldId id="265" r:id="rId17"/>
    <p:sldId id="259" r:id="rId18"/>
    <p:sldId id="273" r:id="rId19"/>
    <p:sldId id="270" r:id="rId20"/>
    <p:sldId id="288" r:id="rId21"/>
  </p:sldIdLst>
  <p:sldSz cx="9144000" cy="5143500" type="screen16x9"/>
  <p:notesSz cx="6858000" cy="9144000"/>
  <p:embeddedFontLst>
    <p:embeddedFont>
      <p:font typeface="Anaheim" panose="020B0604020202020204" charset="0"/>
      <p:regular r:id="rId23"/>
      <p:bold r:id="rId24"/>
    </p:embeddedFont>
    <p:embeddedFont>
      <p:font typeface="Cambria Math" panose="02040503050406030204" pitchFamily="18" charset="0"/>
      <p:regular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Lato Black" panose="020F0502020204030203" pitchFamily="34" charset="0"/>
      <p:bold r:id="rId30"/>
      <p:boldItalic r:id="rId31"/>
    </p:embeddedFont>
    <p:embeddedFont>
      <p:font typeface="Nunito Light" pitchFamily="2" charset="0"/>
      <p:regular r:id="rId32"/>
      <p: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Poppins SemiBold" panose="00000700000000000000" pitchFamily="2" charset="0"/>
      <p:regular r:id="rId38"/>
      <p:bold r:id="rId39"/>
      <p:italic r:id="rId40"/>
      <p:boldItalic r:id="rId41"/>
    </p:embeddedFont>
    <p:embeddedFont>
      <p:font typeface="PT Sans" panose="020B0503020203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95BFA2-CC52-4FB3-A1C6-FDE76E780DA0}">
  <a:tblStyle styleId="{6F95BFA2-CC52-4FB3-A1C6-FDE76E780D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2AEC10-3FEF-4B19-BEA8-D3525FADFC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1913b44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1913b44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7E3C19E5-09ED-3F8D-5B5B-D6B86BC40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4dda1946d_6_332:notes">
            <a:extLst>
              <a:ext uri="{FF2B5EF4-FFF2-40B4-BE49-F238E27FC236}">
                <a16:creationId xmlns:a16="http://schemas.microsoft.com/office/drawing/2014/main" id="{42BCF235-96B4-AE23-0D31-6CEC1F2C99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4dda1946d_6_332:notes">
            <a:extLst>
              <a:ext uri="{FF2B5EF4-FFF2-40B4-BE49-F238E27FC236}">
                <a16:creationId xmlns:a16="http://schemas.microsoft.com/office/drawing/2014/main" id="{1D152E26-31B9-58D5-FA31-75F0763559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12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0F2245F1-A591-F2C4-15B7-BE515D7D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4dda1946d_4_2738:notes">
            <a:extLst>
              <a:ext uri="{FF2B5EF4-FFF2-40B4-BE49-F238E27FC236}">
                <a16:creationId xmlns:a16="http://schemas.microsoft.com/office/drawing/2014/main" id="{826B64F7-84EF-903D-7CF1-5AF06DC28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4dda1946d_4_2738:notes">
            <a:extLst>
              <a:ext uri="{FF2B5EF4-FFF2-40B4-BE49-F238E27FC236}">
                <a16:creationId xmlns:a16="http://schemas.microsoft.com/office/drawing/2014/main" id="{0F4831EF-4FF7-2678-F6CD-9029F564C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93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C9806DF6-FFE4-027F-E51A-2656E7123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44:notes">
            <a:extLst>
              <a:ext uri="{FF2B5EF4-FFF2-40B4-BE49-F238E27FC236}">
                <a16:creationId xmlns:a16="http://schemas.microsoft.com/office/drawing/2014/main" id="{E2B638A6-A7AC-1DD1-9008-270C44F38A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44:notes">
            <a:extLst>
              <a:ext uri="{FF2B5EF4-FFF2-40B4-BE49-F238E27FC236}">
                <a16:creationId xmlns:a16="http://schemas.microsoft.com/office/drawing/2014/main" id="{F1737F56-E774-07F7-FAEC-C2162092E5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00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5214a2686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25214a2686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64B5F1D4-0766-CAF7-712B-EB759E265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072739ea5_12_0:notes">
            <a:extLst>
              <a:ext uri="{FF2B5EF4-FFF2-40B4-BE49-F238E27FC236}">
                <a16:creationId xmlns:a16="http://schemas.microsoft.com/office/drawing/2014/main" id="{D7CCE71A-6C40-B6E8-5CFD-3559AEA3B8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072739ea5_12_0:notes">
            <a:extLst>
              <a:ext uri="{FF2B5EF4-FFF2-40B4-BE49-F238E27FC236}">
                <a16:creationId xmlns:a16="http://schemas.microsoft.com/office/drawing/2014/main" id="{5D92D350-D8B3-1C78-D091-E59B4A6EB2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6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DBA84185-A16B-6941-6DFE-D9021F97B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072739ea5_12_0:notes">
            <a:extLst>
              <a:ext uri="{FF2B5EF4-FFF2-40B4-BE49-F238E27FC236}">
                <a16:creationId xmlns:a16="http://schemas.microsoft.com/office/drawing/2014/main" id="{EF005165-CD4F-F207-ABB0-8ACE83D496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072739ea5_12_0:notes">
            <a:extLst>
              <a:ext uri="{FF2B5EF4-FFF2-40B4-BE49-F238E27FC236}">
                <a16:creationId xmlns:a16="http://schemas.microsoft.com/office/drawing/2014/main" id="{D0F32232-C057-C731-D238-5FDDF777F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50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C85B44ED-EEED-69A8-8782-F1E6DA7E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072739ea5_12_0:notes">
            <a:extLst>
              <a:ext uri="{FF2B5EF4-FFF2-40B4-BE49-F238E27FC236}">
                <a16:creationId xmlns:a16="http://schemas.microsoft.com/office/drawing/2014/main" id="{8F08FC85-8B27-D77A-1FC9-D514901B75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072739ea5_12_0:notes">
            <a:extLst>
              <a:ext uri="{FF2B5EF4-FFF2-40B4-BE49-F238E27FC236}">
                <a16:creationId xmlns:a16="http://schemas.microsoft.com/office/drawing/2014/main" id="{899B71BF-033D-E42F-8193-4CF2037DA1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25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832584"/>
            <a:ext cx="5020200" cy="28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853716"/>
            <a:ext cx="5020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1"/>
          </p:nvPr>
        </p:nvSpPr>
        <p:spPr>
          <a:xfrm>
            <a:off x="4754814" y="3028948"/>
            <a:ext cx="27432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2"/>
          </p:nvPr>
        </p:nvSpPr>
        <p:spPr>
          <a:xfrm>
            <a:off x="1645961" y="3028948"/>
            <a:ext cx="27432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3"/>
          </p:nvPr>
        </p:nvSpPr>
        <p:spPr>
          <a:xfrm>
            <a:off x="1645961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4"/>
          </p:nvPr>
        </p:nvSpPr>
        <p:spPr>
          <a:xfrm>
            <a:off x="4754814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4754831" y="2000275"/>
            <a:ext cx="32004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2"/>
          </p:nvPr>
        </p:nvSpPr>
        <p:spPr>
          <a:xfrm>
            <a:off x="1188750" y="2000275"/>
            <a:ext cx="32004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ubTitle" idx="1"/>
          </p:nvPr>
        </p:nvSpPr>
        <p:spPr>
          <a:xfrm>
            <a:off x="714688" y="3028950"/>
            <a:ext cx="23286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2"/>
          </p:nvPr>
        </p:nvSpPr>
        <p:spPr>
          <a:xfrm>
            <a:off x="3406200" y="3028950"/>
            <a:ext cx="23316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3"/>
          </p:nvPr>
        </p:nvSpPr>
        <p:spPr>
          <a:xfrm>
            <a:off x="6099250" y="3028950"/>
            <a:ext cx="23316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4"/>
          </p:nvPr>
        </p:nvSpPr>
        <p:spPr>
          <a:xfrm>
            <a:off x="714688" y="2571750"/>
            <a:ext cx="2328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ubTitle" idx="5"/>
          </p:nvPr>
        </p:nvSpPr>
        <p:spPr>
          <a:xfrm>
            <a:off x="3406200" y="2571750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6"/>
          </p:nvPr>
        </p:nvSpPr>
        <p:spPr>
          <a:xfrm>
            <a:off x="6099250" y="2571750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"/>
          </p:nvPr>
        </p:nvSpPr>
        <p:spPr>
          <a:xfrm>
            <a:off x="1005750" y="1863138"/>
            <a:ext cx="3383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ubTitle" idx="2"/>
          </p:nvPr>
        </p:nvSpPr>
        <p:spPr>
          <a:xfrm>
            <a:off x="4754831" y="1863138"/>
            <a:ext cx="3383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3"/>
          </p:nvPr>
        </p:nvSpPr>
        <p:spPr>
          <a:xfrm>
            <a:off x="1005750" y="3600509"/>
            <a:ext cx="3383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ubTitle" idx="4"/>
          </p:nvPr>
        </p:nvSpPr>
        <p:spPr>
          <a:xfrm>
            <a:off x="4754831" y="3600509"/>
            <a:ext cx="3383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ubTitle" idx="5"/>
          </p:nvPr>
        </p:nvSpPr>
        <p:spPr>
          <a:xfrm>
            <a:off x="1005750" y="1405938"/>
            <a:ext cx="3383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6"/>
          </p:nvPr>
        </p:nvSpPr>
        <p:spPr>
          <a:xfrm>
            <a:off x="1005750" y="3143309"/>
            <a:ext cx="3383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7"/>
          </p:nvPr>
        </p:nvSpPr>
        <p:spPr>
          <a:xfrm>
            <a:off x="4754825" y="1405938"/>
            <a:ext cx="3383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8"/>
          </p:nvPr>
        </p:nvSpPr>
        <p:spPr>
          <a:xfrm>
            <a:off x="4754825" y="3143309"/>
            <a:ext cx="3383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713225" y="1863138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2"/>
          </p:nvPr>
        </p:nvSpPr>
        <p:spPr>
          <a:xfrm>
            <a:off x="3406200" y="1863138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3"/>
          </p:nvPr>
        </p:nvSpPr>
        <p:spPr>
          <a:xfrm>
            <a:off x="713225" y="3600508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4"/>
          </p:nvPr>
        </p:nvSpPr>
        <p:spPr>
          <a:xfrm>
            <a:off x="3406200" y="3600508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5"/>
          </p:nvPr>
        </p:nvSpPr>
        <p:spPr>
          <a:xfrm>
            <a:off x="6102175" y="1863138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6"/>
          </p:nvPr>
        </p:nvSpPr>
        <p:spPr>
          <a:xfrm>
            <a:off x="6102175" y="3600508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7"/>
          </p:nvPr>
        </p:nvSpPr>
        <p:spPr>
          <a:xfrm>
            <a:off x="717798" y="1405938"/>
            <a:ext cx="2319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8"/>
          </p:nvPr>
        </p:nvSpPr>
        <p:spPr>
          <a:xfrm>
            <a:off x="3410779" y="1405938"/>
            <a:ext cx="2322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9"/>
          </p:nvPr>
        </p:nvSpPr>
        <p:spPr>
          <a:xfrm>
            <a:off x="6106754" y="1405938"/>
            <a:ext cx="2322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3"/>
          </p:nvPr>
        </p:nvSpPr>
        <p:spPr>
          <a:xfrm>
            <a:off x="717798" y="3143309"/>
            <a:ext cx="2319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4"/>
          </p:nvPr>
        </p:nvSpPr>
        <p:spPr>
          <a:xfrm>
            <a:off x="3410779" y="3143309"/>
            <a:ext cx="2322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15"/>
          </p:nvPr>
        </p:nvSpPr>
        <p:spPr>
          <a:xfrm>
            <a:off x="6106754" y="3143309"/>
            <a:ext cx="2322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title" hasCustomPrompt="1"/>
          </p:nvPr>
        </p:nvSpPr>
        <p:spPr>
          <a:xfrm>
            <a:off x="1420338" y="1842637"/>
            <a:ext cx="9144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7"/>
          <p:cNvSpPr txBox="1">
            <a:spLocks noGrp="1"/>
          </p:cNvSpPr>
          <p:nvPr>
            <p:ph type="subTitle" idx="1"/>
          </p:nvPr>
        </p:nvSpPr>
        <p:spPr>
          <a:xfrm>
            <a:off x="713238" y="3559596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ubTitle" idx="2"/>
          </p:nvPr>
        </p:nvSpPr>
        <p:spPr>
          <a:xfrm>
            <a:off x="713238" y="3054096"/>
            <a:ext cx="2328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title" idx="3" hasCustomPrompt="1"/>
          </p:nvPr>
        </p:nvSpPr>
        <p:spPr>
          <a:xfrm>
            <a:off x="4114800" y="1842637"/>
            <a:ext cx="9144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4"/>
          </p:nvPr>
        </p:nvSpPr>
        <p:spPr>
          <a:xfrm>
            <a:off x="3407700" y="3559596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ubTitle" idx="5"/>
          </p:nvPr>
        </p:nvSpPr>
        <p:spPr>
          <a:xfrm>
            <a:off x="3407700" y="3054096"/>
            <a:ext cx="2328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 idx="6" hasCustomPrompt="1"/>
          </p:nvPr>
        </p:nvSpPr>
        <p:spPr>
          <a:xfrm>
            <a:off x="6809262" y="1842637"/>
            <a:ext cx="9144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7"/>
          </p:nvPr>
        </p:nvSpPr>
        <p:spPr>
          <a:xfrm>
            <a:off x="6102162" y="3559596"/>
            <a:ext cx="2328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8"/>
          </p:nvPr>
        </p:nvSpPr>
        <p:spPr>
          <a:xfrm>
            <a:off x="6102162" y="3054096"/>
            <a:ext cx="2328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 idx="9"/>
          </p:nvPr>
        </p:nvSpPr>
        <p:spPr>
          <a:xfrm>
            <a:off x="713250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5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30"/>
          <p:cNvGrpSpPr/>
          <p:nvPr/>
        </p:nvGrpSpPr>
        <p:grpSpPr>
          <a:xfrm>
            <a:off x="396032" y="412423"/>
            <a:ext cx="8327730" cy="4318661"/>
            <a:chOff x="396032" y="412423"/>
            <a:chExt cx="8327730" cy="4318661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396032" y="412423"/>
              <a:ext cx="7946143" cy="4318661"/>
              <a:chOff x="484632" y="399642"/>
              <a:chExt cx="7946143" cy="4318661"/>
            </a:xfrm>
          </p:grpSpPr>
          <p:sp>
            <p:nvSpPr>
              <p:cNvPr id="173" name="Google Shape;173;p30"/>
              <p:cNvSpPr/>
              <p:nvPr/>
            </p:nvSpPr>
            <p:spPr>
              <a:xfrm flipH="1">
                <a:off x="8202175" y="399642"/>
                <a:ext cx="228600" cy="228600"/>
              </a:xfrm>
              <a:prstGeom prst="mathMinus">
                <a:avLst>
                  <a:gd name="adj1" fmla="val 23520"/>
                </a:avLst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484632" y="4489704"/>
                <a:ext cx="228600" cy="228600"/>
              </a:xfrm>
              <a:prstGeom prst="mathPlus">
                <a:avLst>
                  <a:gd name="adj1" fmla="val 2352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 flipH="1">
                <a:off x="917987" y="4197133"/>
                <a:ext cx="228600" cy="228600"/>
              </a:xfrm>
              <a:prstGeom prst="mathMultiply">
                <a:avLst>
                  <a:gd name="adj1" fmla="val 23520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598920" y="3793625"/>
                <a:ext cx="228600" cy="228600"/>
              </a:xfrm>
              <a:prstGeom prst="mathNotEqual">
                <a:avLst>
                  <a:gd name="adj1" fmla="val 23520"/>
                  <a:gd name="adj2" fmla="val 6600000"/>
                  <a:gd name="adj3" fmla="val 11760"/>
                </a:avLst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0"/>
            <p:cNvSpPr/>
            <p:nvPr/>
          </p:nvSpPr>
          <p:spPr>
            <a:xfrm flipH="1">
              <a:off x="8495162" y="624940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07700" y="2064617"/>
            <a:ext cx="5023200" cy="16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788670"/>
            <a:ext cx="1097400" cy="109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407700" y="3897630"/>
            <a:ext cx="5023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50" y="1316736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713225" y="1475553"/>
            <a:ext cx="3675900" cy="10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713225" y="2753547"/>
            <a:ext cx="3675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1" y="-690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13250" y="4055300"/>
            <a:ext cx="7717500" cy="548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2011650" y="2137331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1097340" y="1405933"/>
            <a:ext cx="731400" cy="731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2011650" y="1405949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5669125" y="2137331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4754815" y="1405933"/>
            <a:ext cx="731400" cy="731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5669125" y="1405949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2011650" y="3874707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8" hasCustomPrompt="1"/>
          </p:nvPr>
        </p:nvSpPr>
        <p:spPr>
          <a:xfrm>
            <a:off x="1097340" y="3143309"/>
            <a:ext cx="731400" cy="731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2011650" y="3143325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3"/>
          </p:nvPr>
        </p:nvSpPr>
        <p:spPr>
          <a:xfrm>
            <a:off x="5669125" y="3874707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4815" y="3143309"/>
            <a:ext cx="731400" cy="731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5"/>
          </p:nvPr>
        </p:nvSpPr>
        <p:spPr>
          <a:xfrm>
            <a:off x="5669125" y="3143325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91500" y="89100"/>
            <a:ext cx="8961000" cy="4965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13225" y="1245835"/>
            <a:ext cx="3675900" cy="15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713225" y="2983266"/>
            <a:ext cx="3675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>
            <a:spLocks noGrp="1"/>
          </p:cNvSpPr>
          <p:nvPr>
            <p:ph type="pic" idx="2"/>
          </p:nvPr>
        </p:nvSpPr>
        <p:spPr>
          <a:xfrm>
            <a:off x="4754825" y="539500"/>
            <a:ext cx="36759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8" r:id="rId7"/>
    <p:sldLayoutId id="2147483659" r:id="rId8"/>
    <p:sldLayoutId id="2147483662" r:id="rId9"/>
    <p:sldLayoutId id="2147483666" r:id="rId10"/>
    <p:sldLayoutId id="2147483667" r:id="rId11"/>
    <p:sldLayoutId id="2147483669" r:id="rId12"/>
    <p:sldLayoutId id="2147483670" r:id="rId13"/>
    <p:sldLayoutId id="2147483671" r:id="rId14"/>
    <p:sldLayoutId id="2147483673" r:id="rId15"/>
    <p:sldLayoutId id="2147483675" r:id="rId16"/>
    <p:sldLayoutId id="2147483676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ctrTitle"/>
          </p:nvPr>
        </p:nvSpPr>
        <p:spPr>
          <a:xfrm>
            <a:off x="713224" y="1446927"/>
            <a:ext cx="6051786" cy="14355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b="1" dirty="0"/>
              <a:t>Problem Solving with Simultaneous Linear Equations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34"/>
          <p:cNvSpPr txBox="1">
            <a:spLocks noGrp="1"/>
          </p:cNvSpPr>
          <p:nvPr>
            <p:ph type="subTitle" idx="1"/>
          </p:nvPr>
        </p:nvSpPr>
        <p:spPr>
          <a:xfrm>
            <a:off x="714665" y="2816520"/>
            <a:ext cx="5020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</a:t>
            </a:r>
            <a:r>
              <a:rPr lang="en" baseline="30000" dirty="0"/>
              <a:t>th</a:t>
            </a:r>
            <a:r>
              <a:rPr lang="en" dirty="0"/>
              <a:t> garade       Unit 5 </a:t>
            </a:r>
            <a:endParaRPr dirty="0"/>
          </a:p>
        </p:txBody>
      </p:sp>
      <p:grpSp>
        <p:nvGrpSpPr>
          <p:cNvPr id="190" name="Google Shape;190;p34"/>
          <p:cNvGrpSpPr/>
          <p:nvPr/>
        </p:nvGrpSpPr>
        <p:grpSpPr>
          <a:xfrm>
            <a:off x="5733429" y="588600"/>
            <a:ext cx="2697347" cy="4015403"/>
            <a:chOff x="5733429" y="588600"/>
            <a:chExt cx="2697347" cy="4015403"/>
          </a:xfrm>
        </p:grpSpPr>
        <p:grpSp>
          <p:nvGrpSpPr>
            <p:cNvPr id="191" name="Google Shape;191;p34"/>
            <p:cNvGrpSpPr/>
            <p:nvPr/>
          </p:nvGrpSpPr>
          <p:grpSpPr>
            <a:xfrm>
              <a:off x="5736300" y="588600"/>
              <a:ext cx="2694476" cy="3690073"/>
              <a:chOff x="5736300" y="588600"/>
              <a:chExt cx="2694476" cy="3690073"/>
            </a:xfrm>
          </p:grpSpPr>
          <p:pic>
            <p:nvPicPr>
              <p:cNvPr id="192" name="Google Shape;192;p3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36300" y="864817"/>
                <a:ext cx="2694476" cy="341385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93" name="Google Shape;193;p34"/>
              <p:cNvGrpSpPr/>
              <p:nvPr/>
            </p:nvGrpSpPr>
            <p:grpSpPr>
              <a:xfrm>
                <a:off x="6102175" y="588600"/>
                <a:ext cx="2328600" cy="1425950"/>
                <a:chOff x="6102175" y="636225"/>
                <a:chExt cx="2328600" cy="1425950"/>
              </a:xfrm>
            </p:grpSpPr>
            <p:sp>
              <p:nvSpPr>
                <p:cNvPr id="194" name="Google Shape;194;p34"/>
                <p:cNvSpPr/>
                <p:nvPr/>
              </p:nvSpPr>
              <p:spPr>
                <a:xfrm>
                  <a:off x="8202175" y="1833575"/>
                  <a:ext cx="228600" cy="228600"/>
                </a:xfrm>
                <a:prstGeom prst="mathPlus">
                  <a:avLst>
                    <a:gd name="adj1" fmla="val 23520"/>
                  </a:avLst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34"/>
                <p:cNvSpPr/>
                <p:nvPr/>
              </p:nvSpPr>
              <p:spPr>
                <a:xfrm>
                  <a:off x="6102175" y="905200"/>
                  <a:ext cx="228600" cy="228600"/>
                </a:xfrm>
                <a:prstGeom prst="mathMultiply">
                  <a:avLst>
                    <a:gd name="adj1" fmla="val 23520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34"/>
                <p:cNvSpPr/>
                <p:nvPr/>
              </p:nvSpPr>
              <p:spPr>
                <a:xfrm>
                  <a:off x="6426150" y="636225"/>
                  <a:ext cx="228600" cy="228600"/>
                </a:xfrm>
                <a:prstGeom prst="mathMinus">
                  <a:avLst>
                    <a:gd name="adj1" fmla="val 2352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34"/>
                <p:cNvSpPr/>
                <p:nvPr/>
              </p:nvSpPr>
              <p:spPr>
                <a:xfrm>
                  <a:off x="8046873" y="691900"/>
                  <a:ext cx="228600" cy="228600"/>
                </a:xfrm>
                <a:prstGeom prst="mathNotEqual">
                  <a:avLst>
                    <a:gd name="adj1" fmla="val 23520"/>
                    <a:gd name="adj2" fmla="val 6600000"/>
                    <a:gd name="adj3" fmla="val 11760"/>
                  </a:avLst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98" name="Google Shape;198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33429" y="2775200"/>
              <a:ext cx="692728" cy="18288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>
          <a:extLst>
            <a:ext uri="{FF2B5EF4-FFF2-40B4-BE49-F238E27FC236}">
              <a16:creationId xmlns:a16="http://schemas.microsoft.com/office/drawing/2014/main" id="{C64A2AE1-9C78-DE9A-ECAC-B7FFF229F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41">
            <a:extLst>
              <a:ext uri="{FF2B5EF4-FFF2-40B4-BE49-F238E27FC236}">
                <a16:creationId xmlns:a16="http://schemas.microsoft.com/office/drawing/2014/main" id="{0A86F7A2-E0F6-54A0-DEDF-A688D1C1C227}"/>
              </a:ext>
            </a:extLst>
          </p:cNvPr>
          <p:cNvGrpSpPr/>
          <p:nvPr/>
        </p:nvGrpSpPr>
        <p:grpSpPr>
          <a:xfrm>
            <a:off x="8427437" y="630632"/>
            <a:ext cx="545857" cy="637120"/>
            <a:chOff x="7884893" y="2048936"/>
            <a:chExt cx="545857" cy="637120"/>
          </a:xfrm>
        </p:grpSpPr>
        <p:sp>
          <p:nvSpPr>
            <p:cNvPr id="334" name="Google Shape;334;p41">
              <a:extLst>
                <a:ext uri="{FF2B5EF4-FFF2-40B4-BE49-F238E27FC236}">
                  <a16:creationId xmlns:a16="http://schemas.microsoft.com/office/drawing/2014/main" id="{AEADC079-9495-A6E1-DE01-5760509B5401}"/>
                </a:ext>
              </a:extLst>
            </p:cNvPr>
            <p:cNvSpPr/>
            <p:nvPr/>
          </p:nvSpPr>
          <p:spPr>
            <a:xfrm>
              <a:off x="8202150" y="2457456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>
              <a:extLst>
                <a:ext uri="{FF2B5EF4-FFF2-40B4-BE49-F238E27FC236}">
                  <a16:creationId xmlns:a16="http://schemas.microsoft.com/office/drawing/2014/main" id="{2FC9A6E2-22D3-4F95-CA58-05EDB360F372}"/>
                </a:ext>
              </a:extLst>
            </p:cNvPr>
            <p:cNvSpPr/>
            <p:nvPr/>
          </p:nvSpPr>
          <p:spPr>
            <a:xfrm>
              <a:off x="7884893" y="2048936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1">
            <a:extLst>
              <a:ext uri="{FF2B5EF4-FFF2-40B4-BE49-F238E27FC236}">
                <a16:creationId xmlns:a16="http://schemas.microsoft.com/office/drawing/2014/main" id="{244E35C8-170A-2182-59EC-87BF0DFD7B1A}"/>
              </a:ext>
            </a:extLst>
          </p:cNvPr>
          <p:cNvGrpSpPr/>
          <p:nvPr/>
        </p:nvGrpSpPr>
        <p:grpSpPr>
          <a:xfrm>
            <a:off x="156422" y="4328735"/>
            <a:ext cx="545044" cy="644353"/>
            <a:chOff x="713258" y="1316731"/>
            <a:chExt cx="545044" cy="644353"/>
          </a:xfrm>
        </p:grpSpPr>
        <p:sp>
          <p:nvSpPr>
            <p:cNvPr id="337" name="Google Shape;337;p41">
              <a:extLst>
                <a:ext uri="{FF2B5EF4-FFF2-40B4-BE49-F238E27FC236}">
                  <a16:creationId xmlns:a16="http://schemas.microsoft.com/office/drawing/2014/main" id="{0B0C83EE-C0FF-B0BB-FBA1-88B931392B9D}"/>
                </a:ext>
              </a:extLst>
            </p:cNvPr>
            <p:cNvSpPr/>
            <p:nvPr/>
          </p:nvSpPr>
          <p:spPr>
            <a:xfrm>
              <a:off x="1029701" y="1732484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>
              <a:extLst>
                <a:ext uri="{FF2B5EF4-FFF2-40B4-BE49-F238E27FC236}">
                  <a16:creationId xmlns:a16="http://schemas.microsoft.com/office/drawing/2014/main" id="{219C1877-CC48-822B-3D91-34A892A8A672}"/>
                </a:ext>
              </a:extLst>
            </p:cNvPr>
            <p:cNvSpPr/>
            <p:nvPr/>
          </p:nvSpPr>
          <p:spPr>
            <a:xfrm>
              <a:off x="713258" y="1316731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Double Wave 7">
            <a:extLst>
              <a:ext uri="{FF2B5EF4-FFF2-40B4-BE49-F238E27FC236}">
                <a16:creationId xmlns:a16="http://schemas.microsoft.com/office/drawing/2014/main" id="{816BBE70-7321-AD24-9916-39329F159922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E19F9E04-11CF-DA5E-2A57-2A17ECD64A63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04D4312B-A40C-081E-9906-ED781FF38125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6359131E-7E1C-8765-B719-7396951749B6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010A02-3F91-0CEA-BE52-702E77DC962D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9D73D07A-E435-027D-47E4-01CF8F187B2D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8B8CD-56E2-4AC9-4F8C-D6D9047F1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89C93F6-2952-F401-D45F-3DAF2AD5997A}"/>
                  </a:ext>
                </a:extLst>
              </p:cNvPr>
              <p:cNvSpPr txBox="1"/>
              <p:nvPr/>
            </p:nvSpPr>
            <p:spPr>
              <a:xfrm>
                <a:off x="192815" y="592034"/>
                <a:ext cx="5096809" cy="87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1800" dirty="0"/>
                  <a:t>…(1)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sz="1800" dirty="0"/>
                  <a:t>…(2)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89C93F6-2952-F401-D45F-3DAF2AD59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5" y="592034"/>
                <a:ext cx="5096809" cy="872034"/>
              </a:xfrm>
              <a:prstGeom prst="rect">
                <a:avLst/>
              </a:prstGeom>
              <a:blipFill>
                <a:blip r:embed="rId4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8FC4E04-4877-58B8-2C1A-78DAA8BC91D5}"/>
              </a:ext>
            </a:extLst>
          </p:cNvPr>
          <p:cNvSpPr txBox="1"/>
          <p:nvPr/>
        </p:nvSpPr>
        <p:spPr>
          <a:xfrm>
            <a:off x="108713" y="163108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Solve step-by-step (elimination)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C4470E26-007E-AC8F-5E55-7F92928F7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089" y="1979294"/>
                <a:ext cx="3568926" cy="78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en-US" altLang="en-US" sz="1600" dirty="0"/>
                  <a:t> Multiply (1) by 2: </a:t>
                </a:r>
                <a14:m>
                  <m:oMath xmlns:m="http://schemas.openxmlformats.org/officeDocument/2006/math"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/>
                  <a:t>…(3)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en-US" altLang="en-US" sz="1600" dirty="0"/>
                  <a:t> Multiply (2) by 3: </a:t>
                </a:r>
                <a14:m>
                  <m:oMath xmlns:m="http://schemas.openxmlformats.org/officeDocument/2006/math"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57</m:t>
                    </m:r>
                    <m:r>
                      <a:rPr lang="en-US" altLang="en-US" sz="16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/>
                  <a:t>…(4)</a:t>
                </a:r>
              </a:p>
            </p:txBody>
          </p:sp>
        </mc:Choice>
        <mc:Fallback xmlns="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C4470E26-007E-AC8F-5E55-7F92928F7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089" y="1979294"/>
                <a:ext cx="3568926" cy="785343"/>
              </a:xfrm>
              <a:prstGeom prst="rect">
                <a:avLst/>
              </a:prstGeom>
              <a:blipFill>
                <a:blip r:embed="rId5"/>
                <a:stretch>
                  <a:fillRect l="-683" b="-9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E2EE58A-E146-31B7-C7F6-92717E392A4A}"/>
                  </a:ext>
                </a:extLst>
              </p:cNvPr>
              <p:cNvSpPr txBox="1"/>
              <p:nvPr/>
            </p:nvSpPr>
            <p:spPr>
              <a:xfrm>
                <a:off x="156422" y="3081985"/>
                <a:ext cx="485871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Subtract (3) from (4):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J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sz="160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ar-JO" sz="16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ar-J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ar-JO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600" i="0"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ar-JO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sz="1600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  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JO" sz="16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25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  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  </m:t>
                      </m:r>
                      <m:r>
                        <a:rPr lang="ar-JO" sz="16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JO" sz="16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E2EE58A-E146-31B7-C7F6-92717E392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2" y="3081985"/>
                <a:ext cx="4858718" cy="830997"/>
              </a:xfrm>
              <a:prstGeom prst="rect">
                <a:avLst/>
              </a:prstGeom>
              <a:blipFill>
                <a:blip r:embed="rId6"/>
                <a:stretch>
                  <a:fillRect l="-753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1CE32F-B01F-80E0-AD74-374F1406BC08}"/>
                  </a:ext>
                </a:extLst>
              </p:cNvPr>
              <p:cNvSpPr txBox="1"/>
              <p:nvPr/>
            </p:nvSpPr>
            <p:spPr>
              <a:xfrm>
                <a:off x="140912" y="4054706"/>
                <a:ext cx="497495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Substitute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dirty="0"/>
                  <a:t>into (1):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ar-J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ar-JO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JO" sz="16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JO" sz="1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ar-JO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600" i="0">
                          <a:latin typeface="Cambria Math" panose="02040503050406030204" pitchFamily="18" charset="0"/>
                        </a:rPr>
                        <m:t>16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  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  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JO" sz="1600" b="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16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  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600" b="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  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JO" sz="1600" b="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  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ar-JO" sz="1600" b="0" i="1">
                          <a:latin typeface="Cambria Math" panose="02040503050406030204" pitchFamily="18" charset="0"/>
                        </a:rPr>
                        <m:t>  </m:t>
                      </m:r>
                      <m:r>
                        <a:rPr lang="ar-JO" sz="1600" b="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600" b="0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JO" sz="1600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1CE32F-B01F-80E0-AD74-374F1406B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12" y="4054706"/>
                <a:ext cx="4974956" cy="830997"/>
              </a:xfrm>
              <a:prstGeom prst="rect">
                <a:avLst/>
              </a:prstGeom>
              <a:blipFill>
                <a:blip r:embed="rId7"/>
                <a:stretch>
                  <a:fillRect l="-613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AC9992-1138-30AC-869F-02C3A40E6CD8}"/>
                  </a:ext>
                </a:extLst>
              </p:cNvPr>
              <p:cNvSpPr txBox="1"/>
              <p:nvPr/>
            </p:nvSpPr>
            <p:spPr>
              <a:xfrm>
                <a:off x="5213265" y="1969643"/>
                <a:ext cx="3333174" cy="19913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b="1" dirty="0"/>
                  <a:t>Check solution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(1):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J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JO" i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ar-JO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J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JO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JO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6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ar-JO" dirty="0"/>
                  <a:t>✓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(2):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J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JO" i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ar-JO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J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JO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JO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15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JO" i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ar-JO" dirty="0"/>
                  <a:t>✓</a:t>
                </a:r>
              </a:p>
              <a:p>
                <a:pPr>
                  <a:lnSpc>
                    <a:spcPct val="150000"/>
                  </a:lnSpc>
                  <a:buNone/>
                </a:pPr>
                <a:endParaRPr lang="en-US" b="1" dirty="0"/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b="1" dirty="0"/>
                  <a:t>Therefore:</a:t>
                </a:r>
                <a:r>
                  <a:rPr lang="en-US" dirty="0"/>
                  <a:t> an adult’s ticket costs </a:t>
                </a:r>
                <a:r>
                  <a:rPr lang="en-US" b="1" dirty="0"/>
                  <a:t>$5</a:t>
                </a:r>
                <a:r>
                  <a:rPr lang="en-US" dirty="0"/>
                  <a:t> and a child’s ticket costs </a:t>
                </a:r>
                <a:r>
                  <a:rPr lang="en-US" b="1" dirty="0"/>
                  <a:t>$2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AC9992-1138-30AC-869F-02C3A40E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265" y="1969643"/>
                <a:ext cx="3333174" cy="1991379"/>
              </a:xfrm>
              <a:prstGeom prst="rect">
                <a:avLst/>
              </a:prstGeom>
              <a:blipFill>
                <a:blip r:embed="rId8"/>
                <a:stretch>
                  <a:fillRect l="-181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4"/>
          <p:cNvGrpSpPr/>
          <p:nvPr/>
        </p:nvGrpSpPr>
        <p:grpSpPr>
          <a:xfrm>
            <a:off x="364100" y="4173530"/>
            <a:ext cx="545857" cy="637120"/>
            <a:chOff x="7884893" y="2048936"/>
            <a:chExt cx="545857" cy="637120"/>
          </a:xfrm>
        </p:grpSpPr>
        <p:sp>
          <p:nvSpPr>
            <p:cNvPr id="444" name="Google Shape;444;p44"/>
            <p:cNvSpPr/>
            <p:nvPr/>
          </p:nvSpPr>
          <p:spPr>
            <a:xfrm>
              <a:off x="8202150" y="2457456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7884893" y="2048936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8158258" y="994556"/>
            <a:ext cx="545044" cy="644353"/>
            <a:chOff x="713258" y="1316731"/>
            <a:chExt cx="545044" cy="644353"/>
          </a:xfrm>
        </p:grpSpPr>
        <p:sp>
          <p:nvSpPr>
            <p:cNvPr id="447" name="Google Shape;447;p44"/>
            <p:cNvSpPr/>
            <p:nvPr/>
          </p:nvSpPr>
          <p:spPr>
            <a:xfrm>
              <a:off x="1029701" y="1732484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13258" y="1316731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58D643-534F-51A3-BAEC-7E97A37B23F0}"/>
              </a:ext>
            </a:extLst>
          </p:cNvPr>
          <p:cNvSpPr txBox="1"/>
          <p:nvPr/>
        </p:nvSpPr>
        <p:spPr>
          <a:xfrm>
            <a:off x="295144" y="757538"/>
            <a:ext cx="815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The sum of two numbers is 7. The difference between two times the larger number and the smaller one is 5. Find the two numbers.</a:t>
            </a:r>
            <a:endParaRPr lang="en-US" sz="1800" dirty="0"/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B0F5C5F1-CA70-B3D1-D77C-53C0EFA234A5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67DADC59-56E8-7542-4929-DE49398AF8B3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4FDC7652-18C3-49EA-645E-576559F6DF50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E0E9FF5E-8731-B282-A3DC-F39451280DF9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CC1218-BAAE-CCE1-71E1-FA2E566CDC8C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7" name="Footer Placeholder 6">
            <a:extLst>
              <a:ext uri="{FF2B5EF4-FFF2-40B4-BE49-F238E27FC236}">
                <a16:creationId xmlns:a16="http://schemas.microsoft.com/office/drawing/2014/main" id="{DEB09718-FBF3-9C3F-F8D3-37862F5AF40C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38A5857-815F-E34C-4CC8-985CC38CB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0CA842C-514E-2215-09F1-FD0C54F1A294}"/>
              </a:ext>
            </a:extLst>
          </p:cNvPr>
          <p:cNvSpPr txBox="1"/>
          <p:nvPr/>
        </p:nvSpPr>
        <p:spPr>
          <a:xfrm>
            <a:off x="364100" y="2107386"/>
            <a:ext cx="71598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Rally Coach </a:t>
            </a:r>
          </a:p>
          <a:p>
            <a:r>
              <a:rPr lang="en-US" dirty="0"/>
              <a:t>Student A: identify the variables and form the equations, while student B coaches.</a:t>
            </a:r>
          </a:p>
          <a:p>
            <a:r>
              <a:rPr lang="en-US" dirty="0"/>
              <a:t>Student B: solve the equations and check the answers while student A coaches.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3593F924-8AE0-40CF-D7DC-A3258336C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4">
            <a:extLst>
              <a:ext uri="{FF2B5EF4-FFF2-40B4-BE49-F238E27FC236}">
                <a16:creationId xmlns:a16="http://schemas.microsoft.com/office/drawing/2014/main" id="{BAAA2E2A-C5D7-5CBA-1CE4-034D0E11B81A}"/>
              </a:ext>
            </a:extLst>
          </p:cNvPr>
          <p:cNvGrpSpPr/>
          <p:nvPr/>
        </p:nvGrpSpPr>
        <p:grpSpPr>
          <a:xfrm>
            <a:off x="364100" y="4173530"/>
            <a:ext cx="545857" cy="637120"/>
            <a:chOff x="7884893" y="2048936"/>
            <a:chExt cx="545857" cy="637120"/>
          </a:xfrm>
        </p:grpSpPr>
        <p:sp>
          <p:nvSpPr>
            <p:cNvPr id="444" name="Google Shape;444;p44">
              <a:extLst>
                <a:ext uri="{FF2B5EF4-FFF2-40B4-BE49-F238E27FC236}">
                  <a16:creationId xmlns:a16="http://schemas.microsoft.com/office/drawing/2014/main" id="{A5A8ED20-C8B9-DD4C-6C6F-C71FD67BFA25}"/>
                </a:ext>
              </a:extLst>
            </p:cNvPr>
            <p:cNvSpPr/>
            <p:nvPr/>
          </p:nvSpPr>
          <p:spPr>
            <a:xfrm>
              <a:off x="8202150" y="2457456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4">
              <a:extLst>
                <a:ext uri="{FF2B5EF4-FFF2-40B4-BE49-F238E27FC236}">
                  <a16:creationId xmlns:a16="http://schemas.microsoft.com/office/drawing/2014/main" id="{9145C530-5EA1-B42D-B6BD-4A35E842D2EE}"/>
                </a:ext>
              </a:extLst>
            </p:cNvPr>
            <p:cNvSpPr/>
            <p:nvPr/>
          </p:nvSpPr>
          <p:spPr>
            <a:xfrm>
              <a:off x="7884893" y="2048936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44">
            <a:extLst>
              <a:ext uri="{FF2B5EF4-FFF2-40B4-BE49-F238E27FC236}">
                <a16:creationId xmlns:a16="http://schemas.microsoft.com/office/drawing/2014/main" id="{82247600-E240-AD72-BA27-E77C4691AF60}"/>
              </a:ext>
            </a:extLst>
          </p:cNvPr>
          <p:cNvGrpSpPr/>
          <p:nvPr/>
        </p:nvGrpSpPr>
        <p:grpSpPr>
          <a:xfrm>
            <a:off x="8158258" y="994556"/>
            <a:ext cx="545044" cy="644353"/>
            <a:chOff x="713258" y="1316731"/>
            <a:chExt cx="545044" cy="644353"/>
          </a:xfrm>
        </p:grpSpPr>
        <p:sp>
          <p:nvSpPr>
            <p:cNvPr id="447" name="Google Shape;447;p44">
              <a:extLst>
                <a:ext uri="{FF2B5EF4-FFF2-40B4-BE49-F238E27FC236}">
                  <a16:creationId xmlns:a16="http://schemas.microsoft.com/office/drawing/2014/main" id="{E151341D-69CE-A363-86E6-58D8D504ABA4}"/>
                </a:ext>
              </a:extLst>
            </p:cNvPr>
            <p:cNvSpPr/>
            <p:nvPr/>
          </p:nvSpPr>
          <p:spPr>
            <a:xfrm>
              <a:off x="1029701" y="1732484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4">
              <a:extLst>
                <a:ext uri="{FF2B5EF4-FFF2-40B4-BE49-F238E27FC236}">
                  <a16:creationId xmlns:a16="http://schemas.microsoft.com/office/drawing/2014/main" id="{8D7BBFE1-51FF-15FF-CC63-85F9E5C7F892}"/>
                </a:ext>
              </a:extLst>
            </p:cNvPr>
            <p:cNvSpPr/>
            <p:nvPr/>
          </p:nvSpPr>
          <p:spPr>
            <a:xfrm>
              <a:off x="713258" y="1316731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CC6B5CA-9545-CF21-BF34-585DBEB1CD9B}"/>
              </a:ext>
            </a:extLst>
          </p:cNvPr>
          <p:cNvSpPr txBox="1"/>
          <p:nvPr/>
        </p:nvSpPr>
        <p:spPr>
          <a:xfrm>
            <a:off x="233375" y="670639"/>
            <a:ext cx="815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/>
              <a:t>The sum of two numbers is 7. The difference between two times the larger number and the smaller one is 5. Find the two numbers.</a:t>
            </a:r>
            <a:endParaRPr lang="en-US" sz="1800" dirty="0"/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B807B5F1-E791-A094-E574-D4CC4EA888F6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25EFD2E9-874C-C5BF-AFC3-C00CFB6F34A5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ABCB4EBE-5ABE-F8CF-5129-EAA1C7D8DFAA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8FF70963-2402-06BC-018F-11E466ED2764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6E6EC8-28D1-A6D7-9B52-2E33B0CA0E3E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7" name="Footer Placeholder 6">
            <a:extLst>
              <a:ext uri="{FF2B5EF4-FFF2-40B4-BE49-F238E27FC236}">
                <a16:creationId xmlns:a16="http://schemas.microsoft.com/office/drawing/2014/main" id="{AF9C9D24-2843-26CC-5134-3EAF652E555C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22F9D87-5F30-0FE9-9A72-17D422599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2" name="Rounded Rectangle 46">
            <a:extLst>
              <a:ext uri="{FF2B5EF4-FFF2-40B4-BE49-F238E27FC236}">
                <a16:creationId xmlns:a16="http://schemas.microsoft.com/office/drawing/2014/main" id="{37F40F2E-2C92-8623-2E52-C6AEA6ECCD6C}"/>
              </a:ext>
            </a:extLst>
          </p:cNvPr>
          <p:cNvSpPr/>
          <p:nvPr/>
        </p:nvSpPr>
        <p:spPr>
          <a:xfrm>
            <a:off x="7832681" y="585229"/>
            <a:ext cx="1231890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accent5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accent5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01C97-9E96-A75D-2456-DF8F08EA7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16899">
            <a:off x="7826630" y="4174394"/>
            <a:ext cx="1243993" cy="1198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3CE9D-8417-6668-0DE7-E27C4214E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352" y="3745937"/>
            <a:ext cx="1333082" cy="855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0342E5-FAFE-9ABE-BCE8-6B2DF96A1130}"/>
                  </a:ext>
                </a:extLst>
              </p:cNvPr>
              <p:cNvSpPr txBox="1"/>
              <p:nvPr/>
            </p:nvSpPr>
            <p:spPr>
              <a:xfrm>
                <a:off x="233008" y="1632429"/>
                <a:ext cx="4657240" cy="3693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The sum of two numbers is 7 </a:t>
                </a:r>
                <a:r>
                  <a:rPr lang="en-US" sz="1800" dirty="0"/>
                  <a:t>→</a:t>
                </a:r>
                <a:r>
                  <a:rPr lang="en-US" sz="1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0342E5-FAFE-9ABE-BCE8-6B2DF96A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8" y="1632429"/>
                <a:ext cx="46572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C5B44-0E60-F7BA-01C5-24EA22017C44}"/>
                  </a:ext>
                </a:extLst>
              </p:cNvPr>
              <p:cNvSpPr txBox="1"/>
              <p:nvPr/>
            </p:nvSpPr>
            <p:spPr>
              <a:xfrm>
                <a:off x="233008" y="2096102"/>
                <a:ext cx="7925250" cy="92333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Font typeface="+mj-lt"/>
                  <a:buAutoNum type="arabicPeriod" startAt="2"/>
                </a:pP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The difference between two times the larger number and the smaller one is 5</a:t>
                </a:r>
                <a:b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“Two times the larger number” →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“The difference between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” →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C5B44-0E60-F7BA-01C5-24EA220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8" y="2096102"/>
                <a:ext cx="792525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CFB2B2-B9B2-B8E0-FF3E-03D12B021BA5}"/>
                  </a:ext>
                </a:extLst>
              </p:cNvPr>
              <p:cNvSpPr txBox="1"/>
              <p:nvPr/>
            </p:nvSpPr>
            <p:spPr>
              <a:xfrm>
                <a:off x="233008" y="3103651"/>
                <a:ext cx="4657240" cy="92333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3. We now have: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CFB2B2-B9B2-B8E0-FF3E-03D12B021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8" y="3103651"/>
                <a:ext cx="4657240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BF0C2B-21A2-BF2C-53B9-34B357580085}"/>
                  </a:ext>
                </a:extLst>
              </p:cNvPr>
              <p:cNvSpPr txBox="1"/>
              <p:nvPr/>
            </p:nvSpPr>
            <p:spPr>
              <a:xfrm>
                <a:off x="1981496" y="4253665"/>
                <a:ext cx="4657240" cy="44268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two numbers are: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ar-JO" sz="2000" i="1">
                            <a:latin typeface="Cambria Math" panose="02040503050406030204" pitchFamily="18" charset="0"/>
                            <a:cs typeface="+mj-cs"/>
                          </a:rPr>
                        </m:ctrlPr>
                      </m:borderBoxPr>
                      <m:e>
                        <m:r>
                          <a:rPr lang="ar-JO" sz="2000">
                            <a:latin typeface="Cambria Math" panose="02040503050406030204" pitchFamily="18" charset="0"/>
                            <a:cs typeface="+mj-cs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ar-JO" sz="2000" b="0" i="1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1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2000" b="0" i="1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0" i="0">
                            <a:latin typeface="Cambria Math" panose="02040503050406030204" pitchFamily="18" charset="0"/>
                            <a:cs typeface="+mj-cs"/>
                          </a:rPr>
                          <m:t>3</m:t>
                        </m:r>
                      </m:e>
                    </m:borderBox>
                  </m:oMath>
                </a14:m>
                <a:endParaRPr lang="ar-JO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BF0C2B-21A2-BF2C-53B9-34B357580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496" y="4253665"/>
                <a:ext cx="4657240" cy="4426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94DC580-82C8-29E8-38BF-4195237E4D10}"/>
              </a:ext>
            </a:extLst>
          </p:cNvPr>
          <p:cNvSpPr txBox="1"/>
          <p:nvPr/>
        </p:nvSpPr>
        <p:spPr>
          <a:xfrm>
            <a:off x="158573" y="1246796"/>
            <a:ext cx="1502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50" normalizeH="0" baseline="0" noProof="0" dirty="0">
                <a:ln w="0"/>
                <a:solidFill>
                  <a:srgbClr val="D25A2C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Arial"/>
              </a:rPr>
              <a:t>Solution: </a:t>
            </a:r>
          </a:p>
        </p:txBody>
      </p:sp>
    </p:spTree>
    <p:extLst>
      <p:ext uri="{BB962C8B-B14F-4D97-AF65-F5344CB8AC3E}">
        <p14:creationId xmlns:p14="http://schemas.microsoft.com/office/powerpoint/2010/main" val="20233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583D1BB-F656-4101-43B8-DBE204D11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3423936" cy="25882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98FA2A-B636-C538-700B-2F01C46C78FE}"/>
              </a:ext>
            </a:extLst>
          </p:cNvPr>
          <p:cNvSpPr txBox="1"/>
          <p:nvPr/>
        </p:nvSpPr>
        <p:spPr>
          <a:xfrm>
            <a:off x="207253" y="716316"/>
            <a:ext cx="4798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800" b="1" dirty="0"/>
              <a:t>In a farm, there are some cows and some chickens. If the animals have a total of 35 heads and 96 legs, how many cows and chickens are there respectively?</a:t>
            </a:r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C857A1-4E1E-AC23-B9B5-BDF1BF4CE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12" y="4303537"/>
            <a:ext cx="2238552" cy="839963"/>
          </a:xfrm>
          <a:prstGeom prst="rect">
            <a:avLst/>
          </a:prstGeom>
        </p:spPr>
      </p:pic>
      <p:sp>
        <p:nvSpPr>
          <p:cNvPr id="21" name="Double Wave 20">
            <a:extLst>
              <a:ext uri="{FF2B5EF4-FFF2-40B4-BE49-F238E27FC236}">
                <a16:creationId xmlns:a16="http://schemas.microsoft.com/office/drawing/2014/main" id="{AE9B26F2-F511-FE89-7A86-42C5775BB850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2" name="Double Wave 21">
            <a:extLst>
              <a:ext uri="{FF2B5EF4-FFF2-40B4-BE49-F238E27FC236}">
                <a16:creationId xmlns:a16="http://schemas.microsoft.com/office/drawing/2014/main" id="{E244F50A-E412-F1AD-8518-370FBCFB264D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id="{6EFB8FBA-3EC1-CF34-37A2-DD309945F08B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4" name="Double Wave 23">
            <a:extLst>
              <a:ext uri="{FF2B5EF4-FFF2-40B4-BE49-F238E27FC236}">
                <a16:creationId xmlns:a16="http://schemas.microsoft.com/office/drawing/2014/main" id="{9EFD44A3-2C03-FB55-09DE-B9AF33E3E6CA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E1FFC3E3-B314-9A64-B9DE-84A6746D9977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E18F26-FAFA-7E8D-5A46-69AFC07835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DD05E94D-C78A-65F6-B935-6A02E26FE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3F0C127-BC8C-AF44-04FC-3F8E4958AE91}"/>
              </a:ext>
            </a:extLst>
          </p:cNvPr>
          <p:cNvSpPr txBox="1"/>
          <p:nvPr/>
        </p:nvSpPr>
        <p:spPr>
          <a:xfrm>
            <a:off x="184006" y="637437"/>
            <a:ext cx="8611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b="1" dirty="0"/>
              <a:t>In a farm, there are some cows and some chickens. If the animals have a total of 35 heads and 96 legs, how many cows and chickens are there respectively?</a:t>
            </a:r>
            <a:endParaRPr lang="en-US" sz="1600" dirty="0"/>
          </a:p>
        </p:txBody>
      </p:sp>
      <p:sp>
        <p:nvSpPr>
          <p:cNvPr id="21" name="Double Wave 20">
            <a:extLst>
              <a:ext uri="{FF2B5EF4-FFF2-40B4-BE49-F238E27FC236}">
                <a16:creationId xmlns:a16="http://schemas.microsoft.com/office/drawing/2014/main" id="{865BABBC-2454-9978-1F7B-15049182E359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2" name="Double Wave 21">
            <a:extLst>
              <a:ext uri="{FF2B5EF4-FFF2-40B4-BE49-F238E27FC236}">
                <a16:creationId xmlns:a16="http://schemas.microsoft.com/office/drawing/2014/main" id="{21F3A7A5-8D5B-DF05-BD51-82A1180CCCF0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id="{671878AA-3799-5D68-8439-CF88BEFE32AB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4" name="Double Wave 23">
            <a:extLst>
              <a:ext uri="{FF2B5EF4-FFF2-40B4-BE49-F238E27FC236}">
                <a16:creationId xmlns:a16="http://schemas.microsoft.com/office/drawing/2014/main" id="{459D64E0-0DBB-1D1F-B592-7D5C9E887002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CD23EC77-89C3-F5C0-0359-16B36874157B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3DF9C92-81E9-5147-0E46-C3A934EB0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EACF3C-1DF1-9018-214B-53C557555C0D}"/>
                  </a:ext>
                </a:extLst>
              </p:cNvPr>
              <p:cNvSpPr txBox="1"/>
              <p:nvPr/>
            </p:nvSpPr>
            <p:spPr>
              <a:xfrm>
                <a:off x="467312" y="1666407"/>
                <a:ext cx="5904854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en-US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Heads</a:t>
                </a: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Each animal has 1 head. </a:t>
                </a: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ar-J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JO" sz="1800" i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ar-JO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EACF3C-1DF1-9018-214B-53C557555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2" y="1666407"/>
                <a:ext cx="59048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142374-3E16-A9FE-18F5-2E8D6FDE23E1}"/>
                  </a:ext>
                </a:extLst>
              </p:cNvPr>
              <p:cNvSpPr txBox="1"/>
              <p:nvPr/>
            </p:nvSpPr>
            <p:spPr>
              <a:xfrm>
                <a:off x="467312" y="2177098"/>
                <a:ext cx="4572000" cy="147732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Font typeface="+mj-lt"/>
                  <a:buAutoNum type="arabicPeriod" startAt="2"/>
                </a:pPr>
                <a:r>
                  <a:rPr lang="en-US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Legs</a:t>
                </a: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cow has 4 legs →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chicken has 2 legs →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endParaRPr lang="en-US" sz="1800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96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JO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142374-3E16-A9FE-18F5-2E8D6FDE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2" y="2177098"/>
                <a:ext cx="4572000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DD7DE7E-2864-06F6-06C3-488132E201F6}"/>
              </a:ext>
            </a:extLst>
          </p:cNvPr>
          <p:cNvSpPr txBox="1"/>
          <p:nvPr/>
        </p:nvSpPr>
        <p:spPr>
          <a:xfrm>
            <a:off x="5827362" y="2797731"/>
            <a:ext cx="2849326" cy="12958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✅ Final Answer: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cows =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of chickens =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6EB0C-3DCC-CD5A-0061-EE5E97BC4D6A}"/>
                  </a:ext>
                </a:extLst>
              </p:cNvPr>
              <p:cNvSpPr txBox="1"/>
              <p:nvPr/>
            </p:nvSpPr>
            <p:spPr>
              <a:xfrm>
                <a:off x="467312" y="3937145"/>
                <a:ext cx="4711484" cy="9233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3. We now have: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96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1800" b="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6EB0C-3DCC-CD5A-0061-EE5E97BC4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2" y="3937145"/>
                <a:ext cx="4711484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B8DFE63-F134-A775-7B78-14B8F5AB1968}"/>
              </a:ext>
            </a:extLst>
          </p:cNvPr>
          <p:cNvSpPr/>
          <p:nvPr/>
        </p:nvSpPr>
        <p:spPr>
          <a:xfrm>
            <a:off x="184006" y="1203098"/>
            <a:ext cx="14302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Solution: </a:t>
            </a:r>
            <a:endParaRPr lang="en-US" sz="20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0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48" b="7756"/>
          <a:stretch/>
        </p:blipFill>
        <p:spPr>
          <a:xfrm>
            <a:off x="1" y="-6900"/>
            <a:ext cx="9143997" cy="5157301"/>
          </a:xfrm>
          <a:prstGeom prst="rect">
            <a:avLst/>
          </a:prstGeom>
        </p:spPr>
      </p:pic>
      <p:sp>
        <p:nvSpPr>
          <p:cNvPr id="479" name="Google Shape;479;p47"/>
          <p:cNvSpPr txBox="1">
            <a:spLocks noGrp="1"/>
          </p:cNvSpPr>
          <p:nvPr>
            <p:ph type="title"/>
          </p:nvPr>
        </p:nvSpPr>
        <p:spPr>
          <a:xfrm>
            <a:off x="713250" y="405530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</a:t>
            </a:r>
            <a:r>
              <a:rPr lang="en" dirty="0"/>
              <a:t>pen your book page 167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43"/>
          <p:cNvGrpSpPr/>
          <p:nvPr/>
        </p:nvGrpSpPr>
        <p:grpSpPr>
          <a:xfrm rot="7869332">
            <a:off x="8315615" y="4548153"/>
            <a:ext cx="545857" cy="637120"/>
            <a:chOff x="7884893" y="2048936"/>
            <a:chExt cx="545857" cy="637120"/>
          </a:xfrm>
        </p:grpSpPr>
        <p:sp>
          <p:nvSpPr>
            <p:cNvPr id="421" name="Google Shape;421;p43"/>
            <p:cNvSpPr/>
            <p:nvPr/>
          </p:nvSpPr>
          <p:spPr>
            <a:xfrm>
              <a:off x="8202150" y="2457456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3"/>
            <p:cNvSpPr/>
            <p:nvPr/>
          </p:nvSpPr>
          <p:spPr>
            <a:xfrm>
              <a:off x="7884893" y="2048936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43"/>
          <p:cNvGrpSpPr/>
          <p:nvPr/>
        </p:nvGrpSpPr>
        <p:grpSpPr>
          <a:xfrm>
            <a:off x="484395" y="1316731"/>
            <a:ext cx="521756" cy="644353"/>
            <a:chOff x="1105901" y="1316731"/>
            <a:chExt cx="521756" cy="644353"/>
          </a:xfrm>
        </p:grpSpPr>
        <p:sp>
          <p:nvSpPr>
            <p:cNvPr id="424" name="Google Shape;424;p43"/>
            <p:cNvSpPr/>
            <p:nvPr/>
          </p:nvSpPr>
          <p:spPr>
            <a:xfrm>
              <a:off x="1105901" y="1732484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3"/>
            <p:cNvSpPr/>
            <p:nvPr/>
          </p:nvSpPr>
          <p:spPr>
            <a:xfrm>
              <a:off x="1399058" y="1316731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DBF957-8888-B08F-E503-017D239BF110}"/>
              </a:ext>
            </a:extLst>
          </p:cNvPr>
          <p:cNvSpPr/>
          <p:nvPr/>
        </p:nvSpPr>
        <p:spPr>
          <a:xfrm>
            <a:off x="3527588" y="2751569"/>
            <a:ext cx="2937310" cy="15474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62338"/>
                </a:solidFill>
                <a:latin typeface="Cambria Math" panose="02040503050406030204" pitchFamily="18" charset="0"/>
              </a:rPr>
              <a:t>𝑄𝑢𝑒𝑠𝑡𝑖𝑜𝑛 3 𝑝𝑎𝑔𝑒 167.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37D2925-7FE3-64D1-94F3-7704448CC75E}"/>
                  </a:ext>
                </a:extLst>
              </p:cNvPr>
              <p:cNvSpPr/>
              <p:nvPr/>
            </p:nvSpPr>
            <p:spPr>
              <a:xfrm>
                <a:off x="3527550" y="1054683"/>
                <a:ext cx="2937310" cy="151706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𝑄𝑢𝑒𝑠𝑡𝑖𝑜𝑛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𝑝𝑎𝑔𝑒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167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37D2925-7FE3-64D1-94F3-7704448CC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50" y="1054683"/>
                <a:ext cx="2937310" cy="15170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0CCB654D-BDE1-5EB1-24A7-FA8CB0517A4F}"/>
              </a:ext>
            </a:extLst>
          </p:cNvPr>
          <p:cNvSpPr/>
          <p:nvPr/>
        </p:nvSpPr>
        <p:spPr>
          <a:xfrm>
            <a:off x="6716601" y="3399977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E380784-C41C-75BF-E424-2CD66D7C91A6}"/>
              </a:ext>
            </a:extLst>
          </p:cNvPr>
          <p:cNvSpPr/>
          <p:nvPr/>
        </p:nvSpPr>
        <p:spPr>
          <a:xfrm>
            <a:off x="7405952" y="1339017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C2F3F94-C16A-B96E-5BEB-8DF13DDB1B20}"/>
              </a:ext>
            </a:extLst>
          </p:cNvPr>
          <p:cNvSpPr/>
          <p:nvPr/>
        </p:nvSpPr>
        <p:spPr>
          <a:xfrm>
            <a:off x="7447138" y="3401955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D3ECBAA-5DCA-147C-5390-67CF45EE1BDE}"/>
              </a:ext>
            </a:extLst>
          </p:cNvPr>
          <p:cNvSpPr/>
          <p:nvPr/>
        </p:nvSpPr>
        <p:spPr>
          <a:xfrm>
            <a:off x="6716601" y="1338028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DB4279-7F85-91CB-94D4-DA68C405C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36" y="1668903"/>
            <a:ext cx="2146770" cy="1610078"/>
          </a:xfrm>
          <a:prstGeom prst="rect">
            <a:avLst/>
          </a:prstGeom>
        </p:spPr>
      </p:pic>
      <p:sp>
        <p:nvSpPr>
          <p:cNvPr id="27" name="Double Wave 26">
            <a:extLst>
              <a:ext uri="{FF2B5EF4-FFF2-40B4-BE49-F238E27FC236}">
                <a16:creationId xmlns:a16="http://schemas.microsoft.com/office/drawing/2014/main" id="{1BD89374-9F37-2E53-E3AF-A0FA09F46C9D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15CF7BA2-82F8-CA0B-2F39-2A22835C096F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>
            <a:extLst>
              <a:ext uri="{FF2B5EF4-FFF2-40B4-BE49-F238E27FC236}">
                <a16:creationId xmlns:a16="http://schemas.microsoft.com/office/drawing/2014/main" id="{0AB7722F-6D0E-A051-9B12-0AA1411E0063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>
            <a:extLst>
              <a:ext uri="{FF2B5EF4-FFF2-40B4-BE49-F238E27FC236}">
                <a16:creationId xmlns:a16="http://schemas.microsoft.com/office/drawing/2014/main" id="{C099C1E4-CCCA-00B6-22FA-289C9B703C6E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99F890-503A-47AE-3FCE-412AFB28F7A0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4BCFB985-4B68-E173-B6C6-242B0DBAF44C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AA8A6E-0B0C-4739-A824-1909920BA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37"/>
          <p:cNvGrpSpPr/>
          <p:nvPr/>
        </p:nvGrpSpPr>
        <p:grpSpPr>
          <a:xfrm>
            <a:off x="6136615" y="1133797"/>
            <a:ext cx="2774744" cy="3588863"/>
            <a:chOff x="5110219" y="539500"/>
            <a:chExt cx="3057935" cy="4064502"/>
          </a:xfrm>
        </p:grpSpPr>
        <p:pic>
          <p:nvPicPr>
            <p:cNvPr id="245" name="Google Shape;245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10219" y="539500"/>
              <a:ext cx="2970972" cy="406450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6" name="Google Shape;246;p37"/>
            <p:cNvGrpSpPr/>
            <p:nvPr/>
          </p:nvGrpSpPr>
          <p:grpSpPr>
            <a:xfrm>
              <a:off x="7030875" y="539500"/>
              <a:ext cx="1137279" cy="1266400"/>
              <a:chOff x="7030875" y="539500"/>
              <a:chExt cx="1137279" cy="1266400"/>
            </a:xfrm>
          </p:grpSpPr>
          <p:sp>
            <p:nvSpPr>
              <p:cNvPr id="247" name="Google Shape;247;p37"/>
              <p:cNvSpPr/>
              <p:nvPr/>
            </p:nvSpPr>
            <p:spPr>
              <a:xfrm>
                <a:off x="7173875" y="1577300"/>
                <a:ext cx="228600" cy="228600"/>
              </a:xfrm>
              <a:prstGeom prst="mathPlus">
                <a:avLst>
                  <a:gd name="adj1" fmla="val 2352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7"/>
              <p:cNvSpPr/>
              <p:nvPr/>
            </p:nvSpPr>
            <p:spPr>
              <a:xfrm>
                <a:off x="7030875" y="808475"/>
                <a:ext cx="228600" cy="228600"/>
              </a:xfrm>
              <a:prstGeom prst="mathMultiply">
                <a:avLst>
                  <a:gd name="adj1" fmla="val 23520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7"/>
              <p:cNvSpPr/>
              <p:nvPr/>
            </p:nvSpPr>
            <p:spPr>
              <a:xfrm>
                <a:off x="7402475" y="539500"/>
                <a:ext cx="228600" cy="228600"/>
              </a:xfrm>
              <a:prstGeom prst="mathMinus">
                <a:avLst>
                  <a:gd name="adj1" fmla="val 23520"/>
                </a:avLst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7"/>
              <p:cNvSpPr/>
              <p:nvPr/>
            </p:nvSpPr>
            <p:spPr>
              <a:xfrm>
                <a:off x="7939554" y="1202431"/>
                <a:ext cx="228600" cy="228600"/>
              </a:xfrm>
              <a:prstGeom prst="mathNotEqual">
                <a:avLst>
                  <a:gd name="adj1" fmla="val 23520"/>
                  <a:gd name="adj2" fmla="val 6600000"/>
                  <a:gd name="adj3" fmla="val 11760"/>
                </a:avLst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Double Wave 2">
            <a:extLst>
              <a:ext uri="{FF2B5EF4-FFF2-40B4-BE49-F238E27FC236}">
                <a16:creationId xmlns:a16="http://schemas.microsoft.com/office/drawing/2014/main" id="{FAE13D8D-0CA5-2A4C-49A2-5C2493E99D6D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2C95968-5C1F-2FD0-D102-F832D56832F7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84F8F7C2-5E30-C7D6-E82C-CBD02B61024C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CCE22E5-30D0-CEC3-18FE-C22FE003FB58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05CD8-D08D-3E69-456F-BE086F304E9A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B74DAEBF-FA57-DD77-BFCB-B165F0DA0A9F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AE867B-1315-ADFE-0A60-A7CA77890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7422EF-9FB0-4ADD-365A-E15B26114224}"/>
              </a:ext>
            </a:extLst>
          </p:cNvPr>
          <p:cNvSpPr txBox="1"/>
          <p:nvPr/>
        </p:nvSpPr>
        <p:spPr>
          <a:xfrm>
            <a:off x="401202" y="1133797"/>
            <a:ext cx="5326982" cy="2557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👉 </a:t>
            </a:r>
            <a:r>
              <a:rPr lang="en-US" b="1" dirty="0"/>
              <a:t>Critical Thinking Question</a:t>
            </a:r>
          </a:p>
          <a:p>
            <a:pPr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friends argue: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 says substitution is always better.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Mariam says elimination is always faster.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do you agree with? Justify your reasoning using an example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B310132-200F-202F-45C8-BF73D9E86EF3}"/>
              </a:ext>
            </a:extLst>
          </p:cNvPr>
          <p:cNvSpPr txBox="1"/>
          <p:nvPr/>
        </p:nvSpPr>
        <p:spPr>
          <a:xfrm>
            <a:off x="527990" y="940534"/>
            <a:ext cx="8283844" cy="2045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sum of two numbers is 72. One number is 6 more than twice the other. What are the numbers?</a:t>
            </a:r>
          </a:p>
          <a:p>
            <a:pPr>
              <a:lnSpc>
                <a:spcPct val="150000"/>
              </a:lnSpc>
            </a:pP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20 and 52                  b) 22 and 50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24 and 48                  d) 26 and 46</a:t>
            </a:r>
          </a:p>
        </p:txBody>
      </p:sp>
      <p:sp>
        <p:nvSpPr>
          <p:cNvPr id="24" name="Double Wave 23">
            <a:extLst>
              <a:ext uri="{FF2B5EF4-FFF2-40B4-BE49-F238E27FC236}">
                <a16:creationId xmlns:a16="http://schemas.microsoft.com/office/drawing/2014/main" id="{1345ECD4-1E71-B26F-7170-59F4EFC1CDD3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B1834D01-FAA0-A588-E692-B7C03D55DD11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6" name="Double Wave 25">
            <a:extLst>
              <a:ext uri="{FF2B5EF4-FFF2-40B4-BE49-F238E27FC236}">
                <a16:creationId xmlns:a16="http://schemas.microsoft.com/office/drawing/2014/main" id="{0D007C5E-E093-4B01-D2C6-176FBBBC39AB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7" name="Double Wave 26">
            <a:extLst>
              <a:ext uri="{FF2B5EF4-FFF2-40B4-BE49-F238E27FC236}">
                <a16:creationId xmlns:a16="http://schemas.microsoft.com/office/drawing/2014/main" id="{DDF33ABF-A8E2-0C70-F196-89A5943D0EBE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0562AAFD-E71B-30F2-88DA-2F3765E6B6D3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C7EFC0F-6855-2E2B-36BC-B4A11B063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5B645EE-C786-7520-26DC-FC65ECF646BD}"/>
              </a:ext>
            </a:extLst>
          </p:cNvPr>
          <p:cNvSpPr txBox="1"/>
          <p:nvPr/>
        </p:nvSpPr>
        <p:spPr>
          <a:xfrm>
            <a:off x="4239834" y="208174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✅</a:t>
            </a:r>
            <a:endParaRPr lang="en-US" sz="22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6128213-F909-B64F-BA6A-BD57719AC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485" y="1584564"/>
            <a:ext cx="645088" cy="120888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386BF9C-7CAB-34C8-B025-F999B8E1B928}"/>
              </a:ext>
            </a:extLst>
          </p:cNvPr>
          <p:cNvSpPr/>
          <p:nvPr/>
        </p:nvSpPr>
        <p:spPr>
          <a:xfrm>
            <a:off x="6792856" y="2752991"/>
            <a:ext cx="65434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784" r="4775"/>
          <a:stretch/>
        </p:blipFill>
        <p:spPr>
          <a:xfrm>
            <a:off x="4754825" y="539500"/>
            <a:ext cx="3675899" cy="4064502"/>
          </a:xfrm>
          <a:prstGeom prst="rect">
            <a:avLst/>
          </a:prstGeom>
        </p:spPr>
      </p:pic>
      <p:grpSp>
        <p:nvGrpSpPr>
          <p:cNvPr id="487" name="Google Shape;487;p48"/>
          <p:cNvGrpSpPr/>
          <p:nvPr/>
        </p:nvGrpSpPr>
        <p:grpSpPr>
          <a:xfrm flipH="1">
            <a:off x="4026150" y="3966880"/>
            <a:ext cx="545857" cy="637120"/>
            <a:chOff x="7884893" y="2048936"/>
            <a:chExt cx="545857" cy="637120"/>
          </a:xfrm>
        </p:grpSpPr>
        <p:sp>
          <p:nvSpPr>
            <p:cNvPr id="488" name="Google Shape;488;p48"/>
            <p:cNvSpPr/>
            <p:nvPr/>
          </p:nvSpPr>
          <p:spPr>
            <a:xfrm>
              <a:off x="8202150" y="2457456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8"/>
            <p:cNvSpPr/>
            <p:nvPr/>
          </p:nvSpPr>
          <p:spPr>
            <a:xfrm>
              <a:off x="7884893" y="2048936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48"/>
          <p:cNvGrpSpPr/>
          <p:nvPr/>
        </p:nvGrpSpPr>
        <p:grpSpPr>
          <a:xfrm>
            <a:off x="155294" y="4375400"/>
            <a:ext cx="849844" cy="591966"/>
            <a:chOff x="713258" y="1316731"/>
            <a:chExt cx="849844" cy="591966"/>
          </a:xfrm>
        </p:grpSpPr>
        <p:sp>
          <p:nvSpPr>
            <p:cNvPr id="491" name="Google Shape;491;p48"/>
            <p:cNvSpPr/>
            <p:nvPr/>
          </p:nvSpPr>
          <p:spPr>
            <a:xfrm>
              <a:off x="1334501" y="1680097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713258" y="1316731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F756BF2C-D060-EF4C-CE63-34CBB61A1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14" y="1697131"/>
            <a:ext cx="417679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Summarize: steps for solving real-world problems with simultaneous equations.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“Give a real-life situation where simultaneous equations are necessary. Write two equations for it, but don’t solve them.”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16CB2-0082-9F9D-31BD-F5213E06F6B5}"/>
              </a:ext>
            </a:extLst>
          </p:cNvPr>
          <p:cNvSpPr txBox="1"/>
          <p:nvPr/>
        </p:nvSpPr>
        <p:spPr>
          <a:xfrm>
            <a:off x="464949" y="102782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Exit Ticket</a:t>
            </a:r>
            <a:endParaRPr lang="en-US" sz="2200" b="1" i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3B1BDA6-BEF8-6F82-2A00-F2A88A1E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681" y="705310"/>
            <a:ext cx="6118637" cy="572700"/>
          </a:xfrm>
        </p:spPr>
        <p:txBody>
          <a:bodyPr/>
          <a:lstStyle/>
          <a:p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Learning Objectives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88A385-D65A-EF1A-DFF2-ECCB85DC7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554" y="1950158"/>
            <a:ext cx="5551433" cy="36570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000" dirty="0"/>
              <a:t>Solve real-world problems using simultaneous linear equations</a:t>
            </a: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1D3C7937-AE72-C359-B73E-C52893E81744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5F32C030-9150-84D9-6EFC-87A77FE81B39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C352B16B-23C5-F4EE-688F-E37EB91A6CB3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0A7800EA-E14F-4227-3FFD-BC42222335C1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A4D59-C77B-1B4A-3CE8-AB3ED3FBEE62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3230A81A-81F8-4812-3E9E-D43614E9DBD7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EFF320E-E582-679F-56D8-7913BF33A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879A3E4-2332-1DA6-1D5A-E088DD56B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8295"/>
            <a:ext cx="1972554" cy="24317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and equations</a:t>
            </a:r>
            <a:endParaRPr/>
          </a:p>
        </p:txBody>
      </p:sp>
      <p:sp>
        <p:nvSpPr>
          <p:cNvPr id="918" name="Google Shape;918;p66"/>
          <p:cNvSpPr txBox="1"/>
          <p:nvPr/>
        </p:nvSpPr>
        <p:spPr>
          <a:xfrm flipH="1">
            <a:off x="713226" y="1316725"/>
            <a:ext cx="7717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Directions: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For each problem, set up the appropriate equation(s) and solve for the unknown. Show all your work and provide the final answer with proper units or labels if necessary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9" name="Google Shape;919;p66"/>
          <p:cNvSpPr txBox="1"/>
          <p:nvPr/>
        </p:nvSpPr>
        <p:spPr>
          <a:xfrm flipH="1">
            <a:off x="1170474" y="1945331"/>
            <a:ext cx="72603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total of 300 tickets were sold for a school play. Adult tickets cost $8 each, while student tickets cost $5 each. If the total revenue from ticket sales was $2,100, </a:t>
            </a: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how many adult and student tickets were sold?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20" name="Google Shape;920;p66"/>
          <p:cNvSpPr/>
          <p:nvPr/>
        </p:nvSpPr>
        <p:spPr>
          <a:xfrm>
            <a:off x="713250" y="2067606"/>
            <a:ext cx="365700" cy="36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SemiBold"/>
                <a:ea typeface="Poppins SemiBold"/>
                <a:cs typeface="Poppins SemiBold"/>
                <a:sym typeface="Poppins SemiBold"/>
              </a:rPr>
              <a:t>A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1" name="Google Shape;921;p66"/>
          <p:cNvSpPr txBox="1"/>
          <p:nvPr/>
        </p:nvSpPr>
        <p:spPr>
          <a:xfrm flipH="1">
            <a:off x="1170474" y="2880360"/>
            <a:ext cx="7260300" cy="365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Write your answer here…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2" name="Google Shape;922;p66"/>
          <p:cNvSpPr txBox="1"/>
          <p:nvPr/>
        </p:nvSpPr>
        <p:spPr>
          <a:xfrm flipH="1">
            <a:off x="1170474" y="3303275"/>
            <a:ext cx="72603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carpenter is cutting a wooden board into two pieces. One wooden piece is 6 inches longer than the other. If the total length of the board is 42 inches, </a:t>
            </a: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what are the lengths of the two wooden pieces?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23" name="Google Shape;923;p66"/>
          <p:cNvSpPr/>
          <p:nvPr/>
        </p:nvSpPr>
        <p:spPr>
          <a:xfrm>
            <a:off x="713250" y="3425550"/>
            <a:ext cx="365700" cy="36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SemiBold"/>
                <a:ea typeface="Poppins SemiBold"/>
                <a:cs typeface="Poppins SemiBold"/>
                <a:sym typeface="Poppins SemiBold"/>
              </a:rPr>
              <a:t>B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4" name="Google Shape;924;p66"/>
          <p:cNvSpPr txBox="1"/>
          <p:nvPr/>
        </p:nvSpPr>
        <p:spPr>
          <a:xfrm flipH="1">
            <a:off x="1170474" y="4238304"/>
            <a:ext cx="7260300" cy="365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Write your answer here…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25" name="Google Shape;925;p66"/>
          <p:cNvGrpSpPr/>
          <p:nvPr/>
        </p:nvGrpSpPr>
        <p:grpSpPr>
          <a:xfrm>
            <a:off x="8430731" y="4385736"/>
            <a:ext cx="503276" cy="579279"/>
            <a:chOff x="8483156" y="4375411"/>
            <a:chExt cx="503276" cy="579279"/>
          </a:xfrm>
        </p:grpSpPr>
        <p:sp>
          <p:nvSpPr>
            <p:cNvPr id="926" name="Google Shape;926;p66"/>
            <p:cNvSpPr/>
            <p:nvPr/>
          </p:nvSpPr>
          <p:spPr>
            <a:xfrm flipH="1">
              <a:off x="8757831" y="4375411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6"/>
            <p:cNvSpPr/>
            <p:nvPr/>
          </p:nvSpPr>
          <p:spPr>
            <a:xfrm flipH="1">
              <a:off x="8483156" y="4726090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66"/>
          <p:cNvGrpSpPr/>
          <p:nvPr/>
        </p:nvGrpSpPr>
        <p:grpSpPr>
          <a:xfrm>
            <a:off x="204189" y="266122"/>
            <a:ext cx="696349" cy="531334"/>
            <a:chOff x="204189" y="266122"/>
            <a:chExt cx="696349" cy="531334"/>
          </a:xfrm>
        </p:grpSpPr>
        <p:sp>
          <p:nvSpPr>
            <p:cNvPr id="929" name="Google Shape;929;p66"/>
            <p:cNvSpPr/>
            <p:nvPr/>
          </p:nvSpPr>
          <p:spPr>
            <a:xfrm>
              <a:off x="671938" y="266122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6"/>
            <p:cNvSpPr/>
            <p:nvPr/>
          </p:nvSpPr>
          <p:spPr>
            <a:xfrm>
              <a:off x="204189" y="568856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 idx="2"/>
          </p:nvPr>
        </p:nvSpPr>
        <p:spPr>
          <a:xfrm>
            <a:off x="179659" y="623911"/>
            <a:ext cx="2448731" cy="587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W</a:t>
            </a:r>
            <a:r>
              <a:rPr lang="en" sz="2600" dirty="0"/>
              <a:t>arm Up </a:t>
            </a:r>
            <a:endParaRPr sz="2600" dirty="0"/>
          </a:p>
        </p:txBody>
      </p:sp>
      <p:grpSp>
        <p:nvGrpSpPr>
          <p:cNvPr id="234" name="Google Shape;234;p36"/>
          <p:cNvGrpSpPr/>
          <p:nvPr/>
        </p:nvGrpSpPr>
        <p:grpSpPr>
          <a:xfrm>
            <a:off x="598925" y="4074763"/>
            <a:ext cx="934960" cy="529225"/>
            <a:chOff x="598925" y="4074763"/>
            <a:chExt cx="934960" cy="529225"/>
          </a:xfrm>
        </p:grpSpPr>
        <p:sp>
          <p:nvSpPr>
            <p:cNvPr id="235" name="Google Shape;235;p36"/>
            <p:cNvSpPr/>
            <p:nvPr/>
          </p:nvSpPr>
          <p:spPr>
            <a:xfrm>
              <a:off x="598925" y="4074763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868750" y="4375388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1305285" y="4146806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Double Wave 24">
            <a:extLst>
              <a:ext uri="{FF2B5EF4-FFF2-40B4-BE49-F238E27FC236}">
                <a16:creationId xmlns:a16="http://schemas.microsoft.com/office/drawing/2014/main" id="{601C244C-C206-65B4-62E8-709225A6E9B2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6" name="Double Wave 25">
            <a:extLst>
              <a:ext uri="{FF2B5EF4-FFF2-40B4-BE49-F238E27FC236}">
                <a16:creationId xmlns:a16="http://schemas.microsoft.com/office/drawing/2014/main" id="{E2E10F0D-94F2-153E-A9E9-F4978A99DC2D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7" name="Double Wave 26">
            <a:extLst>
              <a:ext uri="{FF2B5EF4-FFF2-40B4-BE49-F238E27FC236}">
                <a16:creationId xmlns:a16="http://schemas.microsoft.com/office/drawing/2014/main" id="{7FA6134F-D6D8-E180-ADFE-9A5270302629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7AB082B9-5848-0EE8-3AD3-ECFCCB83EEDD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9CA610-E9F0-ED30-1F4A-43F8CEA1E997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6D705AC9-0C9E-42D2-6EC9-04BDBD227330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810B919-3851-2D69-8503-67CF65F1D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ECCDB1F-A842-383A-53FB-14AB4F066599}"/>
              </a:ext>
            </a:extLst>
          </p:cNvPr>
          <p:cNvSpPr txBox="1"/>
          <p:nvPr/>
        </p:nvSpPr>
        <p:spPr>
          <a:xfrm>
            <a:off x="224416" y="1133797"/>
            <a:ext cx="88909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taxi company charges a base fee of $3 plus $2 per km. Another company charges no base fee but $3 per km. After how many kilometers will both cost the same?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 idx="2"/>
          </p:nvPr>
        </p:nvSpPr>
        <p:spPr>
          <a:xfrm>
            <a:off x="6334463" y="613463"/>
            <a:ext cx="2665242" cy="622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P</a:t>
            </a:r>
            <a:r>
              <a:rPr lang="en" sz="3000" dirty="0"/>
              <a:t>re-learning </a:t>
            </a:r>
            <a:endParaRPr sz="3000" dirty="0"/>
          </a:p>
        </p:txBody>
      </p:sp>
      <p:grpSp>
        <p:nvGrpSpPr>
          <p:cNvPr id="258" name="Google Shape;258;p38"/>
          <p:cNvGrpSpPr/>
          <p:nvPr/>
        </p:nvGrpSpPr>
        <p:grpSpPr>
          <a:xfrm>
            <a:off x="116306" y="2138766"/>
            <a:ext cx="1445549" cy="2884945"/>
            <a:chOff x="769597" y="539500"/>
            <a:chExt cx="2218028" cy="4064502"/>
          </a:xfrm>
        </p:grpSpPr>
        <p:pic>
          <p:nvPicPr>
            <p:cNvPr id="259" name="Google Shape;259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7270" y="539500"/>
              <a:ext cx="2125541" cy="406450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0" name="Google Shape;260;p38"/>
            <p:cNvGrpSpPr/>
            <p:nvPr/>
          </p:nvGrpSpPr>
          <p:grpSpPr>
            <a:xfrm>
              <a:off x="769597" y="539500"/>
              <a:ext cx="2218028" cy="1653531"/>
              <a:chOff x="5413047" y="539500"/>
              <a:chExt cx="2218028" cy="1653531"/>
            </a:xfrm>
          </p:grpSpPr>
          <p:sp>
            <p:nvSpPr>
              <p:cNvPr id="261" name="Google Shape;261;p38"/>
              <p:cNvSpPr/>
              <p:nvPr/>
            </p:nvSpPr>
            <p:spPr>
              <a:xfrm>
                <a:off x="7173875" y="1577300"/>
                <a:ext cx="228600" cy="228600"/>
              </a:xfrm>
              <a:prstGeom prst="mathPlus">
                <a:avLst>
                  <a:gd name="adj1" fmla="val 2352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8"/>
              <p:cNvSpPr/>
              <p:nvPr/>
            </p:nvSpPr>
            <p:spPr>
              <a:xfrm>
                <a:off x="6878475" y="808475"/>
                <a:ext cx="228600" cy="228600"/>
              </a:xfrm>
              <a:prstGeom prst="mathMultiply">
                <a:avLst>
                  <a:gd name="adj1" fmla="val 23520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8"/>
              <p:cNvSpPr/>
              <p:nvPr/>
            </p:nvSpPr>
            <p:spPr>
              <a:xfrm>
                <a:off x="7402475" y="539500"/>
                <a:ext cx="228600" cy="228600"/>
              </a:xfrm>
              <a:prstGeom prst="mathMinus">
                <a:avLst>
                  <a:gd name="adj1" fmla="val 23520"/>
                </a:avLst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8"/>
              <p:cNvSpPr/>
              <p:nvPr/>
            </p:nvSpPr>
            <p:spPr>
              <a:xfrm>
                <a:off x="5413047" y="1964431"/>
                <a:ext cx="228600" cy="228600"/>
              </a:xfrm>
              <a:prstGeom prst="mathNotEqual">
                <a:avLst>
                  <a:gd name="adj1" fmla="val 23520"/>
                  <a:gd name="adj2" fmla="val 6600000"/>
                  <a:gd name="adj3" fmla="val 11760"/>
                </a:avLst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Double Wave 2">
            <a:extLst>
              <a:ext uri="{FF2B5EF4-FFF2-40B4-BE49-F238E27FC236}">
                <a16:creationId xmlns:a16="http://schemas.microsoft.com/office/drawing/2014/main" id="{80B24BA1-B371-C7D9-C01D-50555755180E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772F827E-B178-E243-E140-4A347475927B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B629D2D5-ABAE-5344-1FAE-7B9995F60396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BF70D66-2A20-C1C9-C934-9BCF1081A10F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E450A-C492-3088-93B3-978020CABA8F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A239599-02EE-DAD9-5A8E-E5F74C48C9A3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CCC2B7-AABC-8085-79C3-CFCBA122C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655F11-8448-35DB-D499-3C6995B9E4E6}"/>
                  </a:ext>
                </a:extLst>
              </p:cNvPr>
              <p:cNvSpPr txBox="1"/>
              <p:nvPr/>
            </p:nvSpPr>
            <p:spPr>
              <a:xfrm>
                <a:off x="1145857" y="811796"/>
                <a:ext cx="4522981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Solve the system: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00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0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655F11-8448-35DB-D499-3C6995B9E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57" y="811796"/>
                <a:ext cx="4522981" cy="958660"/>
              </a:xfrm>
              <a:prstGeom prst="rect">
                <a:avLst/>
              </a:prstGeom>
              <a:blipFill>
                <a:blip r:embed="rId5"/>
                <a:stretch>
                  <a:fillRect l="-1482" b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15C4F5-E8F7-7D5F-FD28-F00FD24463A5}"/>
                  </a:ext>
                </a:extLst>
              </p:cNvPr>
              <p:cNvSpPr txBox="1"/>
              <p:nvPr/>
            </p:nvSpPr>
            <p:spPr>
              <a:xfrm>
                <a:off x="2628390" y="2191509"/>
                <a:ext cx="4610746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</m:oMath>
                </a14:m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c)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</m:oMath>
                </a14:m>
                <a:r>
                  <a:rPr lang="en-US" sz="2000" dirty="0"/>
                  <a:t>d)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15C4F5-E8F7-7D5F-FD28-F00FD2446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90" y="2191509"/>
                <a:ext cx="4610746" cy="958660"/>
              </a:xfrm>
              <a:prstGeom prst="rect">
                <a:avLst/>
              </a:prstGeom>
              <a:blipFill>
                <a:blip r:embed="rId6"/>
                <a:stretch>
                  <a:fillRect l="-1321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9"/>
          <p:cNvGrpSpPr/>
          <p:nvPr/>
        </p:nvGrpSpPr>
        <p:grpSpPr>
          <a:xfrm rot="3679655">
            <a:off x="8101952" y="4322866"/>
            <a:ext cx="628950" cy="457200"/>
            <a:chOff x="713225" y="1316725"/>
            <a:chExt cx="628950" cy="457200"/>
          </a:xfrm>
        </p:grpSpPr>
        <p:sp>
          <p:nvSpPr>
            <p:cNvPr id="273" name="Google Shape;273;p39"/>
            <p:cNvSpPr/>
            <p:nvPr/>
          </p:nvSpPr>
          <p:spPr>
            <a:xfrm flipH="1">
              <a:off x="713225" y="1545325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9"/>
            <p:cNvSpPr/>
            <p:nvPr/>
          </p:nvSpPr>
          <p:spPr>
            <a:xfrm flipH="1">
              <a:off x="1113575" y="1316725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9"/>
          <p:cNvGrpSpPr/>
          <p:nvPr/>
        </p:nvGrpSpPr>
        <p:grpSpPr>
          <a:xfrm>
            <a:off x="8064973" y="4125239"/>
            <a:ext cx="662082" cy="834447"/>
            <a:chOff x="7559007" y="3637772"/>
            <a:chExt cx="662082" cy="834447"/>
          </a:xfrm>
        </p:grpSpPr>
        <p:sp>
          <p:nvSpPr>
            <p:cNvPr id="277" name="Google Shape;277;p39"/>
            <p:cNvSpPr/>
            <p:nvPr/>
          </p:nvSpPr>
          <p:spPr>
            <a:xfrm>
              <a:off x="7992489" y="3637772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9"/>
            <p:cNvSpPr/>
            <p:nvPr/>
          </p:nvSpPr>
          <p:spPr>
            <a:xfrm>
              <a:off x="7559007" y="4243619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Double Wave 8">
            <a:extLst>
              <a:ext uri="{FF2B5EF4-FFF2-40B4-BE49-F238E27FC236}">
                <a16:creationId xmlns:a16="http://schemas.microsoft.com/office/drawing/2014/main" id="{E9EDA557-B967-5D83-76F4-5C0462F49AFF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A32ECB54-1DA5-14B2-F3F7-DBA48930D9CB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2B3B5251-69A8-07A5-8CE8-ACFEA93B3007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C3ABCE8F-3F9E-E7CA-A44B-31CCA549D968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24F9FD-A089-CC2D-5E27-64162D767EF9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FF97DF5-9E83-B063-9174-FD944BA1684B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1B3E48-1D14-439A-E75A-47D9FB645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A0BC60-69F0-07D7-91C7-48D16DF23667}"/>
              </a:ext>
            </a:extLst>
          </p:cNvPr>
          <p:cNvSpPr txBox="1"/>
          <p:nvPr/>
        </p:nvSpPr>
        <p:spPr>
          <a:xfrm>
            <a:off x="405089" y="9491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121217"/>
                </a:solidFill>
                <a:effectLst/>
                <a:latin typeface="Inter"/>
              </a:rPr>
              <a:t>What are Simultaneous Linear Equations?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41FDF-155C-1ADF-999B-1D6A4713B53C}"/>
                  </a:ext>
                </a:extLst>
              </p:cNvPr>
              <p:cNvSpPr txBox="1"/>
              <p:nvPr/>
            </p:nvSpPr>
            <p:spPr>
              <a:xfrm>
                <a:off x="332774" y="1626491"/>
                <a:ext cx="9516400" cy="1890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b="0" i="0" dirty="0">
                    <a:solidFill>
                      <a:srgbClr val="37374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Two or more equations that must be solved together</a:t>
                </a:r>
              </a:p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b="0" i="0" dirty="0">
                    <a:solidFill>
                      <a:srgbClr val="37374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Each equation represents a relationship between variables</a:t>
                </a:r>
              </a:p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b="0" i="0" dirty="0">
                    <a:solidFill>
                      <a:srgbClr val="37374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Solution must satisfy ALL equations at once Example: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2000" b="0" i="0" dirty="0">
                  <a:solidFill>
                    <a:srgbClr val="37374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37374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                                     </a:t>
                </a:r>
                <a:r>
                  <a:rPr lang="en-US" sz="2000" b="0" i="0" dirty="0">
                    <a:solidFill>
                      <a:srgbClr val="37374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b="0" i="0" dirty="0">
                  <a:solidFill>
                    <a:srgbClr val="37374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41FDF-155C-1ADF-999B-1D6A4713B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74" y="1626491"/>
                <a:ext cx="9516400" cy="1890518"/>
              </a:xfrm>
              <a:prstGeom prst="rect">
                <a:avLst/>
              </a:prstGeom>
              <a:blipFill>
                <a:blip r:embed="rId4"/>
                <a:stretch>
                  <a:fillRect l="-577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CF80AFA0-51B4-34A5-69AB-02CFF6CD8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9">
            <a:extLst>
              <a:ext uri="{FF2B5EF4-FFF2-40B4-BE49-F238E27FC236}">
                <a16:creationId xmlns:a16="http://schemas.microsoft.com/office/drawing/2014/main" id="{1585BD06-A67A-0F2E-CE9F-0478AAABC4A6}"/>
              </a:ext>
            </a:extLst>
          </p:cNvPr>
          <p:cNvGrpSpPr/>
          <p:nvPr/>
        </p:nvGrpSpPr>
        <p:grpSpPr>
          <a:xfrm rot="3679655">
            <a:off x="8101952" y="4322866"/>
            <a:ext cx="628950" cy="457200"/>
            <a:chOff x="713225" y="1316725"/>
            <a:chExt cx="628950" cy="457200"/>
          </a:xfrm>
        </p:grpSpPr>
        <p:sp>
          <p:nvSpPr>
            <p:cNvPr id="273" name="Google Shape;273;p39">
              <a:extLst>
                <a:ext uri="{FF2B5EF4-FFF2-40B4-BE49-F238E27FC236}">
                  <a16:creationId xmlns:a16="http://schemas.microsoft.com/office/drawing/2014/main" id="{C5890001-9553-34CD-4C62-9E0245F37D3F}"/>
                </a:ext>
              </a:extLst>
            </p:cNvPr>
            <p:cNvSpPr/>
            <p:nvPr/>
          </p:nvSpPr>
          <p:spPr>
            <a:xfrm flipH="1">
              <a:off x="713225" y="1545325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9">
              <a:extLst>
                <a:ext uri="{FF2B5EF4-FFF2-40B4-BE49-F238E27FC236}">
                  <a16:creationId xmlns:a16="http://schemas.microsoft.com/office/drawing/2014/main" id="{FEF96522-D4BA-B6BF-8DE1-B1B1C743C4B3}"/>
                </a:ext>
              </a:extLst>
            </p:cNvPr>
            <p:cNvSpPr/>
            <p:nvPr/>
          </p:nvSpPr>
          <p:spPr>
            <a:xfrm flipH="1">
              <a:off x="1113575" y="1316725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9">
            <a:extLst>
              <a:ext uri="{FF2B5EF4-FFF2-40B4-BE49-F238E27FC236}">
                <a16:creationId xmlns:a16="http://schemas.microsoft.com/office/drawing/2014/main" id="{BC6D0BDF-7B35-D53F-25C2-7AEB1B7F48A3}"/>
              </a:ext>
            </a:extLst>
          </p:cNvPr>
          <p:cNvGrpSpPr/>
          <p:nvPr/>
        </p:nvGrpSpPr>
        <p:grpSpPr>
          <a:xfrm>
            <a:off x="8064973" y="4125239"/>
            <a:ext cx="662082" cy="834447"/>
            <a:chOff x="7559007" y="3637772"/>
            <a:chExt cx="662082" cy="834447"/>
          </a:xfrm>
        </p:grpSpPr>
        <p:sp>
          <p:nvSpPr>
            <p:cNvPr id="277" name="Google Shape;277;p39">
              <a:extLst>
                <a:ext uri="{FF2B5EF4-FFF2-40B4-BE49-F238E27FC236}">
                  <a16:creationId xmlns:a16="http://schemas.microsoft.com/office/drawing/2014/main" id="{435741D5-D6A5-D583-F974-8486F23D5F08}"/>
                </a:ext>
              </a:extLst>
            </p:cNvPr>
            <p:cNvSpPr/>
            <p:nvPr/>
          </p:nvSpPr>
          <p:spPr>
            <a:xfrm>
              <a:off x="7992489" y="3637772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9">
              <a:extLst>
                <a:ext uri="{FF2B5EF4-FFF2-40B4-BE49-F238E27FC236}">
                  <a16:creationId xmlns:a16="http://schemas.microsoft.com/office/drawing/2014/main" id="{B0B64ADB-13F0-BC58-9089-056E221E648A}"/>
                </a:ext>
              </a:extLst>
            </p:cNvPr>
            <p:cNvSpPr/>
            <p:nvPr/>
          </p:nvSpPr>
          <p:spPr>
            <a:xfrm>
              <a:off x="7559007" y="4243619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Double Wave 8">
            <a:extLst>
              <a:ext uri="{FF2B5EF4-FFF2-40B4-BE49-F238E27FC236}">
                <a16:creationId xmlns:a16="http://schemas.microsoft.com/office/drawing/2014/main" id="{8BF1FD20-6A67-E02A-3898-A1409329E0E5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94AF3B8D-DA6C-DA58-5235-9C70857FFEAD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D354D165-E2BA-A3FF-2384-EE6B0322948E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06F06BCE-37F2-5C45-3D76-3321D830F49F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06D4D5-FA95-F1FF-0EB5-69774098FFE1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AB0139B-DA82-D4C8-7CB0-85436EE59491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574CD5-9E59-4413-3AA2-E82C25102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9C624D-6C5C-2D95-62FF-983F85349CC4}"/>
              </a:ext>
            </a:extLst>
          </p:cNvPr>
          <p:cNvSpPr txBox="1"/>
          <p:nvPr/>
        </p:nvSpPr>
        <p:spPr>
          <a:xfrm>
            <a:off x="279692" y="93703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121217"/>
                </a:solidFill>
                <a:effectLst/>
                <a:latin typeface="Inter"/>
              </a:rPr>
              <a:t> Key Components</a:t>
            </a:r>
            <a:endParaRPr lang="en-US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981A85-B5BB-4C05-9A95-A6D4B21FB0A6}"/>
              </a:ext>
            </a:extLst>
          </p:cNvPr>
          <p:cNvSpPr txBox="1"/>
          <p:nvPr/>
        </p:nvSpPr>
        <p:spPr>
          <a:xfrm>
            <a:off x="688261" y="1531208"/>
            <a:ext cx="9516400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Unknown quantities (variables)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 two pieces of information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equations needed for two unknowns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Real-world context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656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D8B87275-45D9-DCA5-11F7-11C276769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9">
            <a:extLst>
              <a:ext uri="{FF2B5EF4-FFF2-40B4-BE49-F238E27FC236}">
                <a16:creationId xmlns:a16="http://schemas.microsoft.com/office/drawing/2014/main" id="{D4F4613C-BF73-A088-A19F-1255E1031D62}"/>
              </a:ext>
            </a:extLst>
          </p:cNvPr>
          <p:cNvGrpSpPr/>
          <p:nvPr/>
        </p:nvGrpSpPr>
        <p:grpSpPr>
          <a:xfrm rot="3679655">
            <a:off x="8101952" y="4322866"/>
            <a:ext cx="628950" cy="457200"/>
            <a:chOff x="713225" y="1316725"/>
            <a:chExt cx="628950" cy="457200"/>
          </a:xfrm>
        </p:grpSpPr>
        <p:sp>
          <p:nvSpPr>
            <p:cNvPr id="273" name="Google Shape;273;p39">
              <a:extLst>
                <a:ext uri="{FF2B5EF4-FFF2-40B4-BE49-F238E27FC236}">
                  <a16:creationId xmlns:a16="http://schemas.microsoft.com/office/drawing/2014/main" id="{832693F9-DB2D-99EF-6EBA-1ACAB16725E6}"/>
                </a:ext>
              </a:extLst>
            </p:cNvPr>
            <p:cNvSpPr/>
            <p:nvPr/>
          </p:nvSpPr>
          <p:spPr>
            <a:xfrm flipH="1">
              <a:off x="713225" y="1545325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9">
              <a:extLst>
                <a:ext uri="{FF2B5EF4-FFF2-40B4-BE49-F238E27FC236}">
                  <a16:creationId xmlns:a16="http://schemas.microsoft.com/office/drawing/2014/main" id="{1C1DAA74-E549-8F70-5656-7DA290CB5459}"/>
                </a:ext>
              </a:extLst>
            </p:cNvPr>
            <p:cNvSpPr/>
            <p:nvPr/>
          </p:nvSpPr>
          <p:spPr>
            <a:xfrm flipH="1">
              <a:off x="1113575" y="1316725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9">
            <a:extLst>
              <a:ext uri="{FF2B5EF4-FFF2-40B4-BE49-F238E27FC236}">
                <a16:creationId xmlns:a16="http://schemas.microsoft.com/office/drawing/2014/main" id="{D07C6FB3-9EFB-5104-8EF4-7D53D7B20C8F}"/>
              </a:ext>
            </a:extLst>
          </p:cNvPr>
          <p:cNvGrpSpPr/>
          <p:nvPr/>
        </p:nvGrpSpPr>
        <p:grpSpPr>
          <a:xfrm>
            <a:off x="8064973" y="4125239"/>
            <a:ext cx="662082" cy="834447"/>
            <a:chOff x="7559007" y="3637772"/>
            <a:chExt cx="662082" cy="834447"/>
          </a:xfrm>
        </p:grpSpPr>
        <p:sp>
          <p:nvSpPr>
            <p:cNvPr id="277" name="Google Shape;277;p39">
              <a:extLst>
                <a:ext uri="{FF2B5EF4-FFF2-40B4-BE49-F238E27FC236}">
                  <a16:creationId xmlns:a16="http://schemas.microsoft.com/office/drawing/2014/main" id="{C9332EE9-92DA-FBF5-AAA5-4945EB8ECAD8}"/>
                </a:ext>
              </a:extLst>
            </p:cNvPr>
            <p:cNvSpPr/>
            <p:nvPr/>
          </p:nvSpPr>
          <p:spPr>
            <a:xfrm>
              <a:off x="7992489" y="3637772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9">
              <a:extLst>
                <a:ext uri="{FF2B5EF4-FFF2-40B4-BE49-F238E27FC236}">
                  <a16:creationId xmlns:a16="http://schemas.microsoft.com/office/drawing/2014/main" id="{F27BABCC-D392-DAD8-3515-5FF2BC41452A}"/>
                </a:ext>
              </a:extLst>
            </p:cNvPr>
            <p:cNvSpPr/>
            <p:nvPr/>
          </p:nvSpPr>
          <p:spPr>
            <a:xfrm>
              <a:off x="7559007" y="4243619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Double Wave 8">
            <a:extLst>
              <a:ext uri="{FF2B5EF4-FFF2-40B4-BE49-F238E27FC236}">
                <a16:creationId xmlns:a16="http://schemas.microsoft.com/office/drawing/2014/main" id="{889CC932-E45E-981C-53A0-EC6FF71CCBCA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C4DB1B39-6C21-2B87-45E6-90492F037E63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AEC17F6D-C5BC-5940-4857-B3E86E023615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7118AE82-C37F-EDE7-3CF8-DC0F61AE51F3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B4673-FB6F-9DD9-E641-389414230FED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6A45C22-0448-F042-5B9B-58484DD733EF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57BD2C-39E0-46B9-4309-07AD005E8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253A2D-AE5C-6E0F-E5E2-C4773F2E6B5C}"/>
              </a:ext>
            </a:extLst>
          </p:cNvPr>
          <p:cNvSpPr txBox="1"/>
          <p:nvPr/>
        </p:nvSpPr>
        <p:spPr>
          <a:xfrm>
            <a:off x="279692" y="93703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121217"/>
                </a:solidFill>
                <a:effectLst/>
                <a:latin typeface="Inter"/>
              </a:rPr>
              <a:t>Solution Methods</a:t>
            </a:r>
            <a:endParaRPr lang="en-US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2A45BC-07FE-3746-1D4A-AD66248FB207}"/>
              </a:ext>
            </a:extLst>
          </p:cNvPr>
          <p:cNvSpPr txBox="1"/>
          <p:nvPr/>
        </p:nvSpPr>
        <p:spPr>
          <a:xfrm>
            <a:off x="928485" y="1806822"/>
            <a:ext cx="951640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Elimination Method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Substitution Method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Graphical Method</a:t>
            </a:r>
          </a:p>
        </p:txBody>
      </p:sp>
    </p:spTree>
    <p:extLst>
      <p:ext uri="{BB962C8B-B14F-4D97-AF65-F5344CB8AC3E}">
        <p14:creationId xmlns:p14="http://schemas.microsoft.com/office/powerpoint/2010/main" val="23228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1E24142F-17A5-E466-6A60-DD128DB39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9">
            <a:extLst>
              <a:ext uri="{FF2B5EF4-FFF2-40B4-BE49-F238E27FC236}">
                <a16:creationId xmlns:a16="http://schemas.microsoft.com/office/drawing/2014/main" id="{AA35E59C-388A-4BFB-48ED-B3BF76A5BB1C}"/>
              </a:ext>
            </a:extLst>
          </p:cNvPr>
          <p:cNvGrpSpPr/>
          <p:nvPr/>
        </p:nvGrpSpPr>
        <p:grpSpPr>
          <a:xfrm rot="3679655">
            <a:off x="8101952" y="4322866"/>
            <a:ext cx="628950" cy="457200"/>
            <a:chOff x="713225" y="1316725"/>
            <a:chExt cx="628950" cy="457200"/>
          </a:xfrm>
        </p:grpSpPr>
        <p:sp>
          <p:nvSpPr>
            <p:cNvPr id="273" name="Google Shape;273;p39">
              <a:extLst>
                <a:ext uri="{FF2B5EF4-FFF2-40B4-BE49-F238E27FC236}">
                  <a16:creationId xmlns:a16="http://schemas.microsoft.com/office/drawing/2014/main" id="{53951031-FA26-B0ED-B2BD-914F30233031}"/>
                </a:ext>
              </a:extLst>
            </p:cNvPr>
            <p:cNvSpPr/>
            <p:nvPr/>
          </p:nvSpPr>
          <p:spPr>
            <a:xfrm flipH="1">
              <a:off x="713225" y="1545325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9">
              <a:extLst>
                <a:ext uri="{FF2B5EF4-FFF2-40B4-BE49-F238E27FC236}">
                  <a16:creationId xmlns:a16="http://schemas.microsoft.com/office/drawing/2014/main" id="{A580AD79-3C83-9D55-4A6D-D667968808D0}"/>
                </a:ext>
              </a:extLst>
            </p:cNvPr>
            <p:cNvSpPr/>
            <p:nvPr/>
          </p:nvSpPr>
          <p:spPr>
            <a:xfrm flipH="1">
              <a:off x="1113575" y="1316725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9">
            <a:extLst>
              <a:ext uri="{FF2B5EF4-FFF2-40B4-BE49-F238E27FC236}">
                <a16:creationId xmlns:a16="http://schemas.microsoft.com/office/drawing/2014/main" id="{63CFCDD6-7CD6-207F-4B90-66D78D776237}"/>
              </a:ext>
            </a:extLst>
          </p:cNvPr>
          <p:cNvGrpSpPr/>
          <p:nvPr/>
        </p:nvGrpSpPr>
        <p:grpSpPr>
          <a:xfrm>
            <a:off x="8064973" y="4125239"/>
            <a:ext cx="662082" cy="834447"/>
            <a:chOff x="7559007" y="3637772"/>
            <a:chExt cx="662082" cy="834447"/>
          </a:xfrm>
        </p:grpSpPr>
        <p:sp>
          <p:nvSpPr>
            <p:cNvPr id="277" name="Google Shape;277;p39">
              <a:extLst>
                <a:ext uri="{FF2B5EF4-FFF2-40B4-BE49-F238E27FC236}">
                  <a16:creationId xmlns:a16="http://schemas.microsoft.com/office/drawing/2014/main" id="{12F211FC-7F18-6654-288C-A271AFF0FA49}"/>
                </a:ext>
              </a:extLst>
            </p:cNvPr>
            <p:cNvSpPr/>
            <p:nvPr/>
          </p:nvSpPr>
          <p:spPr>
            <a:xfrm>
              <a:off x="7992489" y="3637772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9">
              <a:extLst>
                <a:ext uri="{FF2B5EF4-FFF2-40B4-BE49-F238E27FC236}">
                  <a16:creationId xmlns:a16="http://schemas.microsoft.com/office/drawing/2014/main" id="{95044AF9-0AF6-5B29-B68E-8B5840827521}"/>
                </a:ext>
              </a:extLst>
            </p:cNvPr>
            <p:cNvSpPr/>
            <p:nvPr/>
          </p:nvSpPr>
          <p:spPr>
            <a:xfrm>
              <a:off x="7559007" y="4243619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Double Wave 8">
            <a:extLst>
              <a:ext uri="{FF2B5EF4-FFF2-40B4-BE49-F238E27FC236}">
                <a16:creationId xmlns:a16="http://schemas.microsoft.com/office/drawing/2014/main" id="{6C095818-526B-A8EE-F70A-8AAA789828BE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17EB9009-CCA9-ADD7-3E6B-4DC28F666418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9742E5B0-959C-286B-53C6-C682DD9471CF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B0E27E0A-32DF-5FD7-D614-FA868687C5D2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CEA63E-ED87-605F-D7E3-4FF559412AAF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AA26151C-6CE0-7A89-9F8B-5FD216C8DC16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0E041A-C96A-F3C7-5AA4-B21DFC0AF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276235-3205-B42B-B987-11514F984666}"/>
              </a:ext>
            </a:extLst>
          </p:cNvPr>
          <p:cNvSpPr txBox="1"/>
          <p:nvPr/>
        </p:nvSpPr>
        <p:spPr>
          <a:xfrm>
            <a:off x="488919" y="101012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121217"/>
                </a:solidFill>
                <a:effectLst/>
                <a:latin typeface="Inter"/>
              </a:rPr>
              <a:t>Solving problems steps: </a:t>
            </a:r>
            <a:endParaRPr lang="en-US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69EB57-1A52-DE30-3C44-B31E15785D7D}"/>
              </a:ext>
            </a:extLst>
          </p:cNvPr>
          <p:cNvSpPr txBox="1"/>
          <p:nvPr/>
        </p:nvSpPr>
        <p:spPr>
          <a:xfrm>
            <a:off x="943984" y="1662678"/>
            <a:ext cx="9516400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variables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 equations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 step-by-step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solution</a:t>
            </a:r>
          </a:p>
        </p:txBody>
      </p:sp>
    </p:spTree>
    <p:extLst>
      <p:ext uri="{BB962C8B-B14F-4D97-AF65-F5344CB8AC3E}">
        <p14:creationId xmlns:p14="http://schemas.microsoft.com/office/powerpoint/2010/main" val="23999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41"/>
          <p:cNvGrpSpPr/>
          <p:nvPr/>
        </p:nvGrpSpPr>
        <p:grpSpPr>
          <a:xfrm>
            <a:off x="8427437" y="630632"/>
            <a:ext cx="545857" cy="637120"/>
            <a:chOff x="7884893" y="2048936"/>
            <a:chExt cx="545857" cy="637120"/>
          </a:xfrm>
        </p:grpSpPr>
        <p:sp>
          <p:nvSpPr>
            <p:cNvPr id="334" name="Google Shape;334;p41"/>
            <p:cNvSpPr/>
            <p:nvPr/>
          </p:nvSpPr>
          <p:spPr>
            <a:xfrm>
              <a:off x="8202150" y="2457456"/>
              <a:ext cx="228600" cy="228600"/>
            </a:xfrm>
            <a:prstGeom prst="mathMultiply">
              <a:avLst>
                <a:gd name="adj1" fmla="val 2352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7884893" y="2048936"/>
              <a:ext cx="228600" cy="228600"/>
            </a:xfrm>
            <a:prstGeom prst="mathMinus">
              <a:avLst>
                <a:gd name="adj1" fmla="val 2352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1"/>
          <p:cNvGrpSpPr/>
          <p:nvPr/>
        </p:nvGrpSpPr>
        <p:grpSpPr>
          <a:xfrm>
            <a:off x="156422" y="4328735"/>
            <a:ext cx="545044" cy="644353"/>
            <a:chOff x="713258" y="1316731"/>
            <a:chExt cx="545044" cy="644353"/>
          </a:xfrm>
        </p:grpSpPr>
        <p:sp>
          <p:nvSpPr>
            <p:cNvPr id="337" name="Google Shape;337;p41"/>
            <p:cNvSpPr/>
            <p:nvPr/>
          </p:nvSpPr>
          <p:spPr>
            <a:xfrm>
              <a:off x="1029701" y="1732484"/>
              <a:ext cx="228600" cy="228600"/>
            </a:xfrm>
            <a:prstGeom prst="mathPlus">
              <a:avLst>
                <a:gd name="adj1" fmla="val 23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713258" y="1316731"/>
              <a:ext cx="228600" cy="228600"/>
            </a:xfrm>
            <a:prstGeom prst="mathNotEqual">
              <a:avLst>
                <a:gd name="adj1" fmla="val 23520"/>
                <a:gd name="adj2" fmla="val 6600000"/>
                <a:gd name="adj3" fmla="val 1176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Double Wave 7">
            <a:extLst>
              <a:ext uri="{FF2B5EF4-FFF2-40B4-BE49-F238E27FC236}">
                <a16:creationId xmlns:a16="http://schemas.microsoft.com/office/drawing/2014/main" id="{C3BA0A74-A836-F306-B48D-D19A78408396}"/>
              </a:ext>
            </a:extLst>
          </p:cNvPr>
          <p:cNvSpPr/>
          <p:nvPr/>
        </p:nvSpPr>
        <p:spPr>
          <a:xfrm>
            <a:off x="7338446" y="221506"/>
            <a:ext cx="1661259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DD494A14-69D5-196F-A547-A6FEADBDC6B5}"/>
              </a:ext>
            </a:extLst>
          </p:cNvPr>
          <p:cNvSpPr/>
          <p:nvPr/>
        </p:nvSpPr>
        <p:spPr>
          <a:xfrm>
            <a:off x="6061726" y="221506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405E0575-ADFF-0ABE-D612-C697217F9084}"/>
              </a:ext>
            </a:extLst>
          </p:cNvPr>
          <p:cNvSpPr/>
          <p:nvPr/>
        </p:nvSpPr>
        <p:spPr>
          <a:xfrm>
            <a:off x="4669912" y="228311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F7D5E543-4F69-2533-6131-856EA1EC01B6}"/>
              </a:ext>
            </a:extLst>
          </p:cNvPr>
          <p:cNvSpPr/>
          <p:nvPr/>
        </p:nvSpPr>
        <p:spPr>
          <a:xfrm>
            <a:off x="405089" y="228311"/>
            <a:ext cx="4446603" cy="360561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problem solving using simultaneous linear equations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HelveticaNeueLT Arabic 45 Light" panose="020B040302020202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99E6B0-E918-A72C-E694-956FE0215EDF}"/>
              </a:ext>
            </a:extLst>
          </p:cNvPr>
          <p:cNvSpPr/>
          <p:nvPr/>
        </p:nvSpPr>
        <p:spPr>
          <a:xfrm>
            <a:off x="108713" y="592034"/>
            <a:ext cx="8926574" cy="45129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BDF9120-5E7E-5825-8EE1-25BB01985C57}"/>
              </a:ext>
            </a:extLst>
          </p:cNvPr>
          <p:cNvSpPr txBox="1">
            <a:spLocks/>
          </p:cNvSpPr>
          <p:nvPr/>
        </p:nvSpPr>
        <p:spPr>
          <a:xfrm>
            <a:off x="606796" y="-11381"/>
            <a:ext cx="2587398" cy="2298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764E0A-8286-7FA5-1969-9D657D056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" y="43466"/>
            <a:ext cx="592753" cy="5871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A991DCE-27B2-1CFB-79A0-BC949D6E42CC}"/>
              </a:ext>
            </a:extLst>
          </p:cNvPr>
          <p:cNvSpPr txBox="1"/>
          <p:nvPr/>
        </p:nvSpPr>
        <p:spPr>
          <a:xfrm>
            <a:off x="334028" y="576173"/>
            <a:ext cx="82801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total cost of the tickets to a show for 2 adults and 3 children is $16, while the cost for 3 adults and 2 children is $19. Find the cost of an adult’s ticket and that of a child’s ticket.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A96620-BBB9-569C-A09E-0971E71EA3CB}"/>
              </a:ext>
            </a:extLst>
          </p:cNvPr>
          <p:cNvSpPr txBox="1"/>
          <p:nvPr/>
        </p:nvSpPr>
        <p:spPr>
          <a:xfrm>
            <a:off x="97912" y="185703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Identify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7C66DC-D576-7DB4-18B7-8B8A49DDED5C}"/>
                  </a:ext>
                </a:extLst>
              </p:cNvPr>
              <p:cNvSpPr txBox="1"/>
              <p:nvPr/>
            </p:nvSpPr>
            <p:spPr>
              <a:xfrm>
                <a:off x="156422" y="2202397"/>
                <a:ext cx="4572000" cy="1154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sz="1600" dirty="0"/>
                  <a:t>Let</a:t>
                </a:r>
              </a:p>
              <a:p>
                <a:pPr marL="115888" indent="-11588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= cost of </a:t>
                </a:r>
                <a:r>
                  <a:rPr lang="en-US" sz="1600" b="1" dirty="0"/>
                  <a:t>one adult’s</a:t>
                </a:r>
                <a:r>
                  <a:rPr lang="en-US" sz="1600" dirty="0"/>
                  <a:t> ticket (dollars)</a:t>
                </a:r>
              </a:p>
              <a:p>
                <a:pPr marL="115888" indent="-11588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/>
                  <a:t>= cost of </a:t>
                </a:r>
                <a:r>
                  <a:rPr lang="en-US" sz="1600" b="1" dirty="0"/>
                  <a:t>one child’s</a:t>
                </a:r>
                <a:r>
                  <a:rPr lang="en-US" sz="1600" dirty="0"/>
                  <a:t> ticket (dollars)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7C66DC-D576-7DB4-18B7-8B8A49DDE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2" y="2202397"/>
                <a:ext cx="4572000" cy="1154675"/>
              </a:xfrm>
              <a:prstGeom prst="rect">
                <a:avLst/>
              </a:prstGeom>
              <a:blipFill>
                <a:blip r:embed="rId4"/>
                <a:stretch>
                  <a:fillRect l="-800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C692C0B-294E-C200-EB36-CE4AA2E09C33}"/>
              </a:ext>
            </a:extLst>
          </p:cNvPr>
          <p:cNvSpPr txBox="1"/>
          <p:nvPr/>
        </p:nvSpPr>
        <p:spPr>
          <a:xfrm>
            <a:off x="4244451" y="184240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Form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325A6DE-A7E3-D57D-F9BC-21C295C3241F}"/>
                  </a:ext>
                </a:extLst>
              </p:cNvPr>
              <p:cNvSpPr txBox="1"/>
              <p:nvPr/>
            </p:nvSpPr>
            <p:spPr>
              <a:xfrm>
                <a:off x="4151462" y="2594017"/>
                <a:ext cx="5096809" cy="785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/>
                  <a:t>2 adults + 3 children cost $16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1600" dirty="0"/>
                  <a:t>…(1)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/>
                  <a:t>3 adults + 2 children cost $19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sz="1600" dirty="0"/>
                  <a:t>…(2)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325A6DE-A7E3-D57D-F9BC-21C295C32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62" y="2594017"/>
                <a:ext cx="5096809" cy="785343"/>
              </a:xfrm>
              <a:prstGeom prst="rect">
                <a:avLst/>
              </a:prstGeom>
              <a:blipFill>
                <a:blip r:embed="rId5"/>
                <a:stretch>
                  <a:fillRect l="-598" b="-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9" grpId="0"/>
    </p:bldLst>
  </p:timing>
</p:sld>
</file>

<file path=ppt/theme/theme1.xml><?xml version="1.0" encoding="utf-8"?>
<a:theme xmlns:a="http://schemas.openxmlformats.org/drawingml/2006/main" name="Pre-Calculus Lesson for High School: Algebra and equations by Slidesgo">
  <a:themeElements>
    <a:clrScheme name="Simple Light">
      <a:dk1>
        <a:srgbClr val="2D1549"/>
      </a:dk1>
      <a:lt1>
        <a:srgbClr val="D7DFF2"/>
      </a:lt1>
      <a:dk2>
        <a:srgbClr val="844EEA"/>
      </a:dk2>
      <a:lt2>
        <a:srgbClr val="4C2E8C"/>
      </a:lt2>
      <a:accent1>
        <a:srgbClr val="CE4D8E"/>
      </a:accent1>
      <a:accent2>
        <a:srgbClr val="D25A2C"/>
      </a:accent2>
      <a:accent3>
        <a:srgbClr val="D19670"/>
      </a:accent3>
      <a:accent4>
        <a:srgbClr val="FCDA23"/>
      </a:accent4>
      <a:accent5>
        <a:srgbClr val="FFFFFF"/>
      </a:accent5>
      <a:accent6>
        <a:srgbClr val="FFFFFF"/>
      </a:accent6>
      <a:hlink>
        <a:srgbClr val="2D1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</TotalTime>
  <Words>1473</Words>
  <Application>Microsoft Office PowerPoint</Application>
  <PresentationFormat>On-screen Show (16:9)</PresentationFormat>
  <Paragraphs>189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Anaheim</vt:lpstr>
      <vt:lpstr>Poppins SemiBold</vt:lpstr>
      <vt:lpstr>Lato</vt:lpstr>
      <vt:lpstr>HelveticaNeueLT Arabic 55 Roman</vt:lpstr>
      <vt:lpstr>Poppins</vt:lpstr>
      <vt:lpstr>Cambria Math</vt:lpstr>
      <vt:lpstr>Adobe Arabic</vt:lpstr>
      <vt:lpstr>Calibri</vt:lpstr>
      <vt:lpstr>Arial</vt:lpstr>
      <vt:lpstr>Nunito Light</vt:lpstr>
      <vt:lpstr>Inter</vt:lpstr>
      <vt:lpstr>PT Sans</vt:lpstr>
      <vt:lpstr>HelveticaNeueLT Arabic 45 Light</vt:lpstr>
      <vt:lpstr>Wingdings</vt:lpstr>
      <vt:lpstr>Lato Black</vt:lpstr>
      <vt:lpstr>Pre-Calculus Lesson for High School: Algebra and equations by Slidesgo</vt:lpstr>
      <vt:lpstr>Problem Solving with Simultaneous Linear Equations</vt:lpstr>
      <vt:lpstr>Learning Objectives</vt:lpstr>
      <vt:lpstr>Warm Up </vt:lpstr>
      <vt:lpstr>Pre-learning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your book page 167</vt:lpstr>
      <vt:lpstr>PowerPoint Presentation</vt:lpstr>
      <vt:lpstr>PowerPoint Presentation</vt:lpstr>
      <vt:lpstr>PowerPoint Presentation</vt:lpstr>
      <vt:lpstr>PowerPoint Presentation</vt:lpstr>
      <vt:lpstr>Problems and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Eslam Alomari</cp:lastModifiedBy>
  <cp:revision>21</cp:revision>
  <dcterms:modified xsi:type="dcterms:W3CDTF">2025-10-10T19:18:26Z</dcterms:modified>
</cp:coreProperties>
</file>