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315" r:id="rId6"/>
    <p:sldId id="264" r:id="rId7"/>
    <p:sldId id="311" r:id="rId8"/>
    <p:sldId id="314" r:id="rId9"/>
    <p:sldId id="265" r:id="rId10"/>
    <p:sldId id="312" r:id="rId11"/>
    <p:sldId id="269" r:id="rId12"/>
    <p:sldId id="267" r:id="rId13"/>
    <p:sldId id="266" r:id="rId14"/>
    <p:sldId id="313" r:id="rId15"/>
    <p:sldId id="273" r:id="rId16"/>
    <p:sldId id="268" r:id="rId17"/>
    <p:sldId id="271" r:id="rId18"/>
  </p:sldIdLst>
  <p:sldSz cx="9144000" cy="5143500" type="screen16x9"/>
  <p:notesSz cx="6858000" cy="9144000"/>
  <p:embeddedFontLst>
    <p:embeddedFont>
      <p:font typeface="Anaheim" panose="020B0604020202020204" charset="0"/>
      <p:regular r:id="rId20"/>
      <p:bold r:id="rId21"/>
    </p:embeddedFont>
    <p:embeddedFont>
      <p:font typeface="Cambria Math" panose="02040503050406030204" pitchFamily="18" charset="0"/>
      <p:regular r:id="rId22"/>
    </p:embeddedFont>
    <p:embeddedFont>
      <p:font typeface="Changa Medium" panose="020B0604020202020204" charset="-78"/>
      <p:regular r:id="rId23"/>
      <p:bold r:id="rId24"/>
    </p:embeddedFont>
    <p:embeddedFont>
      <p:font typeface="DM Sans" pitchFamily="2" charset="0"/>
      <p:regular r:id="rId25"/>
      <p:bold r:id="rId26"/>
      <p:italic r:id="rId27"/>
      <p:boldItalic r:id="rId28"/>
    </p:embeddedFont>
    <p:embeddedFont>
      <p:font typeface="Hanken Grotesk" panose="020B0604020202020204" charset="0"/>
      <p:regular r:id="rId29"/>
      <p:bold r:id="rId30"/>
      <p:italic r:id="rId31"/>
      <p:boldItalic r:id="rId32"/>
    </p:embeddedFont>
    <p:embeddedFont>
      <p:font typeface="Nunito Light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556378-B0BB-4FB5-949E-F67BB6891BDB}">
  <a:tblStyle styleId="{4D556378-B0BB-4FB5-949E-F67BB6891B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28B0AB-416D-4973-8468-82CEFD99C0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>
          <a:extLst>
            <a:ext uri="{FF2B5EF4-FFF2-40B4-BE49-F238E27FC236}">
              <a16:creationId xmlns:a16="http://schemas.microsoft.com/office/drawing/2014/main" id="{391AEA81-6E59-0284-8EEC-AE276DDF0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>
            <a:extLst>
              <a:ext uri="{FF2B5EF4-FFF2-40B4-BE49-F238E27FC236}">
                <a16:creationId xmlns:a16="http://schemas.microsoft.com/office/drawing/2014/main" id="{F88FDF5A-40D2-9D47-0558-0393C56A6B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>
            <a:extLst>
              <a:ext uri="{FF2B5EF4-FFF2-40B4-BE49-F238E27FC236}">
                <a16:creationId xmlns:a16="http://schemas.microsoft.com/office/drawing/2014/main" id="{6E2EEC06-FD8E-4C6F-B427-64508344D6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414876"/>
      </p:ext>
    </p:extLst>
  </p:cSld>
  <p:clrMapOvr>
    <a:masterClrMapping/>
  </p:clrMapOvr>
</p:note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713225" y="1316713"/>
            <a:ext cx="7717500" cy="19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00" b="0"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07425" y="3350987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 rot="10800000">
            <a:off x="179287" y="170548"/>
            <a:ext cx="797563" cy="1051691"/>
            <a:chOff x="-2065687" y="1646185"/>
            <a:chExt cx="717426" cy="946021"/>
          </a:xfrm>
        </p:grpSpPr>
        <p:sp>
          <p:nvSpPr>
            <p:cNvPr id="42" name="Google Shape;42;p2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-79789" y="4272648"/>
            <a:ext cx="9303578" cy="1548182"/>
            <a:chOff x="2149076" y="3978078"/>
            <a:chExt cx="6995171" cy="1172865"/>
          </a:xfrm>
        </p:grpSpPr>
        <p:grpSp>
          <p:nvGrpSpPr>
            <p:cNvPr id="47" name="Google Shape;47;p2"/>
            <p:cNvGrpSpPr/>
            <p:nvPr/>
          </p:nvGrpSpPr>
          <p:grpSpPr>
            <a:xfrm flipH="1">
              <a:off x="4660505" y="3978078"/>
              <a:ext cx="4483742" cy="1165511"/>
              <a:chOff x="3225813" y="2142172"/>
              <a:chExt cx="2920624" cy="759142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0" y="505778"/>
                    </a:moveTo>
                    <a:lnTo>
                      <a:pt x="764178" y="0"/>
                    </a:lnTo>
                    <a:lnTo>
                      <a:pt x="639511" y="32766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989991" y="2271712"/>
                <a:ext cx="262656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62656" h="386715" extrusionOk="0">
                    <a:moveTo>
                      <a:pt x="262656" y="20955"/>
                    </a:moveTo>
                    <a:lnTo>
                      <a:pt x="157023" y="386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0" y="445770"/>
                    </a:lnTo>
                    <a:lnTo>
                      <a:pt x="105634" y="800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764178" y="0"/>
                    </a:moveTo>
                    <a:lnTo>
                      <a:pt x="295013" y="125730"/>
                    </a:lnTo>
                    <a:lnTo>
                      <a:pt x="0" y="5057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865324" y="2271712"/>
                <a:ext cx="281689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81689" h="386715" extrusionOk="0">
                    <a:moveTo>
                      <a:pt x="281689" y="386715"/>
                    </a:moveTo>
                    <a:lnTo>
                      <a:pt x="0" y="327660"/>
                    </a:lnTo>
                    <a:lnTo>
                      <a:pt x="12466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374952" y="345758"/>
                    </a:lnTo>
                    <a:lnTo>
                      <a:pt x="0" y="4457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225813" y="2218372"/>
                <a:ext cx="764177" cy="179069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179069" extrusionOk="0">
                    <a:moveTo>
                      <a:pt x="0" y="0"/>
                    </a:moveTo>
                    <a:lnTo>
                      <a:pt x="764178" y="5334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225813" y="2218372"/>
                <a:ext cx="295012" cy="559117"/>
              </a:xfrm>
              <a:custGeom>
                <a:avLst/>
                <a:gdLst/>
                <a:ahLst/>
                <a:cxnLst/>
                <a:rect l="l" t="t" r="r" b="b"/>
                <a:pathLst>
                  <a:path w="295012" h="559117" extrusionOk="0">
                    <a:moveTo>
                      <a:pt x="0" y="559118"/>
                    </a:moveTo>
                    <a:lnTo>
                      <a:pt x="0" y="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78322" y="2260033"/>
                <a:ext cx="23336" cy="23357"/>
              </a:xfrm>
              <a:custGeom>
                <a:avLst/>
                <a:gdLst/>
                <a:ahLst/>
                <a:cxnLst/>
                <a:rect l="l" t="t" r="r" b="b"/>
                <a:pathLst>
                  <a:path w="23336" h="23357" extrusionOk="0">
                    <a:moveTo>
                      <a:pt x="20233" y="3106"/>
                    </a:moveTo>
                    <a:cubicBezTo>
                      <a:pt x="29750" y="15489"/>
                      <a:pt x="15475" y="29776"/>
                      <a:pt x="3104" y="20251"/>
                    </a:cubicBezTo>
                    <a:cubicBezTo>
                      <a:pt x="-6413" y="7869"/>
                      <a:pt x="7862" y="-6419"/>
                      <a:pt x="20233" y="31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509406" y="2386012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854856" y="259080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136545" y="26498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238372" y="22802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2149076" y="3985432"/>
              <a:ext cx="2511421" cy="1165511"/>
              <a:chOff x="4510545" y="2142172"/>
              <a:chExt cx="1635892" cy="759142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calculato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s://wayground.com/admin/activity/classic/68daca38d883657ccc16884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s://www.geogebra.org/calculat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hyperlink" Target="https://www.geogebra.org/calculator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6"/>
          <p:cNvSpPr txBox="1">
            <a:spLocks noGrp="1"/>
          </p:cNvSpPr>
          <p:nvPr>
            <p:ph type="ctrTitle"/>
          </p:nvPr>
        </p:nvSpPr>
        <p:spPr>
          <a:xfrm>
            <a:off x="1048324" y="2193635"/>
            <a:ext cx="7417420" cy="10491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4000" dirty="0"/>
              <a:t>Graphical method of solving simultaneous linear equations</a:t>
            </a:r>
            <a:endParaRPr sz="4000" baseline="30000" dirty="0"/>
          </a:p>
        </p:txBody>
      </p:sp>
      <p:sp>
        <p:nvSpPr>
          <p:cNvPr id="2075" name="Google Shape;2075;p36"/>
          <p:cNvSpPr txBox="1">
            <a:spLocks noGrp="1"/>
          </p:cNvSpPr>
          <p:nvPr>
            <p:ph type="subTitle" idx="1"/>
          </p:nvPr>
        </p:nvSpPr>
        <p:spPr>
          <a:xfrm>
            <a:off x="1048324" y="3179767"/>
            <a:ext cx="5163396" cy="849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Unit: simultaneous linear equations</a:t>
            </a:r>
          </a:p>
        </p:txBody>
      </p:sp>
      <p:sp>
        <p:nvSpPr>
          <p:cNvPr id="2076" name="Google Shape;2076;p36"/>
          <p:cNvSpPr txBox="1"/>
          <p:nvPr/>
        </p:nvSpPr>
        <p:spPr>
          <a:xfrm>
            <a:off x="7023045" y="586259"/>
            <a:ext cx="1356000" cy="4311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10th grade </a:t>
            </a:r>
            <a:endParaRPr sz="1600" b="1" dirty="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grpSp>
        <p:nvGrpSpPr>
          <p:cNvPr id="2077" name="Google Shape;2077;p36"/>
          <p:cNvGrpSpPr/>
          <p:nvPr/>
        </p:nvGrpSpPr>
        <p:grpSpPr>
          <a:xfrm rot="-10490276" flipH="1">
            <a:off x="781472" y="3971751"/>
            <a:ext cx="1032080" cy="1010081"/>
            <a:chOff x="8137945" y="7"/>
            <a:chExt cx="1006063" cy="1013365"/>
          </a:xfrm>
        </p:grpSpPr>
        <p:sp>
          <p:nvSpPr>
            <p:cNvPr id="2078" name="Google Shape;2078;p36"/>
            <p:cNvSpPr/>
            <p:nvPr/>
          </p:nvSpPr>
          <p:spPr>
            <a:xfrm>
              <a:off x="8140071" y="536515"/>
              <a:ext cx="1003917" cy="476857"/>
            </a:xfrm>
            <a:custGeom>
              <a:avLst/>
              <a:gdLst/>
              <a:ahLst/>
              <a:cxnLst/>
              <a:rect l="l" t="t" r="r" b="b"/>
              <a:pathLst>
                <a:path w="449180" h="213359" extrusionOk="0">
                  <a:moveTo>
                    <a:pt x="239817" y="0"/>
                  </a:moveTo>
                  <a:lnTo>
                    <a:pt x="449180" y="213360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6"/>
            <p:cNvSpPr/>
            <p:nvPr/>
          </p:nvSpPr>
          <p:spPr>
            <a:xfrm>
              <a:off x="8676081" y="7"/>
              <a:ext cx="467926" cy="1013324"/>
            </a:xfrm>
            <a:custGeom>
              <a:avLst/>
              <a:gdLst/>
              <a:ahLst/>
              <a:cxnLst/>
              <a:rect l="l" t="t" r="r" b="b"/>
              <a:pathLst>
                <a:path w="209363" h="453389" extrusionOk="0">
                  <a:moveTo>
                    <a:pt x="0" y="240030"/>
                  </a:moveTo>
                  <a:lnTo>
                    <a:pt x="209364" y="453390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6"/>
            <p:cNvSpPr/>
            <p:nvPr/>
          </p:nvSpPr>
          <p:spPr>
            <a:xfrm>
              <a:off x="8137945" y="4265"/>
              <a:ext cx="559385" cy="536465"/>
            </a:xfrm>
            <a:custGeom>
              <a:avLst/>
              <a:gdLst/>
              <a:ahLst/>
              <a:cxnLst/>
              <a:rect l="l" t="t" r="r" b="b"/>
              <a:pathLst>
                <a:path w="250284" h="240029" extrusionOk="0">
                  <a:moveTo>
                    <a:pt x="0" y="240030"/>
                  </a:moveTo>
                  <a:lnTo>
                    <a:pt x="250285" y="0"/>
                  </a:lnTo>
                  <a:lnTo>
                    <a:pt x="239817" y="239078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1" name="Google Shape;2081;p36"/>
          <p:cNvGrpSpPr/>
          <p:nvPr/>
        </p:nvGrpSpPr>
        <p:grpSpPr>
          <a:xfrm>
            <a:off x="8258712" y="3923173"/>
            <a:ext cx="797563" cy="1051691"/>
            <a:chOff x="-2065687" y="1646185"/>
            <a:chExt cx="717426" cy="946021"/>
          </a:xfrm>
        </p:grpSpPr>
        <p:sp>
          <p:nvSpPr>
            <p:cNvPr id="2082" name="Google Shape;2082;p36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6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6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>
          <a:extLst>
            <a:ext uri="{FF2B5EF4-FFF2-40B4-BE49-F238E27FC236}">
              <a16:creationId xmlns:a16="http://schemas.microsoft.com/office/drawing/2014/main" id="{2AD5C7D7-F935-9497-2DFF-D969A8A29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6264363E-F7B1-C497-42A8-D9E385BD70FC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4F2A8F72-0DF7-8664-2E58-57C1D11A447B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041BADA9-81D6-90D9-EDFB-3FA8B71A3D80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686745AD-1C2C-F821-F974-42860469A1E0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03E113D-FF65-8456-FF45-2581DEFFEE91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6F6AE-C447-7D6E-F607-1AD3E0EF48DB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35859639-3215-C669-EAA0-7FA7616C98CE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0191A523-D24A-F898-032B-F82184B445D7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6A56B61D-7E70-AA83-E58D-E3323268F8FB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D210052A-5691-12EB-6A54-0E4524BDBE1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7304A7B-98EE-83D1-5253-EF70AD4AD9EA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BB9B651-8811-BC2C-1F7A-61DD9A6FA128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6428B6-4B04-AFFF-D314-5DA1A37AA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A66D5D9B-055F-AC7A-79C7-72AFB1A00DE8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0198D9-B62B-F1C0-CB1A-144DB1C5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54" y="3011312"/>
            <a:ext cx="1243993" cy="11986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A838D1-3A88-6C40-7394-A6A4C035D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26" y="3977769"/>
            <a:ext cx="1333082" cy="855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729E1E-A488-9FF2-827C-5FE9806362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20" t="9066"/>
          <a:stretch>
            <a:fillRect/>
          </a:stretch>
        </p:blipFill>
        <p:spPr>
          <a:xfrm>
            <a:off x="1602756" y="785222"/>
            <a:ext cx="1814399" cy="643282"/>
          </a:xfrm>
          <a:prstGeom prst="rect">
            <a:avLst/>
          </a:prstGeom>
        </p:spPr>
      </p:pic>
      <p:pic>
        <p:nvPicPr>
          <p:cNvPr id="24" name="Picture 2" descr="Cartesian plane - WikiEducator">
            <a:extLst>
              <a:ext uri="{FF2B5EF4-FFF2-40B4-BE49-F238E27FC236}">
                <a16:creationId xmlns:a16="http://schemas.microsoft.com/office/drawing/2014/main" id="{4AE4EF17-6E0F-32A4-E66B-9B2558AA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55" y="166515"/>
            <a:ext cx="5652874" cy="52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A3EAC77A-F17B-9835-4AA6-D70BA71B3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2756" y="4614162"/>
            <a:ext cx="2541906" cy="4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7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C59AF180-0699-55C1-4964-4CF3A82A5E71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E5BBDD04-8207-5507-DA1E-95325DA099FD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B613EA85-0BEF-EB74-EBDD-BDB95B91C819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1FCBE693-7F4B-9D2C-BE09-15296A7EF4B7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8D387CB3-B2C6-A532-49CF-DC20BF0C2BCE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3C56D-0A9A-6FF5-28CB-5CBA37378F47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F2C6B225-8785-B1B2-D3D6-DF2597B83429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4C7E6A61-AF36-01C3-FDA5-F61874917C2C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27C93083-5889-28F0-AD12-6588BEA90D5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7841CAD9-B3D0-6C01-6C94-2E932731EAF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4C16FB41-E575-7212-ED58-A769E7D6D0D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4F2660A4-6107-16FD-2131-BA4B740268C6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621ACFC7-B643-4693-2C77-EDF9CBD0CAB0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66AB5DE3-8047-F8C5-C658-47A1F7FC6ED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86582EEE-73A2-9E74-143E-0D6F46AD3083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DE0AC6D-C8DE-58CD-A5EF-4C06E8248EC7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BD96522-2029-7C50-0E3E-2978B3EAB5AC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B72C73-AD73-5537-8EB0-DF0CD9BB7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9E66667C-3BFF-F7CF-57E5-7FE5E6727862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B074E64-0189-2103-5EC1-E9BA30C2364A}"/>
              </a:ext>
            </a:extLst>
          </p:cNvPr>
          <p:cNvSpPr/>
          <p:nvPr/>
        </p:nvSpPr>
        <p:spPr>
          <a:xfrm>
            <a:off x="5815432" y="2643891"/>
            <a:ext cx="1599955" cy="1534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endParaRPr lang="en-US" sz="3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FD6F9A-C660-7CC0-7F27-40074D2C7FF0}"/>
              </a:ext>
            </a:extLst>
          </p:cNvPr>
          <p:cNvSpPr/>
          <p:nvPr/>
        </p:nvSpPr>
        <p:spPr>
          <a:xfrm>
            <a:off x="2939323" y="2648541"/>
            <a:ext cx="1599954" cy="1534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2.g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3753039-739A-3BC9-1492-BED805538493}"/>
              </a:ext>
            </a:extLst>
          </p:cNvPr>
          <p:cNvSpPr/>
          <p:nvPr/>
        </p:nvSpPr>
        <p:spPr>
          <a:xfrm rot="5400000">
            <a:off x="6178585" y="1797073"/>
            <a:ext cx="878094" cy="67126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3&amp;4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085BAA1-C806-A780-E50E-98AD5D756C17}"/>
              </a:ext>
            </a:extLst>
          </p:cNvPr>
          <p:cNvSpPr/>
          <p:nvPr/>
        </p:nvSpPr>
        <p:spPr>
          <a:xfrm rot="5400000">
            <a:off x="3288206" y="1818657"/>
            <a:ext cx="902187" cy="65217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1&amp;2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C8D4F-C56B-ED81-8BD6-257AFEE38359}"/>
              </a:ext>
            </a:extLst>
          </p:cNvPr>
          <p:cNvSpPr/>
          <p:nvPr/>
        </p:nvSpPr>
        <p:spPr>
          <a:xfrm>
            <a:off x="1543535" y="769231"/>
            <a:ext cx="75681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open your book to page 162 and complete the question according to your seat number.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156A58BA-032D-46AB-187F-14CEB3C6F583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6C96C537-8E74-0C77-A6AB-49058011EF3A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2D669DB4-B383-52EC-4B2E-2C30AA1EE723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730122B1-6AB8-B8E7-3DAF-D537CFD8E5EB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548146AE-6A29-A3D0-8A52-3BF9FAA54A82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CE7CC-DFEB-D110-45D9-4E156FE15F6A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C72FD763-A893-C1F2-B469-7F7224171DD4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79731B93-6AE7-3D7D-5283-142D4106E209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35B52E73-5C48-49CE-84C9-892952B26739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B1A7A758-113B-8128-A516-A7151EF63986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8018B925-B088-4230-4F18-DEAEACFBC151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6F130B72-93CD-F671-EA33-544849D9B3B1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EE548DB3-F5E2-AE5A-E3B3-C1ED3380B15A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3B3BA7C4-866B-C47D-1875-5B60A305A7FE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6987D69D-72E5-CA7C-A497-A41CF38E2AB8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76215CE-839B-AEFA-1CE8-39330987EFB1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87F24F8-622B-1ABD-CE8E-4AB22956C5AC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62E23-A700-155A-07C0-ABDCDB9E3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328CB050-EF00-F679-BC34-8D27996AEC67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EDA6D2-F9DE-9BF1-8D19-6535A2A8252F}"/>
                  </a:ext>
                </a:extLst>
              </p:cNvPr>
              <p:cNvSpPr txBox="1"/>
              <p:nvPr/>
            </p:nvSpPr>
            <p:spPr>
              <a:xfrm>
                <a:off x="1743432" y="720363"/>
                <a:ext cx="7222963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ladder is leaning against a wall. The equation of the wall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ladder is represented by the line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Find the point where the ladder touches the wall.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EDA6D2-F9DE-9BF1-8D19-6535A2A82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32" y="720363"/>
                <a:ext cx="7222963" cy="1170385"/>
              </a:xfrm>
              <a:prstGeom prst="rect">
                <a:avLst/>
              </a:prstGeom>
              <a:blipFill>
                <a:blip r:embed="rId4"/>
                <a:stretch>
                  <a:fillRect l="-928" t="-2604" r="-59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C66F314-732D-E8EA-143C-97B6D9C8D63B}"/>
              </a:ext>
            </a:extLst>
          </p:cNvPr>
          <p:cNvSpPr txBox="1"/>
          <p:nvPr/>
        </p:nvSpPr>
        <p:spPr>
          <a:xfrm>
            <a:off x="1646807" y="4710729"/>
            <a:ext cx="5056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👉 Think-Pair-Share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CBD123-700F-956B-BE83-25DA9F703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624" y="2118351"/>
            <a:ext cx="2135995" cy="30168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46"/>
          <p:cNvSpPr txBox="1">
            <a:spLocks noGrp="1"/>
          </p:cNvSpPr>
          <p:nvPr>
            <p:ph type="subTitle" idx="1"/>
          </p:nvPr>
        </p:nvSpPr>
        <p:spPr>
          <a:xfrm>
            <a:off x="2302667" y="1061998"/>
            <a:ext cx="5387524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What would happen if the two lines were parallel? What if they overlapped completely?</a:t>
            </a: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314AB46F-E955-0430-D5A7-867EC6F813D3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646930CE-812E-81CF-C8F3-28480767774A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24C3511D-26D3-B7FB-A6B1-F54AAF712B6B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2E949F94-E772-5AE3-10D2-90CE844956B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DA72209-DB95-03A5-6462-85CC46759F5E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FA9AA-FFED-A91C-A6DB-E3B8DFF95EC6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25CFA134-D7D7-D975-4C09-F9ACB4D03B3F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368C196F-3042-EF06-6018-D78F15967D53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7A3FAFCE-873E-99B3-BEE8-9A0A90A1D6F3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6EF26C42-76ED-1802-F58A-EC38CBBCCFF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73F32C53-BE74-E688-C5D1-74649E8F7D27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5F06C48F-11D9-B85B-F351-57B9756B08FF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D8B1247B-6D85-C89F-3C04-B73EC3450D65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57A6F9F9-B750-8DF0-0E31-9E21A9EF6F8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5F4C0D99-A89D-916A-F33F-C4CAA5F67645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13046DD8-A367-A266-ADE0-73869AC987D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62D9C685-901E-AF70-E645-72E985F672AC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C483FD-5D2D-3D53-6646-D88153A11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59D25D9E-6D17-9F23-9CEC-42DA4409E587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BB5C5A8-A84E-FBCC-2C66-38C653121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841" y="2700817"/>
            <a:ext cx="2235177" cy="23564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0FEA40-8F03-48DE-5526-DB1DAFB74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191" y="3950018"/>
            <a:ext cx="1592233" cy="12414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>
          <a:extLst>
            <a:ext uri="{FF2B5EF4-FFF2-40B4-BE49-F238E27FC236}">
              <a16:creationId xmlns:a16="http://schemas.microsoft.com/office/drawing/2014/main" id="{849E481A-7DF5-B0F5-AD14-24B229CD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46">
            <a:extLst>
              <a:ext uri="{FF2B5EF4-FFF2-40B4-BE49-F238E27FC236}">
                <a16:creationId xmlns:a16="http://schemas.microsoft.com/office/drawing/2014/main" id="{BABF5FAE-261B-8AE1-2F6E-C9ED806BFB9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66460" y="1198603"/>
            <a:ext cx="6362889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/>
              <a:t>Why do we say the point of intersection is the solution?</a:t>
            </a: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F5A5D447-FA9E-A0E6-03D7-7C63EF5E0C94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D83A724E-DC0C-FA17-99F4-272BED297070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2CF01AF2-8BCD-FAF0-BC5B-49B6345652B7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00BB582-6692-3895-F468-4ECD10284DA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539EDBC4-81C5-6AF3-8630-900696141B23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6F7EB-C662-0575-C2FB-7811F7A1F969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185363FD-7B14-C2F1-CD5E-7A73C5CA3151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A116DD4A-31B7-5296-9506-AC0D332ECC44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976F6E2D-298E-8224-23FD-8732F514161B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C9B3C4B0-AA3C-8079-CD1E-69DEBFE36680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0D69EA9D-BDBF-B714-4065-F90583FE4EB9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57B4EFCF-21B2-7FD7-D9C7-E1134B560CE8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3A0431DF-CCE2-972B-ACE9-B100FBA94B71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85F79AD2-E23C-CD1C-3683-A586BD5262A3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CB2C22DB-9848-01F5-4E58-1CF27207B0CA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834AC36A-9ED7-EF39-542C-C3CAD97E165B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781F33C-8B77-D439-8F36-FE236247F81B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8481AF-2530-D611-9B8D-80D624A22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3B2505CA-BE83-E4E7-DB5F-C3CF42B1922F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31B905A-BF7E-B931-BFB5-9D3830B43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278" y="2751162"/>
            <a:ext cx="2235177" cy="23564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60DEA8-F8B2-6031-9479-8DF49EFE2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817" y="3906163"/>
            <a:ext cx="1646477" cy="12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9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7D24F5FB-8621-28D7-D1D9-1CF51E406F46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BA76619F-FB68-6DB3-305E-B76E45569349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8D2C6642-0713-F8B8-00F3-C4318C263061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CB4A0730-69EE-DF37-6E42-DE75434F9855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9FE6BA4-FFA3-1DDE-CFC8-79A68E18BA04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F011C-1176-3DF3-BFA7-DC7A5EB07955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2C4A5983-8C2B-4B52-BD70-4EDDB64899BC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BEF3A1BE-5573-E5F2-7B29-D15467204D35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3C4D6B18-F583-9FCF-AD17-2593406D6247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AED311E9-2C09-8C81-ECD6-3584600BAF1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F5D5CF1A-7503-40F1-8F50-82E66000CB56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287B73B-0B97-A24E-07F6-A99705BB4EFD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C1DA081D-A82C-5057-ADBF-17E44BC859FA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1EDFB0F-DBBD-2C13-DD20-6261EAD08043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64B08FAB-30C1-46FC-C072-272A9E045CA9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80A8F7CE-E131-7ADF-3378-1078D083FDF4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C2815FAA-FBB0-DF00-DDC4-3D11B2402D24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4B979F-0D86-9B9D-7216-00FF8184E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9D99CFA7-C6FD-35A3-72DD-C4C4551E72F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EC2B68-6418-146B-7883-B6609F86A894}"/>
                  </a:ext>
                </a:extLst>
              </p:cNvPr>
              <p:cNvSpPr txBox="1"/>
              <p:nvPr/>
            </p:nvSpPr>
            <p:spPr>
              <a:xfrm>
                <a:off x="1558630" y="745292"/>
                <a:ext cx="505632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system of equations: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graph is correct?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EC2B68-6418-146B-7883-B6609F86A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30" y="745292"/>
                <a:ext cx="5056322" cy="1508105"/>
              </a:xfrm>
              <a:prstGeom prst="rect">
                <a:avLst/>
              </a:prstGeom>
              <a:blipFill>
                <a:blip r:embed="rId4"/>
                <a:stretch>
                  <a:fillRect l="-1327" t="-2016" b="-6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200322B3-FEF9-A6E8-380B-954ED4F20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204" y="771980"/>
            <a:ext cx="722856" cy="135462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3BE5ABD-AB14-F900-FC8A-F9EDF589A6E2}"/>
              </a:ext>
            </a:extLst>
          </p:cNvPr>
          <p:cNvSpPr/>
          <p:nvPr/>
        </p:nvSpPr>
        <p:spPr>
          <a:xfrm>
            <a:off x="8311161" y="208462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FCB6AC-5C7C-0B64-0D55-DCDB2B53F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237" y="2456882"/>
            <a:ext cx="2829724" cy="2383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B599E9-07A2-53C4-2DF4-4349DBBD2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531" y="2456882"/>
            <a:ext cx="2925055" cy="24621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1ADD5CC-78C4-8846-0972-07EC57DE248F}"/>
              </a:ext>
            </a:extLst>
          </p:cNvPr>
          <p:cNvSpPr/>
          <p:nvPr/>
        </p:nvSpPr>
        <p:spPr>
          <a:xfrm>
            <a:off x="1532729" y="2314554"/>
            <a:ext cx="3898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AC98CF-E5C8-FE2A-E255-A3AB1D1DEE6A}"/>
              </a:ext>
            </a:extLst>
          </p:cNvPr>
          <p:cNvSpPr txBox="1"/>
          <p:nvPr/>
        </p:nvSpPr>
        <p:spPr>
          <a:xfrm>
            <a:off x="4984687" y="2277423"/>
            <a:ext cx="38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525">
                  <a:solidFill>
                    <a:srgbClr val="F6F6F6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12700" dist="38100" dir="2700000" algn="tl" rotWithShape="0">
                    <a:srgbClr val="F6F6F6">
                      <a:lumMod val="5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Google Shape;2295;p48"/>
          <p:cNvGrpSpPr/>
          <p:nvPr/>
        </p:nvGrpSpPr>
        <p:grpSpPr>
          <a:xfrm flipH="1">
            <a:off x="-72562" y="-304810"/>
            <a:ext cx="9238997" cy="2003917"/>
            <a:chOff x="-679" y="-821592"/>
            <a:chExt cx="9238997" cy="1689074"/>
          </a:xfrm>
        </p:grpSpPr>
        <p:grpSp>
          <p:nvGrpSpPr>
            <p:cNvPr id="2296" name="Google Shape;2296;p48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2297" name="Google Shape;2297;p48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2298" name="Google Shape;2298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48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48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48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48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48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48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48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48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48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25" name="Google Shape;2325;p48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326" name="Google Shape;2326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8" name="Google Shape;2328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2339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40" name="Google Shape;2340;p48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341" name="Google Shape;2341;p48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46" name="Google Shape;2246;p48"/>
          <p:cNvGrpSpPr/>
          <p:nvPr/>
        </p:nvGrpSpPr>
        <p:grpSpPr>
          <a:xfrm rot="10800000" flipH="1">
            <a:off x="-675" y="3368190"/>
            <a:ext cx="9238997" cy="2003917"/>
            <a:chOff x="-679" y="-821592"/>
            <a:chExt cx="9238997" cy="1689074"/>
          </a:xfrm>
        </p:grpSpPr>
        <p:grpSp>
          <p:nvGrpSpPr>
            <p:cNvPr id="2247" name="Google Shape;2247;p48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2248" name="Google Shape;2248;p48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2249" name="Google Shape;2249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48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3" name="Google Shape;2253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4" name="Google Shape;2254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5" name="Google Shape;2255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6" name="Google Shape;2256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7" name="Google Shape;2257;p48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8" name="Google Shape;2258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9" name="Google Shape;2259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0" name="Google Shape;2260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1" name="Google Shape;2261;p48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2" name="Google Shape;2262;p48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3" name="Google Shape;2263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4" name="Google Shape;2264;p48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5" name="Google Shape;2265;p48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6" name="Google Shape;2266;p48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7" name="Google Shape;2267;p48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8" name="Google Shape;2268;p48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9" name="Google Shape;2269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0" name="Google Shape;2270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1" name="Google Shape;2271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76" name="Google Shape;2276;p48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277" name="Google Shape;2277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91" name="Google Shape;2291;p48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292" name="Google Shape;2292;p48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5" name="Google Shape;2245;p48"/>
          <p:cNvSpPr txBox="1">
            <a:spLocks noGrp="1"/>
          </p:cNvSpPr>
          <p:nvPr>
            <p:ph type="title"/>
          </p:nvPr>
        </p:nvSpPr>
        <p:spPr>
          <a:xfrm>
            <a:off x="1915207" y="1088835"/>
            <a:ext cx="6855439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defTabSz="285750">
              <a:buClrTx/>
              <a:buSzTx/>
              <a:tabLst>
                <a:tab pos="2116138" algn="l"/>
                <a:tab pos="2689225" algn="l"/>
              </a:tabLst>
              <a:defRPr/>
            </a:pPr>
            <a:r>
              <a:rPr lang="en-US" sz="2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👉 </a:t>
            </a:r>
            <a:r>
              <a:rPr lang="en-US" sz="1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Which method do you find easier—graphical or algebraic (elimination/substitution)? Why?</a:t>
            </a:r>
            <a:br>
              <a:rPr lang="en-US" sz="1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br>
              <a:rPr lang="en-US" sz="2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en-US" sz="2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👉 </a:t>
            </a:r>
            <a:r>
              <a:rPr lang="en-US" sz="1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What part of today’s lesson was most challenging for you, and how will you work to overcome it?</a:t>
            </a:r>
            <a:endParaRPr kumimoji="0" lang="en-US" sz="18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18AF5BF0-B659-78F3-E172-E6E043A220E6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4F25FB8C-DA58-8430-9BFB-1C574CF6173A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2CB68C8-2D65-068F-6671-F9F9E338E724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0B1B134-CA30-B5EB-AC5F-0895E587A916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049CF714-0026-5A59-C272-82C4FDA411D8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5FD6D-5B08-8F37-1A86-9EA54A5DD0A1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8454FDB4-CCB4-A49A-EF1F-93284980A20C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7A6C4412-60DC-945E-D00B-2305BDA7F880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B4D49023-83E1-C994-7380-402191E97469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58EEA718-BDFE-FB7D-B100-1E0117854DA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7220D2D7-1F30-8E99-1893-44EFE5FBE437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F1E8CE7-2CAE-C9BE-058C-C7046FEA72A4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6C40A059-2FAB-684B-4574-30AB65786E1D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9CEEEB8A-2FA3-361E-5254-9F30138AF68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7AAF0FA8-CA72-5156-48B7-D018DE11396F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3BD916AF-CBEC-6215-A902-B01D212CF398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BE93C82-2D69-6FAD-FB1E-3E6535CCA321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7128E0-30A9-CBCF-B3B3-C3D00BA44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3BEB1A46-BE48-1DB8-524E-2AE03806F167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1" name="Google Shape;520;p37">
            <a:extLst>
              <a:ext uri="{FF2B5EF4-FFF2-40B4-BE49-F238E27FC236}">
                <a16:creationId xmlns:a16="http://schemas.microsoft.com/office/drawing/2014/main" id="{5F52D631-B700-54AD-2399-CE5E1F1E9D71}"/>
              </a:ext>
            </a:extLst>
          </p:cNvPr>
          <p:cNvGrpSpPr/>
          <p:nvPr/>
        </p:nvGrpSpPr>
        <p:grpSpPr>
          <a:xfrm>
            <a:off x="7394173" y="3702070"/>
            <a:ext cx="1594558" cy="992180"/>
            <a:chOff x="1695109" y="3783524"/>
            <a:chExt cx="1594558" cy="992180"/>
          </a:xfrm>
        </p:grpSpPr>
        <p:grpSp>
          <p:nvGrpSpPr>
            <p:cNvPr id="22" name="Google Shape;521;p37">
              <a:extLst>
                <a:ext uri="{FF2B5EF4-FFF2-40B4-BE49-F238E27FC236}">
                  <a16:creationId xmlns:a16="http://schemas.microsoft.com/office/drawing/2014/main" id="{6354F08B-8670-99B4-3EEC-8C3BCC6C0211}"/>
                </a:ext>
              </a:extLst>
            </p:cNvPr>
            <p:cNvGrpSpPr/>
            <p:nvPr/>
          </p:nvGrpSpPr>
          <p:grpSpPr>
            <a:xfrm>
              <a:off x="1695109" y="3783524"/>
              <a:ext cx="1468873" cy="861784"/>
              <a:chOff x="763125" y="-960312"/>
              <a:chExt cx="1636810" cy="960313"/>
            </a:xfrm>
          </p:grpSpPr>
          <p:sp>
            <p:nvSpPr>
              <p:cNvPr id="24" name="Google Shape;522;p37">
                <a:extLst>
                  <a:ext uri="{FF2B5EF4-FFF2-40B4-BE49-F238E27FC236}">
                    <a16:creationId xmlns:a16="http://schemas.microsoft.com/office/drawing/2014/main" id="{FB124CE1-603F-0CD7-4DA5-30DC81AA16DD}"/>
                  </a:ext>
                </a:extLst>
              </p:cNvPr>
              <p:cNvSpPr/>
              <p:nvPr/>
            </p:nvSpPr>
            <p:spPr>
              <a:xfrm>
                <a:off x="763125" y="-960312"/>
                <a:ext cx="1630800" cy="9603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23;p37">
                <a:extLst>
                  <a:ext uri="{FF2B5EF4-FFF2-40B4-BE49-F238E27FC236}">
                    <a16:creationId xmlns:a16="http://schemas.microsoft.com/office/drawing/2014/main" id="{9D4990FF-0D59-C4F1-58BB-AB01614A6CEB}"/>
                  </a:ext>
                </a:extLst>
              </p:cNvPr>
              <p:cNvSpPr/>
              <p:nvPr/>
            </p:nvSpPr>
            <p:spPr>
              <a:xfrm>
                <a:off x="769325" y="-952500"/>
                <a:ext cx="1630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65210" h="19050" extrusionOk="0">
                    <a:moveTo>
                      <a:pt x="0" y="733"/>
                    </a:moveTo>
                    <a:lnTo>
                      <a:pt x="32971" y="19050"/>
                    </a:lnTo>
                    <a:lnTo>
                      <a:pt x="6521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" name="Google Shape;524;p37">
                <a:extLst>
                  <a:ext uri="{FF2B5EF4-FFF2-40B4-BE49-F238E27FC236}">
                    <a16:creationId xmlns:a16="http://schemas.microsoft.com/office/drawing/2014/main" id="{C1D5F383-1CB4-A2F7-0E48-1F65FAA0BB0E}"/>
                  </a:ext>
                </a:extLst>
              </p:cNvPr>
              <p:cNvSpPr/>
              <p:nvPr/>
            </p:nvSpPr>
            <p:spPr>
              <a:xfrm>
                <a:off x="787650" y="-549525"/>
                <a:ext cx="6777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27109" h="21981" extrusionOk="0">
                    <a:moveTo>
                      <a:pt x="0" y="21981"/>
                    </a:moveTo>
                    <a:lnTo>
                      <a:pt x="271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" name="Google Shape;525;p37">
                <a:extLst>
                  <a:ext uri="{FF2B5EF4-FFF2-40B4-BE49-F238E27FC236}">
                    <a16:creationId xmlns:a16="http://schemas.microsoft.com/office/drawing/2014/main" id="{731661D8-F45C-DF42-8766-E17E34C83EC5}"/>
                  </a:ext>
                </a:extLst>
              </p:cNvPr>
              <p:cNvSpPr/>
              <p:nvPr/>
            </p:nvSpPr>
            <p:spPr>
              <a:xfrm flipH="1">
                <a:off x="1722210" y="-549525"/>
                <a:ext cx="6777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27109" h="21981" extrusionOk="0">
                    <a:moveTo>
                      <a:pt x="0" y="21981"/>
                    </a:moveTo>
                    <a:lnTo>
                      <a:pt x="271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8" name="Google Shape;526;p37">
                <a:extLst>
                  <a:ext uri="{FF2B5EF4-FFF2-40B4-BE49-F238E27FC236}">
                    <a16:creationId xmlns:a16="http://schemas.microsoft.com/office/drawing/2014/main" id="{2DD10CCC-E6D9-78B3-9317-98D4A23F14BE}"/>
                  </a:ext>
                </a:extLst>
              </p:cNvPr>
              <p:cNvCxnSpPr/>
              <p:nvPr/>
            </p:nvCxnSpPr>
            <p:spPr>
              <a:xfrm rot="10800000" flipH="1">
                <a:off x="1654225" y="-709675"/>
                <a:ext cx="204600" cy="11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527;p37">
                <a:extLst>
                  <a:ext uri="{FF2B5EF4-FFF2-40B4-BE49-F238E27FC236}">
                    <a16:creationId xmlns:a16="http://schemas.microsoft.com/office/drawing/2014/main" id="{C6B3079E-0E1B-62A6-D5FA-B57DCB0F03EB}"/>
                  </a:ext>
                </a:extLst>
              </p:cNvPr>
              <p:cNvCxnSpPr/>
              <p:nvPr/>
            </p:nvCxnSpPr>
            <p:spPr>
              <a:xfrm>
                <a:off x="1434300" y="-100325"/>
                <a:ext cx="331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" name="Google Shape;528;p37">
              <a:extLst>
                <a:ext uri="{FF2B5EF4-FFF2-40B4-BE49-F238E27FC236}">
                  <a16:creationId xmlns:a16="http://schemas.microsoft.com/office/drawing/2014/main" id="{CBDC934D-E79F-1416-C16E-102E3C6BC206}"/>
                </a:ext>
              </a:extLst>
            </p:cNvPr>
            <p:cNvSpPr/>
            <p:nvPr/>
          </p:nvSpPr>
          <p:spPr>
            <a:xfrm>
              <a:off x="1695190" y="3785311"/>
              <a:ext cx="1594478" cy="990393"/>
            </a:xfrm>
            <a:custGeom>
              <a:avLst/>
              <a:gdLst/>
              <a:ahLst/>
              <a:cxnLst/>
              <a:rect l="l" t="t" r="r" b="b"/>
              <a:pathLst>
                <a:path w="71071" h="44145" extrusionOk="0">
                  <a:moveTo>
                    <a:pt x="0" y="38479"/>
                  </a:moveTo>
                  <a:lnTo>
                    <a:pt x="4946" y="43962"/>
                  </a:lnTo>
                  <a:lnTo>
                    <a:pt x="66126" y="44145"/>
                  </a:lnTo>
                  <a:lnTo>
                    <a:pt x="71071" y="44145"/>
                  </a:lnTo>
                  <a:lnTo>
                    <a:pt x="70791" y="5471"/>
                  </a:lnTo>
                  <a:lnTo>
                    <a:pt x="65393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702A4CB-D640-B694-0D05-485E7981A9DD}"/>
              </a:ext>
            </a:extLst>
          </p:cNvPr>
          <p:cNvSpPr txBox="1"/>
          <p:nvPr/>
        </p:nvSpPr>
        <p:spPr>
          <a:xfrm>
            <a:off x="160136" y="791183"/>
            <a:ext cx="45874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2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9" name="Google Shape;2409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804" r="36207" b="616"/>
          <a:stretch/>
        </p:blipFill>
        <p:spPr>
          <a:xfrm>
            <a:off x="0" y="0"/>
            <a:ext cx="4508400" cy="5143500"/>
          </a:xfrm>
          <a:prstGeom prst="parallelogram">
            <a:avLst>
              <a:gd name="adj" fmla="val 25000"/>
            </a:avLst>
          </a:prstGeom>
        </p:spPr>
      </p:pic>
      <p:sp>
        <p:nvSpPr>
          <p:cNvPr id="2410" name="Google Shape;2410;p51"/>
          <p:cNvSpPr txBox="1">
            <a:spLocks noGrp="1"/>
          </p:cNvSpPr>
          <p:nvPr>
            <p:ph type="title"/>
          </p:nvPr>
        </p:nvSpPr>
        <p:spPr>
          <a:xfrm>
            <a:off x="4549132" y="1006300"/>
            <a:ext cx="2366217" cy="5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Homework </a:t>
            </a:r>
            <a:endParaRPr dirty="0"/>
          </a:p>
        </p:txBody>
      </p:sp>
      <p:sp>
        <p:nvSpPr>
          <p:cNvPr id="2411" name="Google Shape;2411;p51"/>
          <p:cNvSpPr txBox="1">
            <a:spLocks noGrp="1"/>
          </p:cNvSpPr>
          <p:nvPr>
            <p:ph type="subTitle" idx="1"/>
          </p:nvPr>
        </p:nvSpPr>
        <p:spPr>
          <a:xfrm>
            <a:off x="4527975" y="2072027"/>
            <a:ext cx="35196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B2C18F19-5601-75DD-3AA8-13B21184BE02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690972E2-2545-F35C-71A5-DF37ED00BA68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7065DA5A-418A-103E-6359-A6992CC31FBE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CC5B18B-E422-BD8C-4C25-D1EDD8E06EAE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1421342-EB38-0662-2D32-252FE0B4D66B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9DE47-F9BC-EA48-248B-66A09BB8C90A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59AA35E1-9FFF-D7AA-ADE4-EC5BE38124F0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5CE82F36-A917-3B90-29CF-189836E0B3C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B7B3A4D1-A868-8B32-477F-B6E64809BC4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AE6A3FAF-3418-2144-4BAA-F5D30317561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006A8C7D-BE28-3FDC-6F83-1CF6F02BEEFF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5E6C98CF-4EF0-74F0-E015-644B809B0F0F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96278C02-BB23-076A-579B-B03D435B252B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87E2918-BD28-1CE7-80C8-AB0A5E011A6D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0CE5D86C-08B7-F67F-5679-FDD4A44B0E0C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ACB217A9-4B52-CF16-B1EF-D5BADB18F9F4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CB8796F-0B47-C3BF-7030-DB2FEE0A6B70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A6EAD1-598F-3535-66B0-15DC0CD97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821DD39A-D741-6311-4FD2-327971BA94F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628B43-CB94-357B-5835-EB19069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911" y="856844"/>
            <a:ext cx="6118637" cy="572700"/>
          </a:xfrm>
        </p:spPr>
        <p:txBody>
          <a:bodyPr/>
          <a:lstStyle/>
          <a:p>
            <a:r>
              <a:rPr lang="en-US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62267-FAD2-6B9D-6665-D441D4E9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0806" y="1850484"/>
            <a:ext cx="6258122" cy="36570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000" dirty="0"/>
              <a:t>Solve simultaneous equations by graphing linear equations and finding their intersection.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3BF9D78E-BC32-1749-51F3-F9816F8DC629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A505EAE4-3F5F-B7BF-2C94-A4A2C50FDB22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C558AD03-5042-F33A-DE77-DFB54B496DD0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C2163788-BE18-1FF0-4CE8-F3E67E04DE83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ED8AA789-4BFB-4F41-8263-706A074B1757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5275D5-5507-CAA7-643E-08D0B6F221E9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6BF4312C-41BA-4BBC-AEEB-80653053FCD1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B8743671-1C41-C027-AF30-02B58191CF7D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7F2EEAE2-400C-038E-52A9-00463607F73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id="{4FD28DD8-B6F5-7DF4-216B-9FCC969536A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4D882B50-4493-1B8D-5758-63E99DC2EB4F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492F79FA-016B-E171-3954-8B8246EAE5C6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0">
            <a:extLst>
              <a:ext uri="{FF2B5EF4-FFF2-40B4-BE49-F238E27FC236}">
                <a16:creationId xmlns:a16="http://schemas.microsoft.com/office/drawing/2014/main" id="{9EEEC4CF-DACD-F48A-45B1-00DADA55E78E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1">
            <a:extLst>
              <a:ext uri="{FF2B5EF4-FFF2-40B4-BE49-F238E27FC236}">
                <a16:creationId xmlns:a16="http://schemas.microsoft.com/office/drawing/2014/main" id="{61E87DB7-256E-5E6F-B3C0-1675D246A49E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52">
            <a:extLst>
              <a:ext uri="{FF2B5EF4-FFF2-40B4-BE49-F238E27FC236}">
                <a16:creationId xmlns:a16="http://schemas.microsoft.com/office/drawing/2014/main" id="{A64B0585-6F3C-F7DA-6691-E1140A9E751C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2">
            <a:extLst>
              <a:ext uri="{FF2B5EF4-FFF2-40B4-BE49-F238E27FC236}">
                <a16:creationId xmlns:a16="http://schemas.microsoft.com/office/drawing/2014/main" id="{146E50C5-B15A-1678-1C89-39F0DD1EFD4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AE839D23-578A-9705-7D73-6883F21DDA4E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A8D6FA-ACAE-53F0-9F38-E27F33DB7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4" name="Rounded Rectangle 49">
            <a:extLst>
              <a:ext uri="{FF2B5EF4-FFF2-40B4-BE49-F238E27FC236}">
                <a16:creationId xmlns:a16="http://schemas.microsoft.com/office/drawing/2014/main" id="{5058D53B-1CD5-4E0F-A2F5-BDC9AFE6620C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ln/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43CBB11-EBE4-2FDA-BA3A-42E278D64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41" y="3394129"/>
            <a:ext cx="2857760" cy="17027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206606F-6D1B-0B6B-4086-49867A469AFD}"/>
              </a:ext>
            </a:extLst>
          </p:cNvPr>
          <p:cNvSpPr txBox="1"/>
          <p:nvPr/>
        </p:nvSpPr>
        <p:spPr>
          <a:xfrm>
            <a:off x="1761706" y="787368"/>
            <a:ext cx="7186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🚖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taxi fare (one with a flat starting fee + lower rate, the other with no starting fee but higher per km rate). At what distance do both taxis cost the same?</a:t>
            </a:r>
          </a:p>
        </p:txBody>
      </p:sp>
      <p:sp>
        <p:nvSpPr>
          <p:cNvPr id="42" name="Rounded Rectangle 25">
            <a:extLst>
              <a:ext uri="{FF2B5EF4-FFF2-40B4-BE49-F238E27FC236}">
                <a16:creationId xmlns:a16="http://schemas.microsoft.com/office/drawing/2014/main" id="{8E4D4F91-F848-6333-1414-2B4C31C558A9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054F6605-EE44-0B0A-A547-5FFAE05E59D5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8179DA97-CD8C-2008-4DE3-847DF1B37D55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EA44423C-FA16-FC77-D37B-D3C8D21DF96E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381171FE-B11F-A416-1ABF-FB309A2D4E5A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6D657F-43A9-7731-68B4-F0F45A0EF224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8" name="Rounded Rectangle 44">
            <a:extLst>
              <a:ext uri="{FF2B5EF4-FFF2-40B4-BE49-F238E27FC236}">
                <a16:creationId xmlns:a16="http://schemas.microsoft.com/office/drawing/2014/main" id="{777A0823-3516-9718-492E-D2239005F400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5">
            <a:extLst>
              <a:ext uri="{FF2B5EF4-FFF2-40B4-BE49-F238E27FC236}">
                <a16:creationId xmlns:a16="http://schemas.microsoft.com/office/drawing/2014/main" id="{5AD7C195-7132-A194-F342-E2F7E7B3E04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50" name="Rounded Rectangle 46">
            <a:extLst>
              <a:ext uri="{FF2B5EF4-FFF2-40B4-BE49-F238E27FC236}">
                <a16:creationId xmlns:a16="http://schemas.microsoft.com/office/drawing/2014/main" id="{95C5CEFC-A31D-B5E1-4644-EE7333F8F86C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47">
            <a:extLst>
              <a:ext uri="{FF2B5EF4-FFF2-40B4-BE49-F238E27FC236}">
                <a16:creationId xmlns:a16="http://schemas.microsoft.com/office/drawing/2014/main" id="{13878001-DB3A-AB26-E3EB-6292F1BFEF80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52" name="Rounded Rectangle 48">
            <a:extLst>
              <a:ext uri="{FF2B5EF4-FFF2-40B4-BE49-F238E27FC236}">
                <a16:creationId xmlns:a16="http://schemas.microsoft.com/office/drawing/2014/main" id="{D72C7F73-9B07-C16D-85C3-BC079EAF70C7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49">
            <a:extLst>
              <a:ext uri="{FF2B5EF4-FFF2-40B4-BE49-F238E27FC236}">
                <a16:creationId xmlns:a16="http://schemas.microsoft.com/office/drawing/2014/main" id="{0292FA1A-8454-4833-9636-D76E789FD1E7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ln/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0">
            <a:extLst>
              <a:ext uri="{FF2B5EF4-FFF2-40B4-BE49-F238E27FC236}">
                <a16:creationId xmlns:a16="http://schemas.microsoft.com/office/drawing/2014/main" id="{D1C6CD63-918C-5FE7-5B9F-E983D26681B5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5" name="Rounded Rectangle 51">
            <a:extLst>
              <a:ext uri="{FF2B5EF4-FFF2-40B4-BE49-F238E27FC236}">
                <a16:creationId xmlns:a16="http://schemas.microsoft.com/office/drawing/2014/main" id="{9218045E-9DEE-59F0-E3B5-E9E3C7B814F2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6" name="Rounded Rectangle 52">
            <a:extLst>
              <a:ext uri="{FF2B5EF4-FFF2-40B4-BE49-F238E27FC236}">
                <a16:creationId xmlns:a16="http://schemas.microsoft.com/office/drawing/2014/main" id="{7BD84323-8519-AF8E-6C23-2DBB37B98916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7" name="Rounded Rectangle 52">
            <a:extLst>
              <a:ext uri="{FF2B5EF4-FFF2-40B4-BE49-F238E27FC236}">
                <a16:creationId xmlns:a16="http://schemas.microsoft.com/office/drawing/2014/main" id="{DA6FB8C3-0860-72CB-E980-AFF9519EE5A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8" name="Footer Placeholder 6">
            <a:extLst>
              <a:ext uri="{FF2B5EF4-FFF2-40B4-BE49-F238E27FC236}">
                <a16:creationId xmlns:a16="http://schemas.microsoft.com/office/drawing/2014/main" id="{1146F508-E655-F89D-6322-7E36824299F4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A7B923-2DEF-26D5-BB14-6053F6DE2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60" name="Rounded Rectangle 49">
            <a:extLst>
              <a:ext uri="{FF2B5EF4-FFF2-40B4-BE49-F238E27FC236}">
                <a16:creationId xmlns:a16="http://schemas.microsoft.com/office/drawing/2014/main" id="{7713BD19-5F74-C1DE-3E06-6BC7C7C4426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F0CB331-F1AB-EE65-B1E5-2C7F6D920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946" y="3533686"/>
            <a:ext cx="3039348" cy="1537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D4E3F-D0A6-B0D4-8D80-62E4387FE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333" y="1790190"/>
            <a:ext cx="3848537" cy="298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Google Shape;2125;p39"/>
          <p:cNvGrpSpPr/>
          <p:nvPr/>
        </p:nvGrpSpPr>
        <p:grpSpPr>
          <a:xfrm rot="10800000" flipH="1">
            <a:off x="8258712" y="170548"/>
            <a:ext cx="797563" cy="1051691"/>
            <a:chOff x="-2065687" y="1646185"/>
            <a:chExt cx="717426" cy="946021"/>
          </a:xfrm>
        </p:grpSpPr>
        <p:sp>
          <p:nvSpPr>
            <p:cNvPr id="2126" name="Google Shape;2126;p39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9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0" name="Google Shape;2130;p39"/>
          <p:cNvGrpSpPr/>
          <p:nvPr/>
        </p:nvGrpSpPr>
        <p:grpSpPr>
          <a:xfrm flipH="1">
            <a:off x="179287" y="3923173"/>
            <a:ext cx="797563" cy="1051691"/>
            <a:chOff x="-2065687" y="1646185"/>
            <a:chExt cx="717426" cy="946021"/>
          </a:xfrm>
        </p:grpSpPr>
        <p:sp>
          <p:nvSpPr>
            <p:cNvPr id="2131" name="Google Shape;2131;p39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9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9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ED9E8E8B-E62B-F72B-850D-27013C23131F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2E75A7F8-6480-9519-BB78-87ADC565264B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7106423-D399-D922-04A2-8D1E06980D13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0FBF12DA-465D-2878-4676-8F82A65D4708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5D8DF9B-A752-8561-D0C1-76C8DE9698CE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D7C7F-A48E-F285-F115-8E27187E65DD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CB76991A-F37B-DA12-13DB-01DCFC10395E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EB34F44E-4A4C-6699-C8E8-AFBAFE150A20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ABBB5958-DF3D-DA08-046B-426F8EDAE6BA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33C44EC0-21E0-812D-76D9-78600ECA46E9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CD1E92AB-DAAB-A79F-E502-232CC35BA7E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89C11781-300D-AB9B-29E7-878E44392CD0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208D8AEB-CF2F-E449-799B-678CD790E17A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1354A284-A546-AAB0-D47A-6BFE2BD226B9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1042BB37-C053-3BA9-6AF7-22BE691647F2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1E27B03E-16F3-5F1F-4416-E49C9C04BD2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B4209E1-2B1E-863E-8BDA-9522E0261FF9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178A12-2389-69A6-DD7A-57D573FA8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0ACE67D5-7DE3-FF93-8F14-BD11DEF946B6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ED373-8A89-C2D0-D2D0-B973CCC52124}"/>
              </a:ext>
            </a:extLst>
          </p:cNvPr>
          <p:cNvSpPr txBox="1"/>
          <p:nvPr/>
        </p:nvSpPr>
        <p:spPr>
          <a:xfrm>
            <a:off x="2419565" y="1171592"/>
            <a:ext cx="656506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Pre-learning 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6D497-6253-2508-14F8-356CA03FF896}"/>
              </a:ext>
            </a:extLst>
          </p:cNvPr>
          <p:cNvSpPr/>
          <p:nvPr/>
        </p:nvSpPr>
        <p:spPr>
          <a:xfrm>
            <a:off x="6643330" y="4581251"/>
            <a:ext cx="240963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Round table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7BC9E5-FE04-C64E-EDA3-8BE64F3D7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404" y="2807906"/>
            <a:ext cx="2181805" cy="1880319"/>
          </a:xfrm>
          <a:prstGeom prst="rect">
            <a:avLst/>
          </a:prstGeom>
        </p:spPr>
      </p:pic>
      <p:pic>
        <p:nvPicPr>
          <p:cNvPr id="23" name="Picture 2" descr="Loop problem in the QR code scanner screen - MIT App Inventor Help - MIT  App Inventor Community">
            <a:extLst>
              <a:ext uri="{FF2B5EF4-FFF2-40B4-BE49-F238E27FC236}">
                <a16:creationId xmlns:a16="http://schemas.microsoft.com/office/drawing/2014/main" id="{48C0FEB8-BAA7-3073-9149-BF2473E7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>
            <a:fillRect/>
          </a:stretch>
        </p:blipFill>
        <p:spPr bwMode="auto">
          <a:xfrm>
            <a:off x="2302772" y="1688676"/>
            <a:ext cx="2295035" cy="27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>
          <a:extLst>
            <a:ext uri="{FF2B5EF4-FFF2-40B4-BE49-F238E27FC236}">
              <a16:creationId xmlns:a16="http://schemas.microsoft.com/office/drawing/2014/main" id="{588658B7-00A5-B27C-1BA0-8B901F8BE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Google Shape;2125;p39">
            <a:extLst>
              <a:ext uri="{FF2B5EF4-FFF2-40B4-BE49-F238E27FC236}">
                <a16:creationId xmlns:a16="http://schemas.microsoft.com/office/drawing/2014/main" id="{DAE53184-7247-FCEE-DF94-8AF241626982}"/>
              </a:ext>
            </a:extLst>
          </p:cNvPr>
          <p:cNvGrpSpPr/>
          <p:nvPr/>
        </p:nvGrpSpPr>
        <p:grpSpPr>
          <a:xfrm rot="10800000" flipH="1">
            <a:off x="8258712" y="170548"/>
            <a:ext cx="797563" cy="1051691"/>
            <a:chOff x="-2065687" y="1646185"/>
            <a:chExt cx="717426" cy="946021"/>
          </a:xfrm>
        </p:grpSpPr>
        <p:sp>
          <p:nvSpPr>
            <p:cNvPr id="2126" name="Google Shape;2126;p39">
              <a:extLst>
                <a:ext uri="{FF2B5EF4-FFF2-40B4-BE49-F238E27FC236}">
                  <a16:creationId xmlns:a16="http://schemas.microsoft.com/office/drawing/2014/main" id="{CE6B199D-AD86-271F-2E3E-F801F5820628}"/>
                </a:ext>
              </a:extLst>
            </p:cNvPr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9">
              <a:extLst>
                <a:ext uri="{FF2B5EF4-FFF2-40B4-BE49-F238E27FC236}">
                  <a16:creationId xmlns:a16="http://schemas.microsoft.com/office/drawing/2014/main" id="{44AE59FC-58D5-1E52-2238-5F09806A748B}"/>
                </a:ext>
              </a:extLst>
            </p:cNvPr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9">
              <a:extLst>
                <a:ext uri="{FF2B5EF4-FFF2-40B4-BE49-F238E27FC236}">
                  <a16:creationId xmlns:a16="http://schemas.microsoft.com/office/drawing/2014/main" id="{1359186D-6D20-CF4D-8473-AA70348E7ECB}"/>
                </a:ext>
              </a:extLst>
            </p:cNvPr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9">
              <a:extLst>
                <a:ext uri="{FF2B5EF4-FFF2-40B4-BE49-F238E27FC236}">
                  <a16:creationId xmlns:a16="http://schemas.microsoft.com/office/drawing/2014/main" id="{C15F0A2E-8427-4EEF-ED84-7D5D75CBD644}"/>
                </a:ext>
              </a:extLst>
            </p:cNvPr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0" name="Google Shape;2130;p39">
            <a:extLst>
              <a:ext uri="{FF2B5EF4-FFF2-40B4-BE49-F238E27FC236}">
                <a16:creationId xmlns:a16="http://schemas.microsoft.com/office/drawing/2014/main" id="{13458D8D-B863-3205-2311-46B73A023756}"/>
              </a:ext>
            </a:extLst>
          </p:cNvPr>
          <p:cNvGrpSpPr/>
          <p:nvPr/>
        </p:nvGrpSpPr>
        <p:grpSpPr>
          <a:xfrm flipH="1">
            <a:off x="179287" y="3923173"/>
            <a:ext cx="797563" cy="1051691"/>
            <a:chOff x="-2065687" y="1646185"/>
            <a:chExt cx="717426" cy="946021"/>
          </a:xfrm>
        </p:grpSpPr>
        <p:sp>
          <p:nvSpPr>
            <p:cNvPr id="2131" name="Google Shape;2131;p39">
              <a:extLst>
                <a:ext uri="{FF2B5EF4-FFF2-40B4-BE49-F238E27FC236}">
                  <a16:creationId xmlns:a16="http://schemas.microsoft.com/office/drawing/2014/main" id="{05544A44-F17F-FDFD-FEA8-804D3905EECB}"/>
                </a:ext>
              </a:extLst>
            </p:cNvPr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9">
              <a:extLst>
                <a:ext uri="{FF2B5EF4-FFF2-40B4-BE49-F238E27FC236}">
                  <a16:creationId xmlns:a16="http://schemas.microsoft.com/office/drawing/2014/main" id="{60129B7D-9759-CDA9-1E8A-6E22C2544E3C}"/>
                </a:ext>
              </a:extLst>
            </p:cNvPr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9">
              <a:extLst>
                <a:ext uri="{FF2B5EF4-FFF2-40B4-BE49-F238E27FC236}">
                  <a16:creationId xmlns:a16="http://schemas.microsoft.com/office/drawing/2014/main" id="{B5DEE115-F4C8-E29D-BA32-215C2A4EE320}"/>
                </a:ext>
              </a:extLst>
            </p:cNvPr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9">
              <a:extLst>
                <a:ext uri="{FF2B5EF4-FFF2-40B4-BE49-F238E27FC236}">
                  <a16:creationId xmlns:a16="http://schemas.microsoft.com/office/drawing/2014/main" id="{A0634AE7-1483-F6B0-8BFB-3CE22441A566}"/>
                </a:ext>
              </a:extLst>
            </p:cNvPr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FC88BD5B-B149-4795-3618-0EA2673A9B1B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DD291974-DC38-796C-1D54-1E24FB53B04D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82F66EFF-E648-D979-B5D6-5491785B591C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F97F3F25-00FD-2974-89D4-DB43BCB80CA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E7DF896C-C394-5157-CDC3-90C35C3A6348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DE2A-9E00-FBEF-1905-179D8178F660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5C278427-F472-DEF8-C3F8-9E5678C98411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F3050F08-B1A7-550E-B152-BC339D10005A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9AC5C4B8-3350-3A11-0593-ED74C194A72C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AE63F2CE-834B-B44E-4E2C-11C058070E87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47AAD7BA-C294-DAB9-EBE9-42E50E481C25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4CC0F6F2-BFE6-9E98-B87F-7D812757B988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78A440F3-890A-3BD2-0058-B5B4ABAF7635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251B9921-EC82-871B-D6E4-CFE8CEACBA58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1327351B-DCEE-347F-DCE7-9726D93ACE6D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B376874A-938B-DDD9-3D6A-BE265F44762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3A2DC00D-B01B-7F2C-FB30-D5C592A3DF03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559F62-AE43-80DF-8B1F-30AFE85B6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FBAF0FC1-F070-9685-3976-4BAF75956A69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2756F-6FF2-0F77-7986-E285B18E4A43}"/>
              </a:ext>
            </a:extLst>
          </p:cNvPr>
          <p:cNvSpPr txBox="1"/>
          <p:nvPr/>
        </p:nvSpPr>
        <p:spPr>
          <a:xfrm>
            <a:off x="1692910" y="817993"/>
            <a:ext cx="6565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following equation to fill the table of values below: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06043B-DB1A-DD0D-5559-E4EEEF9A2185}"/>
                  </a:ext>
                </a:extLst>
              </p:cNvPr>
              <p:cNvSpPr txBox="1"/>
              <p:nvPr/>
            </p:nvSpPr>
            <p:spPr>
              <a:xfrm>
                <a:off x="3148280" y="1310173"/>
                <a:ext cx="20515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 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06043B-DB1A-DD0D-5559-E4EEEF9A2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280" y="1310173"/>
                <a:ext cx="2051587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6F7F147-5EBD-6CDD-7636-719ACEB36957}"/>
              </a:ext>
            </a:extLst>
          </p:cNvPr>
          <p:cNvGraphicFramePr>
            <a:graphicFrameLocks noGrp="1"/>
          </p:cNvGraphicFramePr>
          <p:nvPr/>
        </p:nvGraphicFramePr>
        <p:xfrm>
          <a:off x="2886656" y="2192256"/>
          <a:ext cx="4936515" cy="1030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7303">
                  <a:extLst>
                    <a:ext uri="{9D8B030D-6E8A-4147-A177-3AD203B41FA5}">
                      <a16:colId xmlns:a16="http://schemas.microsoft.com/office/drawing/2014/main" val="3326204201"/>
                    </a:ext>
                  </a:extLst>
                </a:gridCol>
                <a:gridCol w="987303">
                  <a:extLst>
                    <a:ext uri="{9D8B030D-6E8A-4147-A177-3AD203B41FA5}">
                      <a16:colId xmlns:a16="http://schemas.microsoft.com/office/drawing/2014/main" val="3794805966"/>
                    </a:ext>
                  </a:extLst>
                </a:gridCol>
                <a:gridCol w="987303">
                  <a:extLst>
                    <a:ext uri="{9D8B030D-6E8A-4147-A177-3AD203B41FA5}">
                      <a16:colId xmlns:a16="http://schemas.microsoft.com/office/drawing/2014/main" val="3961969474"/>
                    </a:ext>
                  </a:extLst>
                </a:gridCol>
                <a:gridCol w="987303">
                  <a:extLst>
                    <a:ext uri="{9D8B030D-6E8A-4147-A177-3AD203B41FA5}">
                      <a16:colId xmlns:a16="http://schemas.microsoft.com/office/drawing/2014/main" val="3983570515"/>
                    </a:ext>
                  </a:extLst>
                </a:gridCol>
                <a:gridCol w="987303">
                  <a:extLst>
                    <a:ext uri="{9D8B030D-6E8A-4147-A177-3AD203B41FA5}">
                      <a16:colId xmlns:a16="http://schemas.microsoft.com/office/drawing/2014/main" val="828669020"/>
                    </a:ext>
                  </a:extLst>
                </a:gridCol>
              </a:tblGrid>
              <a:tr h="515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134428"/>
                  </a:ext>
                </a:extLst>
              </a:tr>
              <a:tr h="515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66177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3614A250-50BE-0F95-A037-D0AC88E552AE}"/>
              </a:ext>
            </a:extLst>
          </p:cNvPr>
          <p:cNvSpPr/>
          <p:nvPr/>
        </p:nvSpPr>
        <p:spPr>
          <a:xfrm>
            <a:off x="6859472" y="4550881"/>
            <a:ext cx="24288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Rally coach </a:t>
            </a:r>
          </a:p>
        </p:txBody>
      </p:sp>
    </p:spTree>
    <p:extLst>
      <p:ext uri="{BB962C8B-B14F-4D97-AF65-F5344CB8AC3E}">
        <p14:creationId xmlns:p14="http://schemas.microsoft.com/office/powerpoint/2010/main" val="93468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44"/>
          <p:cNvSpPr txBox="1">
            <a:spLocks noGrp="1"/>
          </p:cNvSpPr>
          <p:nvPr>
            <p:ph type="subTitle" idx="4"/>
          </p:nvPr>
        </p:nvSpPr>
        <p:spPr>
          <a:xfrm>
            <a:off x="1777975" y="1100848"/>
            <a:ext cx="439217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The Graphical Method: Basic Steps</a:t>
            </a:r>
            <a:endParaRPr baseline="30000" dirty="0"/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C5754E3C-57CE-7209-1B34-1BD4AECC6DE9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B3FBF716-9CE4-91B6-0DBF-92758CBE8F59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4F99BF74-C666-826F-FC15-39DB977B0BAC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2D2E6BE-23A0-9EBE-26DC-81B9E414BBD7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B4E2B04-8FB8-BE26-7B2E-47B4C4B29CA8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938E4-FD7F-C325-C684-5BA5DD4BB465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767437D6-7234-67E4-5AD7-ABBDF4F5E8CB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CECC06A2-7AEB-705E-B39B-B70AA4C42EE0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 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C7C1668E-0E30-1C10-D080-D4BC9C17765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042A21C5-7A64-41EB-BB1B-751B0ED476CA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28E515C5-995F-0EBE-74F0-36CCAF5F9B93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6BADB8A5-86AB-E4FB-2D79-55D34EF48800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B355FC91-BA20-68D0-9E8D-84683E727663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330EF293-2EB8-61F4-FC62-18BD822FD1B7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4275F37A-5CAB-89C2-6F8B-2E43040C829B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D6A899F-94BA-9542-C500-A16CAAC9A86D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FCD6D281-4F44-03D2-DFD5-A4ACE46A7091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182EC3-34C3-2530-02F3-D24FD1007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F401897-A6FD-D989-8BB0-D3C72A8716DC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7B1626EC-40BC-D4E8-7184-FF257D4B9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572" y="1783324"/>
            <a:ext cx="4897592" cy="2333584"/>
          </a:xfrm>
        </p:spPr>
        <p:txBody>
          <a:bodyPr/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Create a table of values for each equation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Plot points on the coordinate plane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Draw lines through the points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Find the point of intersection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Verify the solution algebraically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>
          <a:extLst>
            <a:ext uri="{FF2B5EF4-FFF2-40B4-BE49-F238E27FC236}">
              <a16:creationId xmlns:a16="http://schemas.microsoft.com/office/drawing/2014/main" id="{612C0A0E-B3A1-5ECD-0E49-BA9C8CA2E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90" name="Google Shape;2190;p44">
                <a:extLst>
                  <a:ext uri="{FF2B5EF4-FFF2-40B4-BE49-F238E27FC236}">
                    <a16:creationId xmlns:a16="http://schemas.microsoft.com/office/drawing/2014/main" id="{331D5721-419A-F24E-6DBF-D64214C7B28F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582690" y="1286139"/>
                <a:ext cx="2059539" cy="5177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190" name="Google Shape;2190;p44">
                <a:extLst>
                  <a:ext uri="{FF2B5EF4-FFF2-40B4-BE49-F238E27FC236}">
                    <a16:creationId xmlns:a16="http://schemas.microsoft.com/office/drawing/2014/main" id="{331D5721-419A-F24E-6DBF-D64214C7B28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82690" y="1286139"/>
                <a:ext cx="2059539" cy="517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511A3CC3-F58F-9BD4-759E-652B817FC486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E1D2F10B-F013-16B7-6785-A5EF40D006B3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5930BEE0-6C06-A03C-1227-72476926E92C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2825B1BC-5FA2-A15B-AD3C-3F6C9587B22E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F41A735-1BC4-8F19-D25B-C4D7B292CED3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62CC4-E8DE-D5B1-3EDB-7B6BBE0FD0B4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F1CA7069-EB27-9D2C-2F7F-01A05D45D3BE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0027BCCA-3379-B070-67CC-173388A383F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 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5259390E-7D95-A1E3-C6D5-F7BDE5283305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D5A34B81-E7E7-B05F-2AB1-F0C4F445D425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10F6F0DC-269C-BA68-FF87-E4D095FA23F6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278BCDC8-F62F-2277-F48F-4AC770F33426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6EF5D9CA-4809-FAD9-17AF-8737DCF9C7AF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DCE4C11F-66BC-1292-171C-78E8DEADAD34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2E965101-841A-ED87-383D-116E7FB26DDB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BC3312B2-89ED-CF9D-FE45-BFC7535B900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0C7A860-52BF-6E35-E426-B96F5E2F17C0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2E6DF3-6976-79BF-39E2-E8ED5753A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8CF07B65-0F96-267A-401A-59523D1C626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3E23F-B859-400C-ADD4-BEB8CBB13DDD}"/>
              </a:ext>
            </a:extLst>
          </p:cNvPr>
          <p:cNvSpPr txBox="1"/>
          <p:nvPr/>
        </p:nvSpPr>
        <p:spPr>
          <a:xfrm>
            <a:off x="1608057" y="817649"/>
            <a:ext cx="71577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following pair of simultaneous equations using the graphical method.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30335C-CB7F-9542-DEB8-213B9E1470E1}"/>
                  </a:ext>
                </a:extLst>
              </p:cNvPr>
              <p:cNvSpPr txBox="1"/>
              <p:nvPr/>
            </p:nvSpPr>
            <p:spPr>
              <a:xfrm>
                <a:off x="1582690" y="1841945"/>
                <a:ext cx="1926347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ts val="1400"/>
                  <a:buFont typeface="Hanken Grotesk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3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−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 </m:t>
                      </m:r>
                    </m:oMath>
                  </m:oMathPara>
                </a14:m>
                <a:endParaRPr kumimoji="0" lang="de-DE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anken Grotesk"/>
                  <a:sym typeface="Hanken Grotesk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30335C-CB7F-9542-DEB8-213B9E147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90" y="1841945"/>
                <a:ext cx="1926347" cy="392993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6042885-1525-2CC0-6876-C5AEDF13D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46451"/>
              </p:ext>
            </p:extLst>
          </p:nvPr>
        </p:nvGraphicFramePr>
        <p:xfrm>
          <a:off x="6157637" y="1382955"/>
          <a:ext cx="2245876" cy="729736"/>
        </p:xfrm>
        <a:graphic>
          <a:graphicData uri="http://schemas.openxmlformats.org/drawingml/2006/table">
            <a:tbl>
              <a:tblPr firstRow="1" bandRow="1">
                <a:tableStyleId>{BC28B0AB-416D-4973-8468-82CEFD99C06D}</a:tableStyleId>
              </a:tblPr>
              <a:tblGrid>
                <a:gridCol w="561469">
                  <a:extLst>
                    <a:ext uri="{9D8B030D-6E8A-4147-A177-3AD203B41FA5}">
                      <a16:colId xmlns:a16="http://schemas.microsoft.com/office/drawing/2014/main" val="144347890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02285941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30105077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653838837"/>
                    </a:ext>
                  </a:extLst>
                </a:gridCol>
              </a:tblGrid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36014"/>
                  </a:ext>
                </a:extLst>
              </a:tr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477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02F532E-2B64-74B1-E80A-E26848D5C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92932"/>
              </p:ext>
            </p:extLst>
          </p:nvPr>
        </p:nvGraphicFramePr>
        <p:xfrm>
          <a:off x="6157636" y="2431281"/>
          <a:ext cx="2245876" cy="729736"/>
        </p:xfrm>
        <a:graphic>
          <a:graphicData uri="http://schemas.openxmlformats.org/drawingml/2006/table">
            <a:tbl>
              <a:tblPr firstRow="1" bandRow="1">
                <a:tableStyleId>{BC28B0AB-416D-4973-8468-82CEFD99C06D}</a:tableStyleId>
              </a:tblPr>
              <a:tblGrid>
                <a:gridCol w="561469">
                  <a:extLst>
                    <a:ext uri="{9D8B030D-6E8A-4147-A177-3AD203B41FA5}">
                      <a16:colId xmlns:a16="http://schemas.microsoft.com/office/drawing/2014/main" val="383518543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302937145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3037296070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2660092837"/>
                    </a:ext>
                  </a:extLst>
                </a:gridCol>
              </a:tblGrid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70842"/>
                  </a:ext>
                </a:extLst>
              </a:tr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94907"/>
                  </a:ext>
                </a:extLst>
              </a:tr>
            </a:tbl>
          </a:graphicData>
        </a:graphic>
      </p:graphicFrame>
      <p:sp>
        <p:nvSpPr>
          <p:cNvPr id="28" name="Arrow: Right 27">
            <a:extLst>
              <a:ext uri="{FF2B5EF4-FFF2-40B4-BE49-F238E27FC236}">
                <a16:creationId xmlns:a16="http://schemas.microsoft.com/office/drawing/2014/main" id="{A9147509-8FDF-43C9-4EBF-68186E721209}"/>
              </a:ext>
            </a:extLst>
          </p:cNvPr>
          <p:cNvSpPr/>
          <p:nvPr/>
        </p:nvSpPr>
        <p:spPr>
          <a:xfrm>
            <a:off x="5377775" y="1463116"/>
            <a:ext cx="705173" cy="35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Eq 1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A5895E-A420-8284-938A-CC37D8906423}"/>
              </a:ext>
            </a:extLst>
          </p:cNvPr>
          <p:cNvSpPr/>
          <p:nvPr/>
        </p:nvSpPr>
        <p:spPr>
          <a:xfrm>
            <a:off x="5377775" y="2523845"/>
            <a:ext cx="705173" cy="35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Eq 2 </a:t>
            </a:r>
          </a:p>
        </p:txBody>
      </p:sp>
    </p:spTree>
    <p:extLst>
      <p:ext uri="{BB962C8B-B14F-4D97-AF65-F5344CB8AC3E}">
        <p14:creationId xmlns:p14="http://schemas.microsoft.com/office/powerpoint/2010/main" val="82398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>
          <a:extLst>
            <a:ext uri="{FF2B5EF4-FFF2-40B4-BE49-F238E27FC236}">
              <a16:creationId xmlns:a16="http://schemas.microsoft.com/office/drawing/2014/main" id="{3DDF2ED0-463F-2323-49A3-D23B6CB4F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3A35AC03-474E-2D60-6C5E-39A17033C105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4B497B02-9DD3-E55E-C760-D0FD6B3858FB}"/>
              </a:ext>
            </a:extLst>
          </p:cNvPr>
          <p:cNvSpPr/>
          <p:nvPr/>
        </p:nvSpPr>
        <p:spPr>
          <a:xfrm>
            <a:off x="7166211" y="74233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1B042EFC-504A-63A2-027E-BE5311402C25}"/>
              </a:ext>
            </a:extLst>
          </p:cNvPr>
          <p:cNvSpPr/>
          <p:nvPr/>
        </p:nvSpPr>
        <p:spPr>
          <a:xfrm>
            <a:off x="5838718" y="52804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BF23DBD9-3C84-1E73-8BC8-B525A7D422F5}"/>
              </a:ext>
            </a:extLst>
          </p:cNvPr>
          <p:cNvSpPr/>
          <p:nvPr/>
        </p:nvSpPr>
        <p:spPr>
          <a:xfrm>
            <a:off x="4446905" y="61998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8DFB336-AF82-21C1-96F3-25A0345B8B89}"/>
              </a:ext>
            </a:extLst>
          </p:cNvPr>
          <p:cNvSpPr/>
          <p:nvPr/>
        </p:nvSpPr>
        <p:spPr>
          <a:xfrm>
            <a:off x="1421487" y="35705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3E5AB-67A8-9360-4E66-0EC3F5DAFA3A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AA9047A1-E873-8ECC-D90B-028CBBA728F6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F9B090D8-555A-A23E-1764-C6AA3F8B770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 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EC3B0FDD-C467-5DA0-AD42-169D3CC8F21D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9F1DA365-F92D-4D66-08B8-D4E4766A9732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1842234A-53AB-B2E6-5E56-C65E1C0B946F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CBDDE1F6-A1D9-ABFE-80DA-0AC9B52FFD6D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FA2D6DB5-FDCF-2688-D0F0-5AE331A6CB0D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A46C21AA-3D4F-3013-2ABA-B719A5D760FC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E682417A-F45F-3CCD-086C-3FDD3BA8F341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86DE0E9-E7C9-098A-9703-C1EB6666DA41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7C42E72-4D3E-D5FD-B971-D5124B1E5F1F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A0EA42-0395-6CC9-C6B6-C3F10D841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A809EAEF-0DED-CE8E-9549-E642F14280D2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89B93C0-93D6-06CE-B620-C6F4F74CD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15746"/>
              </p:ext>
            </p:extLst>
          </p:nvPr>
        </p:nvGraphicFramePr>
        <p:xfrm>
          <a:off x="6822184" y="749227"/>
          <a:ext cx="2245876" cy="7297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1469">
                  <a:extLst>
                    <a:ext uri="{9D8B030D-6E8A-4147-A177-3AD203B41FA5}">
                      <a16:colId xmlns:a16="http://schemas.microsoft.com/office/drawing/2014/main" val="144347890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02285941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30105077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653838837"/>
                    </a:ext>
                  </a:extLst>
                </a:gridCol>
              </a:tblGrid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36014"/>
                  </a:ext>
                </a:extLst>
              </a:tr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477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8E3A5DD-F577-ACC4-B377-95B451A17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10853"/>
              </p:ext>
            </p:extLst>
          </p:nvPr>
        </p:nvGraphicFramePr>
        <p:xfrm>
          <a:off x="6822184" y="1805941"/>
          <a:ext cx="2245876" cy="7297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1469">
                  <a:extLst>
                    <a:ext uri="{9D8B030D-6E8A-4147-A177-3AD203B41FA5}">
                      <a16:colId xmlns:a16="http://schemas.microsoft.com/office/drawing/2014/main" val="383518543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302937145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3037296070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2660092837"/>
                    </a:ext>
                  </a:extLst>
                </a:gridCol>
              </a:tblGrid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70842"/>
                  </a:ext>
                </a:extLst>
              </a:tr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94907"/>
                  </a:ext>
                </a:extLst>
              </a:tr>
            </a:tbl>
          </a:graphicData>
        </a:graphic>
      </p:graphicFrame>
      <p:sp>
        <p:nvSpPr>
          <p:cNvPr id="28" name="Arrow: Right 27">
            <a:extLst>
              <a:ext uri="{FF2B5EF4-FFF2-40B4-BE49-F238E27FC236}">
                <a16:creationId xmlns:a16="http://schemas.microsoft.com/office/drawing/2014/main" id="{A19EE84F-A939-6F4E-8A58-3DDA43A85486}"/>
              </a:ext>
            </a:extLst>
          </p:cNvPr>
          <p:cNvSpPr/>
          <p:nvPr/>
        </p:nvSpPr>
        <p:spPr>
          <a:xfrm>
            <a:off x="6082948" y="696572"/>
            <a:ext cx="705173" cy="35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Eq 1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7619670-D826-E907-8D40-CFC9217BCAFC}"/>
              </a:ext>
            </a:extLst>
          </p:cNvPr>
          <p:cNvSpPr/>
          <p:nvPr/>
        </p:nvSpPr>
        <p:spPr>
          <a:xfrm>
            <a:off x="6082948" y="1816866"/>
            <a:ext cx="705173" cy="35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Eq 2 </a:t>
            </a:r>
          </a:p>
        </p:txBody>
      </p:sp>
      <p:pic>
        <p:nvPicPr>
          <p:cNvPr id="1026" name="Picture 2" descr="Cartesian plane - WikiEducator">
            <a:extLst>
              <a:ext uri="{FF2B5EF4-FFF2-40B4-BE49-F238E27FC236}">
                <a16:creationId xmlns:a16="http://schemas.microsoft.com/office/drawing/2014/main" id="{A18270A1-070F-363B-DCD9-A0CE8052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37" y="124994"/>
            <a:ext cx="5652874" cy="52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2190;p44">
                <a:extLst>
                  <a:ext uri="{FF2B5EF4-FFF2-40B4-BE49-F238E27FC236}">
                    <a16:creationId xmlns:a16="http://schemas.microsoft.com/office/drawing/2014/main" id="{CCE2027D-A0AA-759E-43A2-0EE6D1AE0987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7185786" y="2594929"/>
                <a:ext cx="2059539" cy="5177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1" name="Google Shape;2190;p44">
                <a:extLst>
                  <a:ext uri="{FF2B5EF4-FFF2-40B4-BE49-F238E27FC236}">
                    <a16:creationId xmlns:a16="http://schemas.microsoft.com/office/drawing/2014/main" id="{CCE2027D-A0AA-759E-43A2-0EE6D1AE098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85786" y="2594929"/>
                <a:ext cx="2059539" cy="517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14E52A-B8BB-098F-B844-54251AF9D7AF}"/>
                  </a:ext>
                </a:extLst>
              </p:cNvPr>
              <p:cNvSpPr txBox="1"/>
              <p:nvPr/>
            </p:nvSpPr>
            <p:spPr>
              <a:xfrm>
                <a:off x="7185786" y="3150735"/>
                <a:ext cx="1926347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ts val="1400"/>
                  <a:buFont typeface="Hanken Grotesk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3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−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 </m:t>
                      </m:r>
                    </m:oMath>
                  </m:oMathPara>
                </a14:m>
                <a:endParaRPr kumimoji="0" lang="de-DE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anken Grotesk"/>
                  <a:sym typeface="Hanken Grotesk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14E52A-B8BB-098F-B844-54251AF9D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86" y="3150735"/>
                <a:ext cx="1926347" cy="392993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8C920F1-B713-5205-9782-897538F9A7D4}"/>
              </a:ext>
            </a:extLst>
          </p:cNvPr>
          <p:cNvSpPr/>
          <p:nvPr/>
        </p:nvSpPr>
        <p:spPr>
          <a:xfrm>
            <a:off x="3518115" y="3355383"/>
            <a:ext cx="61993" cy="6199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CCCDE75D-107F-F321-87CD-42FDC5998773}"/>
              </a:ext>
            </a:extLst>
          </p:cNvPr>
          <p:cNvSpPr/>
          <p:nvPr/>
        </p:nvSpPr>
        <p:spPr>
          <a:xfrm>
            <a:off x="3902989" y="3057340"/>
            <a:ext cx="61993" cy="6199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63752DD7-F31C-5616-F7E6-17E328A8DE48}"/>
              </a:ext>
            </a:extLst>
          </p:cNvPr>
          <p:cNvSpPr/>
          <p:nvPr/>
        </p:nvSpPr>
        <p:spPr>
          <a:xfrm>
            <a:off x="4308777" y="2730345"/>
            <a:ext cx="61993" cy="6199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A3C2C09-1C59-8C54-81D6-237EDBC07D49}"/>
              </a:ext>
            </a:extLst>
          </p:cNvPr>
          <p:cNvCxnSpPr>
            <a:cxnSpLocks/>
          </p:cNvCxnSpPr>
          <p:nvPr/>
        </p:nvCxnSpPr>
        <p:spPr>
          <a:xfrm flipH="1">
            <a:off x="2847460" y="2282555"/>
            <a:ext cx="2084522" cy="168658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6C004C-0CF2-CA5B-6C7C-E4A474DFFA87}"/>
                  </a:ext>
                </a:extLst>
              </p:cNvPr>
              <p:cNvSpPr txBox="1"/>
              <p:nvPr/>
            </p:nvSpPr>
            <p:spPr>
              <a:xfrm>
                <a:off x="4237099" y="1912963"/>
                <a:ext cx="2117206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ts val="1400"/>
                  <a:buFont typeface="Hanken Grotesk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3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−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 </m:t>
                      </m:r>
                    </m:oMath>
                  </m:oMathPara>
                </a14:m>
                <a:endParaRPr kumimoji="0" lang="de-DE" sz="105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anken Grotesk"/>
                  <a:sym typeface="Hanken Grotesk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6C004C-0CF2-CA5B-6C7C-E4A474DFF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99" y="1912963"/>
                <a:ext cx="2117206" cy="302840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1952233-D32B-F359-CBE1-EB75C56EC474}"/>
              </a:ext>
            </a:extLst>
          </p:cNvPr>
          <p:cNvSpPr/>
          <p:nvPr/>
        </p:nvSpPr>
        <p:spPr>
          <a:xfrm>
            <a:off x="3518115" y="2236929"/>
            <a:ext cx="88602" cy="1096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2EB2261A-52E2-A152-5C95-9799DBEF1A7C}"/>
              </a:ext>
            </a:extLst>
          </p:cNvPr>
          <p:cNvSpPr/>
          <p:nvPr/>
        </p:nvSpPr>
        <p:spPr>
          <a:xfrm>
            <a:off x="3899463" y="3041109"/>
            <a:ext cx="88602" cy="1096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FA178E20-BB01-409A-A8E3-AC049C745E6F}"/>
              </a:ext>
            </a:extLst>
          </p:cNvPr>
          <p:cNvSpPr/>
          <p:nvPr/>
        </p:nvSpPr>
        <p:spPr>
          <a:xfrm>
            <a:off x="4308777" y="3820326"/>
            <a:ext cx="88602" cy="1096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2CD6C5E-B31B-F800-8E46-2DD35AE89B5D}"/>
              </a:ext>
            </a:extLst>
          </p:cNvPr>
          <p:cNvCxnSpPr>
            <a:cxnSpLocks/>
          </p:cNvCxnSpPr>
          <p:nvPr/>
        </p:nvCxnSpPr>
        <p:spPr>
          <a:xfrm>
            <a:off x="3415537" y="2007629"/>
            <a:ext cx="1160244" cy="229011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2637B68-E7C9-228B-2728-D9C581F08BE5}"/>
                  </a:ext>
                </a:extLst>
              </p:cNvPr>
              <p:cNvSpPr txBox="1"/>
              <p:nvPr/>
            </p:nvSpPr>
            <p:spPr>
              <a:xfrm>
                <a:off x="331276" y="1675201"/>
                <a:ext cx="505632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2637B68-E7C9-228B-2728-D9C581F0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6" y="1675201"/>
                <a:ext cx="5056322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hlinkClick r:id="rId9"/>
            <a:extLst>
              <a:ext uri="{FF2B5EF4-FFF2-40B4-BE49-F238E27FC236}">
                <a16:creationId xmlns:a16="http://schemas.microsoft.com/office/drawing/2014/main" id="{C65B482F-8509-B609-CDA1-09D45875C3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636" y="4607633"/>
            <a:ext cx="2541906" cy="4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35" grpId="0"/>
      <p:bldP spid="36" grpId="0" animBg="1"/>
      <p:bldP spid="37" grpId="0" animBg="1"/>
      <p:bldP spid="38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45"/>
          <p:cNvSpPr txBox="1">
            <a:spLocks noGrp="1"/>
          </p:cNvSpPr>
          <p:nvPr>
            <p:ph type="title"/>
          </p:nvPr>
        </p:nvSpPr>
        <p:spPr>
          <a:xfrm>
            <a:off x="7277392" y="4635395"/>
            <a:ext cx="21642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/>
              <a:t>Rally Coach</a:t>
            </a:r>
            <a:endParaRPr sz="2600" dirty="0"/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98AB2A87-E8C4-FBC6-9878-872CE6092E1B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6E489BF8-E9C2-F91C-D3B7-23AF31983310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24A32E3-CBDB-976D-3025-548678799818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441A4CDB-9AD5-4571-19BC-80CB2F7747C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8209C15-B457-D278-4674-0529BC8823F3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383AA-7303-7177-27D4-43C4C0179ADC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47144594-AD85-5C06-1772-A23228B6ECE0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B878409B-F29E-9A81-D099-20D2A8DD105F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2692F124-4D5F-5C1C-3138-FE165DF220E7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68C3F2DB-A7D9-312F-FB4F-7FFD9FEDC6B0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43C94C0B-3161-6BD8-3BD0-08BCB7175F5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B1AF2F90-7877-29E3-E451-3E1C40D57470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4E09A190-89C1-0EAC-ACDF-ECA76B242701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54E6A6E2-1535-8B12-2DBA-645A4DC2C287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489FB8E8-5B9F-4F8D-6AC6-46B4D3614C3D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77A7D572-9984-AFFC-15F8-CF32982BCD2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ACE1EE3-DCBD-0BD2-F8E2-917333D19017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E0CC25-676B-C4A2-860F-8F6A9B418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69BA0B89-88E4-7413-4C27-0B6B111F2519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897EF079-3AEF-2431-41EC-DADD6144B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794" y="1362163"/>
                <a:ext cx="1471172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−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2</m:t>
                      </m:r>
                    </m:oMath>
                  </m:oMathPara>
                </a14:m>
                <a:endParaRPr lang="en-US" altLang="en-US" sz="2000" dirty="0">
                  <a:solidFill>
                    <a:schemeClr val="dk1"/>
                  </a:solidFill>
                  <a:latin typeface="Hanken Grotesk"/>
                  <a:sym typeface="Hanken Grotesk"/>
                </a:endParaRPr>
              </a:p>
              <a:p>
                <a:pPr marR="0" lvl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3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+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6</m:t>
                      </m:r>
                    </m:oMath>
                  </m:oMathPara>
                </a14:m>
                <a:endParaRPr lang="en-US" altLang="en-US" sz="2000" dirty="0">
                  <a:solidFill>
                    <a:schemeClr val="dk1"/>
                  </a:solidFill>
                  <a:latin typeface="Hanken Grotesk"/>
                  <a:sym typeface="Hanken Grotesk"/>
                </a:endParaRPr>
              </a:p>
            </p:txBody>
          </p:sp>
        </mc:Choice>
        <mc:Fallback xmlns=""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897EF079-3AEF-2431-41EC-DADD6144B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2794" y="1362163"/>
                <a:ext cx="147117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900B278-B52B-8322-B890-CD57221E6227}"/>
              </a:ext>
            </a:extLst>
          </p:cNvPr>
          <p:cNvSpPr/>
          <p:nvPr/>
        </p:nvSpPr>
        <p:spPr>
          <a:xfrm>
            <a:off x="1590438" y="783213"/>
            <a:ext cx="75681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solutions to the following pairs of simultaneous linear equations by drawing their graphs.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993CE6-608F-95B8-B11F-D348C6CF375C}"/>
              </a:ext>
            </a:extLst>
          </p:cNvPr>
          <p:cNvSpPr txBox="1"/>
          <p:nvPr/>
        </p:nvSpPr>
        <p:spPr>
          <a:xfrm>
            <a:off x="1574532" y="4826104"/>
            <a:ext cx="2460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Check results using Desmos</a:t>
            </a:r>
          </a:p>
        </p:txBody>
      </p:sp>
      <p:pic>
        <p:nvPicPr>
          <p:cNvPr id="25" name="Picture 24">
            <a:hlinkClick r:id="rId5"/>
            <a:extLst>
              <a:ext uri="{FF2B5EF4-FFF2-40B4-BE49-F238E27FC236}">
                <a16:creationId xmlns:a16="http://schemas.microsoft.com/office/drawing/2014/main" id="{E5AA12D6-DD03-B9EE-6655-44526786D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965" y="4404578"/>
            <a:ext cx="2541906" cy="461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nsformations and Congruence - Math - 8th grade by Slidesgo">
  <a:themeElements>
    <a:clrScheme name="Simple Light">
      <a:dk1>
        <a:srgbClr val="333333"/>
      </a:dk1>
      <a:lt1>
        <a:srgbClr val="F6F6F6"/>
      </a:lt1>
      <a:dk2>
        <a:srgbClr val="F1F1F1"/>
      </a:dk2>
      <a:lt2>
        <a:srgbClr val="CFD8DC"/>
      </a:lt2>
      <a:accent1>
        <a:srgbClr val="9BADB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1072</Words>
  <Application>Microsoft Office PowerPoint</Application>
  <PresentationFormat>On-screen Show (16:9)</PresentationFormat>
  <Paragraphs>336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Anaheim</vt:lpstr>
      <vt:lpstr>Hanken Grotesk</vt:lpstr>
      <vt:lpstr>Inter</vt:lpstr>
      <vt:lpstr>Calibri</vt:lpstr>
      <vt:lpstr>HelveticaNeueLT Arabic 55 Roman</vt:lpstr>
      <vt:lpstr>Nunito Light</vt:lpstr>
      <vt:lpstr>Adobe Arabic</vt:lpstr>
      <vt:lpstr>Cambria Math</vt:lpstr>
      <vt:lpstr>Arial</vt:lpstr>
      <vt:lpstr>Times New Roman</vt:lpstr>
      <vt:lpstr>DM Sans</vt:lpstr>
      <vt:lpstr>HelveticaNeueLT Arabic 45 Light</vt:lpstr>
      <vt:lpstr>Changa Medium</vt:lpstr>
      <vt:lpstr>Transformations and Congruence - Math - 8th grade by Slidesgo</vt:lpstr>
      <vt:lpstr>Graphical method of solving simultaneous linear equations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Rally Coach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👉 Which method do you find easier—graphical or algebraic (elimination/substitution)? Why?  👉 What part of today’s lesson was most challenging for you, and how will you work to overcome it?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Eslam Alomari</cp:lastModifiedBy>
  <cp:revision>38</cp:revision>
  <dcterms:modified xsi:type="dcterms:W3CDTF">2025-09-29T18:21:56Z</dcterms:modified>
</cp:coreProperties>
</file>