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30"/>
  </p:notesMasterIdLst>
  <p:sldIdLst>
    <p:sldId id="276" r:id="rId5"/>
    <p:sldId id="280" r:id="rId6"/>
    <p:sldId id="256" r:id="rId7"/>
    <p:sldId id="273" r:id="rId8"/>
    <p:sldId id="290" r:id="rId9"/>
    <p:sldId id="258" r:id="rId10"/>
    <p:sldId id="278" r:id="rId11"/>
    <p:sldId id="279" r:id="rId12"/>
    <p:sldId id="275" r:id="rId13"/>
    <p:sldId id="277" r:id="rId14"/>
    <p:sldId id="291" r:id="rId15"/>
    <p:sldId id="292" r:id="rId16"/>
    <p:sldId id="282" r:id="rId17"/>
    <p:sldId id="289" r:id="rId18"/>
    <p:sldId id="286" r:id="rId19"/>
    <p:sldId id="287" r:id="rId20"/>
    <p:sldId id="285" r:id="rId21"/>
    <p:sldId id="261" r:id="rId22"/>
    <p:sldId id="262" r:id="rId23"/>
    <p:sldId id="259" r:id="rId24"/>
    <p:sldId id="284" r:id="rId25"/>
    <p:sldId id="281" r:id="rId26"/>
    <p:sldId id="288" r:id="rId27"/>
    <p:sldId id="283" r:id="rId28"/>
    <p:sldId id="27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EE823-999B-95BB-9DDB-4051803B97D1}" v="74" dt="2025-08-25T03:39:30.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82" d="100"/>
          <a:sy n="82" d="100"/>
        </p:scale>
        <p:origin x="70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an Ghodieh" userId="S::jghodieh@islamic-ec.edu.jo::30455d53-77af-4fe7-9ddb-c12c3eb11ae1" providerId="AD" clId="Web-{725EE823-999B-95BB-9DDB-4051803B97D1}"/>
    <pc:docChg chg="modSld">
      <pc:chgData name="Jenan Ghodieh" userId="S::jghodieh@islamic-ec.edu.jo::30455d53-77af-4fe7-9ddb-c12c3eb11ae1" providerId="AD" clId="Web-{725EE823-999B-95BB-9DDB-4051803B97D1}" dt="2025-08-25T03:39:30.965" v="53" actId="20577"/>
      <pc:docMkLst>
        <pc:docMk/>
      </pc:docMkLst>
      <pc:sldChg chg="modSp">
        <pc:chgData name="Jenan Ghodieh" userId="S::jghodieh@islamic-ec.edu.jo::30455d53-77af-4fe7-9ddb-c12c3eb11ae1" providerId="AD" clId="Web-{725EE823-999B-95BB-9DDB-4051803B97D1}" dt="2025-08-25T03:20:45.781" v="35" actId="20577"/>
        <pc:sldMkLst>
          <pc:docMk/>
          <pc:sldMk cId="3416188389" sldId="256"/>
        </pc:sldMkLst>
        <pc:spChg chg="mod">
          <ac:chgData name="Jenan Ghodieh" userId="S::jghodieh@islamic-ec.edu.jo::30455d53-77af-4fe7-9ddb-c12c3eb11ae1" providerId="AD" clId="Web-{725EE823-999B-95BB-9DDB-4051803B97D1}" dt="2025-08-25T03:20:45.781" v="35" actId="20577"/>
          <ac:spMkLst>
            <pc:docMk/>
            <pc:sldMk cId="3416188389" sldId="256"/>
            <ac:spMk id="2" creationId="{329993E2-C362-41A7-80E8-67491744C9D4}"/>
          </ac:spMkLst>
        </pc:spChg>
      </pc:sldChg>
      <pc:sldChg chg="modSp">
        <pc:chgData name="Jenan Ghodieh" userId="S::jghodieh@islamic-ec.edu.jo::30455d53-77af-4fe7-9ddb-c12c3eb11ae1" providerId="AD" clId="Web-{725EE823-999B-95BB-9DDB-4051803B97D1}" dt="2025-08-25T03:39:30.965" v="53" actId="20577"/>
        <pc:sldMkLst>
          <pc:docMk/>
          <pc:sldMk cId="3932493845" sldId="282"/>
        </pc:sldMkLst>
        <pc:spChg chg="mod">
          <ac:chgData name="Jenan Ghodieh" userId="S::jghodieh@islamic-ec.edu.jo::30455d53-77af-4fe7-9ddb-c12c3eb11ae1" providerId="AD" clId="Web-{725EE823-999B-95BB-9DDB-4051803B97D1}" dt="2025-08-25T03:39:30.965" v="53" actId="20577"/>
          <ac:spMkLst>
            <pc:docMk/>
            <pc:sldMk cId="3932493845" sldId="28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3FD12-5833-47B2-8FAC-4FE788934B08}" type="datetimeFigureOut">
              <a:rPr lang="en-GB" smtClean="0"/>
              <a:pPr/>
              <a:t>29/11/2025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1742B-01A1-475F-9E0A-103D8E571047}" type="slidenum">
              <a:rPr lang="en-GB" smtClean="0"/>
              <a:pPr/>
              <a:t>‹#›</a:t>
            </a:fld>
            <a:endParaRPr lang="en-GB"/>
          </a:p>
        </p:txBody>
      </p:sp>
    </p:spTree>
    <p:extLst>
      <p:ext uri="{BB962C8B-B14F-4D97-AF65-F5344CB8AC3E}">
        <p14:creationId xmlns:p14="http://schemas.microsoft.com/office/powerpoint/2010/main" val="399152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47DAFFB6-F365-4EA3-85E0-0CD37C13CC19}" type="slidenum">
              <a:rPr lang="en-GB" smtClean="0"/>
              <a:pPr/>
              <a:t>‹#›</a:t>
            </a:fld>
            <a:endParaRPr lang="en-GB"/>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6567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DAFFB6-F365-4EA3-85E0-0CD37C13CC19}" type="slidenum">
              <a:rPr lang="en-GB" smtClean="0"/>
              <a:pPr/>
              <a:t>‹#›</a:t>
            </a:fld>
            <a:endParaRPr lang="en-GB"/>
          </a:p>
        </p:txBody>
      </p:sp>
    </p:spTree>
    <p:extLst>
      <p:ext uri="{BB962C8B-B14F-4D97-AF65-F5344CB8AC3E}">
        <p14:creationId xmlns:p14="http://schemas.microsoft.com/office/powerpoint/2010/main" val="9624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AFFB6-F365-4EA3-85E0-0CD37C13CC19}" type="slidenum">
              <a:rPr lang="en-GB" smtClean="0"/>
              <a:pPr/>
              <a:t>‹#›</a:t>
            </a:fld>
            <a:endParaRPr lang="en-GB"/>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376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AFFB6-F365-4EA3-85E0-0CD37C13CC19}" type="slidenum">
              <a:rPr lang="en-GB" smtClean="0"/>
              <a:pPr/>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465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AFFB6-F365-4EA3-85E0-0CD37C13CC19}" type="slidenum">
              <a:rPr lang="en-GB" smtClean="0"/>
              <a:pPr/>
              <a:t>‹#›</a:t>
            </a:fld>
            <a:endParaRPr lang="en-GB"/>
          </a:p>
        </p:txBody>
      </p:sp>
    </p:spTree>
    <p:extLst>
      <p:ext uri="{BB962C8B-B14F-4D97-AF65-F5344CB8AC3E}">
        <p14:creationId xmlns:p14="http://schemas.microsoft.com/office/powerpoint/2010/main" val="381125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AFFB6-F365-4EA3-85E0-0CD37C13CC19}" type="slidenum">
              <a:rPr lang="en-GB" smtClean="0"/>
              <a:pPr/>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6959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AFFB6-F365-4EA3-85E0-0CD37C13CC19}" type="slidenum">
              <a:rPr lang="en-GB" smtClean="0"/>
              <a:pPr/>
              <a:t>‹#›</a:t>
            </a:fld>
            <a:endParaRPr lang="en-GB"/>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5114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AFFB6-F365-4EA3-85E0-0CD37C13CC19}" type="slidenum">
              <a:rPr lang="en-GB" smtClean="0"/>
              <a:pPr/>
              <a:t>‹#›</a:t>
            </a:fld>
            <a:endParaRPr lang="en-GB"/>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818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AFFB6-F365-4EA3-85E0-0CD37C13CC19}" type="slidenum">
              <a:rPr lang="en-GB" smtClean="0"/>
              <a:pPr/>
              <a:t>‹#›</a:t>
            </a:fld>
            <a:endParaRPr lang="en-GB"/>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226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AFFB6-F365-4EA3-85E0-0CD37C13CC19}" type="slidenum">
              <a:rPr lang="en-GB" smtClean="0"/>
              <a:pPr/>
              <a:t>‹#›</a:t>
            </a:fld>
            <a:endParaRPr lang="en-GB"/>
          </a:p>
        </p:txBody>
      </p:sp>
    </p:spTree>
    <p:extLst>
      <p:ext uri="{BB962C8B-B14F-4D97-AF65-F5344CB8AC3E}">
        <p14:creationId xmlns:p14="http://schemas.microsoft.com/office/powerpoint/2010/main" val="262907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AFFB6-F365-4EA3-85E0-0CD37C13CC19}" type="slidenum">
              <a:rPr lang="en-GB" smtClean="0"/>
              <a:pPr/>
              <a:t>‹#›</a:t>
            </a:fld>
            <a:endParaRPr lang="en-GB"/>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39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DAFFB6-F365-4EA3-85E0-0CD37C13CC19}" type="slidenum">
              <a:rPr lang="en-GB" smtClean="0"/>
              <a:pPr/>
              <a:t>‹#›</a:t>
            </a:fld>
            <a:endParaRPr lang="en-GB"/>
          </a:p>
        </p:txBody>
      </p:sp>
    </p:spTree>
    <p:extLst>
      <p:ext uri="{BB962C8B-B14F-4D97-AF65-F5344CB8AC3E}">
        <p14:creationId xmlns:p14="http://schemas.microsoft.com/office/powerpoint/2010/main" val="4276350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DAFFB6-F365-4EA3-85E0-0CD37C13CC19}" type="slidenum">
              <a:rPr lang="en-GB" smtClean="0"/>
              <a:pPr/>
              <a:t>‹#›</a:t>
            </a:fld>
            <a:endParaRPr lang="en-GB"/>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19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DAFFB6-F365-4EA3-85E0-0CD37C13CC19}" type="slidenum">
              <a:rPr lang="en-GB" smtClean="0"/>
              <a:pPr/>
              <a:t>‹#›</a:t>
            </a:fld>
            <a:endParaRPr lang="en-GB"/>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3760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DAFFB6-F365-4EA3-85E0-0CD37C13CC19}" type="slidenum">
              <a:rPr lang="en-GB" smtClean="0"/>
              <a:pPr/>
              <a:t>‹#›</a:t>
            </a:fld>
            <a:endParaRPr lang="en-GB"/>
          </a:p>
        </p:txBody>
      </p:sp>
    </p:spTree>
    <p:extLst>
      <p:ext uri="{BB962C8B-B14F-4D97-AF65-F5344CB8AC3E}">
        <p14:creationId xmlns:p14="http://schemas.microsoft.com/office/powerpoint/2010/main" val="1584128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DAFFB6-F365-4EA3-85E0-0CD37C13CC19}" type="slidenum">
              <a:rPr lang="en-GB" smtClean="0"/>
              <a:pPr/>
              <a:t>‹#›</a:t>
            </a:fld>
            <a:endParaRPr lang="en-GB"/>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361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CC2A23D-9735-424B-914D-7F54AEC253AC}" type="datetimeFigureOut">
              <a:rPr lang="en-GB" smtClean="0"/>
              <a:pPr/>
              <a:t>29/11/2025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DAFFB6-F365-4EA3-85E0-0CD37C13CC19}" type="slidenum">
              <a:rPr lang="en-GB" smtClean="0"/>
              <a:pPr/>
              <a:t>‹#›</a:t>
            </a:fld>
            <a:endParaRPr lang="en-GB"/>
          </a:p>
        </p:txBody>
      </p:sp>
    </p:spTree>
    <p:extLst>
      <p:ext uri="{BB962C8B-B14F-4D97-AF65-F5344CB8AC3E}">
        <p14:creationId xmlns:p14="http://schemas.microsoft.com/office/powerpoint/2010/main" val="204408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freeimageslive.co.uk/free_stock_image/consonants-jp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837473B0-CC2E-450A-ABE3-18F120FF3D39}">
                <a1611:picAttrSrcUrl xmlns:a1611="http://schemas.microsoft.com/office/drawing/2016/11/main" xmlns="" r:id="rId20"/>
              </a:ext>
            </a:extLst>
          </a:blip>
          <a:srcRect/>
          <a:stretch>
            <a:fillRect t="-9000" b="-9000"/>
          </a:stretch>
        </a:blipFill>
        <a:effectLst/>
      </p:bgPr>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CC2A23D-9735-424B-914D-7F54AEC253AC}" type="datetimeFigureOut">
              <a:rPr lang="en-GB" smtClean="0"/>
              <a:pPr/>
              <a:t>29/11/2025</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7DAFFB6-F365-4EA3-85E0-0CD37C13CC19}" type="slidenum">
              <a:rPr lang="en-GB" smtClean="0"/>
              <a:pPr/>
              <a:t>‹#›</a:t>
            </a:fld>
            <a:endParaRPr lang="en-GB"/>
          </a:p>
        </p:txBody>
      </p:sp>
    </p:spTree>
    <p:extLst>
      <p:ext uri="{BB962C8B-B14F-4D97-AF65-F5344CB8AC3E}">
        <p14:creationId xmlns:p14="http://schemas.microsoft.com/office/powerpoint/2010/main" val="30938298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E469-F08A-43DD-910A-1B18FA881FDB}"/>
              </a:ext>
            </a:extLst>
          </p:cNvPr>
          <p:cNvSpPr>
            <a:spLocks noGrp="1"/>
          </p:cNvSpPr>
          <p:nvPr>
            <p:ph type="title"/>
          </p:nvPr>
        </p:nvSpPr>
        <p:spPr>
          <a:xfrm>
            <a:off x="-1090350" y="425179"/>
            <a:ext cx="9601196" cy="1303867"/>
          </a:xfrm>
        </p:spPr>
        <p:txBody>
          <a:bodyPr/>
          <a:lstStyle/>
          <a:p>
            <a:r>
              <a:rPr lang="en-US" dirty="0"/>
              <a:t>Figure out the differences : </a:t>
            </a:r>
          </a:p>
        </p:txBody>
      </p:sp>
      <p:pic>
        <p:nvPicPr>
          <p:cNvPr id="1026" name="Picture 2">
            <a:extLst>
              <a:ext uri="{FF2B5EF4-FFF2-40B4-BE49-F238E27FC236}">
                <a16:creationId xmlns:a16="http://schemas.microsoft.com/office/drawing/2014/main" id="{2AA90D9E-1037-4926-A408-778669432F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2124" y="1634065"/>
            <a:ext cx="8751388" cy="482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50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1CC2-B265-4272-99B3-7F0F36BF686E}"/>
              </a:ext>
            </a:extLst>
          </p:cNvPr>
          <p:cNvSpPr>
            <a:spLocks noGrp="1"/>
          </p:cNvSpPr>
          <p:nvPr>
            <p:ph type="title"/>
          </p:nvPr>
        </p:nvSpPr>
        <p:spPr>
          <a:xfrm>
            <a:off x="-330453" y="304800"/>
            <a:ext cx="2596474" cy="2384687"/>
          </a:xfrm>
          <a:solidFill>
            <a:schemeClr val="bg2"/>
          </a:solidFill>
        </p:spPr>
        <p:txBody>
          <a:bodyPr>
            <a:normAutofit/>
          </a:bodyPr>
          <a:lstStyle/>
          <a:p>
            <a:r>
              <a:rPr lang="en-GB" sz="2800" b="1" dirty="0"/>
              <a:t>Discuss your diagram with 3 and 4</a:t>
            </a:r>
          </a:p>
        </p:txBody>
      </p:sp>
      <p:grpSp>
        <p:nvGrpSpPr>
          <p:cNvPr id="4" name="Group 14">
            <a:extLst>
              <a:ext uri="{FF2B5EF4-FFF2-40B4-BE49-F238E27FC236}">
                <a16:creationId xmlns:a16="http://schemas.microsoft.com/office/drawing/2014/main" id="{BA930D79-A4B1-4232-8F94-DD9F4BC6C637}"/>
              </a:ext>
            </a:extLst>
          </p:cNvPr>
          <p:cNvGrpSpPr>
            <a:grpSpLocks/>
          </p:cNvGrpSpPr>
          <p:nvPr/>
        </p:nvGrpSpPr>
        <p:grpSpPr bwMode="auto">
          <a:xfrm>
            <a:off x="1752600" y="990600"/>
            <a:ext cx="9401666" cy="5562600"/>
            <a:chOff x="1320" y="3060"/>
            <a:chExt cx="23303" cy="13080"/>
          </a:xfrm>
        </p:grpSpPr>
        <p:sp>
          <p:nvSpPr>
            <p:cNvPr id="5" name="Oval 15">
              <a:extLst>
                <a:ext uri="{FF2B5EF4-FFF2-40B4-BE49-F238E27FC236}">
                  <a16:creationId xmlns:a16="http://schemas.microsoft.com/office/drawing/2014/main" id="{06A7C607-686F-42EE-8FB5-C3A9791A74E6}"/>
                </a:ext>
              </a:extLst>
            </p:cNvPr>
            <p:cNvSpPr>
              <a:spLocks noChangeArrowheads="1"/>
            </p:cNvSpPr>
            <p:nvPr/>
          </p:nvSpPr>
          <p:spPr bwMode="auto">
            <a:xfrm>
              <a:off x="1320" y="3060"/>
              <a:ext cx="15120" cy="13080"/>
            </a:xfrm>
            <a:prstGeom prst="ellipse">
              <a:avLst/>
            </a:prstGeom>
            <a:solidFill>
              <a:srgbClr val="00B0F0"/>
            </a:solidFill>
            <a:ln w="57150" cmpd="thinThick">
              <a:solidFill>
                <a:srgbClr val="000000"/>
              </a:solidFill>
              <a:round/>
              <a:headEnd/>
              <a:tailEnd/>
            </a:ln>
            <a:effectLst/>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GB"/>
            </a:p>
          </p:txBody>
        </p:sp>
        <p:sp>
          <p:nvSpPr>
            <p:cNvPr id="6" name="Oval 16">
              <a:extLst>
                <a:ext uri="{FF2B5EF4-FFF2-40B4-BE49-F238E27FC236}">
                  <a16:creationId xmlns:a16="http://schemas.microsoft.com/office/drawing/2014/main" id="{6A216972-AC91-4B0C-80BC-6F0044C84EF7}"/>
                </a:ext>
              </a:extLst>
            </p:cNvPr>
            <p:cNvSpPr>
              <a:spLocks noChangeArrowheads="1"/>
            </p:cNvSpPr>
            <p:nvPr/>
          </p:nvSpPr>
          <p:spPr bwMode="auto">
            <a:xfrm>
              <a:off x="9503" y="3060"/>
              <a:ext cx="15120" cy="13080"/>
            </a:xfrm>
            <a:prstGeom prst="ellipse">
              <a:avLst/>
            </a:prstGeom>
            <a:solidFill>
              <a:schemeClr val="accent3">
                <a:lumMod val="40000"/>
                <a:lumOff val="60000"/>
              </a:schemeClr>
            </a:solidFill>
            <a:ln w="57150" cmpd="thickThin">
              <a:solidFill>
                <a:srgbClr val="000000"/>
              </a:solidFill>
              <a:round/>
              <a:headEnd/>
              <a:tailEnd/>
            </a:ln>
            <a:effectLst/>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GB"/>
            </a:p>
          </p:txBody>
        </p:sp>
      </p:grpSp>
      <p:sp>
        <p:nvSpPr>
          <p:cNvPr id="7" name="Oval 17">
            <a:extLst>
              <a:ext uri="{FF2B5EF4-FFF2-40B4-BE49-F238E27FC236}">
                <a16:creationId xmlns:a16="http://schemas.microsoft.com/office/drawing/2014/main" id="{FE0953BA-CFF4-4DC4-B4CF-C1DAAF5F7B46}"/>
              </a:ext>
            </a:extLst>
          </p:cNvPr>
          <p:cNvSpPr>
            <a:spLocks noChangeArrowheads="1"/>
          </p:cNvSpPr>
          <p:nvPr/>
        </p:nvSpPr>
        <p:spPr bwMode="auto">
          <a:xfrm>
            <a:off x="4297211" y="1295400"/>
            <a:ext cx="4664379" cy="5257800"/>
          </a:xfrm>
          <a:prstGeom prst="ellipse">
            <a:avLst/>
          </a:prstGeom>
          <a:solidFill>
            <a:schemeClr val="accent6">
              <a:lumMod val="60000"/>
              <a:lumOff val="40000"/>
            </a:schemeClr>
          </a:solidFill>
          <a:ln w="9525">
            <a:solidFill>
              <a:srgbClr val="000000"/>
            </a:solidFill>
            <a:round/>
            <a:headEnd/>
            <a:tailEnd/>
          </a:ln>
        </p:spPr>
        <p:txBody>
          <a:bodyPr/>
          <a:lstStyle/>
          <a:p>
            <a:endParaRPr lang="en-GB"/>
          </a:p>
        </p:txBody>
      </p:sp>
    </p:spTree>
    <p:extLst>
      <p:ext uri="{BB962C8B-B14F-4D97-AF65-F5344CB8AC3E}">
        <p14:creationId xmlns:p14="http://schemas.microsoft.com/office/powerpoint/2010/main" val="4247743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493302"/>
            <a:ext cx="9601196" cy="987565"/>
          </a:xfrm>
        </p:spPr>
        <p:txBody>
          <a:bodyPr/>
          <a:lstStyle/>
          <a:p>
            <a:r>
              <a:rPr lang="en-US" dirty="0"/>
              <a:t>Feedback : </a:t>
            </a:r>
          </a:p>
        </p:txBody>
      </p:sp>
      <p:sp>
        <p:nvSpPr>
          <p:cNvPr id="3" name="Content Placeholder 2"/>
          <p:cNvSpPr>
            <a:spLocks noGrp="1"/>
          </p:cNvSpPr>
          <p:nvPr>
            <p:ph idx="1"/>
          </p:nvPr>
        </p:nvSpPr>
        <p:spPr>
          <a:xfrm>
            <a:off x="1295401" y="1493008"/>
            <a:ext cx="9601196" cy="4382860"/>
          </a:xfrm>
        </p:spPr>
        <p:txBody>
          <a:bodyPr/>
          <a:lstStyle/>
          <a:p>
            <a:r>
              <a:rPr lang="en-US" dirty="0"/>
              <a:t>1-</a:t>
            </a:r>
          </a:p>
          <a:p>
            <a:r>
              <a:rPr lang="en-US" dirty="0"/>
              <a:t>2- </a:t>
            </a:r>
          </a:p>
          <a:p>
            <a:r>
              <a:rPr lang="en-US" dirty="0"/>
              <a:t>3- </a:t>
            </a:r>
          </a:p>
          <a:p>
            <a:pPr>
              <a:buSzPct val="114999"/>
            </a:pPr>
            <a:endParaRPr lang="en-US" dirty="0"/>
          </a:p>
        </p:txBody>
      </p:sp>
      <p:pic>
        <p:nvPicPr>
          <p:cNvPr id="4" name="Picture 3" descr="A book and a device&#10;&#10;Description automatically generated">
            <a:extLst>
              <a:ext uri="{FF2B5EF4-FFF2-40B4-BE49-F238E27FC236}">
                <a16:creationId xmlns:a16="http://schemas.microsoft.com/office/drawing/2014/main" id="{73D42632-24AE-89FC-BC22-5B59F05248D2}"/>
              </a:ext>
            </a:extLst>
          </p:cNvPr>
          <p:cNvPicPr>
            <a:picLocks noChangeAspect="1"/>
          </p:cNvPicPr>
          <p:nvPr/>
        </p:nvPicPr>
        <p:blipFill>
          <a:blip r:embed="rId2"/>
          <a:stretch>
            <a:fillRect/>
          </a:stretch>
        </p:blipFill>
        <p:spPr>
          <a:xfrm>
            <a:off x="4643887" y="2432171"/>
            <a:ext cx="6872377" cy="3632679"/>
          </a:xfrm>
          <a:prstGeom prst="rect">
            <a:avLst/>
          </a:prstGeom>
        </p:spPr>
      </p:pic>
    </p:spTree>
    <p:extLst>
      <p:ext uri="{BB962C8B-B14F-4D97-AF65-F5344CB8AC3E}">
        <p14:creationId xmlns:p14="http://schemas.microsoft.com/office/powerpoint/2010/main" val="246052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5" y="0"/>
            <a:ext cx="12081164" cy="1303867"/>
          </a:xfrm>
        </p:spPr>
        <p:txBody>
          <a:bodyPr>
            <a:normAutofit fontScale="90000"/>
          </a:bodyPr>
          <a:lstStyle/>
          <a:p>
            <a:r>
              <a:rPr lang="en-US" b="1" dirty="0"/>
              <a:t>The Great Wall of China</a:t>
            </a:r>
            <a:r>
              <a:rPr lang="en-US" dirty="0"/>
              <a:t> and </a:t>
            </a:r>
            <a:r>
              <a:rPr lang="en-US" b="1" dirty="0"/>
              <a:t>The Pyramids of Giza</a:t>
            </a:r>
            <a:r>
              <a:rPr lang="en-US" dirty="0"/>
              <a:t>.</a:t>
            </a:r>
          </a:p>
        </p:txBody>
      </p:sp>
      <p:sp>
        <p:nvSpPr>
          <p:cNvPr id="3" name="Content Placeholder 2"/>
          <p:cNvSpPr>
            <a:spLocks noGrp="1"/>
          </p:cNvSpPr>
          <p:nvPr>
            <p:ph idx="1"/>
          </p:nvPr>
        </p:nvSpPr>
        <p:spPr>
          <a:xfrm>
            <a:off x="565729" y="979056"/>
            <a:ext cx="10887362" cy="5273962"/>
          </a:xfrm>
        </p:spPr>
        <p:txBody>
          <a:bodyPr>
            <a:normAutofit fontScale="85000" lnSpcReduction="20000"/>
          </a:bodyPr>
          <a:lstStyle/>
          <a:p>
            <a:r>
              <a:rPr lang="en-US" dirty="0"/>
              <a:t>People have built many amazing things throughout history. Two of the most famous world wonders are the Great Wall of China and the Pyramids of Giza in Egypt. Even though they are both incredible, they were made for different reasons, built in different ways, and have different meanings. At the same time, they also have some things in common.</a:t>
            </a:r>
          </a:p>
          <a:p>
            <a:r>
              <a:rPr lang="en-US" dirty="0"/>
              <a:t>The main difference between the two is why they were built. The Great Wall of China was made to protect the country from enemies. It was used like a big fence to keep invaders out. On the other hand, the Pyramids of Giza were built to bury Egyptian kings called pharaohs. They believed the pyramids helped the pharaohs reach the afterlife.</a:t>
            </a:r>
          </a:p>
          <a:p>
            <a:r>
              <a:rPr lang="en-US" dirty="0"/>
              <a:t>The way they were built is also very different. The Great Wall is very long—over 13,000 miles—and was built using stone, bricks, and earth. It took hundreds of years and many workers to build it. The Pyramids were made of large stone blocks, some weighing many tons. They were built with great care and skill, and they have stood for thousands of years.</a:t>
            </a:r>
          </a:p>
          <a:p>
            <a:r>
              <a:rPr lang="en-US" dirty="0"/>
              <a:t>Even though they are different, they also have things in common. Both were built a long time ago by powerful civilizations. They show how smart and strong people were in the past. Today, millions of people visit them every year, and they are important symbols for their countries.</a:t>
            </a:r>
          </a:p>
          <a:p>
            <a:r>
              <a:rPr lang="en-US" dirty="0"/>
              <a:t>In conclusion, the Great Wall of China and the Pyramids of Giza are both amazing world wonders. They were made for different reasons and in different ways, but they both show the hard work and creativity of ancient people. These wonders continue to impress and teach us about history.</a:t>
            </a:r>
          </a:p>
        </p:txBody>
      </p:sp>
    </p:spTree>
    <p:extLst>
      <p:ext uri="{BB962C8B-B14F-4D97-AF65-F5344CB8AC3E}">
        <p14:creationId xmlns:p14="http://schemas.microsoft.com/office/powerpoint/2010/main" val="1563732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771" y="523286"/>
            <a:ext cx="10357658" cy="5497980"/>
          </a:xfrm>
          <a:prstGeom prst="rect">
            <a:avLst/>
          </a:prstGeom>
        </p:spPr>
        <p:txBody>
          <a:bodyPr wrap="square" lIns="91440" tIns="45720" rIns="91440" bIns="45720" anchor="t">
            <a:spAutoFit/>
          </a:bodyPr>
          <a:lstStyle/>
          <a:p>
            <a:pPr>
              <a:lnSpc>
                <a:spcPct val="107000"/>
              </a:lnSpc>
              <a:spcAft>
                <a:spcPts val="800"/>
              </a:spcAft>
            </a:pPr>
            <a:r>
              <a:rPr lang="en-US" sz="1400" b="1" u="sng" dirty="0">
                <a:latin typeface="Calibri" panose="020F0502020204030204" pitchFamily="34" charset="0"/>
                <a:ea typeface="Calibri" panose="020F0502020204030204" pitchFamily="34" charset="0"/>
                <a:cs typeface="Arial" panose="020B0604020202020204" pitchFamily="34" charset="0"/>
              </a:rPr>
              <a:t>Tasks</a:t>
            </a:r>
            <a:r>
              <a:rPr lang="en-US" sz="1400" dirty="0">
                <a:latin typeface="Calibri" panose="020F0502020204030204" pitchFamily="34" charset="0"/>
                <a:ea typeface="Calibri" panose="020F0502020204030204" pitchFamily="34" charset="0"/>
                <a:cs typeface="Arial" panose="020B0604020202020204" pitchFamily="34" charset="0"/>
              </a:rPr>
              <a:t> : </a:t>
            </a:r>
          </a:p>
          <a:p>
            <a:pPr marL="342900" marR="0" lvl="0" indent="-342900">
              <a:lnSpc>
                <a:spcPct val="107000"/>
              </a:lnSpc>
              <a:spcBef>
                <a:spcPts val="0"/>
              </a:spcBef>
              <a:spcAft>
                <a:spcPts val="800"/>
              </a:spcAft>
              <a:buAutoNum type="arabicPeriod"/>
            </a:pPr>
            <a:r>
              <a:rPr lang="en-US" sz="1400" b="1" dirty="0">
                <a:latin typeface="Calibri"/>
                <a:ea typeface="Calibri"/>
                <a:cs typeface="Arial"/>
              </a:rPr>
              <a:t>Draw Venn diagram to compare and contrast between mobiles and laptops .</a:t>
            </a:r>
          </a:p>
          <a:p>
            <a:pPr marR="0" lvl="0">
              <a:lnSpc>
                <a:spcPct val="107000"/>
              </a:lnSpc>
              <a:spcBef>
                <a:spcPts val="0"/>
              </a:spcBef>
              <a:spcAft>
                <a:spcPts val="800"/>
              </a:spcAft>
            </a:pPr>
            <a:endParaRPr lang="en-US" sz="1400" dirty="0">
              <a:latin typeface="Calibri" panose="020F050202020403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pPr>
            <a:r>
              <a:rPr lang="en-US" sz="1400" b="1" dirty="0">
                <a:latin typeface="Calibri" panose="020F0502020204030204" pitchFamily="34" charset="0"/>
                <a:ea typeface="Calibri" panose="020F0502020204030204" pitchFamily="34" charset="0"/>
                <a:cs typeface="Arial" panose="020B0604020202020204" pitchFamily="34" charset="0"/>
              </a:rPr>
              <a:t>2. Choose three different scenarios where either a mobile or a laptop would be used (e.g., working from home, traveling, attending a virtual meeting) and write 2 lines  .</a:t>
            </a:r>
            <a:r>
              <a:rPr lang="en-US" sz="1400" dirty="0">
                <a:latin typeface="Calibri" panose="020F0502020204030204" pitchFamily="34" charset="0"/>
                <a:ea typeface="Calibri" panose="020F0502020204030204" pitchFamily="34" charset="0"/>
                <a:cs typeface="Arial" panose="020B0604020202020204" pitchFamily="34" charset="0"/>
              </a:rPr>
              <a:t> </a:t>
            </a:r>
          </a:p>
          <a:p>
            <a:pPr marR="0" lvl="0">
              <a:lnSpc>
                <a:spcPct val="107000"/>
              </a:lnSpc>
              <a:spcBef>
                <a:spcPts val="0"/>
              </a:spcBef>
              <a:spcAft>
                <a:spcPts val="800"/>
              </a:spcAft>
            </a:pPr>
            <a:endParaRPr lang="en-US" sz="1400" dirty="0">
              <a:latin typeface="Calibri" panose="020F050202020403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pPr>
            <a:r>
              <a:rPr lang="en-US" sz="1400" b="1" dirty="0">
                <a:latin typeface="Calibri" panose="020F0502020204030204" pitchFamily="34" charset="0"/>
                <a:ea typeface="Calibri" panose="020F0502020204030204" pitchFamily="34" charset="0"/>
                <a:cs typeface="Arial" panose="020B0604020202020204" pitchFamily="34" charset="0"/>
              </a:rPr>
              <a:t>3. Compare and contrast between mobiles and laptops</a:t>
            </a:r>
            <a:r>
              <a:rPr lang="en-US" sz="1400" b="1" dirty="0">
                <a:latin typeface="Times New Roman" panose="02020603050405020304" pitchFamily="18" charset="0"/>
                <a:ea typeface="Times New Roman" panose="02020603050405020304" pitchFamily="18" charset="0"/>
                <a:cs typeface="Arial" panose="020B0604020202020204" pitchFamily="34" charset="0"/>
              </a:rPr>
              <a:t>: according to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a:latin typeface="Times New Roman" panose="02020603050405020304" pitchFamily="18" charset="0"/>
                <a:ea typeface="Times New Roman" panose="02020603050405020304" pitchFamily="18" charset="0"/>
                <a:cs typeface="Arial" panose="020B0604020202020204" pitchFamily="34" charset="0"/>
              </a:rPr>
              <a:t>Screen Size:</a:t>
            </a:r>
            <a:r>
              <a:rPr lang="en-US" sz="1400" dirty="0">
                <a:latin typeface="Times New Roman" panose="02020603050405020304" pitchFamily="18" charset="0"/>
                <a:ea typeface="Times New Roman" panose="02020603050405020304" pitchFamily="18" charset="0"/>
                <a:cs typeface="Arial" panose="020B0604020202020204" pitchFamily="34" charset="0"/>
              </a:rPr>
              <a:t>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a:latin typeface="Times New Roman" panose="02020603050405020304" pitchFamily="18" charset="0"/>
                <a:ea typeface="Times New Roman" panose="02020603050405020304" pitchFamily="18" charset="0"/>
                <a:cs typeface="Arial" panose="020B0604020202020204" pitchFamily="34" charset="0"/>
              </a:rPr>
              <a:t>Battery Life:</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a:latin typeface="Times New Roman" panose="02020603050405020304" pitchFamily="18" charset="0"/>
                <a:ea typeface="Times New Roman" panose="02020603050405020304" pitchFamily="18" charset="0"/>
                <a:cs typeface="Arial" panose="020B0604020202020204" pitchFamily="34" charset="0"/>
              </a:rPr>
              <a:t>Weight :</a:t>
            </a:r>
            <a:r>
              <a:rPr lang="en-US" sz="1400" dirty="0">
                <a:latin typeface="Times New Roman" panose="02020603050405020304" pitchFamily="18" charset="0"/>
                <a:ea typeface="Times New Roman" panose="02020603050405020304" pitchFamily="18" charset="0"/>
                <a:cs typeface="Arial" panose="020B0604020202020204" pitchFamily="34" charset="0"/>
              </a:rPr>
              <a:t> </a:t>
            </a:r>
          </a:p>
          <a:p>
            <a:pPr marR="0" lvl="0">
              <a:lnSpc>
                <a:spcPct val="107000"/>
              </a:lnSpc>
              <a:spcBef>
                <a:spcPts val="0"/>
              </a:spcBef>
              <a:spcAft>
                <a:spcPts val="800"/>
              </a:spcAft>
              <a:buSzPts val="1000"/>
              <a:tabLst>
                <a:tab pos="457200" algn="l"/>
              </a:tabLst>
            </a:pPr>
            <a:endParaRPr lang="en-US" sz="1400"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400" b="1" dirty="0">
                <a:latin typeface="Times New Roman"/>
                <a:ea typeface="Times New Roman" panose="02020603050405020304" pitchFamily="18" charset="0"/>
                <a:cs typeface="Arial"/>
              </a:rPr>
              <a:t>4. Answer each question with a full sentence : </a:t>
            </a:r>
            <a:endParaRPr lang="en-US" sz="1400" dirty="0">
              <a:latin typeface="Times New Roman"/>
              <a:ea typeface="Calibri" panose="020F0502020204030204" pitchFamily="34" charset="0"/>
              <a:cs typeface="Arial"/>
            </a:endParaRPr>
          </a:p>
          <a:p>
            <a:pPr marL="457200" marR="0">
              <a:lnSpc>
                <a:spcPct val="107000"/>
              </a:lnSpc>
              <a:spcBef>
                <a:spcPts val="0"/>
              </a:spcBef>
              <a:spcAft>
                <a:spcPts val="0"/>
              </a:spcAft>
            </a:pPr>
            <a:r>
              <a:rPr lang="en-US" sz="1400" dirty="0">
                <a:latin typeface="Symbol" panose="05050102010706020507" pitchFamily="18" charset="2"/>
                <a:ea typeface="Times New Roman" panose="02020603050405020304" pitchFamily="18" charset="0"/>
                <a:cs typeface="Times New Roman" panose="02020603050405020304" pitchFamily="18" charset="0"/>
              </a:rPr>
              <a:t>·</a:t>
            </a:r>
            <a:r>
              <a:rPr lang="en-US" sz="1400" dirty="0">
                <a:latin typeface="Times New Roman" panose="02020603050405020304" pitchFamily="18" charset="0"/>
                <a:ea typeface="Times New Roman" panose="02020603050405020304" pitchFamily="18" charset="0"/>
                <a:cs typeface="Arial" panose="020B0604020202020204" pitchFamily="34" charset="0"/>
              </a:rPr>
              <a:t>  How easy is it to type on a mobile versus a laptop?</a:t>
            </a:r>
            <a:endParaRPr lang="en-US" sz="1400"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400" dirty="0">
                <a:latin typeface="Times New Roman"/>
                <a:ea typeface="Times New Roman" panose="02020603050405020304" pitchFamily="18" charset="0"/>
                <a:cs typeface="Arial"/>
              </a:rPr>
              <a:t>          ____________________________________________________</a:t>
            </a:r>
            <a:endParaRPr lang="en-US" sz="1400" dirty="0">
              <a:latin typeface="Times New Roman"/>
              <a:ea typeface="Calibri" panose="020F0502020204030204" pitchFamily="34" charset="0"/>
              <a:cs typeface="Arial"/>
            </a:endParaRPr>
          </a:p>
          <a:p>
            <a:pPr marL="457200" marR="0">
              <a:lnSpc>
                <a:spcPct val="107000"/>
              </a:lnSpc>
              <a:spcBef>
                <a:spcPts val="0"/>
              </a:spcBef>
              <a:spcAft>
                <a:spcPts val="0"/>
              </a:spcAft>
            </a:pPr>
            <a:r>
              <a:rPr lang="en-US" sz="1400" dirty="0">
                <a:latin typeface="Symbol" panose="05050102010706020507" pitchFamily="18" charset="2"/>
                <a:ea typeface="Times New Roman" panose="02020603050405020304" pitchFamily="18" charset="0"/>
                <a:cs typeface="Times New Roman" panose="02020603050405020304" pitchFamily="18" charset="0"/>
              </a:rPr>
              <a:t>·</a:t>
            </a:r>
            <a:r>
              <a:rPr lang="en-US" sz="1400" dirty="0">
                <a:latin typeface="Times New Roman" panose="02020603050405020304" pitchFamily="18" charset="0"/>
                <a:ea typeface="Times New Roman" panose="02020603050405020304" pitchFamily="18" charset="0"/>
                <a:cs typeface="Arial" panose="020B0604020202020204" pitchFamily="34" charset="0"/>
              </a:rPr>
              <a:t>  Which device do you find more comfortable for watching videos for a long time?</a:t>
            </a: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400" dirty="0">
                <a:latin typeface="Times New Roman" panose="02020603050405020304" pitchFamily="18" charset="0"/>
                <a:ea typeface="Times New Roman" panose="02020603050405020304" pitchFamily="18" charset="0"/>
                <a:cs typeface="Arial" panose="020B0604020202020204" pitchFamily="34" charset="0"/>
              </a:rPr>
              <a:t>_____________________________________________________</a:t>
            </a: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400" dirty="0">
                <a:latin typeface="Symbol" panose="05050102010706020507" pitchFamily="18" charset="2"/>
                <a:ea typeface="Times New Roman" panose="02020603050405020304" pitchFamily="18" charset="0"/>
                <a:cs typeface="Times New Roman" panose="02020603050405020304" pitchFamily="18" charset="0"/>
              </a:rPr>
              <a:t>·</a:t>
            </a:r>
            <a:r>
              <a:rPr lang="en-US" sz="1400" dirty="0">
                <a:latin typeface="Times New Roman" panose="02020603050405020304" pitchFamily="18" charset="0"/>
                <a:ea typeface="Times New Roman" panose="02020603050405020304" pitchFamily="18" charset="0"/>
                <a:cs typeface="Arial" panose="020B0604020202020204" pitchFamily="34" charset="0"/>
              </a:rPr>
              <a:t>  Which one do you use more often and why?</a:t>
            </a: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400" dirty="0">
                <a:latin typeface="Times New Roman" panose="02020603050405020304" pitchFamily="18" charset="0"/>
                <a:ea typeface="Times New Roman" panose="02020603050405020304" pitchFamily="18" charset="0"/>
                <a:cs typeface="Arial" panose="020B0604020202020204" pitchFamily="34" charset="0"/>
              </a:rPr>
              <a:t>______________________________________________________</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3249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xit Slip, Early Finishers Activity, Assessment, Exit Ticket - Etsy"/>
          <p:cNvPicPr>
            <a:picLocks noChangeAspect="1" noChangeArrowheads="1"/>
          </p:cNvPicPr>
          <p:nvPr/>
        </p:nvPicPr>
        <p:blipFill rotWithShape="1">
          <a:blip r:embed="rId2">
            <a:extLst>
              <a:ext uri="{28A0092B-C50C-407E-A947-70E740481C1C}">
                <a14:useLocalDpi xmlns:a14="http://schemas.microsoft.com/office/drawing/2010/main" val="0"/>
              </a:ext>
            </a:extLst>
          </a:blip>
          <a:srcRect b="24479"/>
          <a:stretch/>
        </p:blipFill>
        <p:spPr bwMode="auto">
          <a:xfrm>
            <a:off x="2142836" y="2004291"/>
            <a:ext cx="8414328" cy="411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82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3E85-E3D4-4F2E-952D-267E0A3554A6}"/>
              </a:ext>
            </a:extLst>
          </p:cNvPr>
          <p:cNvSpPr>
            <a:spLocks noGrp="1"/>
          </p:cNvSpPr>
          <p:nvPr>
            <p:ph type="title"/>
          </p:nvPr>
        </p:nvSpPr>
        <p:spPr>
          <a:xfrm>
            <a:off x="1295402" y="1365590"/>
            <a:ext cx="9601196" cy="1303867"/>
          </a:xfrm>
        </p:spPr>
        <p:txBody>
          <a:bodyPr>
            <a:normAutofit/>
          </a:bodyPr>
          <a:lstStyle/>
          <a:p>
            <a:r>
              <a:rPr lang="en-GB" dirty="0"/>
              <a:t>We are going to :</a:t>
            </a:r>
          </a:p>
        </p:txBody>
      </p:sp>
      <p:sp>
        <p:nvSpPr>
          <p:cNvPr id="3" name="Content Placeholder 2">
            <a:extLst>
              <a:ext uri="{FF2B5EF4-FFF2-40B4-BE49-F238E27FC236}">
                <a16:creationId xmlns:a16="http://schemas.microsoft.com/office/drawing/2014/main" id="{1056B43F-57DA-4190-84B3-616204AFCD04}"/>
              </a:ext>
            </a:extLst>
          </p:cNvPr>
          <p:cNvSpPr>
            <a:spLocks noGrp="1"/>
          </p:cNvSpPr>
          <p:nvPr>
            <p:ph idx="1"/>
          </p:nvPr>
        </p:nvSpPr>
        <p:spPr>
          <a:xfrm>
            <a:off x="1333041" y="3065177"/>
            <a:ext cx="9397388" cy="2111507"/>
          </a:xfrm>
        </p:spPr>
        <p:txBody>
          <a:bodyPr>
            <a:normAutofit/>
          </a:bodyPr>
          <a:lstStyle/>
          <a:p>
            <a:pPr lvl="0"/>
            <a:r>
              <a:rPr lang="en-US" sz="2800" b="1" dirty="0">
                <a:latin typeface="Adobe Fan Heiti Std B" panose="020B0700000000000000" pitchFamily="34" charset="-128"/>
                <a:ea typeface="Adobe Fan Heiti Std B" panose="020B0700000000000000" pitchFamily="34" charset="-128"/>
              </a:rPr>
              <a:t>Read a given essay and analyze the layout.</a:t>
            </a:r>
          </a:p>
          <a:p>
            <a:pPr lvl="0"/>
            <a:r>
              <a:rPr lang="en-US" sz="2800" b="1" dirty="0">
                <a:latin typeface="Adobe Fan Heiti Std B" panose="020B0700000000000000" pitchFamily="34" charset="-128"/>
                <a:ea typeface="Adobe Fan Heiti Std B" panose="020B0700000000000000" pitchFamily="34" charset="-128"/>
              </a:rPr>
              <a:t>Write a well-structured compare and contrast essay .</a:t>
            </a:r>
            <a:endParaRPr lang="en-GB" sz="2800" b="1" dirty="0">
              <a:latin typeface="Adobe Fan Heiti Std B" panose="020B0700000000000000" pitchFamily="34" charset="-128"/>
              <a:ea typeface="Adobe Fan Heiti Std B" panose="020B0700000000000000" pitchFamily="34" charset="-128"/>
            </a:endParaRPr>
          </a:p>
          <a:p>
            <a:endParaRPr lang="en-GB" sz="4800" b="1" dirty="0">
              <a:latin typeface="Adobe Fan Heiti Std B" panose="020B0700000000000000" pitchFamily="34" charset="-128"/>
              <a:ea typeface="Adobe Fan Heiti Std B" panose="020B0700000000000000" pitchFamily="34" charset="-128"/>
              <a:cs typeface="Calibri" panose="020F0502020204030204" pitchFamily="34" charset="0"/>
            </a:endParaRPr>
          </a:p>
        </p:txBody>
      </p:sp>
      <p:pic>
        <p:nvPicPr>
          <p:cNvPr id="4" name="Picture 3">
            <a:extLst>
              <a:ext uri="{FF2B5EF4-FFF2-40B4-BE49-F238E27FC236}">
                <a16:creationId xmlns:a16="http://schemas.microsoft.com/office/drawing/2014/main" id="{4B4E2AA8-F118-446C-AC34-F6D227E5D649}"/>
              </a:ext>
            </a:extLst>
          </p:cNvPr>
          <p:cNvPicPr>
            <a:picLocks noChangeAspect="1"/>
          </p:cNvPicPr>
          <p:nvPr/>
        </p:nvPicPr>
        <p:blipFill>
          <a:blip r:embed="rId3" cstate="print"/>
          <a:stretch>
            <a:fillRect/>
          </a:stretch>
        </p:blipFill>
        <p:spPr>
          <a:xfrm>
            <a:off x="928368" y="889348"/>
            <a:ext cx="1717589" cy="1915582"/>
          </a:xfrm>
          <a:prstGeom prst="rect">
            <a:avLst/>
          </a:prstGeom>
        </p:spPr>
      </p:pic>
      <p:pic>
        <p:nvPicPr>
          <p:cNvPr id="6" name="Picture 5">
            <a:extLst>
              <a:ext uri="{FF2B5EF4-FFF2-40B4-BE49-F238E27FC236}">
                <a16:creationId xmlns:a16="http://schemas.microsoft.com/office/drawing/2014/main" id="{7E2090DE-BD8C-4DF0-91FC-6BE99FEBC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518" y="634181"/>
            <a:ext cx="1906080" cy="1689200"/>
          </a:xfrm>
          <a:prstGeom prst="rect">
            <a:avLst/>
          </a:prstGeom>
        </p:spPr>
      </p:pic>
      <p:pic>
        <p:nvPicPr>
          <p:cNvPr id="7" name="Picture 6">
            <a:extLst>
              <a:ext uri="{FF2B5EF4-FFF2-40B4-BE49-F238E27FC236}">
                <a16:creationId xmlns:a16="http://schemas.microsoft.com/office/drawing/2014/main" id="{4FFEB918-CFFD-4A4A-A7C0-74CE53B8A8E1}"/>
              </a:ext>
            </a:extLst>
          </p:cNvPr>
          <p:cNvPicPr>
            <a:picLocks noChangeAspect="1"/>
          </p:cNvPicPr>
          <p:nvPr/>
        </p:nvPicPr>
        <p:blipFill rotWithShape="1">
          <a:blip r:embed="rId5">
            <a:extLst>
              <a:ext uri="{28A0092B-C50C-407E-A947-70E740481C1C}">
                <a14:useLocalDpi xmlns:a14="http://schemas.microsoft.com/office/drawing/2010/main" val="0"/>
              </a:ext>
            </a:extLst>
          </a:blip>
          <a:srcRect b="18111"/>
          <a:stretch/>
        </p:blipFill>
        <p:spPr>
          <a:xfrm>
            <a:off x="4321278" y="4630993"/>
            <a:ext cx="2955392" cy="1740309"/>
          </a:xfrm>
          <a:prstGeom prst="rect">
            <a:avLst/>
          </a:prstGeom>
        </p:spPr>
      </p:pic>
    </p:spTree>
    <p:extLst>
      <p:ext uri="{BB962C8B-B14F-4D97-AF65-F5344CB8AC3E}">
        <p14:creationId xmlns:p14="http://schemas.microsoft.com/office/powerpoint/2010/main" val="10652539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8720"/>
          <a:stretch/>
        </p:blipFill>
        <p:spPr>
          <a:xfrm>
            <a:off x="1296845" y="1773381"/>
            <a:ext cx="8249801" cy="3782227"/>
          </a:xfrm>
          <a:prstGeom prst="rect">
            <a:avLst/>
          </a:prstGeom>
        </p:spPr>
      </p:pic>
      <p:sp>
        <p:nvSpPr>
          <p:cNvPr id="5" name="TextBox 4"/>
          <p:cNvSpPr txBox="1"/>
          <p:nvPr/>
        </p:nvSpPr>
        <p:spPr>
          <a:xfrm>
            <a:off x="1006764" y="646545"/>
            <a:ext cx="9162472" cy="1015663"/>
          </a:xfrm>
          <a:prstGeom prst="rect">
            <a:avLst/>
          </a:prstGeom>
          <a:noFill/>
        </p:spPr>
        <p:txBody>
          <a:bodyPr wrap="square" rtlCol="0">
            <a:spAutoFit/>
          </a:bodyPr>
          <a:lstStyle/>
          <a:p>
            <a:r>
              <a:rPr lang="en-US" sz="3000" b="1" dirty="0"/>
              <a:t>Discuss these two idioms that can help you emphasize differences : </a:t>
            </a:r>
          </a:p>
        </p:txBody>
      </p:sp>
    </p:spTree>
    <p:extLst>
      <p:ext uri="{BB962C8B-B14F-4D97-AF65-F5344CB8AC3E}">
        <p14:creationId xmlns:p14="http://schemas.microsoft.com/office/powerpoint/2010/main" val="3442191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Life Application </a:t>
            </a:r>
          </a:p>
        </p:txBody>
      </p:sp>
      <p:sp>
        <p:nvSpPr>
          <p:cNvPr id="3" name="Content Placeholder 2"/>
          <p:cNvSpPr>
            <a:spLocks noGrp="1"/>
          </p:cNvSpPr>
          <p:nvPr>
            <p:ph idx="1"/>
          </p:nvPr>
        </p:nvSpPr>
        <p:spPr/>
        <p:txBody>
          <a:bodyPr/>
          <a:lstStyle/>
          <a:p>
            <a:r>
              <a:rPr lang="en-US" b="1" dirty="0"/>
              <a:t>Can you think of a real-world situation where comparing and contrasting would be harmful? </a:t>
            </a:r>
          </a:p>
        </p:txBody>
      </p:sp>
    </p:spTree>
    <p:extLst>
      <p:ext uri="{BB962C8B-B14F-4D97-AF65-F5344CB8AC3E}">
        <p14:creationId xmlns:p14="http://schemas.microsoft.com/office/powerpoint/2010/main" val="1001572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a:extLst>
              <a:ext uri="{FF2B5EF4-FFF2-40B4-BE49-F238E27FC236}">
                <a16:creationId xmlns:a16="http://schemas.microsoft.com/office/drawing/2014/main" id="{6764B0AC-BD3D-49B9-A6E8-E79FE07D0112}"/>
              </a:ext>
            </a:extLst>
          </p:cNvPr>
          <p:cNvSpPr txBox="1">
            <a:spLocks noChangeArrowheads="1"/>
          </p:cNvSpPr>
          <p:nvPr/>
        </p:nvSpPr>
        <p:spPr bwMode="auto">
          <a:xfrm>
            <a:off x="1981200" y="609600"/>
            <a:ext cx="815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a:latin typeface="Georgia" panose="02040502050405020303" pitchFamily="18" charset="0"/>
              </a:rPr>
              <a:t>What are the signal words?</a:t>
            </a:r>
          </a:p>
        </p:txBody>
      </p:sp>
      <p:pic>
        <p:nvPicPr>
          <p:cNvPr id="7172" name="Picture 4" descr="j0236318">
            <a:extLst>
              <a:ext uri="{FF2B5EF4-FFF2-40B4-BE49-F238E27FC236}">
                <a16:creationId xmlns:a16="http://schemas.microsoft.com/office/drawing/2014/main" id="{C36509A6-032C-4D2E-B752-6336042F9E2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7801" y="1447800"/>
            <a:ext cx="1685925" cy="220980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9">
            <a:extLst>
              <a:ext uri="{FF2B5EF4-FFF2-40B4-BE49-F238E27FC236}">
                <a16:creationId xmlns:a16="http://schemas.microsoft.com/office/drawing/2014/main" id="{9DCB65D1-80C1-4062-BF6B-78328B1B599D}"/>
              </a:ext>
            </a:extLst>
          </p:cNvPr>
          <p:cNvSpPr>
            <a:spLocks noChangeArrowheads="1"/>
          </p:cNvSpPr>
          <p:nvPr/>
        </p:nvSpPr>
        <p:spPr bwMode="auto">
          <a:xfrm>
            <a:off x="2286000" y="1447800"/>
            <a:ext cx="2438400" cy="4800600"/>
          </a:xfrm>
          <a:prstGeom prst="rect">
            <a:avLst/>
          </a:prstGeom>
          <a:solidFill>
            <a:srgbClr val="92D050"/>
          </a:solidFill>
          <a:ln w="9525">
            <a:solidFill>
              <a:schemeClr val="tx1"/>
            </a:solidFill>
            <a:miter lim="800000"/>
            <a:headEnd/>
            <a:tailEnd/>
          </a:ln>
          <a:effectLst/>
        </p:spPr>
        <p:txBody>
          <a:bodyPr wrap="none" anchor="ctr"/>
          <a:lstStyle/>
          <a:p>
            <a:endParaRPr lang="en-GB"/>
          </a:p>
        </p:txBody>
      </p:sp>
      <p:sp>
        <p:nvSpPr>
          <p:cNvPr id="7175" name="Text Box 7">
            <a:extLst>
              <a:ext uri="{FF2B5EF4-FFF2-40B4-BE49-F238E27FC236}">
                <a16:creationId xmlns:a16="http://schemas.microsoft.com/office/drawing/2014/main" id="{DA95E0C2-9632-4792-B26F-01A8D45F611B}"/>
              </a:ext>
            </a:extLst>
          </p:cNvPr>
          <p:cNvSpPr txBox="1">
            <a:spLocks noChangeArrowheads="1"/>
          </p:cNvSpPr>
          <p:nvPr/>
        </p:nvSpPr>
        <p:spPr bwMode="auto">
          <a:xfrm>
            <a:off x="2286000" y="1447800"/>
            <a:ext cx="21336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dirty="0">
                <a:solidFill>
                  <a:srgbClr val="002060"/>
                </a:solidFill>
              </a:rPr>
              <a:t>To talk about the </a:t>
            </a:r>
            <a:r>
              <a:rPr lang="en-GB" altLang="en-US" sz="2400" b="1" dirty="0">
                <a:solidFill>
                  <a:srgbClr val="002060"/>
                </a:solidFill>
              </a:rPr>
              <a:t>differences</a:t>
            </a:r>
            <a:endParaRPr lang="en-US" altLang="en-US" sz="2400" dirty="0">
              <a:solidFill>
                <a:srgbClr val="002060"/>
              </a:solidFill>
            </a:endParaRPr>
          </a:p>
          <a:p>
            <a:pPr>
              <a:spcBef>
                <a:spcPct val="50000"/>
              </a:spcBef>
            </a:pPr>
            <a:endParaRPr lang="en-US" altLang="en-US" dirty="0">
              <a:solidFill>
                <a:schemeClr val="bg1"/>
              </a:solidFill>
            </a:endParaRPr>
          </a:p>
        </p:txBody>
      </p:sp>
      <p:sp>
        <p:nvSpPr>
          <p:cNvPr id="7173" name="Text Box 5">
            <a:extLst>
              <a:ext uri="{FF2B5EF4-FFF2-40B4-BE49-F238E27FC236}">
                <a16:creationId xmlns:a16="http://schemas.microsoft.com/office/drawing/2014/main" id="{DAD3610D-1AB8-4408-8B67-B75CACAE7BEA}"/>
              </a:ext>
            </a:extLst>
          </p:cNvPr>
          <p:cNvSpPr txBox="1">
            <a:spLocks noChangeArrowheads="1"/>
          </p:cNvSpPr>
          <p:nvPr/>
        </p:nvSpPr>
        <p:spPr bwMode="auto">
          <a:xfrm>
            <a:off x="2395537" y="2225613"/>
            <a:ext cx="22860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solidFill>
                  <a:schemeClr val="bg1"/>
                </a:solidFill>
                <a:latin typeface="Georgia" panose="02040502050405020303" pitchFamily="18" charset="0"/>
              </a:rPr>
              <a:t>different from</a:t>
            </a:r>
          </a:p>
          <a:p>
            <a:r>
              <a:rPr lang="en-US" altLang="en-US" sz="2000" dirty="0">
                <a:solidFill>
                  <a:schemeClr val="bg1"/>
                </a:solidFill>
                <a:latin typeface="Georgia" panose="02040502050405020303" pitchFamily="18" charset="0"/>
              </a:rPr>
              <a:t>in contrast</a:t>
            </a:r>
          </a:p>
          <a:p>
            <a:r>
              <a:rPr lang="en-US" altLang="en-US" sz="2000" dirty="0">
                <a:solidFill>
                  <a:schemeClr val="bg1"/>
                </a:solidFill>
                <a:latin typeface="Georgia" panose="02040502050405020303" pitchFamily="18" charset="0"/>
              </a:rPr>
              <a:t>although</a:t>
            </a:r>
          </a:p>
          <a:p>
            <a:r>
              <a:rPr lang="en-US" altLang="en-US" sz="2000" dirty="0">
                <a:solidFill>
                  <a:schemeClr val="bg1"/>
                </a:solidFill>
                <a:latin typeface="Georgia" panose="02040502050405020303" pitchFamily="18" charset="0"/>
              </a:rPr>
              <a:t>more than</a:t>
            </a:r>
          </a:p>
          <a:p>
            <a:r>
              <a:rPr lang="en-US" altLang="en-US" sz="2000" dirty="0">
                <a:solidFill>
                  <a:schemeClr val="bg1"/>
                </a:solidFill>
                <a:latin typeface="Georgia" panose="02040502050405020303" pitchFamily="18" charset="0"/>
              </a:rPr>
              <a:t>less than</a:t>
            </a:r>
          </a:p>
          <a:p>
            <a:r>
              <a:rPr lang="en-US" altLang="en-US" sz="2000" dirty="0">
                <a:solidFill>
                  <a:schemeClr val="bg1"/>
                </a:solidFill>
                <a:latin typeface="Georgia" panose="02040502050405020303" pitchFamily="18" charset="0"/>
              </a:rPr>
              <a:t>whereas</a:t>
            </a:r>
          </a:p>
          <a:p>
            <a:r>
              <a:rPr lang="en-US" altLang="en-US" sz="2000" dirty="0">
                <a:solidFill>
                  <a:schemeClr val="bg1"/>
                </a:solidFill>
                <a:latin typeface="Georgia" panose="02040502050405020303" pitchFamily="18" charset="0"/>
              </a:rPr>
              <a:t>however</a:t>
            </a:r>
          </a:p>
          <a:p>
            <a:r>
              <a:rPr lang="en-US" altLang="en-US" sz="2000" dirty="0">
                <a:solidFill>
                  <a:schemeClr val="bg1"/>
                </a:solidFill>
                <a:latin typeface="Georgia" panose="02040502050405020303" pitchFamily="18" charset="0"/>
              </a:rPr>
              <a:t>on the other hand</a:t>
            </a:r>
          </a:p>
          <a:p>
            <a:r>
              <a:rPr lang="en-US" altLang="en-US" sz="2000" dirty="0">
                <a:solidFill>
                  <a:schemeClr val="bg1"/>
                </a:solidFill>
                <a:latin typeface="Georgia" panose="02040502050405020303" pitchFamily="18" charset="0"/>
              </a:rPr>
              <a:t>on the contrary</a:t>
            </a:r>
          </a:p>
          <a:p>
            <a:r>
              <a:rPr lang="en-US" altLang="en-US" sz="2000" dirty="0">
                <a:solidFill>
                  <a:schemeClr val="bg1"/>
                </a:solidFill>
                <a:latin typeface="Georgia" panose="02040502050405020303" pitchFamily="18" charset="0"/>
              </a:rPr>
              <a:t>as opposed to</a:t>
            </a:r>
          </a:p>
          <a:p>
            <a:r>
              <a:rPr lang="en-US" altLang="en-US" sz="2000" dirty="0">
                <a:solidFill>
                  <a:schemeClr val="bg1"/>
                </a:solidFill>
                <a:latin typeface="Georgia" panose="02040502050405020303" pitchFamily="18" charset="0"/>
              </a:rPr>
              <a:t>but not</a:t>
            </a:r>
          </a:p>
          <a:p>
            <a:r>
              <a:rPr lang="en-US" altLang="en-US" sz="2000" dirty="0">
                <a:solidFill>
                  <a:schemeClr val="bg1"/>
                </a:solidFill>
                <a:latin typeface="Georgia" panose="02040502050405020303" pitchFamily="18" charset="0"/>
              </a:rPr>
              <a:t>while</a:t>
            </a:r>
          </a:p>
          <a:p>
            <a:r>
              <a:rPr lang="en-US" altLang="en-US" sz="2000" dirty="0">
                <a:solidFill>
                  <a:schemeClr val="bg1"/>
                </a:solidFill>
                <a:latin typeface="Georgia" panose="02040502050405020303" pitchFamily="18" charset="0"/>
              </a:rPr>
              <a:t>unless</a:t>
            </a:r>
          </a:p>
          <a:p>
            <a:pPr eaLnBrk="0" hangingPunct="0">
              <a:buFont typeface="Symbol" panose="05050102010706020507" pitchFamily="18" charset="2"/>
              <a:buChar char=""/>
            </a:pPr>
            <a:endParaRPr lang="en-US" altLang="en-US" sz="2000" dirty="0">
              <a:solidFill>
                <a:schemeClr val="bg1"/>
              </a:solidFill>
              <a:latin typeface="Georgia" panose="02040502050405020303" pitchFamily="18" charset="0"/>
            </a:endParaRPr>
          </a:p>
        </p:txBody>
      </p:sp>
      <p:sp>
        <p:nvSpPr>
          <p:cNvPr id="7178" name="Rectangle 10">
            <a:extLst>
              <a:ext uri="{FF2B5EF4-FFF2-40B4-BE49-F238E27FC236}">
                <a16:creationId xmlns:a16="http://schemas.microsoft.com/office/drawing/2014/main" id="{4E7FAB2E-D536-4D77-A3E7-2979723B4F66}"/>
              </a:ext>
            </a:extLst>
          </p:cNvPr>
          <p:cNvSpPr>
            <a:spLocks noChangeArrowheads="1"/>
          </p:cNvSpPr>
          <p:nvPr/>
        </p:nvSpPr>
        <p:spPr bwMode="auto">
          <a:xfrm>
            <a:off x="7467600" y="1447800"/>
            <a:ext cx="2438400" cy="48006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endParaRPr lang="en-GB"/>
          </a:p>
        </p:txBody>
      </p:sp>
      <p:sp>
        <p:nvSpPr>
          <p:cNvPr id="7174" name="Text Box 6">
            <a:extLst>
              <a:ext uri="{FF2B5EF4-FFF2-40B4-BE49-F238E27FC236}">
                <a16:creationId xmlns:a16="http://schemas.microsoft.com/office/drawing/2014/main" id="{81CA9DB9-B277-4B8B-B18B-D19954262DF5}"/>
              </a:ext>
            </a:extLst>
          </p:cNvPr>
          <p:cNvSpPr txBox="1">
            <a:spLocks noChangeArrowheads="1"/>
          </p:cNvSpPr>
          <p:nvPr/>
        </p:nvSpPr>
        <p:spPr bwMode="auto">
          <a:xfrm>
            <a:off x="7796408" y="2464961"/>
            <a:ext cx="2286000"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solidFill>
                  <a:schemeClr val="bg1"/>
                </a:solidFill>
                <a:latin typeface="Georgia" panose="02040502050405020303" pitchFamily="18" charset="0"/>
              </a:rPr>
              <a:t>same as</a:t>
            </a:r>
          </a:p>
          <a:p>
            <a:r>
              <a:rPr lang="en-US" altLang="en-US" sz="2000" dirty="0">
                <a:solidFill>
                  <a:schemeClr val="bg1"/>
                </a:solidFill>
                <a:latin typeface="Georgia" panose="02040502050405020303" pitchFamily="18" charset="0"/>
              </a:rPr>
              <a:t>alike</a:t>
            </a:r>
          </a:p>
          <a:p>
            <a:r>
              <a:rPr lang="en-US" altLang="en-US" sz="2000" dirty="0">
                <a:solidFill>
                  <a:schemeClr val="bg1"/>
                </a:solidFill>
                <a:latin typeface="Georgia" panose="02040502050405020303" pitchFamily="18" charset="0"/>
              </a:rPr>
              <a:t>not only…but also</a:t>
            </a:r>
          </a:p>
          <a:p>
            <a:r>
              <a:rPr lang="en-US" altLang="en-US" sz="2000" dirty="0">
                <a:solidFill>
                  <a:schemeClr val="bg1"/>
                </a:solidFill>
                <a:latin typeface="Georgia" panose="02040502050405020303" pitchFamily="18" charset="0"/>
              </a:rPr>
              <a:t>either…or</a:t>
            </a:r>
          </a:p>
          <a:p>
            <a:r>
              <a:rPr lang="en-US" altLang="en-US" sz="2000" dirty="0">
                <a:solidFill>
                  <a:schemeClr val="bg1"/>
                </a:solidFill>
                <a:latin typeface="Georgia" panose="02040502050405020303" pitchFamily="18" charset="0"/>
              </a:rPr>
              <a:t>likewise</a:t>
            </a:r>
          </a:p>
          <a:p>
            <a:r>
              <a:rPr lang="en-US" altLang="en-US" sz="2000" dirty="0">
                <a:solidFill>
                  <a:schemeClr val="bg1"/>
                </a:solidFill>
                <a:latin typeface="Georgia" panose="02040502050405020303" pitchFamily="18" charset="0"/>
              </a:rPr>
              <a:t>similarly</a:t>
            </a:r>
          </a:p>
          <a:p>
            <a:r>
              <a:rPr lang="en-US" altLang="en-US" sz="2000" dirty="0">
                <a:solidFill>
                  <a:schemeClr val="bg1"/>
                </a:solidFill>
                <a:latin typeface="Georgia" panose="02040502050405020303" pitchFamily="18" charset="0"/>
              </a:rPr>
              <a:t>similar to</a:t>
            </a:r>
          </a:p>
          <a:p>
            <a:r>
              <a:rPr lang="en-US" altLang="en-US" sz="2000" dirty="0">
                <a:solidFill>
                  <a:schemeClr val="bg1"/>
                </a:solidFill>
                <a:latin typeface="Georgia" panose="02040502050405020303" pitchFamily="18" charset="0"/>
              </a:rPr>
              <a:t>compared with</a:t>
            </a:r>
          </a:p>
          <a:p>
            <a:r>
              <a:rPr lang="en-US" altLang="en-US" sz="2000" dirty="0">
                <a:solidFill>
                  <a:schemeClr val="bg1"/>
                </a:solidFill>
                <a:latin typeface="Georgia" panose="02040502050405020303" pitchFamily="18" charset="0"/>
              </a:rPr>
              <a:t>as well as</a:t>
            </a:r>
          </a:p>
          <a:p>
            <a:r>
              <a:rPr lang="en-US" altLang="en-US" sz="2000" dirty="0">
                <a:solidFill>
                  <a:schemeClr val="bg1"/>
                </a:solidFill>
                <a:latin typeface="Georgia" panose="02040502050405020303" pitchFamily="18" charset="0"/>
              </a:rPr>
              <a:t>resemble</a:t>
            </a:r>
          </a:p>
          <a:p>
            <a:pPr>
              <a:spcBef>
                <a:spcPct val="50000"/>
              </a:spcBef>
            </a:pPr>
            <a:endParaRPr lang="en-US" altLang="en-US" sz="2000" dirty="0">
              <a:latin typeface="Georgia" panose="02040502050405020303" pitchFamily="18" charset="0"/>
            </a:endParaRPr>
          </a:p>
        </p:txBody>
      </p:sp>
      <p:sp>
        <p:nvSpPr>
          <p:cNvPr id="7176" name="Text Box 8">
            <a:extLst>
              <a:ext uri="{FF2B5EF4-FFF2-40B4-BE49-F238E27FC236}">
                <a16:creationId xmlns:a16="http://schemas.microsoft.com/office/drawing/2014/main" id="{3E9490F3-2310-4672-B0E2-0648BA77D159}"/>
              </a:ext>
            </a:extLst>
          </p:cNvPr>
          <p:cNvSpPr txBox="1">
            <a:spLocks noChangeArrowheads="1"/>
          </p:cNvSpPr>
          <p:nvPr/>
        </p:nvSpPr>
        <p:spPr bwMode="auto">
          <a:xfrm>
            <a:off x="7910708" y="1617418"/>
            <a:ext cx="205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002060"/>
                </a:solidFill>
              </a:rPr>
              <a:t>To talk about </a:t>
            </a:r>
            <a:r>
              <a:rPr lang="en-GB" altLang="en-US" sz="2400" b="1" dirty="0">
                <a:solidFill>
                  <a:srgbClr val="002060"/>
                </a:solidFill>
              </a:rPr>
              <a:t>similarities </a:t>
            </a:r>
            <a:endParaRPr lang="en-US" altLang="en-US" sz="2400" b="1" dirty="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B9CAEF7D-7208-48D5-A181-C6E8ED228175}"/>
              </a:ext>
            </a:extLst>
          </p:cNvPr>
          <p:cNvSpPr txBox="1">
            <a:spLocks noChangeArrowheads="1"/>
          </p:cNvSpPr>
          <p:nvPr/>
        </p:nvSpPr>
        <p:spPr bwMode="auto">
          <a:xfrm>
            <a:off x="2040699" y="351019"/>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latin typeface="Georgia" panose="02040502050405020303" pitchFamily="18" charset="0"/>
              </a:rPr>
              <a:t>What are the signal words in the following passage?</a:t>
            </a:r>
          </a:p>
        </p:txBody>
      </p:sp>
      <p:sp>
        <p:nvSpPr>
          <p:cNvPr id="8195" name="Text Box 3">
            <a:extLst>
              <a:ext uri="{FF2B5EF4-FFF2-40B4-BE49-F238E27FC236}">
                <a16:creationId xmlns:a16="http://schemas.microsoft.com/office/drawing/2014/main" id="{F52CC0F1-256A-4C3F-80A4-647F419BEA9F}"/>
              </a:ext>
            </a:extLst>
          </p:cNvPr>
          <p:cNvSpPr txBox="1">
            <a:spLocks noChangeArrowheads="1"/>
          </p:cNvSpPr>
          <p:nvPr/>
        </p:nvSpPr>
        <p:spPr bwMode="auto">
          <a:xfrm>
            <a:off x="739036" y="808219"/>
            <a:ext cx="10985326" cy="200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a:latin typeface="Georgia" panose="02040502050405020303" pitchFamily="18" charset="0"/>
              </a:rPr>
              <a:t>Chimpanzees and humans are alike in many ways.  A baby chimp laughs when its mother tickles it.  After chimpanzees fight, they kiss and make up.  When one chimpanzee comforts another, it gives it a hug or pat on the back.  There are, of course, many ways that chimpanzees and humans are different.  Chimpanzees are smaller and stronger than humans.  An adult male chimpanzee stands three or four feet tall and weighs about 100 pounds.  But a chimpanzee can lift more weight than a man who is six feet tall.</a:t>
            </a:r>
          </a:p>
        </p:txBody>
      </p:sp>
      <p:sp>
        <p:nvSpPr>
          <p:cNvPr id="8196" name="Text Box 4">
            <a:extLst>
              <a:ext uri="{FF2B5EF4-FFF2-40B4-BE49-F238E27FC236}">
                <a16:creationId xmlns:a16="http://schemas.microsoft.com/office/drawing/2014/main" id="{179124E8-E427-44B3-BA84-569604B45E6C}"/>
              </a:ext>
            </a:extLst>
          </p:cNvPr>
          <p:cNvSpPr txBox="1">
            <a:spLocks noChangeArrowheads="1"/>
          </p:cNvSpPr>
          <p:nvPr/>
        </p:nvSpPr>
        <p:spPr bwMode="auto">
          <a:xfrm>
            <a:off x="7467600" y="4495801"/>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bg1"/>
                </a:solidFill>
                <a:latin typeface="Georgia" panose="02040502050405020303" pitchFamily="18" charset="0"/>
              </a:rPr>
              <a:t>The kiss each other.</a:t>
            </a:r>
          </a:p>
        </p:txBody>
      </p:sp>
      <p:grpSp>
        <p:nvGrpSpPr>
          <p:cNvPr id="8204" name="Group 12">
            <a:extLst>
              <a:ext uri="{FF2B5EF4-FFF2-40B4-BE49-F238E27FC236}">
                <a16:creationId xmlns:a16="http://schemas.microsoft.com/office/drawing/2014/main" id="{0DD646BB-EAA0-4424-9BC7-5DEFC628F185}"/>
              </a:ext>
            </a:extLst>
          </p:cNvPr>
          <p:cNvGrpSpPr>
            <a:grpSpLocks/>
          </p:cNvGrpSpPr>
          <p:nvPr/>
        </p:nvGrpSpPr>
        <p:grpSpPr bwMode="auto">
          <a:xfrm>
            <a:off x="1714500" y="2808289"/>
            <a:ext cx="8763000" cy="3870325"/>
            <a:chOff x="1320" y="3060"/>
            <a:chExt cx="21720" cy="13080"/>
          </a:xfrm>
        </p:grpSpPr>
        <p:sp>
          <p:nvSpPr>
            <p:cNvPr id="8205" name="Oval 13">
              <a:extLst>
                <a:ext uri="{FF2B5EF4-FFF2-40B4-BE49-F238E27FC236}">
                  <a16:creationId xmlns:a16="http://schemas.microsoft.com/office/drawing/2014/main" id="{F05DF523-026C-405D-AD91-642488BD7212}"/>
                </a:ext>
              </a:extLst>
            </p:cNvPr>
            <p:cNvSpPr>
              <a:spLocks noChangeArrowheads="1"/>
            </p:cNvSpPr>
            <p:nvPr/>
          </p:nvSpPr>
          <p:spPr bwMode="auto">
            <a:xfrm>
              <a:off x="1320" y="3060"/>
              <a:ext cx="15120" cy="13080"/>
            </a:xfrm>
            <a:prstGeom prst="ellipse">
              <a:avLst/>
            </a:prstGeom>
            <a:solidFill>
              <a:srgbClr val="FFCC00"/>
            </a:solidFill>
            <a:ln w="57150" cmpd="thinThick">
              <a:solidFill>
                <a:srgbClr val="000000"/>
              </a:solidFill>
              <a:round/>
              <a:headEnd/>
              <a:tailEnd/>
            </a:ln>
            <a:effectLst/>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GB"/>
            </a:p>
          </p:txBody>
        </p:sp>
        <p:sp>
          <p:nvSpPr>
            <p:cNvPr id="8206" name="Oval 14">
              <a:extLst>
                <a:ext uri="{FF2B5EF4-FFF2-40B4-BE49-F238E27FC236}">
                  <a16:creationId xmlns:a16="http://schemas.microsoft.com/office/drawing/2014/main" id="{28B51CDF-9635-4978-AA41-29DD451ADE03}"/>
                </a:ext>
              </a:extLst>
            </p:cNvPr>
            <p:cNvSpPr>
              <a:spLocks noChangeArrowheads="1"/>
            </p:cNvSpPr>
            <p:nvPr/>
          </p:nvSpPr>
          <p:spPr bwMode="auto">
            <a:xfrm>
              <a:off x="7920" y="3060"/>
              <a:ext cx="15120" cy="13080"/>
            </a:xfrm>
            <a:prstGeom prst="ellipse">
              <a:avLst/>
            </a:prstGeom>
            <a:solidFill>
              <a:srgbClr val="003366"/>
            </a:solidFill>
            <a:ln w="57150" cmpd="thickThin">
              <a:solidFill>
                <a:srgbClr val="000000"/>
              </a:solidFill>
              <a:round/>
              <a:headEnd/>
              <a:tailEnd/>
            </a:ln>
            <a:effectLst/>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GB"/>
            </a:p>
          </p:txBody>
        </p:sp>
      </p:grpSp>
      <p:sp>
        <p:nvSpPr>
          <p:cNvPr id="8207" name="Oval 15">
            <a:extLst>
              <a:ext uri="{FF2B5EF4-FFF2-40B4-BE49-F238E27FC236}">
                <a16:creationId xmlns:a16="http://schemas.microsoft.com/office/drawing/2014/main" id="{A3D4DF2A-35F7-4C29-960B-9179E55D96F3}"/>
              </a:ext>
            </a:extLst>
          </p:cNvPr>
          <p:cNvSpPr>
            <a:spLocks noChangeArrowheads="1"/>
          </p:cNvSpPr>
          <p:nvPr/>
        </p:nvSpPr>
        <p:spPr bwMode="auto">
          <a:xfrm>
            <a:off x="4191000" y="2971800"/>
            <a:ext cx="3771900" cy="3657600"/>
          </a:xfrm>
          <a:prstGeom prst="ellipse">
            <a:avLst/>
          </a:prstGeom>
          <a:solidFill>
            <a:srgbClr val="008000"/>
          </a:solidFill>
          <a:ln w="9525">
            <a:solidFill>
              <a:srgbClr val="000000"/>
            </a:solidFill>
            <a:round/>
            <a:headEnd/>
            <a:tailEnd/>
          </a:ln>
        </p:spPr>
        <p:txBody>
          <a:bodyPr/>
          <a:lstStyle/>
          <a:p>
            <a:endParaRPr lang="en-GB"/>
          </a:p>
        </p:txBody>
      </p:sp>
      <p:sp>
        <p:nvSpPr>
          <p:cNvPr id="8209" name="Text Box 17">
            <a:extLst>
              <a:ext uri="{FF2B5EF4-FFF2-40B4-BE49-F238E27FC236}">
                <a16:creationId xmlns:a16="http://schemas.microsoft.com/office/drawing/2014/main" id="{B89E63B6-4D4A-48EE-A730-B75238C63183}"/>
              </a:ext>
            </a:extLst>
          </p:cNvPr>
          <p:cNvSpPr txBox="1">
            <a:spLocks noChangeArrowheads="1"/>
          </p:cNvSpPr>
          <p:nvPr/>
        </p:nvSpPr>
        <p:spPr bwMode="auto">
          <a:xfrm>
            <a:off x="4953000" y="3581400"/>
            <a:ext cx="23622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chemeClr val="bg1"/>
                </a:solidFill>
                <a:latin typeface="Calibri" panose="020F0502020204030204" pitchFamily="34" charset="0"/>
                <a:cs typeface="Calibri" panose="020F0502020204030204" pitchFamily="34" charset="0"/>
              </a:rPr>
              <a:t>Both human and chimp babies laugh at being tickled.</a:t>
            </a:r>
          </a:p>
          <a:p>
            <a:pPr>
              <a:spcBef>
                <a:spcPct val="50000"/>
              </a:spcBef>
            </a:pPr>
            <a:r>
              <a:rPr lang="en-US" altLang="en-US" b="1" dirty="0">
                <a:solidFill>
                  <a:schemeClr val="bg1"/>
                </a:solidFill>
                <a:latin typeface="Calibri" panose="020F0502020204030204" pitchFamily="34" charset="0"/>
                <a:cs typeface="Calibri" panose="020F0502020204030204" pitchFamily="34" charset="0"/>
              </a:rPr>
              <a:t>People and chimpanzees try to resolve disagreements.</a:t>
            </a:r>
          </a:p>
        </p:txBody>
      </p:sp>
      <p:sp>
        <p:nvSpPr>
          <p:cNvPr id="8210" name="Text Box 18">
            <a:extLst>
              <a:ext uri="{FF2B5EF4-FFF2-40B4-BE49-F238E27FC236}">
                <a16:creationId xmlns:a16="http://schemas.microsoft.com/office/drawing/2014/main" id="{8E7761E5-5EBF-4A13-A720-FDE8BAAD4274}"/>
              </a:ext>
            </a:extLst>
          </p:cNvPr>
          <p:cNvSpPr txBox="1">
            <a:spLocks noChangeArrowheads="1"/>
          </p:cNvSpPr>
          <p:nvPr/>
        </p:nvSpPr>
        <p:spPr bwMode="auto">
          <a:xfrm>
            <a:off x="2514600" y="3429001"/>
            <a:ext cx="190500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2060"/>
                </a:solidFill>
                <a:latin typeface="Calibri" panose="020F0502020204030204" pitchFamily="34" charset="0"/>
                <a:cs typeface="Calibri" panose="020F0502020204030204" pitchFamily="34" charset="0"/>
              </a:rPr>
              <a:t>Chimps have a smaller stature than humans.</a:t>
            </a:r>
          </a:p>
          <a:p>
            <a:pPr>
              <a:spcBef>
                <a:spcPct val="50000"/>
              </a:spcBef>
            </a:pPr>
            <a:r>
              <a:rPr lang="en-US" altLang="en-US" b="1" dirty="0">
                <a:solidFill>
                  <a:srgbClr val="002060"/>
                </a:solidFill>
                <a:latin typeface="Calibri" panose="020F0502020204030204" pitchFamily="34" charset="0"/>
                <a:cs typeface="Calibri" panose="020F0502020204030204" pitchFamily="34" charset="0"/>
              </a:rPr>
              <a:t>Even though they are smaller, chimps can lift more.</a:t>
            </a:r>
          </a:p>
        </p:txBody>
      </p:sp>
      <p:sp>
        <p:nvSpPr>
          <p:cNvPr id="8211" name="Text Box 19">
            <a:extLst>
              <a:ext uri="{FF2B5EF4-FFF2-40B4-BE49-F238E27FC236}">
                <a16:creationId xmlns:a16="http://schemas.microsoft.com/office/drawing/2014/main" id="{58A1488F-4D89-4D3B-AFBC-571B2C831BA8}"/>
              </a:ext>
            </a:extLst>
          </p:cNvPr>
          <p:cNvSpPr txBox="1">
            <a:spLocks noChangeArrowheads="1"/>
          </p:cNvSpPr>
          <p:nvPr/>
        </p:nvSpPr>
        <p:spPr bwMode="auto">
          <a:xfrm>
            <a:off x="7924800" y="3505200"/>
            <a:ext cx="2057400"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chemeClr val="bg1"/>
                </a:solidFill>
                <a:latin typeface="Calibri" panose="020F0502020204030204" pitchFamily="34" charset="0"/>
                <a:cs typeface="Calibri" panose="020F0502020204030204" pitchFamily="34" charset="0"/>
              </a:rPr>
              <a:t>People are taller than chimpanzees.</a:t>
            </a:r>
          </a:p>
          <a:p>
            <a:pPr>
              <a:spcBef>
                <a:spcPct val="50000"/>
              </a:spcBef>
            </a:pPr>
            <a:r>
              <a:rPr lang="en-US" altLang="en-US" b="1" dirty="0">
                <a:solidFill>
                  <a:schemeClr val="bg1"/>
                </a:solidFill>
                <a:latin typeface="Calibri" panose="020F0502020204030204" pitchFamily="34" charset="0"/>
                <a:cs typeface="Calibri" panose="020F0502020204030204" pitchFamily="34" charset="0"/>
              </a:rPr>
              <a:t>A male human is able to lift less weight than chimps.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0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p:bldP spid="8210" grpId="0"/>
      <p:bldP spid="82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216" y="2785994"/>
            <a:ext cx="9601196" cy="1303867"/>
          </a:xfrm>
        </p:spPr>
        <p:txBody>
          <a:bodyPr/>
          <a:lstStyle/>
          <a:p>
            <a:r>
              <a:rPr lang="en-US" dirty="0"/>
              <a:t>Guess the topic of the lesson.. </a:t>
            </a:r>
          </a:p>
        </p:txBody>
      </p:sp>
      <p:pic>
        <p:nvPicPr>
          <p:cNvPr id="1026" name="Picture 2" descr="Guess the question | Baamboozl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800" y="483148"/>
            <a:ext cx="3709494" cy="245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16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34" name="Group 14">
            <a:extLst>
              <a:ext uri="{FF2B5EF4-FFF2-40B4-BE49-F238E27FC236}">
                <a16:creationId xmlns:a16="http://schemas.microsoft.com/office/drawing/2014/main" id="{C4B85AE1-4D34-422C-A620-004FEBB7DB2C}"/>
              </a:ext>
            </a:extLst>
          </p:cNvPr>
          <p:cNvGrpSpPr>
            <a:grpSpLocks/>
          </p:cNvGrpSpPr>
          <p:nvPr/>
        </p:nvGrpSpPr>
        <p:grpSpPr bwMode="auto">
          <a:xfrm>
            <a:off x="1752600" y="990600"/>
            <a:ext cx="8763000" cy="5562600"/>
            <a:chOff x="1320" y="3060"/>
            <a:chExt cx="21720" cy="13080"/>
          </a:xfrm>
        </p:grpSpPr>
        <p:sp>
          <p:nvSpPr>
            <p:cNvPr id="5135" name="Oval 15">
              <a:extLst>
                <a:ext uri="{FF2B5EF4-FFF2-40B4-BE49-F238E27FC236}">
                  <a16:creationId xmlns:a16="http://schemas.microsoft.com/office/drawing/2014/main" id="{FD7D1737-05AA-4DDD-97DC-D3051BF4FD99}"/>
                </a:ext>
              </a:extLst>
            </p:cNvPr>
            <p:cNvSpPr>
              <a:spLocks noChangeArrowheads="1"/>
            </p:cNvSpPr>
            <p:nvPr/>
          </p:nvSpPr>
          <p:spPr bwMode="auto">
            <a:xfrm>
              <a:off x="1320" y="3060"/>
              <a:ext cx="15120" cy="13080"/>
            </a:xfrm>
            <a:prstGeom prst="ellipse">
              <a:avLst/>
            </a:prstGeom>
            <a:solidFill>
              <a:srgbClr val="FFCC00"/>
            </a:solidFill>
            <a:ln w="57150" cmpd="thinThick">
              <a:solidFill>
                <a:srgbClr val="000000"/>
              </a:solidFill>
              <a:round/>
              <a:headEnd/>
              <a:tailEnd/>
            </a:ln>
            <a:effectLst/>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GB"/>
            </a:p>
          </p:txBody>
        </p:sp>
        <p:sp>
          <p:nvSpPr>
            <p:cNvPr id="5136" name="Oval 16">
              <a:extLst>
                <a:ext uri="{FF2B5EF4-FFF2-40B4-BE49-F238E27FC236}">
                  <a16:creationId xmlns:a16="http://schemas.microsoft.com/office/drawing/2014/main" id="{E328FFFF-C79A-421E-A9A8-88598EBC2B3B}"/>
                </a:ext>
              </a:extLst>
            </p:cNvPr>
            <p:cNvSpPr>
              <a:spLocks noChangeArrowheads="1"/>
            </p:cNvSpPr>
            <p:nvPr/>
          </p:nvSpPr>
          <p:spPr bwMode="auto">
            <a:xfrm>
              <a:off x="7920" y="3060"/>
              <a:ext cx="15120" cy="13080"/>
            </a:xfrm>
            <a:prstGeom prst="ellipse">
              <a:avLst/>
            </a:prstGeom>
            <a:solidFill>
              <a:srgbClr val="003366"/>
            </a:solidFill>
            <a:ln w="57150" cmpd="thickThin">
              <a:solidFill>
                <a:srgbClr val="000000"/>
              </a:solidFill>
              <a:round/>
              <a:headEnd/>
              <a:tailEnd/>
            </a:ln>
            <a:effectLst/>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GB"/>
            </a:p>
          </p:txBody>
        </p:sp>
      </p:grpSp>
      <p:sp>
        <p:nvSpPr>
          <p:cNvPr id="5122" name="Text Box 2">
            <a:extLst>
              <a:ext uri="{FF2B5EF4-FFF2-40B4-BE49-F238E27FC236}">
                <a16:creationId xmlns:a16="http://schemas.microsoft.com/office/drawing/2014/main" id="{44548854-7EBC-4E9E-AB5F-B78B14AF5F62}"/>
              </a:ext>
            </a:extLst>
          </p:cNvPr>
          <p:cNvSpPr txBox="1">
            <a:spLocks noChangeArrowheads="1"/>
          </p:cNvSpPr>
          <p:nvPr/>
        </p:nvSpPr>
        <p:spPr bwMode="auto">
          <a:xfrm>
            <a:off x="1752600" y="1"/>
            <a:ext cx="8610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latin typeface="Georgia" panose="02040502050405020303" pitchFamily="18" charset="0"/>
              </a:rPr>
              <a:t>Compare and Contrast between cakes and </a:t>
            </a:r>
            <a:r>
              <a:rPr lang="en-GB" altLang="en-US" sz="3200" b="1" dirty="0">
                <a:latin typeface="Georgia" panose="02040502050405020303" pitchFamily="18" charset="0"/>
              </a:rPr>
              <a:t>ice-cream </a:t>
            </a:r>
            <a:endParaRPr lang="en-US" altLang="en-US" sz="3200" b="1" dirty="0">
              <a:latin typeface="Georgia" panose="02040502050405020303" pitchFamily="18" charset="0"/>
            </a:endParaRPr>
          </a:p>
        </p:txBody>
      </p:sp>
      <p:sp>
        <p:nvSpPr>
          <p:cNvPr id="5123" name="Text Box 3">
            <a:extLst>
              <a:ext uri="{FF2B5EF4-FFF2-40B4-BE49-F238E27FC236}">
                <a16:creationId xmlns:a16="http://schemas.microsoft.com/office/drawing/2014/main" id="{0CA1C77B-1D56-46EC-A267-F8E249FF366A}"/>
              </a:ext>
            </a:extLst>
          </p:cNvPr>
          <p:cNvSpPr txBox="1">
            <a:spLocks noChangeArrowheads="1"/>
          </p:cNvSpPr>
          <p:nvPr/>
        </p:nvSpPr>
        <p:spPr bwMode="auto">
          <a:xfrm>
            <a:off x="1981200" y="4495801"/>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b="1">
              <a:latin typeface="Georgia" panose="02040502050405020303" pitchFamily="18" charset="0"/>
            </a:endParaRPr>
          </a:p>
        </p:txBody>
      </p:sp>
      <p:sp>
        <p:nvSpPr>
          <p:cNvPr id="5124" name="Text Box 4">
            <a:extLst>
              <a:ext uri="{FF2B5EF4-FFF2-40B4-BE49-F238E27FC236}">
                <a16:creationId xmlns:a16="http://schemas.microsoft.com/office/drawing/2014/main" id="{4162DFFA-A662-478F-B734-78956A938926}"/>
              </a:ext>
            </a:extLst>
          </p:cNvPr>
          <p:cNvSpPr txBox="1">
            <a:spLocks noChangeArrowheads="1"/>
          </p:cNvSpPr>
          <p:nvPr/>
        </p:nvSpPr>
        <p:spPr bwMode="auto">
          <a:xfrm>
            <a:off x="7467600" y="5410201"/>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5137" name="Oval 17">
            <a:extLst>
              <a:ext uri="{FF2B5EF4-FFF2-40B4-BE49-F238E27FC236}">
                <a16:creationId xmlns:a16="http://schemas.microsoft.com/office/drawing/2014/main" id="{FB5A5683-6728-4E90-9C13-F60A3651C177}"/>
              </a:ext>
            </a:extLst>
          </p:cNvPr>
          <p:cNvSpPr>
            <a:spLocks noChangeArrowheads="1"/>
          </p:cNvSpPr>
          <p:nvPr/>
        </p:nvSpPr>
        <p:spPr bwMode="auto">
          <a:xfrm>
            <a:off x="4229100" y="1257300"/>
            <a:ext cx="3771900" cy="5257800"/>
          </a:xfrm>
          <a:prstGeom prst="ellipse">
            <a:avLst/>
          </a:prstGeom>
          <a:solidFill>
            <a:srgbClr val="008000"/>
          </a:solidFill>
          <a:ln w="9525">
            <a:solidFill>
              <a:srgbClr val="000000"/>
            </a:solidFill>
            <a:round/>
            <a:headEnd/>
            <a:tailEnd/>
          </a:ln>
        </p:spPr>
        <p:txBody>
          <a:bodyPr/>
          <a:lstStyle/>
          <a:p>
            <a:endParaRPr lang="en-GB"/>
          </a:p>
        </p:txBody>
      </p:sp>
      <p:pic>
        <p:nvPicPr>
          <p:cNvPr id="5138" name="Picture 18" descr="j0407237">
            <a:extLst>
              <a:ext uri="{FF2B5EF4-FFF2-40B4-BE49-F238E27FC236}">
                <a16:creationId xmlns:a16="http://schemas.microsoft.com/office/drawing/2014/main" id="{F419749D-EE33-41FA-8C6C-D2264ED28D5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276600" y="1447801"/>
            <a:ext cx="992188" cy="1490663"/>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descr="PH02809J">
            <a:extLst>
              <a:ext uri="{FF2B5EF4-FFF2-40B4-BE49-F238E27FC236}">
                <a16:creationId xmlns:a16="http://schemas.microsoft.com/office/drawing/2014/main" id="{128117E0-A6D4-4DE1-86F0-290E20FA7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676401"/>
            <a:ext cx="1447800" cy="1120775"/>
          </a:xfrm>
          <a:prstGeom prst="rect">
            <a:avLst/>
          </a:prstGeom>
          <a:noFill/>
          <a:extLst>
            <a:ext uri="{909E8E84-426E-40DD-AFC4-6F175D3DCCD1}">
              <a14:hiddenFill xmlns:a14="http://schemas.microsoft.com/office/drawing/2010/main">
                <a:solidFill>
                  <a:srgbClr val="FFFFFF"/>
                </a:solidFill>
              </a14:hiddenFill>
            </a:ext>
          </a:extLst>
        </p:spPr>
      </p:pic>
      <p:sp>
        <p:nvSpPr>
          <p:cNvPr id="5140" name="Text Box 20">
            <a:extLst>
              <a:ext uri="{FF2B5EF4-FFF2-40B4-BE49-F238E27FC236}">
                <a16:creationId xmlns:a16="http://schemas.microsoft.com/office/drawing/2014/main" id="{108E7C38-E97A-42E0-BCE4-13AE8051104C}"/>
              </a:ext>
            </a:extLst>
          </p:cNvPr>
          <p:cNvSpPr txBox="1">
            <a:spLocks noChangeArrowheads="1"/>
          </p:cNvSpPr>
          <p:nvPr/>
        </p:nvSpPr>
        <p:spPr bwMode="auto">
          <a:xfrm>
            <a:off x="2133600" y="3048000"/>
            <a:ext cx="2209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2060"/>
                </a:solidFill>
                <a:latin typeface="Calibri" panose="020F0502020204030204" pitchFamily="34" charset="0"/>
                <a:cs typeface="Calibri" panose="020F0502020204030204" pitchFamily="34" charset="0"/>
              </a:rPr>
              <a:t>Cake is baked in an oven.</a:t>
            </a:r>
          </a:p>
          <a:p>
            <a:pPr>
              <a:spcBef>
                <a:spcPct val="50000"/>
              </a:spcBef>
            </a:pPr>
            <a:r>
              <a:rPr lang="en-US" altLang="en-US" b="1" dirty="0">
                <a:solidFill>
                  <a:srgbClr val="002060"/>
                </a:solidFill>
                <a:latin typeface="Calibri" panose="020F0502020204030204" pitchFamily="34" charset="0"/>
                <a:cs typeface="Calibri" panose="020F0502020204030204" pitchFamily="34" charset="0"/>
              </a:rPr>
              <a:t>People spend hundreds of dollars for the perfect cake for a wedding.</a:t>
            </a:r>
          </a:p>
          <a:p>
            <a:pPr>
              <a:spcBef>
                <a:spcPct val="50000"/>
              </a:spcBef>
            </a:pPr>
            <a:r>
              <a:rPr lang="en-US" altLang="en-US" b="1" dirty="0">
                <a:solidFill>
                  <a:schemeClr val="bg1"/>
                </a:solidFill>
                <a:latin typeface="Calibri" panose="020F0502020204030204" pitchFamily="34" charset="0"/>
                <a:cs typeface="Calibri" panose="020F0502020204030204" pitchFamily="34" charset="0"/>
              </a:rPr>
              <a:t> </a:t>
            </a:r>
          </a:p>
        </p:txBody>
      </p:sp>
      <p:sp>
        <p:nvSpPr>
          <p:cNvPr id="5141" name="Text Box 21">
            <a:extLst>
              <a:ext uri="{FF2B5EF4-FFF2-40B4-BE49-F238E27FC236}">
                <a16:creationId xmlns:a16="http://schemas.microsoft.com/office/drawing/2014/main" id="{A7F63230-42D4-477B-B543-3E31D26190E4}"/>
              </a:ext>
            </a:extLst>
          </p:cNvPr>
          <p:cNvSpPr txBox="1">
            <a:spLocks noChangeArrowheads="1"/>
          </p:cNvSpPr>
          <p:nvPr/>
        </p:nvSpPr>
        <p:spPr bwMode="auto">
          <a:xfrm>
            <a:off x="4800600" y="2057400"/>
            <a:ext cx="2895600" cy="284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chemeClr val="bg1"/>
                </a:solidFill>
                <a:latin typeface="Calibri" panose="020F0502020204030204" pitchFamily="34" charset="0"/>
                <a:cs typeface="Calibri" panose="020F0502020204030204" pitchFamily="34" charset="0"/>
              </a:rPr>
              <a:t>Both change from their initial liquid form in order to be consumed.</a:t>
            </a:r>
          </a:p>
          <a:p>
            <a:pPr>
              <a:spcBef>
                <a:spcPct val="50000"/>
              </a:spcBef>
            </a:pPr>
            <a:r>
              <a:rPr lang="en-US" altLang="en-US" b="1" dirty="0">
                <a:solidFill>
                  <a:schemeClr val="bg1"/>
                </a:solidFill>
                <a:latin typeface="Calibri" panose="020F0502020204030204" pitchFamily="34" charset="0"/>
                <a:cs typeface="Calibri" panose="020F0502020204030204" pitchFamily="34" charset="0"/>
              </a:rPr>
              <a:t>Cake and ice cream are both served at certain special occasions.</a:t>
            </a:r>
          </a:p>
          <a:p>
            <a:pPr>
              <a:spcBef>
                <a:spcPct val="50000"/>
              </a:spcBef>
            </a:pPr>
            <a:r>
              <a:rPr lang="en-US" altLang="en-US" b="1" dirty="0">
                <a:solidFill>
                  <a:schemeClr val="bg1"/>
                </a:solidFill>
                <a:latin typeface="Calibri" panose="020F0502020204030204" pitchFamily="34" charset="0"/>
                <a:cs typeface="Calibri" panose="020F0502020204030204" pitchFamily="34" charset="0"/>
              </a:rPr>
              <a:t>There are many different varieties and flavors of these desserts.</a:t>
            </a:r>
          </a:p>
        </p:txBody>
      </p:sp>
      <p:sp>
        <p:nvSpPr>
          <p:cNvPr id="5142" name="Text Box 22">
            <a:extLst>
              <a:ext uri="{FF2B5EF4-FFF2-40B4-BE49-F238E27FC236}">
                <a16:creationId xmlns:a16="http://schemas.microsoft.com/office/drawing/2014/main" id="{8F8A1549-B629-4EE1-A2AC-ACFF93B789EF}"/>
              </a:ext>
            </a:extLst>
          </p:cNvPr>
          <p:cNvSpPr txBox="1">
            <a:spLocks noChangeArrowheads="1"/>
          </p:cNvSpPr>
          <p:nvPr/>
        </p:nvSpPr>
        <p:spPr bwMode="auto">
          <a:xfrm>
            <a:off x="8077200" y="3048001"/>
            <a:ext cx="1981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chemeClr val="bg1"/>
                </a:solidFill>
                <a:latin typeface="Calibri" panose="020F0502020204030204" pitchFamily="34" charset="0"/>
                <a:cs typeface="Calibri" panose="020F0502020204030204" pitchFamily="34" charset="0"/>
              </a:rPr>
              <a:t>Ice cream melts easily when left at room temperature.</a:t>
            </a:r>
          </a:p>
          <a:p>
            <a:pPr>
              <a:spcBef>
                <a:spcPct val="50000"/>
              </a:spcBef>
            </a:pPr>
            <a:r>
              <a:rPr lang="en-US" altLang="en-US" b="1" dirty="0">
                <a:solidFill>
                  <a:schemeClr val="bg1"/>
                </a:solidFill>
                <a:latin typeface="Calibri" panose="020F0502020204030204" pitchFamily="34" charset="0"/>
                <a:cs typeface="Calibri" panose="020F0502020204030204" pitchFamily="34" charset="0"/>
              </a:rPr>
              <a:t>Ice or a freezer must to be used for ice cream to be prepared to eat.</a:t>
            </a:r>
            <a:r>
              <a:rPr lang="en-US" altLang="en-US" dirty="0">
                <a:latin typeface="Calibri" panose="020F0502020204030204" pitchFamily="34" charset="0"/>
                <a:cs typeface="Calibri" panose="020F0502020204030204" pitchFamily="34" charset="0"/>
              </a:rPr>
              <a:t> </a:t>
            </a:r>
          </a:p>
          <a:p>
            <a:pPr>
              <a:spcBef>
                <a:spcPct val="50000"/>
              </a:spcBef>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 grpId="0"/>
      <p:bldP spid="5141" grpId="0"/>
      <p:bldP spid="51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e 5 paragraph essay outline form for kids… | A Better Me Day By Day"/>
          <p:cNvPicPr>
            <a:picLocks noChangeAspect="1" noChangeArrowheads="1"/>
          </p:cNvPicPr>
          <p:nvPr/>
        </p:nvPicPr>
        <p:blipFill rotWithShape="1">
          <a:blip r:embed="rId2">
            <a:extLst>
              <a:ext uri="{28A0092B-C50C-407E-A947-70E740481C1C}">
                <a14:useLocalDpi xmlns:a14="http://schemas.microsoft.com/office/drawing/2010/main" val="0"/>
              </a:ext>
            </a:extLst>
          </a:blip>
          <a:srcRect b="25445"/>
          <a:stretch/>
        </p:blipFill>
        <p:spPr bwMode="auto">
          <a:xfrm>
            <a:off x="3955425" y="1624739"/>
            <a:ext cx="4798390" cy="46282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16072" y="1782618"/>
            <a:ext cx="2225964"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44411" y="562090"/>
            <a:ext cx="7473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4-paragraph essay outline : </a:t>
            </a:r>
          </a:p>
        </p:txBody>
      </p:sp>
      <p:sp>
        <p:nvSpPr>
          <p:cNvPr id="5" name="Rectangle 4"/>
          <p:cNvSpPr/>
          <p:nvPr/>
        </p:nvSpPr>
        <p:spPr>
          <a:xfrm>
            <a:off x="4581236" y="5477163"/>
            <a:ext cx="1764146" cy="318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81236" y="3706090"/>
            <a:ext cx="1764146" cy="318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70672" y="4664363"/>
            <a:ext cx="1764146" cy="330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97383" y="3641436"/>
            <a:ext cx="4590472" cy="1384995"/>
          </a:xfrm>
          <a:prstGeom prst="rect">
            <a:avLst/>
          </a:prstGeom>
          <a:noFill/>
        </p:spPr>
        <p:txBody>
          <a:bodyPr wrap="square" lIns="91440" tIns="45720" rIns="91440" bIns="45720">
            <a:spAutoFit/>
          </a:bodyPr>
          <a:lstStyle/>
          <a:p>
            <a:pPr algn="ctr"/>
            <a:r>
              <a:rPr lang="en-US" sz="3000" dirty="0">
                <a:ln w="0"/>
                <a:effectLst>
                  <a:outerShdw blurRad="38100" dist="19050" dir="2700000" algn="tl" rotWithShape="0">
                    <a:schemeClr val="dk1">
                      <a:alpha val="40000"/>
                    </a:schemeClr>
                  </a:outerShdw>
                </a:effectLst>
              </a:rPr>
              <a:t>Similarities</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3403601" y="4576924"/>
            <a:ext cx="4590472" cy="1384995"/>
          </a:xfrm>
          <a:prstGeom prst="rect">
            <a:avLst/>
          </a:prstGeom>
          <a:noFill/>
        </p:spPr>
        <p:txBody>
          <a:bodyPr wrap="square" lIns="91440" tIns="45720" rIns="91440" bIns="45720">
            <a:spAutoFit/>
          </a:bodyPr>
          <a:lstStyle/>
          <a:p>
            <a:pPr algn="ctr"/>
            <a:r>
              <a:rPr lang="en-US" sz="3000" dirty="0">
                <a:ln w="0"/>
                <a:effectLst>
                  <a:outerShdw blurRad="38100" dist="19050" dir="2700000" algn="tl" rotWithShape="0">
                    <a:schemeClr val="dk1">
                      <a:alpha val="40000"/>
                    </a:schemeClr>
                  </a:outerShdw>
                </a:effectLst>
              </a:rPr>
              <a:t>differences</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10" name="Picture 2" descr="Simple 5 paragraph essay outline form for kids… | A Better Me Day By Day"/>
          <p:cNvPicPr>
            <a:picLocks noChangeAspect="1" noChangeArrowheads="1"/>
          </p:cNvPicPr>
          <p:nvPr/>
        </p:nvPicPr>
        <p:blipFill rotWithShape="1">
          <a:blip r:embed="rId2">
            <a:extLst>
              <a:ext uri="{28A0092B-C50C-407E-A947-70E740481C1C}">
                <a14:useLocalDpi xmlns:a14="http://schemas.microsoft.com/office/drawing/2010/main" val="0"/>
              </a:ext>
            </a:extLst>
          </a:blip>
          <a:srcRect t="74331" b="8842"/>
          <a:stretch/>
        </p:blipFill>
        <p:spPr bwMode="auto">
          <a:xfrm>
            <a:off x="3955425" y="5273533"/>
            <a:ext cx="4798390" cy="104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57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2397" y="773083"/>
            <a:ext cx="9601196" cy="5361709"/>
          </a:xfrm>
        </p:spPr>
        <p:txBody>
          <a:bodyPr>
            <a:normAutofit fontScale="85000" lnSpcReduction="20000"/>
          </a:bodyPr>
          <a:lstStyle/>
          <a:p>
            <a:pPr marL="0" indent="0" algn="ctr">
              <a:buNone/>
            </a:pPr>
            <a:r>
              <a:rPr lang="en-US" b="1" dirty="0"/>
              <a:t>Baked Cakes vs. Ice Cream</a:t>
            </a:r>
            <a:endParaRPr lang="en-US" dirty="0"/>
          </a:p>
          <a:p>
            <a:pPr marL="0" indent="0">
              <a:buNone/>
            </a:pPr>
            <a:r>
              <a:rPr lang="en-US" dirty="0"/>
              <a:t>          Baked cakes and ice cream are both delicious desserts, but they are quite different in how they are made and enjoyed. Cakes are baked in the oven and have a soft texture. They are made from ingredients like flour, sugar, eggs, and butter, and can be flavored with chocolate, fruit, or other ingredients. Ice cream, on the other hand, is made by freezing a mix of cream, sugar, and flavorings. It is churned to make it creamy and smooth, and it melts in your mouth.</a:t>
            </a:r>
          </a:p>
          <a:p>
            <a:pPr marL="0" indent="0">
              <a:buNone/>
            </a:pPr>
            <a:r>
              <a:rPr lang="en-US" dirty="0"/>
              <a:t>        The textures of cakes and ice cream are very different. Cakes are dense and can be moist or dry, depending on the recipe. They can also be layered with frosting or filled with fruit and nuts. Ice cream is soft and creamy, and it melts quickly because it is cold. This makes it a refreshing treat, especially on a hot day, while cakes are often enjoyed in cooler weather or at celebrations.</a:t>
            </a:r>
          </a:p>
          <a:p>
            <a:pPr marL="0" indent="0">
              <a:buNone/>
            </a:pPr>
            <a:r>
              <a:rPr lang="en-US" dirty="0"/>
              <a:t>       Despite these differences, both cakes and ice cream can be flavored in many ways. Cakes can be made in various flavors like vanilla, chocolate, or strawberry, and ice cream can have flavors like cookies and cream, mint chocolate chip, or fruit. Both desserts are popular for special occasions, like birthdays and parties, because they are sweet and enjoyable.</a:t>
            </a:r>
          </a:p>
          <a:p>
            <a:pPr marL="0" indent="0">
              <a:buNone/>
            </a:pPr>
            <a:r>
              <a:rPr lang="en-US" dirty="0"/>
              <a:t>        </a:t>
            </a:r>
            <a:r>
              <a:rPr lang="en-US"/>
              <a:t>In </a:t>
            </a:r>
            <a:r>
              <a:rPr lang="en-US" smtClean="0"/>
              <a:t>conclusion, </a:t>
            </a:r>
            <a:r>
              <a:rPr lang="en-US" dirty="0"/>
              <a:t>baked cakes and ice cream are different in their preparation and texture, but they are both loved by many people. Cakes are baked and have a crumbly texture, while ice cream is frozen and has a creamy texture. Their different textures and flavors make them special treats for any occasion.</a:t>
            </a:r>
          </a:p>
          <a:p>
            <a:endParaRPr lang="en-US" dirty="0"/>
          </a:p>
        </p:txBody>
      </p:sp>
    </p:spTree>
    <p:extLst>
      <p:ext uri="{BB962C8B-B14F-4D97-AF65-F5344CB8AC3E}">
        <p14:creationId xmlns:p14="http://schemas.microsoft.com/office/powerpoint/2010/main" val="1949152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 an essay about one of the following: </a:t>
            </a:r>
          </a:p>
        </p:txBody>
      </p:sp>
      <p:sp>
        <p:nvSpPr>
          <p:cNvPr id="3" name="Content Placeholder 2"/>
          <p:cNvSpPr>
            <a:spLocks noGrp="1"/>
          </p:cNvSpPr>
          <p:nvPr>
            <p:ph idx="1"/>
          </p:nvPr>
        </p:nvSpPr>
        <p:spPr/>
        <p:txBody>
          <a:bodyPr/>
          <a:lstStyle/>
          <a:p>
            <a:r>
              <a:rPr lang="en-US" b="1" dirty="0"/>
              <a:t>Playing Team Sports vs. Individual Sports</a:t>
            </a:r>
            <a:r>
              <a:rPr lang="en-US" dirty="0"/>
              <a:t>:</a:t>
            </a:r>
          </a:p>
          <a:p>
            <a:r>
              <a:rPr lang="en-US" dirty="0"/>
              <a:t>Online Learning vs. In-Person Learning</a:t>
            </a:r>
          </a:p>
          <a:p>
            <a:r>
              <a:rPr lang="en-US" b="1" dirty="0"/>
              <a:t>Books vs. Movies</a:t>
            </a:r>
            <a:r>
              <a:rPr lang="en-US" dirty="0"/>
              <a:t>: </a:t>
            </a:r>
          </a:p>
        </p:txBody>
      </p:sp>
    </p:spTree>
    <p:extLst>
      <p:ext uri="{BB962C8B-B14F-4D97-AF65-F5344CB8AC3E}">
        <p14:creationId xmlns:p14="http://schemas.microsoft.com/office/powerpoint/2010/main" val="2153192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xit Slip, Early Finishers Activity, Assessment, Exit Ticket - Etsy"/>
          <p:cNvPicPr>
            <a:picLocks noChangeAspect="1" noChangeArrowheads="1"/>
          </p:cNvPicPr>
          <p:nvPr/>
        </p:nvPicPr>
        <p:blipFill rotWithShape="1">
          <a:blip r:embed="rId2">
            <a:extLst>
              <a:ext uri="{28A0092B-C50C-407E-A947-70E740481C1C}">
                <a14:useLocalDpi xmlns:a14="http://schemas.microsoft.com/office/drawing/2010/main" val="0"/>
              </a:ext>
            </a:extLst>
          </a:blip>
          <a:srcRect b="24479"/>
          <a:stretch/>
        </p:blipFill>
        <p:spPr bwMode="auto">
          <a:xfrm>
            <a:off x="2142836" y="2004291"/>
            <a:ext cx="8414328" cy="411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328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36116-10BC-4512-A80C-4288E14D55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17" t="25620" r="28883" b="24843"/>
          <a:stretch/>
        </p:blipFill>
        <p:spPr>
          <a:xfrm>
            <a:off x="506436" y="475282"/>
            <a:ext cx="1702192" cy="1632916"/>
          </a:xfrm>
          <a:prstGeom prst="rect">
            <a:avLst/>
          </a:prstGeom>
        </p:spPr>
      </p:pic>
      <p:pic>
        <p:nvPicPr>
          <p:cNvPr id="6" name="Picture 5">
            <a:extLst>
              <a:ext uri="{FF2B5EF4-FFF2-40B4-BE49-F238E27FC236}">
                <a16:creationId xmlns:a16="http://schemas.microsoft.com/office/drawing/2014/main" id="{5DB9113F-89F2-4851-A929-9E708F15D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7385" y="470284"/>
            <a:ext cx="1927274" cy="1927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465036E-DB46-459C-AB57-363C30A75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87" y="4436110"/>
            <a:ext cx="2565798" cy="2565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itle 8">
            <a:extLst>
              <a:ext uri="{FF2B5EF4-FFF2-40B4-BE49-F238E27FC236}">
                <a16:creationId xmlns:a16="http://schemas.microsoft.com/office/drawing/2014/main" id="{95F906E7-3FF6-4485-AC73-FC1D4B6DA6F8}"/>
              </a:ext>
            </a:extLst>
          </p:cNvPr>
          <p:cNvSpPr>
            <a:spLocks noGrp="1"/>
          </p:cNvSpPr>
          <p:nvPr>
            <p:ph type="ctrTitle"/>
          </p:nvPr>
        </p:nvSpPr>
        <p:spPr>
          <a:xfrm>
            <a:off x="2620172" y="2324530"/>
            <a:ext cx="6815669" cy="1278466"/>
          </a:xfrm>
        </p:spPr>
        <p:txBody>
          <a:bodyPr/>
          <a:lstStyle/>
          <a:p>
            <a:r>
              <a:rPr lang="en-GB" sz="6600" b="1" dirty="0">
                <a:latin typeface="Calibri" panose="020F0502020204030204" pitchFamily="34" charset="0"/>
                <a:cs typeface="Calibri" panose="020F0502020204030204" pitchFamily="34" charset="0"/>
              </a:rPr>
              <a:t>The End </a:t>
            </a:r>
          </a:p>
        </p:txBody>
      </p:sp>
    </p:spTree>
    <p:extLst>
      <p:ext uri="{BB962C8B-B14F-4D97-AF65-F5344CB8AC3E}">
        <p14:creationId xmlns:p14="http://schemas.microsoft.com/office/powerpoint/2010/main" val="317234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993E2-C362-41A7-80E8-67491744C9D4}"/>
              </a:ext>
            </a:extLst>
          </p:cNvPr>
          <p:cNvSpPr>
            <a:spLocks noGrp="1"/>
          </p:cNvSpPr>
          <p:nvPr>
            <p:ph type="ctrTitle"/>
          </p:nvPr>
        </p:nvSpPr>
        <p:spPr>
          <a:xfrm>
            <a:off x="454856" y="1842893"/>
            <a:ext cx="11146302" cy="1320802"/>
          </a:xfrm>
        </p:spPr>
        <p:txBody>
          <a:bodyPr/>
          <a:lstStyle/>
          <a:p>
            <a:r>
              <a:rPr lang="en-GB" sz="3200" b="1" dirty="0"/>
              <a:t>Compare and Contrast Essay</a:t>
            </a:r>
            <a:endParaRPr lang="en-US" dirty="0"/>
          </a:p>
        </p:txBody>
      </p:sp>
      <p:sp>
        <p:nvSpPr>
          <p:cNvPr id="3" name="Subtitle 2">
            <a:extLst>
              <a:ext uri="{FF2B5EF4-FFF2-40B4-BE49-F238E27FC236}">
                <a16:creationId xmlns:a16="http://schemas.microsoft.com/office/drawing/2014/main" id="{D6970D0C-0739-4C9D-A519-7D9E00F49C29}"/>
              </a:ext>
            </a:extLst>
          </p:cNvPr>
          <p:cNvSpPr>
            <a:spLocks noGrp="1"/>
          </p:cNvSpPr>
          <p:nvPr>
            <p:ph type="subTitle" idx="1"/>
          </p:nvPr>
        </p:nvSpPr>
        <p:spPr/>
        <p:txBody>
          <a:bodyPr>
            <a:normAutofit fontScale="92500" lnSpcReduction="20000"/>
          </a:bodyPr>
          <a:lstStyle/>
          <a:p>
            <a:r>
              <a:rPr lang="en-GB" sz="4400" b="1" dirty="0"/>
              <a:t>Unit (2)</a:t>
            </a:r>
            <a:r>
              <a:rPr lang="en-GB" sz="4000" b="1" dirty="0"/>
              <a:t> </a:t>
            </a:r>
          </a:p>
          <a:p>
            <a:r>
              <a:rPr lang="en-GB" sz="4000" b="1" dirty="0"/>
              <a:t>Writing </a:t>
            </a:r>
          </a:p>
        </p:txBody>
      </p:sp>
      <p:pic>
        <p:nvPicPr>
          <p:cNvPr id="5" name="Picture 4">
            <a:extLst>
              <a:ext uri="{FF2B5EF4-FFF2-40B4-BE49-F238E27FC236}">
                <a16:creationId xmlns:a16="http://schemas.microsoft.com/office/drawing/2014/main" id="{A1036116-10BC-4512-A80C-4288E14D55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17" t="25620" r="28883" b="24843"/>
          <a:stretch/>
        </p:blipFill>
        <p:spPr>
          <a:xfrm>
            <a:off x="506436" y="475282"/>
            <a:ext cx="1702192" cy="1632916"/>
          </a:xfrm>
          <a:prstGeom prst="rect">
            <a:avLst/>
          </a:prstGeom>
        </p:spPr>
      </p:pic>
      <p:pic>
        <p:nvPicPr>
          <p:cNvPr id="6" name="Picture 5">
            <a:extLst>
              <a:ext uri="{FF2B5EF4-FFF2-40B4-BE49-F238E27FC236}">
                <a16:creationId xmlns:a16="http://schemas.microsoft.com/office/drawing/2014/main" id="{5DB9113F-89F2-4851-A929-9E708F15D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7385" y="470284"/>
            <a:ext cx="1927274" cy="1927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465036E-DB46-459C-AB57-363C30A75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33" y="4067401"/>
            <a:ext cx="2565798" cy="2565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8F53375F-C4CD-4434-8516-F9AF4E13C232}"/>
              </a:ext>
            </a:extLst>
          </p:cNvPr>
          <p:cNvSpPr txBox="1"/>
          <p:nvPr/>
        </p:nvSpPr>
        <p:spPr>
          <a:xfrm>
            <a:off x="610390" y="1940824"/>
            <a:ext cx="1702192" cy="769441"/>
          </a:xfrm>
          <a:prstGeom prst="rect">
            <a:avLst/>
          </a:prstGeom>
          <a:noFill/>
        </p:spPr>
        <p:txBody>
          <a:bodyPr wrap="square" rtlCol="0">
            <a:spAutoFit/>
          </a:bodyPr>
          <a:lstStyle/>
          <a:p>
            <a:r>
              <a:rPr lang="en-GB" sz="2000" b="1" dirty="0">
                <a:latin typeface="Calibri" panose="020F0502020204030204" pitchFamily="34" charset="0"/>
                <a:cs typeface="Calibri" panose="020F0502020204030204" pitchFamily="34" charset="0"/>
              </a:rPr>
              <a:t>First semester</a:t>
            </a:r>
          </a:p>
          <a:p>
            <a:r>
              <a:rPr lang="en-GB" sz="2400" b="1" dirty="0">
                <a:latin typeface="Calibri" panose="020F0502020204030204" pitchFamily="34" charset="0"/>
                <a:cs typeface="Calibri" panose="020F0502020204030204" pitchFamily="34" charset="0"/>
              </a:rPr>
              <a:t>8</a:t>
            </a:r>
            <a:r>
              <a:rPr lang="en-GB" sz="2400" b="1" baseline="30000" dirty="0">
                <a:latin typeface="Calibri" panose="020F0502020204030204" pitchFamily="34" charset="0"/>
                <a:cs typeface="Calibri" panose="020F0502020204030204" pitchFamily="34" charset="0"/>
              </a:rPr>
              <a:t>th</a:t>
            </a:r>
            <a:r>
              <a:rPr lang="en-GB" sz="2400" b="1" dirty="0">
                <a:latin typeface="Calibri" panose="020F0502020204030204" pitchFamily="34" charset="0"/>
                <a:cs typeface="Calibri" panose="020F0502020204030204" pitchFamily="34" charset="0"/>
              </a:rPr>
              <a:t> grade </a:t>
            </a:r>
          </a:p>
        </p:txBody>
      </p:sp>
    </p:spTree>
    <p:extLst>
      <p:ext uri="{BB962C8B-B14F-4D97-AF65-F5344CB8AC3E}">
        <p14:creationId xmlns:p14="http://schemas.microsoft.com/office/powerpoint/2010/main" val="3416188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3E85-E3D4-4F2E-952D-267E0A3554A6}"/>
              </a:ext>
            </a:extLst>
          </p:cNvPr>
          <p:cNvSpPr>
            <a:spLocks noGrp="1"/>
          </p:cNvSpPr>
          <p:nvPr>
            <p:ph type="title"/>
          </p:nvPr>
        </p:nvSpPr>
        <p:spPr>
          <a:xfrm>
            <a:off x="1295402" y="1365590"/>
            <a:ext cx="9601196" cy="1303867"/>
          </a:xfrm>
        </p:spPr>
        <p:txBody>
          <a:bodyPr>
            <a:normAutofit/>
          </a:bodyPr>
          <a:lstStyle/>
          <a:p>
            <a:r>
              <a:rPr lang="en-GB" dirty="0"/>
              <a:t>We are going to :</a:t>
            </a:r>
          </a:p>
        </p:txBody>
      </p:sp>
      <p:sp>
        <p:nvSpPr>
          <p:cNvPr id="3" name="Content Placeholder 2">
            <a:extLst>
              <a:ext uri="{FF2B5EF4-FFF2-40B4-BE49-F238E27FC236}">
                <a16:creationId xmlns:a16="http://schemas.microsoft.com/office/drawing/2014/main" id="{1056B43F-57DA-4190-84B3-616204AFCD04}"/>
              </a:ext>
            </a:extLst>
          </p:cNvPr>
          <p:cNvSpPr>
            <a:spLocks noGrp="1"/>
          </p:cNvSpPr>
          <p:nvPr>
            <p:ph idx="1"/>
          </p:nvPr>
        </p:nvSpPr>
        <p:spPr>
          <a:xfrm>
            <a:off x="1333041" y="3065177"/>
            <a:ext cx="9397388" cy="2111507"/>
          </a:xfrm>
        </p:spPr>
        <p:txBody>
          <a:bodyPr>
            <a:normAutofit/>
          </a:bodyPr>
          <a:lstStyle/>
          <a:p>
            <a:pPr lvl="0"/>
            <a:r>
              <a:rPr lang="en-US" sz="2800" b="1" dirty="0">
                <a:latin typeface="Adobe Fan Heiti Std B" panose="020B0700000000000000" pitchFamily="34" charset="-128"/>
                <a:ea typeface="Adobe Fan Heiti Std B" panose="020B0700000000000000" pitchFamily="34" charset="-128"/>
              </a:rPr>
              <a:t>Recognize the structure of an essay</a:t>
            </a:r>
            <a:endParaRPr lang="en-GB" sz="2800" b="1" dirty="0">
              <a:latin typeface="Adobe Fan Heiti Std B" panose="020B0700000000000000" pitchFamily="34" charset="-128"/>
              <a:ea typeface="Adobe Fan Heiti Std B" panose="020B0700000000000000" pitchFamily="34" charset="-128"/>
            </a:endParaRPr>
          </a:p>
          <a:p>
            <a:r>
              <a:rPr lang="en-US" sz="2800" b="1" dirty="0">
                <a:latin typeface="Adobe Fan Heiti Std B" panose="020B0700000000000000" pitchFamily="34" charset="-128"/>
                <a:ea typeface="Adobe Fan Heiti Std B" panose="020B0700000000000000" pitchFamily="34" charset="-128"/>
              </a:rPr>
              <a:t>Use the linking words to form a short paragraph </a:t>
            </a:r>
            <a:endParaRPr lang="en-GB" sz="4800" b="1" dirty="0">
              <a:latin typeface="Adobe Fan Heiti Std B" panose="020B0700000000000000" pitchFamily="34" charset="-128"/>
              <a:ea typeface="Adobe Fan Heiti Std B" panose="020B0700000000000000" pitchFamily="34" charset="-128"/>
              <a:cs typeface="Calibri" panose="020F0502020204030204" pitchFamily="34" charset="0"/>
            </a:endParaRPr>
          </a:p>
        </p:txBody>
      </p:sp>
      <p:pic>
        <p:nvPicPr>
          <p:cNvPr id="4" name="Picture 3">
            <a:extLst>
              <a:ext uri="{FF2B5EF4-FFF2-40B4-BE49-F238E27FC236}">
                <a16:creationId xmlns:a16="http://schemas.microsoft.com/office/drawing/2014/main" id="{4B4E2AA8-F118-446C-AC34-F6D227E5D649}"/>
              </a:ext>
            </a:extLst>
          </p:cNvPr>
          <p:cNvPicPr>
            <a:picLocks noChangeAspect="1"/>
          </p:cNvPicPr>
          <p:nvPr/>
        </p:nvPicPr>
        <p:blipFill>
          <a:blip r:embed="rId3" cstate="print"/>
          <a:stretch>
            <a:fillRect/>
          </a:stretch>
        </p:blipFill>
        <p:spPr>
          <a:xfrm>
            <a:off x="928368" y="889348"/>
            <a:ext cx="1717589" cy="1915582"/>
          </a:xfrm>
          <a:prstGeom prst="rect">
            <a:avLst/>
          </a:prstGeom>
        </p:spPr>
      </p:pic>
      <p:pic>
        <p:nvPicPr>
          <p:cNvPr id="6" name="Picture 5">
            <a:extLst>
              <a:ext uri="{FF2B5EF4-FFF2-40B4-BE49-F238E27FC236}">
                <a16:creationId xmlns:a16="http://schemas.microsoft.com/office/drawing/2014/main" id="{7E2090DE-BD8C-4DF0-91FC-6BE99FEBC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518" y="634181"/>
            <a:ext cx="1906080" cy="1689200"/>
          </a:xfrm>
          <a:prstGeom prst="rect">
            <a:avLst/>
          </a:prstGeom>
        </p:spPr>
      </p:pic>
      <p:pic>
        <p:nvPicPr>
          <p:cNvPr id="7" name="Picture 6">
            <a:extLst>
              <a:ext uri="{FF2B5EF4-FFF2-40B4-BE49-F238E27FC236}">
                <a16:creationId xmlns:a16="http://schemas.microsoft.com/office/drawing/2014/main" id="{4FFEB918-CFFD-4A4A-A7C0-74CE53B8A8E1}"/>
              </a:ext>
            </a:extLst>
          </p:cNvPr>
          <p:cNvPicPr>
            <a:picLocks noChangeAspect="1"/>
          </p:cNvPicPr>
          <p:nvPr/>
        </p:nvPicPr>
        <p:blipFill rotWithShape="1">
          <a:blip r:embed="rId5">
            <a:extLst>
              <a:ext uri="{28A0092B-C50C-407E-A947-70E740481C1C}">
                <a14:useLocalDpi xmlns:a14="http://schemas.microsoft.com/office/drawing/2010/main" val="0"/>
              </a:ext>
            </a:extLst>
          </a:blip>
          <a:srcRect b="18111"/>
          <a:stretch/>
        </p:blipFill>
        <p:spPr>
          <a:xfrm>
            <a:off x="4321278" y="4630993"/>
            <a:ext cx="2955392" cy="1740309"/>
          </a:xfrm>
          <a:prstGeom prst="rect">
            <a:avLst/>
          </a:prstGeom>
        </p:spPr>
      </p:pic>
    </p:spTree>
    <p:extLst>
      <p:ext uri="{BB962C8B-B14F-4D97-AF65-F5344CB8AC3E}">
        <p14:creationId xmlns:p14="http://schemas.microsoft.com/office/powerpoint/2010/main" val="2858139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ompare and Contrast Part 1_ Brainstorming _ Introduction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25596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7591812-18CF-4506-8782-2E2D8A2EDCD1}"/>
              </a:ext>
            </a:extLst>
          </p:cNvPr>
          <p:cNvSpPr>
            <a:spLocks noGrp="1" noChangeArrowheads="1"/>
          </p:cNvSpPr>
          <p:nvPr>
            <p:ph type="title"/>
          </p:nvPr>
        </p:nvSpPr>
        <p:spPr>
          <a:xfrm>
            <a:off x="1981200" y="274638"/>
            <a:ext cx="8229600" cy="792162"/>
          </a:xfrm>
        </p:spPr>
        <p:txBody>
          <a:bodyPr>
            <a:normAutofit fontScale="90000"/>
          </a:bodyPr>
          <a:lstStyle/>
          <a:p>
            <a:r>
              <a:rPr lang="en-US" altLang="en-US" sz="4000">
                <a:solidFill>
                  <a:schemeClr val="tx1"/>
                </a:solidFill>
              </a:rPr>
              <a:t/>
            </a:r>
            <a:br>
              <a:rPr lang="en-US" altLang="en-US" sz="4000">
                <a:solidFill>
                  <a:schemeClr val="tx1"/>
                </a:solidFill>
              </a:rPr>
            </a:br>
            <a:endParaRPr lang="en-US" altLang="en-US" sz="4000">
              <a:solidFill>
                <a:schemeClr val="tx1"/>
              </a:solidFill>
            </a:endParaRPr>
          </a:p>
        </p:txBody>
      </p:sp>
      <p:sp>
        <p:nvSpPr>
          <p:cNvPr id="4099" name="Text Box 3">
            <a:extLst>
              <a:ext uri="{FF2B5EF4-FFF2-40B4-BE49-F238E27FC236}">
                <a16:creationId xmlns:a16="http://schemas.microsoft.com/office/drawing/2014/main" id="{C85D0505-12C0-411F-8364-167A11D986B0}"/>
              </a:ext>
            </a:extLst>
          </p:cNvPr>
          <p:cNvSpPr txBox="1">
            <a:spLocks noChangeArrowheads="1"/>
          </p:cNvSpPr>
          <p:nvPr/>
        </p:nvSpPr>
        <p:spPr bwMode="auto">
          <a:xfrm>
            <a:off x="1828800" y="304801"/>
            <a:ext cx="861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800" dirty="0">
                <a:solidFill>
                  <a:srgbClr val="002060"/>
                </a:solidFill>
              </a:rPr>
              <a:t>Compare and Contrast essay</a:t>
            </a:r>
            <a:endParaRPr lang="en-US" altLang="en-US" sz="4800" b="1" dirty="0">
              <a:latin typeface="Georgia" panose="02040502050405020303" pitchFamily="18" charset="0"/>
            </a:endParaRPr>
          </a:p>
        </p:txBody>
      </p:sp>
      <p:sp>
        <p:nvSpPr>
          <p:cNvPr id="4102" name="Text Box 6">
            <a:extLst>
              <a:ext uri="{FF2B5EF4-FFF2-40B4-BE49-F238E27FC236}">
                <a16:creationId xmlns:a16="http://schemas.microsoft.com/office/drawing/2014/main" id="{0D87DC02-015A-4A5A-A902-B3E6C38A61C1}"/>
              </a:ext>
            </a:extLst>
          </p:cNvPr>
          <p:cNvSpPr txBox="1">
            <a:spLocks noChangeArrowheads="1"/>
          </p:cNvSpPr>
          <p:nvPr/>
        </p:nvSpPr>
        <p:spPr bwMode="auto">
          <a:xfrm>
            <a:off x="1299053" y="1361903"/>
            <a:ext cx="967009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t>Definition: It is a type of essays that highlights the similarities and differences between two things.</a:t>
            </a:r>
          </a:p>
        </p:txBody>
      </p:sp>
      <p:pic>
        <p:nvPicPr>
          <p:cNvPr id="2050" name="Picture 2" descr="Compare and Contrast Essay: Tips &amp; Examples of Comparing and Contra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9113" y="2773487"/>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Life Application </a:t>
            </a:r>
          </a:p>
        </p:txBody>
      </p:sp>
      <p:sp>
        <p:nvSpPr>
          <p:cNvPr id="3" name="Content Placeholder 2"/>
          <p:cNvSpPr>
            <a:spLocks noGrp="1"/>
          </p:cNvSpPr>
          <p:nvPr>
            <p:ph idx="1"/>
          </p:nvPr>
        </p:nvSpPr>
        <p:spPr/>
        <p:txBody>
          <a:bodyPr/>
          <a:lstStyle/>
          <a:p>
            <a:r>
              <a:rPr lang="en-US" dirty="0"/>
              <a:t>Why might it be helpful to compare and contrast in everyday life? Can you give an example of a situation where this skill would be useful?</a:t>
            </a:r>
            <a:endParaRPr lang="en-US" b="1" dirty="0"/>
          </a:p>
        </p:txBody>
      </p:sp>
    </p:spTree>
    <p:extLst>
      <p:ext uri="{BB962C8B-B14F-4D97-AF65-F5344CB8AC3E}">
        <p14:creationId xmlns:p14="http://schemas.microsoft.com/office/powerpoint/2010/main" val="2684976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7591812-18CF-4506-8782-2E2D8A2EDCD1}"/>
              </a:ext>
            </a:extLst>
          </p:cNvPr>
          <p:cNvSpPr>
            <a:spLocks noGrp="1" noChangeArrowheads="1"/>
          </p:cNvSpPr>
          <p:nvPr>
            <p:ph type="title"/>
          </p:nvPr>
        </p:nvSpPr>
        <p:spPr>
          <a:xfrm>
            <a:off x="1981200" y="274638"/>
            <a:ext cx="8229600" cy="792162"/>
          </a:xfrm>
        </p:spPr>
        <p:txBody>
          <a:bodyPr>
            <a:normAutofit fontScale="90000"/>
          </a:bodyPr>
          <a:lstStyle/>
          <a:p>
            <a:r>
              <a:rPr lang="en-US" altLang="en-US" sz="4000">
                <a:solidFill>
                  <a:schemeClr val="tx1"/>
                </a:solidFill>
              </a:rPr>
              <a:t/>
            </a:r>
            <a:br>
              <a:rPr lang="en-US" altLang="en-US" sz="4000">
                <a:solidFill>
                  <a:schemeClr val="tx1"/>
                </a:solidFill>
              </a:rPr>
            </a:br>
            <a:endParaRPr lang="en-US" altLang="en-US" sz="4000">
              <a:solidFill>
                <a:schemeClr val="tx1"/>
              </a:solidFill>
            </a:endParaRPr>
          </a:p>
        </p:txBody>
      </p:sp>
      <p:sp>
        <p:nvSpPr>
          <p:cNvPr id="4099" name="Text Box 3">
            <a:extLst>
              <a:ext uri="{FF2B5EF4-FFF2-40B4-BE49-F238E27FC236}">
                <a16:creationId xmlns:a16="http://schemas.microsoft.com/office/drawing/2014/main" id="{C85D0505-12C0-411F-8364-167A11D986B0}"/>
              </a:ext>
            </a:extLst>
          </p:cNvPr>
          <p:cNvSpPr txBox="1">
            <a:spLocks noChangeArrowheads="1"/>
          </p:cNvSpPr>
          <p:nvPr/>
        </p:nvSpPr>
        <p:spPr bwMode="auto">
          <a:xfrm>
            <a:off x="1828800" y="304801"/>
            <a:ext cx="861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800" dirty="0">
                <a:solidFill>
                  <a:srgbClr val="002060"/>
                </a:solidFill>
              </a:rPr>
              <a:t>Compare and Contrast essay</a:t>
            </a:r>
            <a:endParaRPr lang="en-US" altLang="en-US" sz="4800" b="1" dirty="0">
              <a:latin typeface="Georgia" panose="02040502050405020303" pitchFamily="18" charset="0"/>
            </a:endParaRPr>
          </a:p>
        </p:txBody>
      </p:sp>
      <p:sp>
        <p:nvSpPr>
          <p:cNvPr id="4100" name="Text Box 4">
            <a:extLst>
              <a:ext uri="{FF2B5EF4-FFF2-40B4-BE49-F238E27FC236}">
                <a16:creationId xmlns:a16="http://schemas.microsoft.com/office/drawing/2014/main" id="{1F48E1A4-6687-419D-BA97-8C6ABC56C3AA}"/>
              </a:ext>
            </a:extLst>
          </p:cNvPr>
          <p:cNvSpPr txBox="1">
            <a:spLocks noChangeArrowheads="1"/>
          </p:cNvSpPr>
          <p:nvPr/>
        </p:nvSpPr>
        <p:spPr bwMode="auto">
          <a:xfrm>
            <a:off x="2257778" y="4682068"/>
            <a:ext cx="7830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a:spcBef>
                <a:spcPct val="50000"/>
              </a:spcBef>
            </a:pPr>
            <a:r>
              <a:rPr lang="en-US" altLang="en-US" sz="2000" b="1" dirty="0">
                <a:latin typeface="Georgia"/>
              </a:rPr>
              <a:t>How are  e-books and paper books different?</a:t>
            </a:r>
          </a:p>
        </p:txBody>
      </p:sp>
      <p:sp>
        <p:nvSpPr>
          <p:cNvPr id="4101" name="Text Box 5">
            <a:extLst>
              <a:ext uri="{FF2B5EF4-FFF2-40B4-BE49-F238E27FC236}">
                <a16:creationId xmlns:a16="http://schemas.microsoft.com/office/drawing/2014/main" id="{0AF4980C-8350-463F-9B69-CFB69C3D7A91}"/>
              </a:ext>
            </a:extLst>
          </p:cNvPr>
          <p:cNvSpPr txBox="1">
            <a:spLocks noChangeArrowheads="1"/>
          </p:cNvSpPr>
          <p:nvPr/>
        </p:nvSpPr>
        <p:spPr bwMode="auto">
          <a:xfrm>
            <a:off x="2257778" y="5291668"/>
            <a:ext cx="79599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a:spcBef>
                <a:spcPct val="50000"/>
              </a:spcBef>
            </a:pPr>
            <a:r>
              <a:rPr lang="en-US" altLang="en-US" sz="2000" b="1">
                <a:latin typeface="Georgia"/>
              </a:rPr>
              <a:t>How are </a:t>
            </a:r>
            <a:r>
              <a:rPr lang="en-US" sz="2000" b="1">
                <a:latin typeface="Georgia"/>
              </a:rPr>
              <a:t>e-books and paper books</a:t>
            </a:r>
            <a:r>
              <a:rPr lang="en-US" altLang="en-US" sz="2000" b="1">
                <a:latin typeface="Georgia"/>
              </a:rPr>
              <a:t> the same?</a:t>
            </a:r>
          </a:p>
        </p:txBody>
      </p:sp>
      <p:pic>
        <p:nvPicPr>
          <p:cNvPr id="2" name="Picture 1" descr="A book vs print book&#10;&#10;Description automatically generated">
            <a:extLst>
              <a:ext uri="{FF2B5EF4-FFF2-40B4-BE49-F238E27FC236}">
                <a16:creationId xmlns:a16="http://schemas.microsoft.com/office/drawing/2014/main" id="{B1073D8B-6EB0-6E96-DD5C-5F4FB0DEF67A}"/>
              </a:ext>
            </a:extLst>
          </p:cNvPr>
          <p:cNvPicPr>
            <a:picLocks noChangeAspect="1"/>
          </p:cNvPicPr>
          <p:nvPr/>
        </p:nvPicPr>
        <p:blipFill>
          <a:blip r:embed="rId2"/>
          <a:stretch>
            <a:fillRect/>
          </a:stretch>
        </p:blipFill>
        <p:spPr>
          <a:xfrm>
            <a:off x="1975556" y="1721379"/>
            <a:ext cx="7634110" cy="2483909"/>
          </a:xfrm>
          <a:prstGeom prst="rect">
            <a:avLst/>
          </a:prstGeom>
        </p:spPr>
      </p:pic>
    </p:spTree>
    <p:extLst>
      <p:ext uri="{BB962C8B-B14F-4D97-AF65-F5344CB8AC3E}">
        <p14:creationId xmlns:p14="http://schemas.microsoft.com/office/powerpoint/2010/main" val="3471962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1CC2-B265-4272-99B3-7F0F36BF686E}"/>
              </a:ext>
            </a:extLst>
          </p:cNvPr>
          <p:cNvSpPr>
            <a:spLocks noGrp="1"/>
          </p:cNvSpPr>
          <p:nvPr>
            <p:ph type="title"/>
          </p:nvPr>
        </p:nvSpPr>
        <p:spPr>
          <a:xfrm>
            <a:off x="73965" y="0"/>
            <a:ext cx="2596474" cy="2384687"/>
          </a:xfrm>
          <a:solidFill>
            <a:schemeClr val="bg2"/>
          </a:solidFill>
        </p:spPr>
        <p:txBody>
          <a:bodyPr>
            <a:normAutofit/>
          </a:bodyPr>
          <a:lstStyle/>
          <a:p>
            <a:r>
              <a:rPr lang="en-GB" sz="2800" dirty="0"/>
              <a:t>In pairs 1 and 2: </a:t>
            </a:r>
            <a:br>
              <a:rPr lang="en-GB" sz="2800" dirty="0"/>
            </a:br>
            <a:r>
              <a:rPr lang="en-GB" sz="2800" dirty="0"/>
              <a:t>Write the similarities and the differences</a:t>
            </a:r>
          </a:p>
        </p:txBody>
      </p:sp>
      <p:grpSp>
        <p:nvGrpSpPr>
          <p:cNvPr id="4" name="Group 14">
            <a:extLst>
              <a:ext uri="{FF2B5EF4-FFF2-40B4-BE49-F238E27FC236}">
                <a16:creationId xmlns:a16="http://schemas.microsoft.com/office/drawing/2014/main" id="{BA930D79-A4B1-4232-8F94-DD9F4BC6C637}"/>
              </a:ext>
            </a:extLst>
          </p:cNvPr>
          <p:cNvGrpSpPr>
            <a:grpSpLocks/>
          </p:cNvGrpSpPr>
          <p:nvPr/>
        </p:nvGrpSpPr>
        <p:grpSpPr bwMode="auto">
          <a:xfrm>
            <a:off x="1752600" y="990600"/>
            <a:ext cx="9401666" cy="5562600"/>
            <a:chOff x="1320" y="3060"/>
            <a:chExt cx="23303" cy="13080"/>
          </a:xfrm>
        </p:grpSpPr>
        <p:sp>
          <p:nvSpPr>
            <p:cNvPr id="5" name="Oval 15">
              <a:extLst>
                <a:ext uri="{FF2B5EF4-FFF2-40B4-BE49-F238E27FC236}">
                  <a16:creationId xmlns:a16="http://schemas.microsoft.com/office/drawing/2014/main" id="{06A7C607-686F-42EE-8FB5-C3A9791A74E6}"/>
                </a:ext>
              </a:extLst>
            </p:cNvPr>
            <p:cNvSpPr>
              <a:spLocks noChangeArrowheads="1"/>
            </p:cNvSpPr>
            <p:nvPr/>
          </p:nvSpPr>
          <p:spPr bwMode="auto">
            <a:xfrm>
              <a:off x="1320" y="3060"/>
              <a:ext cx="15120" cy="13080"/>
            </a:xfrm>
            <a:prstGeom prst="ellipse">
              <a:avLst/>
            </a:prstGeom>
            <a:solidFill>
              <a:srgbClr val="00B0F0"/>
            </a:solidFill>
            <a:ln w="57150" cmpd="thinThick">
              <a:solidFill>
                <a:srgbClr val="000000"/>
              </a:solidFill>
              <a:round/>
              <a:headEnd/>
              <a:tailEnd/>
            </a:ln>
            <a:effectLst/>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GB"/>
            </a:p>
          </p:txBody>
        </p:sp>
        <p:sp>
          <p:nvSpPr>
            <p:cNvPr id="6" name="Oval 16">
              <a:extLst>
                <a:ext uri="{FF2B5EF4-FFF2-40B4-BE49-F238E27FC236}">
                  <a16:creationId xmlns:a16="http://schemas.microsoft.com/office/drawing/2014/main" id="{6A216972-AC91-4B0C-80BC-6F0044C84EF7}"/>
                </a:ext>
              </a:extLst>
            </p:cNvPr>
            <p:cNvSpPr>
              <a:spLocks noChangeArrowheads="1"/>
            </p:cNvSpPr>
            <p:nvPr/>
          </p:nvSpPr>
          <p:spPr bwMode="auto">
            <a:xfrm>
              <a:off x="9503" y="3060"/>
              <a:ext cx="15120" cy="13080"/>
            </a:xfrm>
            <a:prstGeom prst="ellipse">
              <a:avLst/>
            </a:prstGeom>
            <a:solidFill>
              <a:schemeClr val="accent3">
                <a:lumMod val="40000"/>
                <a:lumOff val="60000"/>
              </a:schemeClr>
            </a:solidFill>
            <a:ln w="57150" cmpd="thickThin">
              <a:solidFill>
                <a:srgbClr val="000000"/>
              </a:solidFill>
              <a:round/>
              <a:headEnd/>
              <a:tailEnd/>
            </a:ln>
            <a:effectLst/>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GB"/>
            </a:p>
          </p:txBody>
        </p:sp>
      </p:grpSp>
      <p:sp>
        <p:nvSpPr>
          <p:cNvPr id="7" name="Oval 17">
            <a:extLst>
              <a:ext uri="{FF2B5EF4-FFF2-40B4-BE49-F238E27FC236}">
                <a16:creationId xmlns:a16="http://schemas.microsoft.com/office/drawing/2014/main" id="{FE0953BA-CFF4-4DC4-B4CF-C1DAAF5F7B46}"/>
              </a:ext>
            </a:extLst>
          </p:cNvPr>
          <p:cNvSpPr>
            <a:spLocks noChangeArrowheads="1"/>
          </p:cNvSpPr>
          <p:nvPr/>
        </p:nvSpPr>
        <p:spPr bwMode="auto">
          <a:xfrm>
            <a:off x="4297211" y="1295400"/>
            <a:ext cx="4664379" cy="5257800"/>
          </a:xfrm>
          <a:prstGeom prst="ellipse">
            <a:avLst/>
          </a:prstGeom>
          <a:solidFill>
            <a:schemeClr val="accent6">
              <a:lumMod val="60000"/>
              <a:lumOff val="40000"/>
            </a:schemeClr>
          </a:solidFill>
          <a:ln w="9525">
            <a:solidFill>
              <a:srgbClr val="000000"/>
            </a:solidFill>
            <a:round/>
            <a:headEnd/>
            <a:tailEnd/>
          </a:ln>
        </p:spPr>
        <p:txBody>
          <a:bodyPr/>
          <a:lstStyle/>
          <a:p>
            <a:endParaRPr lang="en-GB"/>
          </a:p>
        </p:txBody>
      </p:sp>
      <p:pic>
        <p:nvPicPr>
          <p:cNvPr id="8" name="Picture 8" descr="j0424114">
            <a:extLst>
              <a:ext uri="{FF2B5EF4-FFF2-40B4-BE49-F238E27FC236}">
                <a16:creationId xmlns:a16="http://schemas.microsoft.com/office/drawing/2014/main" id="{DE54F850-36EF-42F2-8A2C-88A4F45D3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464978" y="369784"/>
            <a:ext cx="2295525" cy="1643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j0426032">
            <a:extLst>
              <a:ext uri="{FF2B5EF4-FFF2-40B4-BE49-F238E27FC236}">
                <a16:creationId xmlns:a16="http://schemas.microsoft.com/office/drawing/2014/main" id="{9374A2E9-92E3-4564-BAE6-2E54C12C2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078" y="-76200"/>
            <a:ext cx="14446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85760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7d3d12-a688-4a65-9735-5d5242335cee">
      <Terms xmlns="http://schemas.microsoft.com/office/infopath/2007/PartnerControls"/>
    </lcf76f155ced4ddcb4097134ff3c332f>
    <TaxCatchAll xmlns="3e03e693-6f57-4a0f-8762-2487ed846c1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CD5A634654594FBBFFA6A58C1B7A05" ma:contentTypeVersion="13" ma:contentTypeDescription="Create a new document." ma:contentTypeScope="" ma:versionID="f37b025c4973909104dde76a9bef02f9">
  <xsd:schema xmlns:xsd="http://www.w3.org/2001/XMLSchema" xmlns:xs="http://www.w3.org/2001/XMLSchema" xmlns:p="http://schemas.microsoft.com/office/2006/metadata/properties" xmlns:ns2="0b7d3d12-a688-4a65-9735-5d5242335cee" xmlns:ns3="3e03e693-6f57-4a0f-8762-2487ed846c1c" targetNamespace="http://schemas.microsoft.com/office/2006/metadata/properties" ma:root="true" ma:fieldsID="e92a64b099f2c24ff20cae5981273d1c" ns2:_="" ns3:_="">
    <xsd:import namespace="0b7d3d12-a688-4a65-9735-5d5242335cee"/>
    <xsd:import namespace="3e03e693-6f57-4a0f-8762-2487ed846c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d3d12-a688-4a65-9735-5d5242335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429481-e3d0-471e-bc25-7565d51e70f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03e693-6f57-4a0f-8762-2487ed846c1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24593b5-bb6d-4ace-b8b0-595ce26c6980}" ma:internalName="TaxCatchAll" ma:showField="CatchAllData" ma:web="3e03e693-6f57-4a0f-8762-2487ed846c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6E3DF8-B96B-4266-86B1-07EC015C6667}">
  <ds:schemaRefs>
    <ds:schemaRef ds:uri="http://schemas.microsoft.com/sharepoint/v3/contenttype/forms"/>
  </ds:schemaRefs>
</ds:datastoreItem>
</file>

<file path=customXml/itemProps2.xml><?xml version="1.0" encoding="utf-8"?>
<ds:datastoreItem xmlns:ds="http://schemas.openxmlformats.org/officeDocument/2006/customXml" ds:itemID="{925590F5-0110-4703-82E7-5D2D9F311015}">
  <ds:schemaRefs>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http://purl.org/dc/dcmitype/"/>
    <ds:schemaRef ds:uri="http://schemas.openxmlformats.org/package/2006/metadata/core-properties"/>
    <ds:schemaRef ds:uri="http://schemas.microsoft.com/office/infopath/2007/PartnerControls"/>
    <ds:schemaRef ds:uri="3e03e693-6f57-4a0f-8762-2487ed846c1c"/>
    <ds:schemaRef ds:uri="0b7d3d12-a688-4a65-9735-5d5242335cee"/>
  </ds:schemaRefs>
</ds:datastoreItem>
</file>

<file path=customXml/itemProps3.xml><?xml version="1.0" encoding="utf-8"?>
<ds:datastoreItem xmlns:ds="http://schemas.openxmlformats.org/officeDocument/2006/customXml" ds:itemID="{8B4865D2-59AB-4F22-A21D-310873E87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d3d12-a688-4a65-9735-5d5242335cee"/>
    <ds:schemaRef ds:uri="3e03e693-6f57-4a0f-8762-2487ed846c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2241</TotalTime>
  <Words>1231</Words>
  <Application>Microsoft Office PowerPoint</Application>
  <PresentationFormat>Widescreen</PresentationFormat>
  <Paragraphs>112</Paragraphs>
  <Slides>25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Adobe Fan Heiti Std B</vt:lpstr>
      <vt:lpstr>Arial</vt:lpstr>
      <vt:lpstr>Calibri</vt:lpstr>
      <vt:lpstr>Garamond</vt:lpstr>
      <vt:lpstr>Georgia</vt:lpstr>
      <vt:lpstr>Symbol</vt:lpstr>
      <vt:lpstr>Times New Roman</vt:lpstr>
      <vt:lpstr>Organic</vt:lpstr>
      <vt:lpstr>Figure out the differences : </vt:lpstr>
      <vt:lpstr>Guess the topic of the lesson.. </vt:lpstr>
      <vt:lpstr>Compare and Contrast Essay</vt:lpstr>
      <vt:lpstr>We are going to :</vt:lpstr>
      <vt:lpstr>PowerPoint Presentation</vt:lpstr>
      <vt:lpstr> </vt:lpstr>
      <vt:lpstr>Real Life Application </vt:lpstr>
      <vt:lpstr> </vt:lpstr>
      <vt:lpstr>In pairs 1 and 2:  Write the similarities and the differences</vt:lpstr>
      <vt:lpstr>Discuss your diagram with 3 and 4</vt:lpstr>
      <vt:lpstr>Feedback : </vt:lpstr>
      <vt:lpstr>The Great Wall of China and The Pyramids of Giza.</vt:lpstr>
      <vt:lpstr>PowerPoint Presentation</vt:lpstr>
      <vt:lpstr>PowerPoint Presentation</vt:lpstr>
      <vt:lpstr>We are going to :</vt:lpstr>
      <vt:lpstr>PowerPoint Presentation</vt:lpstr>
      <vt:lpstr>Real Life Application </vt:lpstr>
      <vt:lpstr>PowerPoint Presentation</vt:lpstr>
      <vt:lpstr>PowerPoint Presentation</vt:lpstr>
      <vt:lpstr>PowerPoint Presentation</vt:lpstr>
      <vt:lpstr>PowerPoint Presentation</vt:lpstr>
      <vt:lpstr>PowerPoint Presentation</vt:lpstr>
      <vt:lpstr>Write an essay about one of the following: </vt:lpstr>
      <vt:lpstr>PowerPoint Presentation</vt:lpstr>
      <vt:lpstr>The 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Manar Abu-Yehya</dc:creator>
  <cp:lastModifiedBy>Ala'a Shelbayah</cp:lastModifiedBy>
  <cp:revision>183</cp:revision>
  <dcterms:created xsi:type="dcterms:W3CDTF">2020-08-22T19:23:34Z</dcterms:created>
  <dcterms:modified xsi:type="dcterms:W3CDTF">2025-11-29T10:42:37Z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0x0101005FCD5A634654594FBBFFA6A58C1B7A05</vt:lpwstr>
  </property>
  <property fmtid="{D5CDD505-2E9C-101B-9397-08002B2CF9AE}" pid="3" name="MediaServiceImageTags">
    <vt:lpwstr/>
  </property>
</Properties>
</file>