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1"/>
  </p:sldMasterIdLst>
  <p:notesMasterIdLst>
    <p:notesMasterId r:id="rId78"/>
  </p:notesMasterIdLst>
  <p:sldIdLst>
    <p:sldId id="256" r:id="rId2"/>
    <p:sldId id="258" r:id="rId3"/>
    <p:sldId id="260" r:id="rId4"/>
    <p:sldId id="257" r:id="rId5"/>
    <p:sldId id="287" r:id="rId6"/>
    <p:sldId id="288" r:id="rId7"/>
    <p:sldId id="274" r:id="rId8"/>
    <p:sldId id="289" r:id="rId9"/>
    <p:sldId id="290" r:id="rId10"/>
    <p:sldId id="291" r:id="rId11"/>
    <p:sldId id="296" r:id="rId12"/>
    <p:sldId id="292" r:id="rId13"/>
    <p:sldId id="293" r:id="rId14"/>
    <p:sldId id="294" r:id="rId15"/>
    <p:sldId id="295" r:id="rId16"/>
    <p:sldId id="302" r:id="rId17"/>
    <p:sldId id="297" r:id="rId18"/>
    <p:sldId id="298" r:id="rId19"/>
    <p:sldId id="299" r:id="rId20"/>
    <p:sldId id="300" r:id="rId21"/>
    <p:sldId id="301" r:id="rId22"/>
    <p:sldId id="303" r:id="rId23"/>
    <p:sldId id="304" r:id="rId24"/>
    <p:sldId id="305" r:id="rId25"/>
    <p:sldId id="306" r:id="rId26"/>
    <p:sldId id="307" r:id="rId27"/>
    <p:sldId id="308" r:id="rId28"/>
    <p:sldId id="309" r:id="rId29"/>
    <p:sldId id="310" r:id="rId30"/>
    <p:sldId id="311" r:id="rId31"/>
    <p:sldId id="312" r:id="rId32"/>
    <p:sldId id="313" r:id="rId33"/>
    <p:sldId id="314" r:id="rId34"/>
    <p:sldId id="315" r:id="rId35"/>
    <p:sldId id="316" r:id="rId36"/>
    <p:sldId id="317" r:id="rId37"/>
    <p:sldId id="319" r:id="rId38"/>
    <p:sldId id="318" r:id="rId39"/>
    <p:sldId id="320" r:id="rId40"/>
    <p:sldId id="321" r:id="rId41"/>
    <p:sldId id="322" r:id="rId42"/>
    <p:sldId id="323" r:id="rId43"/>
    <p:sldId id="324" r:id="rId44"/>
    <p:sldId id="325" r:id="rId45"/>
    <p:sldId id="326" r:id="rId46"/>
    <p:sldId id="327" r:id="rId47"/>
    <p:sldId id="328" r:id="rId48"/>
    <p:sldId id="329" r:id="rId49"/>
    <p:sldId id="330" r:id="rId50"/>
    <p:sldId id="331" r:id="rId51"/>
    <p:sldId id="332" r:id="rId52"/>
    <p:sldId id="333" r:id="rId53"/>
    <p:sldId id="334" r:id="rId54"/>
    <p:sldId id="335" r:id="rId55"/>
    <p:sldId id="337" r:id="rId56"/>
    <p:sldId id="336" r:id="rId57"/>
    <p:sldId id="338" r:id="rId58"/>
    <p:sldId id="339" r:id="rId59"/>
    <p:sldId id="340" r:id="rId60"/>
    <p:sldId id="341" r:id="rId61"/>
    <p:sldId id="342" r:id="rId62"/>
    <p:sldId id="343" r:id="rId63"/>
    <p:sldId id="344" r:id="rId64"/>
    <p:sldId id="345" r:id="rId65"/>
    <p:sldId id="346" r:id="rId66"/>
    <p:sldId id="347" r:id="rId67"/>
    <p:sldId id="348" r:id="rId68"/>
    <p:sldId id="349" r:id="rId69"/>
    <p:sldId id="350" r:id="rId70"/>
    <p:sldId id="351" r:id="rId71"/>
    <p:sldId id="352" r:id="rId72"/>
    <p:sldId id="281" r:id="rId73"/>
    <p:sldId id="283" r:id="rId74"/>
    <p:sldId id="285" r:id="rId75"/>
    <p:sldId id="279" r:id="rId76"/>
    <p:sldId id="286" r:id="rId77"/>
  </p:sldIdLst>
  <p:sldSz cx="9144000" cy="5143500" type="screen16x9"/>
  <p:notesSz cx="6858000" cy="9144000"/>
  <p:embeddedFontLst>
    <p:embeddedFont>
      <p:font typeface="Architects Daughter" panose="020B0604020202020204" charset="0"/>
      <p:regular r:id="rId79"/>
    </p:embeddedFont>
    <p:embeddedFont>
      <p:font typeface="Gloria Hallelujah" panose="020B0604020202020204" charset="0"/>
      <p:regular r:id="rId80"/>
    </p:embeddedFont>
    <p:embeddedFont>
      <p:font typeface="Andika" panose="020B0604020202020204" charset="0"/>
      <p:regular r:id="rId81"/>
      <p:bold r:id="rId82"/>
      <p:italic r:id="rId83"/>
      <p:boldItalic r:id="rId84"/>
    </p:embeddedFont>
    <p:embeddedFont>
      <p:font typeface="Calibri" panose="020F0502020204030204" pitchFamily="34" charset="0"/>
      <p:regular r:id="rId85"/>
      <p:bold r:id="rId86"/>
      <p:italic r:id="rId87"/>
      <p:boldItalic r:id="rId8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2" d="100"/>
          <a:sy n="92" d="100"/>
        </p:scale>
        <p:origin x="756" y="6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font" Target="fonts/font6.fntdata"/><Relationship Id="rId89"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font" Target="fonts/font1.fntdata"/><Relationship Id="rId5" Type="http://schemas.openxmlformats.org/officeDocument/2006/relationships/slide" Target="slides/slide4.xml"/><Relationship Id="rId90" Type="http://schemas.openxmlformats.org/officeDocument/2006/relationships/viewProps" Target="viewProp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font" Target="fonts/font2.fntdata"/><Relationship Id="rId85" Type="http://schemas.openxmlformats.org/officeDocument/2006/relationships/font" Target="fonts/font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font" Target="fonts/font5.fntdata"/><Relationship Id="rId88" Type="http://schemas.openxmlformats.org/officeDocument/2006/relationships/font" Target="fonts/font10.fntdata"/><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font" Target="fonts/font3.fntdata"/><Relationship Id="rId86"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font" Target="fonts/font9.fntdata"/><Relationship Id="rId61" Type="http://schemas.openxmlformats.org/officeDocument/2006/relationships/slide" Target="slides/slide60.xml"/><Relationship Id="rId82" Type="http://schemas.openxmlformats.org/officeDocument/2006/relationships/font" Target="fonts/font4.fntdata"/><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2eab903a529_2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9" name="Google Shape;89;g2eab903a529_2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2eab903a529_2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 name="Google Shape;119;g2eab903a529_2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2eab903a529_2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g2eab903a529_2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eab903a529_2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6" name="Google Shape;106;g2eab903a529_2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2eab903a529_2_2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5" name="Google Shape;245;g2eab903a529_2_2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7866970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rot="-7929472">
            <a:off x="1612944" y="-691925"/>
            <a:ext cx="1112784" cy="2053796"/>
          </a:xfrm>
          <a:custGeom>
            <a:avLst/>
            <a:gdLst/>
            <a:ahLst/>
            <a:cxnLst/>
            <a:rect l="l" t="t" r="r" b="b"/>
            <a:pathLst>
              <a:path w="2229473" h="4114800" extrusionOk="0">
                <a:moveTo>
                  <a:pt x="0" y="0"/>
                </a:moveTo>
                <a:lnTo>
                  <a:pt x="2229473" y="0"/>
                </a:lnTo>
                <a:lnTo>
                  <a:pt x="2229473" y="4114800"/>
                </a:lnTo>
                <a:lnTo>
                  <a:pt x="0" y="4114800"/>
                </a:lnTo>
                <a:lnTo>
                  <a:pt x="0" y="0"/>
                </a:lnTo>
                <a:close/>
              </a:path>
            </a:pathLst>
          </a:custGeom>
          <a:blipFill rotWithShape="1">
            <a:blip r:embed="rId2">
              <a:alphaModFix/>
            </a:blip>
            <a:stretch>
              <a:fillRect/>
            </a:stretch>
          </a:blipFill>
          <a:ln>
            <a:noFill/>
          </a:ln>
        </p:spPr>
      </p:sp>
      <p:sp>
        <p:nvSpPr>
          <p:cNvPr id="11" name="Google Shape;11;p2"/>
          <p:cNvSpPr/>
          <p:nvPr/>
        </p:nvSpPr>
        <p:spPr>
          <a:xfrm rot="2140228">
            <a:off x="-1001135" y="2056194"/>
            <a:ext cx="2220931" cy="1550613"/>
          </a:xfrm>
          <a:custGeom>
            <a:avLst/>
            <a:gdLst/>
            <a:ahLst/>
            <a:cxnLst/>
            <a:rect l="l" t="t" r="r" b="b"/>
            <a:pathLst>
              <a:path w="4427605" h="3091273" extrusionOk="0">
                <a:moveTo>
                  <a:pt x="0" y="0"/>
                </a:moveTo>
                <a:lnTo>
                  <a:pt x="4427605" y="0"/>
                </a:lnTo>
                <a:lnTo>
                  <a:pt x="4427605" y="3091273"/>
                </a:lnTo>
                <a:lnTo>
                  <a:pt x="0" y="3091273"/>
                </a:lnTo>
                <a:lnTo>
                  <a:pt x="0" y="0"/>
                </a:lnTo>
                <a:close/>
              </a:path>
            </a:pathLst>
          </a:custGeom>
          <a:blipFill rotWithShape="1">
            <a:blip r:embed="rId3">
              <a:alphaModFix/>
            </a:blip>
            <a:stretch>
              <a:fillRect/>
            </a:stretch>
          </a:blipFill>
          <a:ln>
            <a:noFill/>
          </a:ln>
        </p:spPr>
      </p:sp>
      <p:sp>
        <p:nvSpPr>
          <p:cNvPr id="12" name="Google Shape;12;p2"/>
          <p:cNvSpPr/>
          <p:nvPr/>
        </p:nvSpPr>
        <p:spPr>
          <a:xfrm>
            <a:off x="-43902" y="3351183"/>
            <a:ext cx="1948919" cy="2057400"/>
          </a:xfrm>
          <a:custGeom>
            <a:avLst/>
            <a:gdLst/>
            <a:ahLst/>
            <a:cxnLst/>
            <a:rect l="l" t="t" r="r" b="b"/>
            <a:pathLst>
              <a:path w="3897838" h="4114800" extrusionOk="0">
                <a:moveTo>
                  <a:pt x="0" y="0"/>
                </a:moveTo>
                <a:lnTo>
                  <a:pt x="3897838" y="0"/>
                </a:lnTo>
                <a:lnTo>
                  <a:pt x="3897838" y="4114800"/>
                </a:lnTo>
                <a:lnTo>
                  <a:pt x="0" y="4114800"/>
                </a:lnTo>
                <a:lnTo>
                  <a:pt x="0" y="0"/>
                </a:lnTo>
                <a:close/>
              </a:path>
            </a:pathLst>
          </a:custGeom>
          <a:blipFill rotWithShape="1">
            <a:blip r:embed="rId4">
              <a:alphaModFix/>
            </a:blip>
            <a:stretch>
              <a:fillRect/>
            </a:stretch>
          </a:blipFill>
          <a:ln>
            <a:noFill/>
          </a:ln>
        </p:spPr>
      </p:sp>
      <p:sp>
        <p:nvSpPr>
          <p:cNvPr id="13" name="Google Shape;13;p2"/>
          <p:cNvSpPr/>
          <p:nvPr/>
        </p:nvSpPr>
        <p:spPr>
          <a:xfrm rot="-7929472">
            <a:off x="3565284" y="3714562"/>
            <a:ext cx="1112784" cy="2053796"/>
          </a:xfrm>
          <a:custGeom>
            <a:avLst/>
            <a:gdLst/>
            <a:ahLst/>
            <a:cxnLst/>
            <a:rect l="l" t="t" r="r" b="b"/>
            <a:pathLst>
              <a:path w="2229473" h="4114800" extrusionOk="0">
                <a:moveTo>
                  <a:pt x="0" y="0"/>
                </a:moveTo>
                <a:lnTo>
                  <a:pt x="2229473" y="0"/>
                </a:lnTo>
                <a:lnTo>
                  <a:pt x="2229473" y="4114800"/>
                </a:lnTo>
                <a:lnTo>
                  <a:pt x="0" y="4114800"/>
                </a:lnTo>
                <a:lnTo>
                  <a:pt x="0" y="0"/>
                </a:lnTo>
                <a:close/>
              </a:path>
            </a:pathLst>
          </a:custGeom>
          <a:blipFill rotWithShape="1">
            <a:blip r:embed="rId2">
              <a:alphaModFix/>
            </a:blip>
            <a:stretch>
              <a:fillRect/>
            </a:stretch>
          </a:blipFill>
          <a:ln>
            <a:noFill/>
          </a:ln>
        </p:spPr>
      </p:sp>
      <p:pic>
        <p:nvPicPr>
          <p:cNvPr id="14" name="Google Shape;14;p2"/>
          <p:cNvPicPr preferRelativeResize="0"/>
          <p:nvPr/>
        </p:nvPicPr>
        <p:blipFill>
          <a:blip r:embed="rId5">
            <a:alphaModFix/>
          </a:blip>
          <a:stretch>
            <a:fillRect/>
          </a:stretch>
        </p:blipFill>
        <p:spPr>
          <a:xfrm>
            <a:off x="1269100" y="514350"/>
            <a:ext cx="6435123" cy="3965396"/>
          </a:xfrm>
          <a:prstGeom prst="rect">
            <a:avLst/>
          </a:prstGeom>
          <a:noFill/>
          <a:ln>
            <a:noFill/>
          </a:ln>
        </p:spPr>
      </p:pic>
      <p:sp>
        <p:nvSpPr>
          <p:cNvPr id="15" name="Google Shape;15;p2"/>
          <p:cNvSpPr/>
          <p:nvPr/>
        </p:nvSpPr>
        <p:spPr>
          <a:xfrm>
            <a:off x="7486558" y="2753004"/>
            <a:ext cx="1143092" cy="2390497"/>
          </a:xfrm>
          <a:custGeom>
            <a:avLst/>
            <a:gdLst/>
            <a:ahLst/>
            <a:cxnLst/>
            <a:rect l="l" t="t" r="r" b="b"/>
            <a:pathLst>
              <a:path w="2286184" h="4780993" extrusionOk="0">
                <a:moveTo>
                  <a:pt x="0" y="0"/>
                </a:moveTo>
                <a:lnTo>
                  <a:pt x="2286184" y="0"/>
                </a:lnTo>
                <a:lnTo>
                  <a:pt x="2286184" y="4780993"/>
                </a:lnTo>
                <a:lnTo>
                  <a:pt x="0" y="4780993"/>
                </a:lnTo>
                <a:lnTo>
                  <a:pt x="0" y="0"/>
                </a:lnTo>
                <a:close/>
              </a:path>
            </a:pathLst>
          </a:custGeom>
          <a:blipFill rotWithShape="1">
            <a:blip r:embed="rId6">
              <a:alphaModFix/>
            </a:blip>
            <a:stretch>
              <a:fillRect/>
            </a:stretch>
          </a:blipFill>
          <a:ln>
            <a:noFill/>
          </a:ln>
        </p:spPr>
      </p:sp>
      <p:sp>
        <p:nvSpPr>
          <p:cNvPr id="16" name="Google Shape;16;p2"/>
          <p:cNvSpPr/>
          <p:nvPr/>
        </p:nvSpPr>
        <p:spPr>
          <a:xfrm>
            <a:off x="7117938" y="-166682"/>
            <a:ext cx="2090107" cy="2380040"/>
          </a:xfrm>
          <a:custGeom>
            <a:avLst/>
            <a:gdLst/>
            <a:ahLst/>
            <a:cxnLst/>
            <a:rect l="l" t="t" r="r" b="b"/>
            <a:pathLst>
              <a:path w="4180215" h="4760079" extrusionOk="0">
                <a:moveTo>
                  <a:pt x="0" y="0"/>
                </a:moveTo>
                <a:lnTo>
                  <a:pt x="4180215" y="0"/>
                </a:lnTo>
                <a:lnTo>
                  <a:pt x="4180215" y="4760079"/>
                </a:lnTo>
                <a:lnTo>
                  <a:pt x="0" y="4760079"/>
                </a:lnTo>
                <a:lnTo>
                  <a:pt x="0" y="0"/>
                </a:lnTo>
                <a:close/>
              </a:path>
            </a:pathLst>
          </a:custGeom>
          <a:blipFill rotWithShape="1">
            <a:blip r:embed="rId7">
              <a:alphaModFix/>
            </a:blip>
            <a:stretch>
              <a:fillRect/>
            </a:stretch>
          </a:blipFill>
          <a:ln>
            <a:noFill/>
          </a:ln>
        </p:spPr>
      </p:sp>
      <p:sp>
        <p:nvSpPr>
          <p:cNvPr id="17" name="Google Shape;17;p2"/>
          <p:cNvSpPr/>
          <p:nvPr/>
        </p:nvSpPr>
        <p:spPr>
          <a:xfrm>
            <a:off x="-43902" y="103865"/>
            <a:ext cx="1312996" cy="2057400"/>
          </a:xfrm>
          <a:custGeom>
            <a:avLst/>
            <a:gdLst/>
            <a:ahLst/>
            <a:cxnLst/>
            <a:rect l="l" t="t" r="r" b="b"/>
            <a:pathLst>
              <a:path w="2625991" h="4114800" extrusionOk="0">
                <a:moveTo>
                  <a:pt x="0" y="0"/>
                </a:moveTo>
                <a:lnTo>
                  <a:pt x="2625991" y="0"/>
                </a:lnTo>
                <a:lnTo>
                  <a:pt x="2625991" y="4114800"/>
                </a:lnTo>
                <a:lnTo>
                  <a:pt x="0" y="4114800"/>
                </a:lnTo>
                <a:lnTo>
                  <a:pt x="0" y="0"/>
                </a:lnTo>
                <a:close/>
              </a:path>
            </a:pathLst>
          </a:custGeom>
          <a:blipFill rotWithShape="1">
            <a:blip r:embed="rId8">
              <a:alphaModFix/>
            </a:blip>
            <a:stretch>
              <a:fillRect/>
            </a:stretch>
          </a:blipFill>
          <a:ln>
            <a:noFill/>
          </a:ln>
        </p:spPr>
      </p:sp>
      <p:sp>
        <p:nvSpPr>
          <p:cNvPr id="18" name="Google Shape;18;p2"/>
          <p:cNvSpPr/>
          <p:nvPr/>
        </p:nvSpPr>
        <p:spPr>
          <a:xfrm rot="5038560">
            <a:off x="8803597" y="1182910"/>
            <a:ext cx="1115322" cy="2058480"/>
          </a:xfrm>
          <a:custGeom>
            <a:avLst/>
            <a:gdLst/>
            <a:ahLst/>
            <a:cxnLst/>
            <a:rect l="l" t="t" r="r" b="b"/>
            <a:pathLst>
              <a:path w="2229473" h="4114800" extrusionOk="0">
                <a:moveTo>
                  <a:pt x="0" y="0"/>
                </a:moveTo>
                <a:lnTo>
                  <a:pt x="2229473" y="0"/>
                </a:lnTo>
                <a:lnTo>
                  <a:pt x="2229473" y="4114800"/>
                </a:lnTo>
                <a:lnTo>
                  <a:pt x="0" y="4114800"/>
                </a:lnTo>
                <a:lnTo>
                  <a:pt x="0" y="0"/>
                </a:lnTo>
                <a:close/>
              </a:path>
            </a:pathLst>
          </a:custGeom>
          <a:blipFill rotWithShape="1">
            <a:blip r:embed="rId2">
              <a:alphaModFix/>
            </a:blip>
            <a:stretch>
              <a:fillRect/>
            </a:stretch>
          </a:blipFill>
          <a:ln>
            <a:noFill/>
          </a:ln>
        </p:spPr>
      </p:sp>
      <p:sp>
        <p:nvSpPr>
          <p:cNvPr id="19" name="Google Shape;19;p2"/>
          <p:cNvSpPr txBox="1">
            <a:spLocks noGrp="1"/>
          </p:cNvSpPr>
          <p:nvPr>
            <p:ph type="ctrTitle"/>
          </p:nvPr>
        </p:nvSpPr>
        <p:spPr>
          <a:xfrm>
            <a:off x="1763438" y="2008875"/>
            <a:ext cx="5559900" cy="1677900"/>
          </a:xfrm>
          <a:prstGeom prst="rect">
            <a:avLst/>
          </a:prstGeom>
        </p:spPr>
        <p:txBody>
          <a:bodyPr spcFirstLastPara="1" wrap="square" lIns="91425" tIns="91425" rIns="91425" bIns="91425" anchor="b" anchorCtr="0">
            <a:normAutofit/>
          </a:bodyPr>
          <a:lstStyle>
            <a:lvl1pPr lvl="0" algn="ctr">
              <a:spcBef>
                <a:spcPts val="0"/>
              </a:spcBef>
              <a:spcAft>
                <a:spcPts val="0"/>
              </a:spcAft>
              <a:buClr>
                <a:srgbClr val="FFFFFF"/>
              </a:buClr>
              <a:buSzPts val="5200"/>
              <a:buNone/>
              <a:defRPr sz="5200">
                <a:solidFill>
                  <a:srgbClr val="FFFFFF"/>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20" name="Google Shape;20;p2"/>
          <p:cNvSpPr txBox="1">
            <a:spLocks noGrp="1"/>
          </p:cNvSpPr>
          <p:nvPr>
            <p:ph type="subTitle" idx="1"/>
          </p:nvPr>
        </p:nvSpPr>
        <p:spPr>
          <a:xfrm>
            <a:off x="2289450" y="1119275"/>
            <a:ext cx="45651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rgbClr val="F7DE46"/>
              </a:buClr>
              <a:buSzPts val="2800"/>
              <a:buNone/>
              <a:defRPr sz="2800">
                <a:solidFill>
                  <a:srgbClr val="F7DE46"/>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21" name="Google Shape;21;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2"/>
        <p:cNvGrpSpPr/>
        <p:nvPr/>
      </p:nvGrpSpPr>
      <p:grpSpPr>
        <a:xfrm>
          <a:off x="0" y="0"/>
          <a:ext cx="0" cy="0"/>
          <a:chOff x="0" y="0"/>
          <a:chExt cx="0" cy="0"/>
        </a:xfrm>
      </p:grpSpPr>
      <p:sp>
        <p:nvSpPr>
          <p:cNvPr id="23" name="Google Shape;23;p3"/>
          <p:cNvSpPr txBox="1">
            <a:spLocks noGrp="1"/>
          </p:cNvSpPr>
          <p:nvPr>
            <p:ph type="title"/>
          </p:nvPr>
        </p:nvSpPr>
        <p:spPr>
          <a:xfrm>
            <a:off x="1998300" y="2150850"/>
            <a:ext cx="51474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4" name="Google Shape;24;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5" name="Google Shape;25;p3"/>
          <p:cNvSpPr>
            <a:spLocks noGrp="1"/>
          </p:cNvSpPr>
          <p:nvPr>
            <p:ph type="pic" idx="2"/>
          </p:nvPr>
        </p:nvSpPr>
        <p:spPr>
          <a:xfrm>
            <a:off x="306775" y="1985525"/>
            <a:ext cx="2069700" cy="2972400"/>
          </a:xfrm>
          <a:prstGeom prst="rect">
            <a:avLst/>
          </a:prstGeom>
          <a:noFill/>
          <a:ln w="28575" cap="flat" cmpd="sng">
            <a:solidFill>
              <a:srgbClr val="F7DE46"/>
            </a:solidFill>
            <a:prstDash val="solid"/>
            <a:round/>
            <a:headEnd type="none" w="sm" len="sm"/>
            <a:tailEnd type="none" w="sm" len="sm"/>
          </a:ln>
        </p:spPr>
      </p:sp>
      <p:sp>
        <p:nvSpPr>
          <p:cNvPr id="26" name="Google Shape;26;p3"/>
          <p:cNvSpPr>
            <a:spLocks noGrp="1"/>
          </p:cNvSpPr>
          <p:nvPr>
            <p:ph type="pic" idx="3"/>
          </p:nvPr>
        </p:nvSpPr>
        <p:spPr>
          <a:xfrm>
            <a:off x="6789625" y="139375"/>
            <a:ext cx="2069700" cy="2972400"/>
          </a:xfrm>
          <a:prstGeom prst="rect">
            <a:avLst/>
          </a:prstGeom>
          <a:noFill/>
          <a:ln w="28575" cap="flat" cmpd="sng">
            <a:solidFill>
              <a:srgbClr val="F7DE46"/>
            </a:solidFill>
            <a:prstDash val="solid"/>
            <a:round/>
            <a:headEnd type="none" w="sm" len="sm"/>
            <a:tailEnd type="none" w="sm" len="sm"/>
          </a:ln>
        </p:spPr>
      </p:sp>
      <p:sp>
        <p:nvSpPr>
          <p:cNvPr id="27" name="Google Shape;27;p3"/>
          <p:cNvSpPr/>
          <p:nvPr/>
        </p:nvSpPr>
        <p:spPr>
          <a:xfrm rot="2140228">
            <a:off x="6678448" y="4072791"/>
            <a:ext cx="2226664" cy="1554617"/>
          </a:xfrm>
          <a:custGeom>
            <a:avLst/>
            <a:gdLst/>
            <a:ahLst/>
            <a:cxnLst/>
            <a:rect l="l" t="t" r="r" b="b"/>
            <a:pathLst>
              <a:path w="4439036" h="3099254" extrusionOk="0">
                <a:moveTo>
                  <a:pt x="0" y="0"/>
                </a:moveTo>
                <a:lnTo>
                  <a:pt x="4439036" y="0"/>
                </a:lnTo>
                <a:lnTo>
                  <a:pt x="4439036" y="3099254"/>
                </a:lnTo>
                <a:lnTo>
                  <a:pt x="0" y="3099254"/>
                </a:lnTo>
                <a:lnTo>
                  <a:pt x="0" y="0"/>
                </a:lnTo>
                <a:close/>
              </a:path>
            </a:pathLst>
          </a:custGeom>
          <a:blipFill rotWithShape="1">
            <a:blip r:embed="rId2">
              <a:alphaModFix/>
            </a:blip>
            <a:stretch>
              <a:fillRect/>
            </a:stretch>
          </a:blipFill>
          <a:ln>
            <a:noFill/>
          </a:ln>
        </p:spPr>
      </p:sp>
      <p:sp>
        <p:nvSpPr>
          <p:cNvPr id="28" name="Google Shape;28;p3"/>
          <p:cNvSpPr/>
          <p:nvPr/>
        </p:nvSpPr>
        <p:spPr>
          <a:xfrm rot="2140228">
            <a:off x="-650660" y="-479211"/>
            <a:ext cx="2226664" cy="1554617"/>
          </a:xfrm>
          <a:custGeom>
            <a:avLst/>
            <a:gdLst/>
            <a:ahLst/>
            <a:cxnLst/>
            <a:rect l="l" t="t" r="r" b="b"/>
            <a:pathLst>
              <a:path w="4439036" h="3099254" extrusionOk="0">
                <a:moveTo>
                  <a:pt x="0" y="0"/>
                </a:moveTo>
                <a:lnTo>
                  <a:pt x="4439036" y="0"/>
                </a:lnTo>
                <a:lnTo>
                  <a:pt x="4439036" y="3099254"/>
                </a:lnTo>
                <a:lnTo>
                  <a:pt x="0" y="3099254"/>
                </a:lnTo>
                <a:lnTo>
                  <a:pt x="0" y="0"/>
                </a:lnTo>
                <a:close/>
              </a:path>
            </a:pathLst>
          </a:custGeom>
          <a:blipFill rotWithShape="1">
            <a:blip r:embed="rId2">
              <a:alphaModFix/>
            </a:blip>
            <a:stretch>
              <a:fillRect/>
            </a:stretch>
          </a:blipFill>
          <a:ln>
            <a:noFill/>
          </a:ln>
        </p:spPr>
      </p:sp>
      <p:sp>
        <p:nvSpPr>
          <p:cNvPr id="29" name="Google Shape;29;p3"/>
          <p:cNvSpPr/>
          <p:nvPr/>
        </p:nvSpPr>
        <p:spPr>
          <a:xfrm rot="-1940363">
            <a:off x="7991479" y="-372270"/>
            <a:ext cx="1114876" cy="2057657"/>
          </a:xfrm>
          <a:custGeom>
            <a:avLst/>
            <a:gdLst/>
            <a:ahLst/>
            <a:cxnLst/>
            <a:rect l="l" t="t" r="r" b="b"/>
            <a:pathLst>
              <a:path w="2229473" h="4114800" extrusionOk="0">
                <a:moveTo>
                  <a:pt x="0" y="0"/>
                </a:moveTo>
                <a:lnTo>
                  <a:pt x="2229473" y="0"/>
                </a:lnTo>
                <a:lnTo>
                  <a:pt x="2229473" y="4114800"/>
                </a:lnTo>
                <a:lnTo>
                  <a:pt x="0" y="4114800"/>
                </a:lnTo>
                <a:lnTo>
                  <a:pt x="0" y="0"/>
                </a:lnTo>
                <a:close/>
              </a:path>
            </a:pathLst>
          </a:custGeom>
          <a:blipFill rotWithShape="1">
            <a:blip r:embed="rId3">
              <a:alphaModFix/>
            </a:blip>
            <a:stretch>
              <a:fillRect/>
            </a:stretch>
          </a:blipFill>
          <a:ln>
            <a:noFill/>
          </a:ln>
        </p:spPr>
      </p:sp>
      <p:sp>
        <p:nvSpPr>
          <p:cNvPr id="30" name="Google Shape;30;p3"/>
          <p:cNvSpPr/>
          <p:nvPr/>
        </p:nvSpPr>
        <p:spPr>
          <a:xfrm rot="-1940363">
            <a:off x="-490215" y="3440612"/>
            <a:ext cx="1114876" cy="2057657"/>
          </a:xfrm>
          <a:custGeom>
            <a:avLst/>
            <a:gdLst/>
            <a:ahLst/>
            <a:cxnLst/>
            <a:rect l="l" t="t" r="r" b="b"/>
            <a:pathLst>
              <a:path w="2229473" h="4114800" extrusionOk="0">
                <a:moveTo>
                  <a:pt x="0" y="0"/>
                </a:moveTo>
                <a:lnTo>
                  <a:pt x="2229474" y="0"/>
                </a:lnTo>
                <a:lnTo>
                  <a:pt x="2229474" y="4114800"/>
                </a:lnTo>
                <a:lnTo>
                  <a:pt x="0" y="4114800"/>
                </a:lnTo>
                <a:lnTo>
                  <a:pt x="0" y="0"/>
                </a:lnTo>
                <a:close/>
              </a:path>
            </a:pathLst>
          </a:custGeom>
          <a:blipFill rotWithShape="1">
            <a:blip r:embed="rId3">
              <a:alphaModFix/>
            </a:blip>
            <a:stretch>
              <a:fillRect/>
            </a:stretch>
          </a:blipFill>
          <a:ln>
            <a:noFill/>
          </a:ln>
        </p:spPr>
      </p:sp>
      <p:sp>
        <p:nvSpPr>
          <p:cNvPr id="31" name="Google Shape;31;p3"/>
          <p:cNvSpPr/>
          <p:nvPr/>
        </p:nvSpPr>
        <p:spPr>
          <a:xfrm>
            <a:off x="2214287" y="0"/>
            <a:ext cx="1312995" cy="2057400"/>
          </a:xfrm>
          <a:custGeom>
            <a:avLst/>
            <a:gdLst/>
            <a:ahLst/>
            <a:cxnLst/>
            <a:rect l="l" t="t" r="r" b="b"/>
            <a:pathLst>
              <a:path w="2625991" h="4114800" extrusionOk="0">
                <a:moveTo>
                  <a:pt x="0" y="0"/>
                </a:moveTo>
                <a:lnTo>
                  <a:pt x="2625990" y="0"/>
                </a:lnTo>
                <a:lnTo>
                  <a:pt x="2625990" y="4114800"/>
                </a:lnTo>
                <a:lnTo>
                  <a:pt x="0" y="4114800"/>
                </a:lnTo>
                <a:lnTo>
                  <a:pt x="0" y="0"/>
                </a:lnTo>
                <a:close/>
              </a:path>
            </a:pathLst>
          </a:custGeom>
          <a:blipFill rotWithShape="1">
            <a:blip r:embed="rId4">
              <a:alphaModFix/>
            </a:blip>
            <a:stretch>
              <a:fillRect/>
            </a:stretch>
          </a:blip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6"/>
          <p:cNvSpPr>
            <a:spLocks noGrp="1"/>
          </p:cNvSpPr>
          <p:nvPr>
            <p:ph type="pic" idx="2"/>
          </p:nvPr>
        </p:nvSpPr>
        <p:spPr>
          <a:xfrm>
            <a:off x="904588" y="1332850"/>
            <a:ext cx="2424900" cy="3270000"/>
          </a:xfrm>
          <a:prstGeom prst="rect">
            <a:avLst/>
          </a:prstGeom>
          <a:noFill/>
          <a:ln w="28575" cap="flat" cmpd="sng">
            <a:solidFill>
              <a:srgbClr val="F7DE46"/>
            </a:solidFill>
            <a:prstDash val="solid"/>
            <a:round/>
            <a:headEnd type="none" w="sm" len="sm"/>
            <a:tailEnd type="none" w="sm" len="sm"/>
          </a:ln>
        </p:spPr>
      </p:sp>
      <p:sp>
        <p:nvSpPr>
          <p:cNvPr id="51" name="Google Shape;51;p6"/>
          <p:cNvSpPr>
            <a:spLocks noGrp="1"/>
          </p:cNvSpPr>
          <p:nvPr>
            <p:ph type="pic" idx="3"/>
          </p:nvPr>
        </p:nvSpPr>
        <p:spPr>
          <a:xfrm>
            <a:off x="5814521" y="1332850"/>
            <a:ext cx="2424900" cy="3270000"/>
          </a:xfrm>
          <a:prstGeom prst="rect">
            <a:avLst/>
          </a:prstGeom>
          <a:noFill/>
          <a:ln w="28575" cap="flat" cmpd="sng">
            <a:solidFill>
              <a:srgbClr val="F7DE46"/>
            </a:solidFill>
            <a:prstDash val="solid"/>
            <a:round/>
            <a:headEnd type="none" w="sm" len="sm"/>
            <a:tailEnd type="none" w="sm" len="sm"/>
          </a:ln>
        </p:spPr>
      </p:sp>
      <p:sp>
        <p:nvSpPr>
          <p:cNvPr id="52" name="Google Shape;52;p6"/>
          <p:cNvSpPr txBox="1">
            <a:spLocks noGrp="1"/>
          </p:cNvSpPr>
          <p:nvPr>
            <p:ph type="title"/>
          </p:nvPr>
        </p:nvSpPr>
        <p:spPr>
          <a:xfrm>
            <a:off x="702425" y="445025"/>
            <a:ext cx="81300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3" name="Google Shape;53;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54" name="Google Shape;54;p6"/>
          <p:cNvPicPr preferRelativeResize="0"/>
          <p:nvPr/>
        </p:nvPicPr>
        <p:blipFill>
          <a:blip r:embed="rId2">
            <a:alphaModFix/>
          </a:blip>
          <a:stretch>
            <a:fillRect/>
          </a:stretch>
        </p:blipFill>
        <p:spPr>
          <a:xfrm>
            <a:off x="3709417" y="2654350"/>
            <a:ext cx="1725174" cy="4748323"/>
          </a:xfrm>
          <a:prstGeom prst="rect">
            <a:avLst/>
          </a:prstGeom>
          <a:noFill/>
          <a:ln>
            <a:noFill/>
          </a:ln>
        </p:spPr>
      </p:pic>
      <p:sp>
        <p:nvSpPr>
          <p:cNvPr id="55" name="Google Shape;55;p6"/>
          <p:cNvSpPr/>
          <p:nvPr/>
        </p:nvSpPr>
        <p:spPr>
          <a:xfrm rot="9021697">
            <a:off x="7859847" y="4170824"/>
            <a:ext cx="2221653" cy="1551118"/>
          </a:xfrm>
          <a:custGeom>
            <a:avLst/>
            <a:gdLst/>
            <a:ahLst/>
            <a:cxnLst/>
            <a:rect l="l" t="t" r="r" b="b"/>
            <a:pathLst>
              <a:path w="4439036" h="3099254" extrusionOk="0">
                <a:moveTo>
                  <a:pt x="0" y="0"/>
                </a:moveTo>
                <a:lnTo>
                  <a:pt x="4439036" y="0"/>
                </a:lnTo>
                <a:lnTo>
                  <a:pt x="4439036" y="3099254"/>
                </a:lnTo>
                <a:lnTo>
                  <a:pt x="0" y="3099254"/>
                </a:lnTo>
                <a:lnTo>
                  <a:pt x="0" y="0"/>
                </a:lnTo>
                <a:close/>
              </a:path>
            </a:pathLst>
          </a:custGeom>
          <a:blipFill rotWithShape="1">
            <a:blip r:embed="rId3">
              <a:alphaModFix/>
            </a:blip>
            <a:stretch>
              <a:fillRect/>
            </a:stretch>
          </a:blipFill>
          <a:ln>
            <a:noFill/>
          </a:ln>
        </p:spPr>
      </p:sp>
      <p:sp>
        <p:nvSpPr>
          <p:cNvPr id="56" name="Google Shape;56;p6"/>
          <p:cNvSpPr/>
          <p:nvPr/>
        </p:nvSpPr>
        <p:spPr>
          <a:xfrm rot="6870904">
            <a:off x="7667487" y="-778826"/>
            <a:ext cx="1114918" cy="2057734"/>
          </a:xfrm>
          <a:custGeom>
            <a:avLst/>
            <a:gdLst/>
            <a:ahLst/>
            <a:cxnLst/>
            <a:rect l="l" t="t" r="r" b="b"/>
            <a:pathLst>
              <a:path w="2229473" h="4114800" extrusionOk="0">
                <a:moveTo>
                  <a:pt x="0" y="0"/>
                </a:moveTo>
                <a:lnTo>
                  <a:pt x="2229473" y="0"/>
                </a:lnTo>
                <a:lnTo>
                  <a:pt x="2229473" y="4114800"/>
                </a:lnTo>
                <a:lnTo>
                  <a:pt x="0" y="4114800"/>
                </a:lnTo>
                <a:lnTo>
                  <a:pt x="0" y="0"/>
                </a:lnTo>
                <a:close/>
              </a:path>
            </a:pathLst>
          </a:custGeom>
          <a:blipFill rotWithShape="1">
            <a:blip r:embed="rId4">
              <a:alphaModFix/>
            </a:blip>
            <a:stretch>
              <a:fillRect/>
            </a:stretch>
          </a:blip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4"/>
        <p:cNvGrpSpPr/>
        <p:nvPr/>
      </p:nvGrpSpPr>
      <p:grpSpPr>
        <a:xfrm>
          <a:off x="0" y="0"/>
          <a:ext cx="0" cy="0"/>
          <a:chOff x="0" y="0"/>
          <a:chExt cx="0" cy="0"/>
        </a:xfrm>
      </p:grpSpPr>
      <p:grpSp>
        <p:nvGrpSpPr>
          <p:cNvPr id="65" name="Google Shape;65;p8"/>
          <p:cNvGrpSpPr/>
          <p:nvPr/>
        </p:nvGrpSpPr>
        <p:grpSpPr>
          <a:xfrm>
            <a:off x="514350" y="-12"/>
            <a:ext cx="4006004" cy="4896186"/>
            <a:chOff x="0" y="-228600"/>
            <a:chExt cx="2110200" cy="2098935"/>
          </a:xfrm>
        </p:grpSpPr>
        <p:sp>
          <p:nvSpPr>
            <p:cNvPr id="66" name="Google Shape;66;p8"/>
            <p:cNvSpPr/>
            <p:nvPr/>
          </p:nvSpPr>
          <p:spPr>
            <a:xfrm>
              <a:off x="0" y="0"/>
              <a:ext cx="2110157" cy="1870335"/>
            </a:xfrm>
            <a:custGeom>
              <a:avLst/>
              <a:gdLst/>
              <a:ahLst/>
              <a:cxnLst/>
              <a:rect l="l" t="t" r="r" b="b"/>
              <a:pathLst>
                <a:path w="2110157" h="1870335" extrusionOk="0">
                  <a:moveTo>
                    <a:pt x="0" y="0"/>
                  </a:moveTo>
                  <a:lnTo>
                    <a:pt x="2110157" y="0"/>
                  </a:lnTo>
                  <a:lnTo>
                    <a:pt x="2110157" y="1870335"/>
                  </a:lnTo>
                  <a:lnTo>
                    <a:pt x="0" y="1870335"/>
                  </a:lnTo>
                  <a:close/>
                </a:path>
              </a:pathLst>
            </a:custGeom>
            <a:solidFill>
              <a:srgbClr val="F46BBD"/>
            </a:solidFill>
            <a:ln>
              <a:noFill/>
            </a:ln>
          </p:spPr>
        </p:sp>
        <p:sp>
          <p:nvSpPr>
            <p:cNvPr id="67" name="Google Shape;67;p8"/>
            <p:cNvSpPr txBox="1"/>
            <p:nvPr/>
          </p:nvSpPr>
          <p:spPr>
            <a:xfrm>
              <a:off x="0" y="-228600"/>
              <a:ext cx="2110200" cy="2098800"/>
            </a:xfrm>
            <a:prstGeom prst="rect">
              <a:avLst/>
            </a:prstGeom>
            <a:noFill/>
            <a:ln>
              <a:noFill/>
            </a:ln>
          </p:spPr>
          <p:txBody>
            <a:bodyPr spcFirstLastPara="1" wrap="square" lIns="25400" tIns="25400" rIns="25400" bIns="25400" anchor="ctr" anchorCtr="0">
              <a:noAutofit/>
            </a:bodyPr>
            <a:lstStyle/>
            <a:p>
              <a:pPr marL="0" marR="0" lvl="0" indent="0" algn="l" rtl="0">
                <a:lnSpc>
                  <a:spcPct val="261500"/>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68" name="Google Shape;68;p8"/>
          <p:cNvGrpSpPr/>
          <p:nvPr/>
        </p:nvGrpSpPr>
        <p:grpSpPr>
          <a:xfrm>
            <a:off x="4758225" y="-838397"/>
            <a:ext cx="4156093" cy="5734587"/>
            <a:chOff x="0" y="-228600"/>
            <a:chExt cx="2039400" cy="935236"/>
          </a:xfrm>
        </p:grpSpPr>
        <p:sp>
          <p:nvSpPr>
            <p:cNvPr id="69" name="Google Shape;69;p8"/>
            <p:cNvSpPr/>
            <p:nvPr/>
          </p:nvSpPr>
          <p:spPr>
            <a:xfrm>
              <a:off x="0" y="0"/>
              <a:ext cx="2039269" cy="706636"/>
            </a:xfrm>
            <a:custGeom>
              <a:avLst/>
              <a:gdLst/>
              <a:ahLst/>
              <a:cxnLst/>
              <a:rect l="l" t="t" r="r" b="b"/>
              <a:pathLst>
                <a:path w="2039269" h="706636" extrusionOk="0">
                  <a:moveTo>
                    <a:pt x="0" y="0"/>
                  </a:moveTo>
                  <a:lnTo>
                    <a:pt x="2039269" y="0"/>
                  </a:lnTo>
                  <a:lnTo>
                    <a:pt x="2039269" y="706636"/>
                  </a:lnTo>
                  <a:lnTo>
                    <a:pt x="0" y="706636"/>
                  </a:lnTo>
                  <a:close/>
                </a:path>
              </a:pathLst>
            </a:custGeom>
            <a:solidFill>
              <a:srgbClr val="F7DE46"/>
            </a:solidFill>
            <a:ln>
              <a:noFill/>
            </a:ln>
          </p:spPr>
        </p:sp>
        <p:sp>
          <p:nvSpPr>
            <p:cNvPr id="70" name="Google Shape;70;p8"/>
            <p:cNvSpPr txBox="1"/>
            <p:nvPr/>
          </p:nvSpPr>
          <p:spPr>
            <a:xfrm>
              <a:off x="0" y="-228600"/>
              <a:ext cx="2039400" cy="935100"/>
            </a:xfrm>
            <a:prstGeom prst="rect">
              <a:avLst/>
            </a:prstGeom>
            <a:noFill/>
            <a:ln>
              <a:noFill/>
            </a:ln>
          </p:spPr>
          <p:txBody>
            <a:bodyPr spcFirstLastPara="1" wrap="square" lIns="25400" tIns="25400" rIns="25400" bIns="25400" anchor="ctr" anchorCtr="0">
              <a:noAutofit/>
            </a:bodyPr>
            <a:lstStyle/>
            <a:p>
              <a:pPr marL="0" marR="0" lvl="0" indent="0" algn="l" rtl="0">
                <a:lnSpc>
                  <a:spcPct val="261500"/>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71" name="Google Shape;71;p8"/>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72" name="Google Shape;72;p8"/>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73" name="Google Shape;73;p8"/>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74" name="Google Shape;7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75" name="Google Shape;75;p8"/>
          <p:cNvSpPr/>
          <p:nvPr/>
        </p:nvSpPr>
        <p:spPr>
          <a:xfrm>
            <a:off x="2517351" y="3976326"/>
            <a:ext cx="2216378" cy="1305648"/>
          </a:xfrm>
          <a:custGeom>
            <a:avLst/>
            <a:gdLst/>
            <a:ahLst/>
            <a:cxnLst/>
            <a:rect l="l" t="t" r="r" b="b"/>
            <a:pathLst>
              <a:path w="4432756" h="2611296" extrusionOk="0">
                <a:moveTo>
                  <a:pt x="0" y="0"/>
                </a:moveTo>
                <a:lnTo>
                  <a:pt x="4432756" y="0"/>
                </a:lnTo>
                <a:lnTo>
                  <a:pt x="4432756" y="2611296"/>
                </a:lnTo>
                <a:lnTo>
                  <a:pt x="0" y="2611296"/>
                </a:lnTo>
                <a:lnTo>
                  <a:pt x="0" y="0"/>
                </a:lnTo>
                <a:close/>
              </a:path>
            </a:pathLst>
          </a:custGeom>
          <a:blipFill rotWithShape="1">
            <a:blip r:embed="rId2">
              <a:alphaModFix/>
            </a:blip>
            <a:stretch>
              <a:fillRect/>
            </a:stretch>
          </a:blipFill>
          <a:ln>
            <a:noFill/>
          </a:ln>
        </p:spPr>
      </p:sp>
      <p:sp>
        <p:nvSpPr>
          <p:cNvPr id="76" name="Google Shape;76;p8"/>
          <p:cNvSpPr/>
          <p:nvPr/>
        </p:nvSpPr>
        <p:spPr>
          <a:xfrm rot="9021697">
            <a:off x="7183097" y="-254576"/>
            <a:ext cx="2221653" cy="1551118"/>
          </a:xfrm>
          <a:custGeom>
            <a:avLst/>
            <a:gdLst/>
            <a:ahLst/>
            <a:cxnLst/>
            <a:rect l="l" t="t" r="r" b="b"/>
            <a:pathLst>
              <a:path w="4439036" h="3099254" extrusionOk="0">
                <a:moveTo>
                  <a:pt x="0" y="0"/>
                </a:moveTo>
                <a:lnTo>
                  <a:pt x="4439036" y="0"/>
                </a:lnTo>
                <a:lnTo>
                  <a:pt x="4439036" y="3099254"/>
                </a:lnTo>
                <a:lnTo>
                  <a:pt x="0" y="3099254"/>
                </a:lnTo>
                <a:lnTo>
                  <a:pt x="0" y="0"/>
                </a:lnTo>
                <a:close/>
              </a:path>
            </a:pathLst>
          </a:custGeom>
          <a:blipFill rotWithShape="1">
            <a:blip r:embed="rId3">
              <a:alphaModFix/>
            </a:blip>
            <a:stretch>
              <a:fillRect/>
            </a:stretch>
          </a:blipFill>
          <a:ln>
            <a:noFill/>
          </a:ln>
        </p:spPr>
      </p:sp>
      <p:sp>
        <p:nvSpPr>
          <p:cNvPr id="77" name="Google Shape;77;p8"/>
          <p:cNvSpPr/>
          <p:nvPr/>
        </p:nvSpPr>
        <p:spPr>
          <a:xfrm rot="4299334">
            <a:off x="169547" y="-737547"/>
            <a:ext cx="1115698" cy="2059174"/>
          </a:xfrm>
          <a:custGeom>
            <a:avLst/>
            <a:gdLst/>
            <a:ahLst/>
            <a:cxnLst/>
            <a:rect l="l" t="t" r="r" b="b"/>
            <a:pathLst>
              <a:path w="2229473" h="4114800" extrusionOk="0">
                <a:moveTo>
                  <a:pt x="0" y="0"/>
                </a:moveTo>
                <a:lnTo>
                  <a:pt x="2229473" y="0"/>
                </a:lnTo>
                <a:lnTo>
                  <a:pt x="2229473" y="4114800"/>
                </a:lnTo>
                <a:lnTo>
                  <a:pt x="0" y="4114800"/>
                </a:lnTo>
                <a:lnTo>
                  <a:pt x="0" y="0"/>
                </a:lnTo>
                <a:close/>
              </a:path>
            </a:pathLst>
          </a:custGeom>
          <a:blipFill rotWithShape="1">
            <a:blip r:embed="rId4">
              <a:alphaModFix/>
            </a:blip>
            <a:stretch>
              <a:fillRect/>
            </a:stretch>
          </a:blip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8"/>
        <p:cNvGrpSpPr/>
        <p:nvPr/>
      </p:nvGrpSpPr>
      <p:grpSpPr>
        <a:xfrm>
          <a:off x="0" y="0"/>
          <a:ext cx="0" cy="0"/>
          <a:chOff x="0" y="0"/>
          <a:chExt cx="0" cy="0"/>
        </a:xfrm>
      </p:grpSpPr>
      <p:pic>
        <p:nvPicPr>
          <p:cNvPr id="79" name="Google Shape;79;p9"/>
          <p:cNvPicPr preferRelativeResize="0"/>
          <p:nvPr/>
        </p:nvPicPr>
        <p:blipFill>
          <a:blip r:embed="rId2">
            <a:alphaModFix/>
          </a:blip>
          <a:stretch>
            <a:fillRect/>
          </a:stretch>
        </p:blipFill>
        <p:spPr>
          <a:xfrm>
            <a:off x="2308533" y="2419264"/>
            <a:ext cx="4600675" cy="4498499"/>
          </a:xfrm>
          <a:prstGeom prst="rect">
            <a:avLst/>
          </a:prstGeom>
          <a:noFill/>
          <a:ln>
            <a:noFill/>
          </a:ln>
        </p:spPr>
      </p:pic>
      <p:sp>
        <p:nvSpPr>
          <p:cNvPr id="80" name="Google Shape;80;p9"/>
          <p:cNvSpPr/>
          <p:nvPr/>
        </p:nvSpPr>
        <p:spPr>
          <a:xfrm rot="2140228">
            <a:off x="-981882" y="3856059"/>
            <a:ext cx="2226664" cy="1554617"/>
          </a:xfrm>
          <a:custGeom>
            <a:avLst/>
            <a:gdLst/>
            <a:ahLst/>
            <a:cxnLst/>
            <a:rect l="l" t="t" r="r" b="b"/>
            <a:pathLst>
              <a:path w="4439036" h="3099254" extrusionOk="0">
                <a:moveTo>
                  <a:pt x="0" y="0"/>
                </a:moveTo>
                <a:lnTo>
                  <a:pt x="4439036" y="0"/>
                </a:lnTo>
                <a:lnTo>
                  <a:pt x="4439036" y="3099254"/>
                </a:lnTo>
                <a:lnTo>
                  <a:pt x="0" y="3099254"/>
                </a:lnTo>
                <a:lnTo>
                  <a:pt x="0" y="0"/>
                </a:lnTo>
                <a:close/>
              </a:path>
            </a:pathLst>
          </a:custGeom>
          <a:blipFill rotWithShape="1">
            <a:blip r:embed="rId3">
              <a:alphaModFix/>
            </a:blip>
            <a:stretch>
              <a:fillRect/>
            </a:stretch>
          </a:blipFill>
          <a:ln>
            <a:noFill/>
          </a:ln>
        </p:spPr>
      </p:sp>
      <p:sp>
        <p:nvSpPr>
          <p:cNvPr id="81" name="Google Shape;81;p9"/>
          <p:cNvSpPr/>
          <p:nvPr/>
        </p:nvSpPr>
        <p:spPr>
          <a:xfrm rot="-5658638">
            <a:off x="7887649" y="-13656"/>
            <a:ext cx="1112309" cy="2052920"/>
          </a:xfrm>
          <a:custGeom>
            <a:avLst/>
            <a:gdLst/>
            <a:ahLst/>
            <a:cxnLst/>
            <a:rect l="l" t="t" r="r" b="b"/>
            <a:pathLst>
              <a:path w="2229473" h="4114800" extrusionOk="0">
                <a:moveTo>
                  <a:pt x="0" y="0"/>
                </a:moveTo>
                <a:lnTo>
                  <a:pt x="2229474" y="0"/>
                </a:lnTo>
                <a:lnTo>
                  <a:pt x="2229474" y="4114800"/>
                </a:lnTo>
                <a:lnTo>
                  <a:pt x="0" y="4114800"/>
                </a:lnTo>
                <a:lnTo>
                  <a:pt x="0" y="0"/>
                </a:lnTo>
                <a:close/>
              </a:path>
            </a:pathLst>
          </a:custGeom>
          <a:blipFill rotWithShape="1">
            <a:blip r:embed="rId4">
              <a:alphaModFix/>
            </a:blip>
            <a:stretch>
              <a:fillRect/>
            </a:stretch>
          </a:blipFill>
          <a:ln>
            <a:noFill/>
          </a:ln>
        </p:spPr>
      </p:sp>
      <p:sp>
        <p:nvSpPr>
          <p:cNvPr id="82" name="Google Shape;82;p9"/>
          <p:cNvSpPr txBox="1">
            <a:spLocks noGrp="1"/>
          </p:cNvSpPr>
          <p:nvPr>
            <p:ph type="body" idx="1"/>
          </p:nvPr>
        </p:nvSpPr>
        <p:spPr>
          <a:xfrm>
            <a:off x="439088" y="710250"/>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83" name="Google Shape;83;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4"/>
        <p:cNvGrpSpPr/>
        <p:nvPr/>
      </p:nvGrpSpPr>
      <p:grpSpPr>
        <a:xfrm>
          <a:off x="0" y="0"/>
          <a:ext cx="0" cy="0"/>
          <a:chOff x="0" y="0"/>
          <a:chExt cx="0" cy="0"/>
        </a:xfrm>
      </p:grpSpPr>
      <p:sp>
        <p:nvSpPr>
          <p:cNvPr id="85" name="Google Shape;8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86" name="Google Shape;86;p10"/>
          <p:cNvPicPr preferRelativeResize="0"/>
          <p:nvPr/>
        </p:nvPicPr>
        <p:blipFill>
          <a:blip r:embed="rId2">
            <a:alphaModFix/>
          </a:blip>
          <a:stretch>
            <a:fillRect/>
          </a:stretch>
        </p:blipFill>
        <p:spPr>
          <a:xfrm>
            <a:off x="-108312" y="-63212"/>
            <a:ext cx="9360625" cy="526992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Font typeface="Architects Daughter"/>
              <a:buNone/>
              <a:defRPr sz="2800">
                <a:solidFill>
                  <a:schemeClr val="dk1"/>
                </a:solidFill>
                <a:latin typeface="Architects Daughter"/>
                <a:ea typeface="Architects Daughter"/>
                <a:cs typeface="Architects Daughter"/>
                <a:sym typeface="Architects Daughter"/>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Architects Daughter"/>
              <a:buChar char="●"/>
              <a:defRPr sz="1800">
                <a:solidFill>
                  <a:schemeClr val="dk2"/>
                </a:solidFill>
                <a:latin typeface="Architects Daughter"/>
                <a:ea typeface="Architects Daughter"/>
                <a:cs typeface="Architects Daughter"/>
                <a:sym typeface="Architects Daughter"/>
              </a:defRPr>
            </a:lvl1pPr>
            <a:lvl2pPr marL="914400" lvl="1" indent="-317500">
              <a:lnSpc>
                <a:spcPct val="115000"/>
              </a:lnSpc>
              <a:spcBef>
                <a:spcPts val="0"/>
              </a:spcBef>
              <a:spcAft>
                <a:spcPts val="0"/>
              </a:spcAft>
              <a:buClr>
                <a:schemeClr val="dk2"/>
              </a:buClr>
              <a:buSzPts val="1400"/>
              <a:buFont typeface="Gloria Hallelujah"/>
              <a:buChar char="○"/>
              <a:defRPr>
                <a:solidFill>
                  <a:schemeClr val="dk2"/>
                </a:solidFill>
                <a:latin typeface="Gloria Hallelujah"/>
                <a:ea typeface="Gloria Hallelujah"/>
                <a:cs typeface="Gloria Hallelujah"/>
                <a:sym typeface="Gloria Hallelujah"/>
              </a:defRPr>
            </a:lvl2pPr>
            <a:lvl3pPr marL="1371600" lvl="2" indent="-317500">
              <a:lnSpc>
                <a:spcPct val="115000"/>
              </a:lnSpc>
              <a:spcBef>
                <a:spcPts val="0"/>
              </a:spcBef>
              <a:spcAft>
                <a:spcPts val="0"/>
              </a:spcAft>
              <a:buClr>
                <a:schemeClr val="dk2"/>
              </a:buClr>
              <a:buSzPts val="1400"/>
              <a:buFont typeface="Andika"/>
              <a:buChar char="■"/>
              <a:defRPr>
                <a:solidFill>
                  <a:schemeClr val="dk2"/>
                </a:solidFill>
                <a:latin typeface="Andika"/>
                <a:ea typeface="Andika"/>
                <a:cs typeface="Andika"/>
                <a:sym typeface="Andika"/>
              </a:defRPr>
            </a:lvl3pPr>
            <a:lvl4pPr marL="1828800" lvl="3" indent="-317500">
              <a:lnSpc>
                <a:spcPct val="115000"/>
              </a:lnSpc>
              <a:spcBef>
                <a:spcPts val="0"/>
              </a:spcBef>
              <a:spcAft>
                <a:spcPts val="0"/>
              </a:spcAft>
              <a:buClr>
                <a:schemeClr val="dk2"/>
              </a:buClr>
              <a:buSzPts val="1400"/>
              <a:buFont typeface="Andika"/>
              <a:buChar char="●"/>
              <a:defRPr>
                <a:solidFill>
                  <a:schemeClr val="dk2"/>
                </a:solidFill>
                <a:latin typeface="Andika"/>
                <a:ea typeface="Andika"/>
                <a:cs typeface="Andika"/>
                <a:sym typeface="Andika"/>
              </a:defRPr>
            </a:lvl4pPr>
            <a:lvl5pPr marL="2286000" lvl="4" indent="-317500">
              <a:lnSpc>
                <a:spcPct val="115000"/>
              </a:lnSpc>
              <a:spcBef>
                <a:spcPts val="0"/>
              </a:spcBef>
              <a:spcAft>
                <a:spcPts val="0"/>
              </a:spcAft>
              <a:buClr>
                <a:schemeClr val="dk2"/>
              </a:buClr>
              <a:buSzPts val="1400"/>
              <a:buFont typeface="Andika"/>
              <a:buChar char="○"/>
              <a:defRPr>
                <a:solidFill>
                  <a:schemeClr val="dk2"/>
                </a:solidFill>
                <a:latin typeface="Andika"/>
                <a:ea typeface="Andika"/>
                <a:cs typeface="Andika"/>
                <a:sym typeface="Andika"/>
              </a:defRPr>
            </a:lvl5pPr>
            <a:lvl6pPr marL="2743200" lvl="5" indent="-317500">
              <a:lnSpc>
                <a:spcPct val="115000"/>
              </a:lnSpc>
              <a:spcBef>
                <a:spcPts val="0"/>
              </a:spcBef>
              <a:spcAft>
                <a:spcPts val="0"/>
              </a:spcAft>
              <a:buClr>
                <a:schemeClr val="dk2"/>
              </a:buClr>
              <a:buSzPts val="1400"/>
              <a:buFont typeface="Andika"/>
              <a:buChar char="■"/>
              <a:defRPr>
                <a:solidFill>
                  <a:schemeClr val="dk2"/>
                </a:solidFill>
                <a:latin typeface="Andika"/>
                <a:ea typeface="Andika"/>
                <a:cs typeface="Andika"/>
                <a:sym typeface="Andika"/>
              </a:defRPr>
            </a:lvl6pPr>
            <a:lvl7pPr marL="3200400" lvl="6" indent="-317500">
              <a:lnSpc>
                <a:spcPct val="115000"/>
              </a:lnSpc>
              <a:spcBef>
                <a:spcPts val="0"/>
              </a:spcBef>
              <a:spcAft>
                <a:spcPts val="0"/>
              </a:spcAft>
              <a:buClr>
                <a:schemeClr val="dk2"/>
              </a:buClr>
              <a:buSzPts val="1400"/>
              <a:buFont typeface="Andika"/>
              <a:buChar char="●"/>
              <a:defRPr>
                <a:solidFill>
                  <a:schemeClr val="dk2"/>
                </a:solidFill>
                <a:latin typeface="Andika"/>
                <a:ea typeface="Andika"/>
                <a:cs typeface="Andika"/>
                <a:sym typeface="Andika"/>
              </a:defRPr>
            </a:lvl7pPr>
            <a:lvl8pPr marL="3657600" lvl="7" indent="-317500">
              <a:lnSpc>
                <a:spcPct val="115000"/>
              </a:lnSpc>
              <a:spcBef>
                <a:spcPts val="0"/>
              </a:spcBef>
              <a:spcAft>
                <a:spcPts val="0"/>
              </a:spcAft>
              <a:buClr>
                <a:schemeClr val="dk2"/>
              </a:buClr>
              <a:buSzPts val="1400"/>
              <a:buFont typeface="Andika"/>
              <a:buChar char="○"/>
              <a:defRPr>
                <a:solidFill>
                  <a:schemeClr val="dk2"/>
                </a:solidFill>
                <a:latin typeface="Andika"/>
                <a:ea typeface="Andika"/>
                <a:cs typeface="Andika"/>
                <a:sym typeface="Andika"/>
              </a:defRPr>
            </a:lvl8pPr>
            <a:lvl9pPr marL="4114800" lvl="8" indent="-317500">
              <a:lnSpc>
                <a:spcPct val="115000"/>
              </a:lnSpc>
              <a:spcBef>
                <a:spcPts val="0"/>
              </a:spcBef>
              <a:spcAft>
                <a:spcPts val="0"/>
              </a:spcAft>
              <a:buClr>
                <a:schemeClr val="dk2"/>
              </a:buClr>
              <a:buSzPts val="1400"/>
              <a:buFont typeface="Andika"/>
              <a:buChar char="■"/>
              <a:defRPr>
                <a:solidFill>
                  <a:schemeClr val="dk2"/>
                </a:solidFill>
                <a:latin typeface="Andika"/>
                <a:ea typeface="Andika"/>
                <a:cs typeface="Andika"/>
                <a:sym typeface="Andika"/>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4" r:id="rId4"/>
    <p:sldLayoutId id="2147483655" r:id="rId5"/>
    <p:sldLayoutId id="2147483656"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hyperlink" Target="https://www.youtube.com/watch?v=YpSevLQ53vc" TargetMode="Externa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png"/><Relationship Id="rId4" Type="http://schemas.openxmlformats.org/officeDocument/2006/relationships/image" Target="../media/image1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padlet.com/maisawad_1987/my-radiant-padlet-2l7kay7avvj11woz" TargetMode="Externa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hyperlink" Target="https://www.liveworksheets.com/w/en/english-second-language-esl/130897c" TargetMode="Externa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6.xml"/><Relationship Id="rId5" Type="http://schemas.openxmlformats.org/officeDocument/2006/relationships/image" Target="../media/image40.jpeg"/><Relationship Id="rId4" Type="http://schemas.openxmlformats.org/officeDocument/2006/relationships/image" Target="../media/image39.jpe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4DC"/>
        </a:solidFill>
        <a:effectLst/>
      </p:bgPr>
    </p:bg>
    <p:spTree>
      <p:nvGrpSpPr>
        <p:cNvPr id="1" name="Shape 90"/>
        <p:cNvGrpSpPr/>
        <p:nvPr/>
      </p:nvGrpSpPr>
      <p:grpSpPr>
        <a:xfrm>
          <a:off x="0" y="0"/>
          <a:ext cx="0" cy="0"/>
          <a:chOff x="0" y="0"/>
          <a:chExt cx="0" cy="0"/>
        </a:xfrm>
      </p:grpSpPr>
      <p:sp>
        <p:nvSpPr>
          <p:cNvPr id="91" name="Google Shape;91;p11"/>
          <p:cNvSpPr/>
          <p:nvPr/>
        </p:nvSpPr>
        <p:spPr>
          <a:xfrm rot="-7934859">
            <a:off x="1610918" y="-696267"/>
            <a:ext cx="1114737" cy="2057400"/>
          </a:xfrm>
          <a:custGeom>
            <a:avLst/>
            <a:gdLst/>
            <a:ahLst/>
            <a:cxnLst/>
            <a:rect l="l" t="t" r="r" b="b"/>
            <a:pathLst>
              <a:path w="2229473" h="4114800" extrusionOk="0">
                <a:moveTo>
                  <a:pt x="0" y="0"/>
                </a:moveTo>
                <a:lnTo>
                  <a:pt x="2229473" y="0"/>
                </a:lnTo>
                <a:lnTo>
                  <a:pt x="2229473" y="4114800"/>
                </a:lnTo>
                <a:lnTo>
                  <a:pt x="0" y="4114800"/>
                </a:lnTo>
                <a:lnTo>
                  <a:pt x="0" y="0"/>
                </a:lnTo>
                <a:close/>
              </a:path>
            </a:pathLst>
          </a:custGeom>
          <a:blipFill rotWithShape="1">
            <a:blip r:embed="rId3">
              <a:alphaModFix/>
            </a:blip>
            <a:stretch>
              <a:fillRect/>
            </a:stretch>
          </a:blipFill>
          <a:ln>
            <a:noFill/>
          </a:ln>
        </p:spPr>
      </p:sp>
      <p:sp>
        <p:nvSpPr>
          <p:cNvPr id="92" name="Google Shape;92;p11"/>
          <p:cNvSpPr/>
          <p:nvPr/>
        </p:nvSpPr>
        <p:spPr>
          <a:xfrm rot="2139414">
            <a:off x="4489376" y="-553338"/>
            <a:ext cx="2219518" cy="1549627"/>
          </a:xfrm>
          <a:custGeom>
            <a:avLst/>
            <a:gdLst/>
            <a:ahLst/>
            <a:cxnLst/>
            <a:rect l="l" t="t" r="r" b="b"/>
            <a:pathLst>
              <a:path w="4439036" h="3099254" extrusionOk="0">
                <a:moveTo>
                  <a:pt x="0" y="0"/>
                </a:moveTo>
                <a:lnTo>
                  <a:pt x="4439036" y="0"/>
                </a:lnTo>
                <a:lnTo>
                  <a:pt x="4439036" y="3099254"/>
                </a:lnTo>
                <a:lnTo>
                  <a:pt x="0" y="3099254"/>
                </a:lnTo>
                <a:lnTo>
                  <a:pt x="0" y="0"/>
                </a:lnTo>
                <a:close/>
              </a:path>
            </a:pathLst>
          </a:custGeom>
          <a:blipFill rotWithShape="1">
            <a:blip r:embed="rId4">
              <a:alphaModFix/>
            </a:blip>
            <a:stretch>
              <a:fillRect/>
            </a:stretch>
          </a:blipFill>
          <a:ln>
            <a:noFill/>
          </a:ln>
        </p:spPr>
      </p:sp>
      <p:sp>
        <p:nvSpPr>
          <p:cNvPr id="93" name="Google Shape;93;p11"/>
          <p:cNvSpPr/>
          <p:nvPr/>
        </p:nvSpPr>
        <p:spPr>
          <a:xfrm rot="2139414">
            <a:off x="-998714" y="2054477"/>
            <a:ext cx="2213802" cy="1545637"/>
          </a:xfrm>
          <a:custGeom>
            <a:avLst/>
            <a:gdLst/>
            <a:ahLst/>
            <a:cxnLst/>
            <a:rect l="l" t="t" r="r" b="b"/>
            <a:pathLst>
              <a:path w="4427605" h="3091273" extrusionOk="0">
                <a:moveTo>
                  <a:pt x="0" y="0"/>
                </a:moveTo>
                <a:lnTo>
                  <a:pt x="4427605" y="0"/>
                </a:lnTo>
                <a:lnTo>
                  <a:pt x="4427605" y="3091273"/>
                </a:lnTo>
                <a:lnTo>
                  <a:pt x="0" y="3091273"/>
                </a:lnTo>
                <a:lnTo>
                  <a:pt x="0" y="0"/>
                </a:lnTo>
                <a:close/>
              </a:path>
            </a:pathLst>
          </a:custGeom>
          <a:blipFill rotWithShape="1">
            <a:blip r:embed="rId4">
              <a:alphaModFix/>
            </a:blip>
            <a:stretch>
              <a:fillRect/>
            </a:stretch>
          </a:blipFill>
          <a:ln>
            <a:noFill/>
          </a:ln>
        </p:spPr>
      </p:sp>
      <p:sp>
        <p:nvSpPr>
          <p:cNvPr id="94" name="Google Shape;94;p11"/>
          <p:cNvSpPr/>
          <p:nvPr/>
        </p:nvSpPr>
        <p:spPr>
          <a:xfrm rot="2139414">
            <a:off x="6097142" y="3966102"/>
            <a:ext cx="2213803" cy="1545636"/>
          </a:xfrm>
          <a:custGeom>
            <a:avLst/>
            <a:gdLst/>
            <a:ahLst/>
            <a:cxnLst/>
            <a:rect l="l" t="t" r="r" b="b"/>
            <a:pathLst>
              <a:path w="4427605" h="3091273" extrusionOk="0">
                <a:moveTo>
                  <a:pt x="0" y="0"/>
                </a:moveTo>
                <a:lnTo>
                  <a:pt x="4427604" y="0"/>
                </a:lnTo>
                <a:lnTo>
                  <a:pt x="4427604" y="3091273"/>
                </a:lnTo>
                <a:lnTo>
                  <a:pt x="0" y="3091273"/>
                </a:lnTo>
                <a:lnTo>
                  <a:pt x="0" y="0"/>
                </a:lnTo>
                <a:close/>
              </a:path>
            </a:pathLst>
          </a:custGeom>
          <a:blipFill rotWithShape="1">
            <a:blip r:embed="rId4">
              <a:alphaModFix/>
            </a:blip>
            <a:stretch>
              <a:fillRect/>
            </a:stretch>
          </a:blipFill>
          <a:ln>
            <a:noFill/>
          </a:ln>
        </p:spPr>
      </p:sp>
      <p:sp>
        <p:nvSpPr>
          <p:cNvPr id="95" name="Google Shape;95;p11"/>
          <p:cNvSpPr/>
          <p:nvPr/>
        </p:nvSpPr>
        <p:spPr>
          <a:xfrm>
            <a:off x="-43902" y="3351183"/>
            <a:ext cx="1948919" cy="2057400"/>
          </a:xfrm>
          <a:custGeom>
            <a:avLst/>
            <a:gdLst/>
            <a:ahLst/>
            <a:cxnLst/>
            <a:rect l="l" t="t" r="r" b="b"/>
            <a:pathLst>
              <a:path w="3897838" h="4114800" extrusionOk="0">
                <a:moveTo>
                  <a:pt x="0" y="0"/>
                </a:moveTo>
                <a:lnTo>
                  <a:pt x="3897838" y="0"/>
                </a:lnTo>
                <a:lnTo>
                  <a:pt x="3897838" y="4114800"/>
                </a:lnTo>
                <a:lnTo>
                  <a:pt x="0" y="4114800"/>
                </a:lnTo>
                <a:lnTo>
                  <a:pt x="0" y="0"/>
                </a:lnTo>
                <a:close/>
              </a:path>
            </a:pathLst>
          </a:custGeom>
          <a:blipFill rotWithShape="1">
            <a:blip r:embed="rId5">
              <a:alphaModFix/>
            </a:blip>
            <a:stretch>
              <a:fillRect/>
            </a:stretch>
          </a:blipFill>
          <a:ln>
            <a:noFill/>
          </a:ln>
        </p:spPr>
      </p:sp>
      <p:sp>
        <p:nvSpPr>
          <p:cNvPr id="96" name="Google Shape;96;p11"/>
          <p:cNvSpPr/>
          <p:nvPr/>
        </p:nvSpPr>
        <p:spPr>
          <a:xfrm rot="-7934859">
            <a:off x="3563259" y="3710220"/>
            <a:ext cx="1114737" cy="2057400"/>
          </a:xfrm>
          <a:custGeom>
            <a:avLst/>
            <a:gdLst/>
            <a:ahLst/>
            <a:cxnLst/>
            <a:rect l="l" t="t" r="r" b="b"/>
            <a:pathLst>
              <a:path w="2229473" h="4114800" extrusionOk="0">
                <a:moveTo>
                  <a:pt x="0" y="0"/>
                </a:moveTo>
                <a:lnTo>
                  <a:pt x="2229473" y="0"/>
                </a:lnTo>
                <a:lnTo>
                  <a:pt x="2229473" y="4114800"/>
                </a:lnTo>
                <a:lnTo>
                  <a:pt x="0" y="4114800"/>
                </a:lnTo>
                <a:lnTo>
                  <a:pt x="0" y="0"/>
                </a:lnTo>
                <a:close/>
              </a:path>
            </a:pathLst>
          </a:custGeom>
          <a:blipFill rotWithShape="1">
            <a:blip r:embed="rId3">
              <a:alphaModFix/>
            </a:blip>
            <a:stretch>
              <a:fillRect/>
            </a:stretch>
          </a:blipFill>
          <a:ln>
            <a:noFill/>
          </a:ln>
        </p:spPr>
      </p:sp>
      <p:pic>
        <p:nvPicPr>
          <p:cNvPr id="97" name="Google Shape;97;p11"/>
          <p:cNvPicPr preferRelativeResize="0"/>
          <p:nvPr/>
        </p:nvPicPr>
        <p:blipFill>
          <a:blip r:embed="rId6">
            <a:alphaModFix/>
          </a:blip>
          <a:stretch>
            <a:fillRect/>
          </a:stretch>
        </p:blipFill>
        <p:spPr>
          <a:xfrm>
            <a:off x="1269100" y="514350"/>
            <a:ext cx="6435123" cy="3965396"/>
          </a:xfrm>
          <a:prstGeom prst="rect">
            <a:avLst/>
          </a:prstGeom>
          <a:noFill/>
          <a:ln>
            <a:noFill/>
          </a:ln>
        </p:spPr>
      </p:pic>
      <p:sp>
        <p:nvSpPr>
          <p:cNvPr id="98" name="Google Shape;98;p11"/>
          <p:cNvSpPr/>
          <p:nvPr/>
        </p:nvSpPr>
        <p:spPr>
          <a:xfrm>
            <a:off x="7486558" y="2753004"/>
            <a:ext cx="1143092" cy="2390497"/>
          </a:xfrm>
          <a:custGeom>
            <a:avLst/>
            <a:gdLst/>
            <a:ahLst/>
            <a:cxnLst/>
            <a:rect l="l" t="t" r="r" b="b"/>
            <a:pathLst>
              <a:path w="2286184" h="4780993" extrusionOk="0">
                <a:moveTo>
                  <a:pt x="0" y="0"/>
                </a:moveTo>
                <a:lnTo>
                  <a:pt x="2286184" y="0"/>
                </a:lnTo>
                <a:lnTo>
                  <a:pt x="2286184" y="4780993"/>
                </a:lnTo>
                <a:lnTo>
                  <a:pt x="0" y="4780993"/>
                </a:lnTo>
                <a:lnTo>
                  <a:pt x="0" y="0"/>
                </a:lnTo>
                <a:close/>
              </a:path>
            </a:pathLst>
          </a:custGeom>
          <a:blipFill rotWithShape="1">
            <a:blip r:embed="rId7">
              <a:alphaModFix/>
            </a:blip>
            <a:stretch>
              <a:fillRect/>
            </a:stretch>
          </a:blipFill>
          <a:ln>
            <a:noFill/>
          </a:ln>
        </p:spPr>
      </p:sp>
      <p:sp>
        <p:nvSpPr>
          <p:cNvPr id="99" name="Google Shape;99;p11"/>
          <p:cNvSpPr/>
          <p:nvPr/>
        </p:nvSpPr>
        <p:spPr>
          <a:xfrm>
            <a:off x="7117938" y="-166682"/>
            <a:ext cx="2090107" cy="2380040"/>
          </a:xfrm>
          <a:custGeom>
            <a:avLst/>
            <a:gdLst/>
            <a:ahLst/>
            <a:cxnLst/>
            <a:rect l="l" t="t" r="r" b="b"/>
            <a:pathLst>
              <a:path w="4180215" h="4760079" extrusionOk="0">
                <a:moveTo>
                  <a:pt x="0" y="0"/>
                </a:moveTo>
                <a:lnTo>
                  <a:pt x="4180215" y="0"/>
                </a:lnTo>
                <a:lnTo>
                  <a:pt x="4180215" y="4760079"/>
                </a:lnTo>
                <a:lnTo>
                  <a:pt x="0" y="4760079"/>
                </a:lnTo>
                <a:lnTo>
                  <a:pt x="0" y="0"/>
                </a:lnTo>
                <a:close/>
              </a:path>
            </a:pathLst>
          </a:custGeom>
          <a:blipFill rotWithShape="1">
            <a:blip r:embed="rId8">
              <a:alphaModFix/>
            </a:blip>
            <a:stretch>
              <a:fillRect/>
            </a:stretch>
          </a:blipFill>
          <a:ln>
            <a:noFill/>
          </a:ln>
        </p:spPr>
      </p:sp>
      <p:sp>
        <p:nvSpPr>
          <p:cNvPr id="100" name="Google Shape;100;p11"/>
          <p:cNvSpPr/>
          <p:nvPr/>
        </p:nvSpPr>
        <p:spPr>
          <a:xfrm>
            <a:off x="-43902" y="103865"/>
            <a:ext cx="1312996" cy="2057400"/>
          </a:xfrm>
          <a:custGeom>
            <a:avLst/>
            <a:gdLst/>
            <a:ahLst/>
            <a:cxnLst/>
            <a:rect l="l" t="t" r="r" b="b"/>
            <a:pathLst>
              <a:path w="2625991" h="4114800" extrusionOk="0">
                <a:moveTo>
                  <a:pt x="0" y="0"/>
                </a:moveTo>
                <a:lnTo>
                  <a:pt x="2625991" y="0"/>
                </a:lnTo>
                <a:lnTo>
                  <a:pt x="2625991" y="4114800"/>
                </a:lnTo>
                <a:lnTo>
                  <a:pt x="0" y="4114800"/>
                </a:lnTo>
                <a:lnTo>
                  <a:pt x="0" y="0"/>
                </a:lnTo>
                <a:close/>
              </a:path>
            </a:pathLst>
          </a:custGeom>
          <a:blipFill rotWithShape="1">
            <a:blip r:embed="rId9">
              <a:alphaModFix/>
            </a:blip>
            <a:stretch>
              <a:fillRect/>
            </a:stretch>
          </a:blipFill>
          <a:ln>
            <a:noFill/>
          </a:ln>
        </p:spPr>
      </p:sp>
      <p:sp>
        <p:nvSpPr>
          <p:cNvPr id="101" name="Google Shape;101;p11"/>
          <p:cNvSpPr txBox="1"/>
          <p:nvPr/>
        </p:nvSpPr>
        <p:spPr>
          <a:xfrm>
            <a:off x="2364825" y="1718550"/>
            <a:ext cx="4587600" cy="2229841"/>
          </a:xfrm>
          <a:prstGeom prst="rect">
            <a:avLst/>
          </a:prstGeom>
          <a:noFill/>
          <a:ln>
            <a:noFill/>
          </a:ln>
        </p:spPr>
        <p:txBody>
          <a:bodyPr spcFirstLastPara="1" wrap="square" lIns="0" tIns="0" rIns="0" bIns="0" anchor="t" anchorCtr="0">
            <a:spAutoFit/>
          </a:bodyPr>
          <a:lstStyle/>
          <a:p>
            <a:pPr marL="0" marR="0" lvl="0" indent="0" algn="ctr" rtl="0">
              <a:lnSpc>
                <a:spcPct val="105004"/>
              </a:lnSpc>
              <a:spcBef>
                <a:spcPts val="0"/>
              </a:spcBef>
              <a:spcAft>
                <a:spcPts val="0"/>
              </a:spcAft>
              <a:buNone/>
            </a:pPr>
            <a:r>
              <a:rPr lang="en-US" sz="6900" b="0" i="0" u="none" strike="noStrike" cap="none" dirty="0">
                <a:solidFill>
                  <a:srgbClr val="FFFFFF"/>
                </a:solidFill>
                <a:latin typeface="Architects Daughter"/>
                <a:ea typeface="Architects Daughter"/>
                <a:cs typeface="Architects Daughter"/>
                <a:sym typeface="Architects Daughter"/>
              </a:rPr>
              <a:t>Study Abroad </a:t>
            </a:r>
            <a:endParaRPr sz="700" dirty="0"/>
          </a:p>
        </p:txBody>
      </p:sp>
      <p:sp>
        <p:nvSpPr>
          <p:cNvPr id="102" name="Google Shape;102;p11"/>
          <p:cNvSpPr/>
          <p:nvPr/>
        </p:nvSpPr>
        <p:spPr>
          <a:xfrm rot="5033011">
            <a:off x="8805466" y="1184658"/>
            <a:ext cx="1114737" cy="2057400"/>
          </a:xfrm>
          <a:custGeom>
            <a:avLst/>
            <a:gdLst/>
            <a:ahLst/>
            <a:cxnLst/>
            <a:rect l="l" t="t" r="r" b="b"/>
            <a:pathLst>
              <a:path w="2229473" h="4114800" extrusionOk="0">
                <a:moveTo>
                  <a:pt x="0" y="0"/>
                </a:moveTo>
                <a:lnTo>
                  <a:pt x="2229473" y="0"/>
                </a:lnTo>
                <a:lnTo>
                  <a:pt x="2229473" y="4114800"/>
                </a:lnTo>
                <a:lnTo>
                  <a:pt x="0" y="4114800"/>
                </a:lnTo>
                <a:lnTo>
                  <a:pt x="0" y="0"/>
                </a:lnTo>
                <a:close/>
              </a:path>
            </a:pathLst>
          </a:custGeom>
          <a:blipFill rotWithShape="1">
            <a:blip r:embed="rId3">
              <a:alphaModFix/>
            </a:blip>
            <a:stretch>
              <a:fillRect/>
            </a:stretch>
          </a:blipFill>
          <a:ln>
            <a:noFill/>
          </a:ln>
        </p:spPr>
      </p:sp>
      <p:sp>
        <p:nvSpPr>
          <p:cNvPr id="103" name="Google Shape;103;p11"/>
          <p:cNvSpPr txBox="1"/>
          <p:nvPr/>
        </p:nvSpPr>
        <p:spPr>
          <a:xfrm>
            <a:off x="2878671" y="1031390"/>
            <a:ext cx="3386659" cy="863313"/>
          </a:xfrm>
          <a:prstGeom prst="rect">
            <a:avLst/>
          </a:prstGeom>
          <a:noFill/>
          <a:ln>
            <a:noFill/>
          </a:ln>
        </p:spPr>
        <p:txBody>
          <a:bodyPr spcFirstLastPara="1" wrap="square" lIns="0" tIns="0" rIns="0" bIns="0" anchor="t" anchorCtr="0">
            <a:spAutoFit/>
          </a:bodyPr>
          <a:lstStyle/>
          <a:p>
            <a:pPr marL="0" marR="0" lvl="0" indent="0" algn="ctr" rtl="0">
              <a:lnSpc>
                <a:spcPct val="170004"/>
              </a:lnSpc>
              <a:spcBef>
                <a:spcPts val="0"/>
              </a:spcBef>
              <a:spcAft>
                <a:spcPts val="0"/>
              </a:spcAft>
              <a:buNone/>
            </a:pPr>
            <a:r>
              <a:rPr lang="en-US" sz="3300" b="0" i="0" u="none" strike="noStrike" cap="none" dirty="0">
                <a:solidFill>
                  <a:srgbClr val="F7DE46"/>
                </a:solidFill>
                <a:latin typeface="Gloria Hallelujah"/>
                <a:ea typeface="Gloria Hallelujah"/>
                <a:cs typeface="Gloria Hallelujah"/>
                <a:sym typeface="Gloria Hallelujah"/>
              </a:rPr>
              <a:t>U</a:t>
            </a:r>
            <a:r>
              <a:rPr lang="en" sz="3300" b="0" i="0" u="none" strike="noStrike" cap="none" dirty="0">
                <a:solidFill>
                  <a:srgbClr val="F7DE46"/>
                </a:solidFill>
                <a:latin typeface="Gloria Hallelujah"/>
                <a:ea typeface="Gloria Hallelujah"/>
                <a:cs typeface="Gloria Hallelujah"/>
                <a:sym typeface="Gloria Hallelujah"/>
              </a:rPr>
              <a:t>nit 2 </a:t>
            </a:r>
            <a:endParaRPr sz="7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2118" y="319570"/>
            <a:ext cx="8572500" cy="3046988"/>
          </a:xfrm>
          <a:prstGeom prst="rect">
            <a:avLst/>
          </a:prstGeom>
        </p:spPr>
        <p:txBody>
          <a:bodyPr wrap="square">
            <a:spAutoFit/>
          </a:bodyPr>
          <a:lstStyle/>
          <a:p>
            <a:r>
              <a:rPr lang="en-US" sz="2400" b="1" dirty="0"/>
              <a:t>I go to lectures, work part-time, write a lot of essays and muster the energy to go out when possible."</a:t>
            </a:r>
            <a:endParaRPr lang="en-US" sz="2400" dirty="0"/>
          </a:p>
          <a:p>
            <a:pPr>
              <a:buFont typeface="Arial" panose="020B0604020202020204" pitchFamily="34" charset="0"/>
              <a:buChar char="•"/>
            </a:pPr>
            <a:r>
              <a:rPr lang="en-US" sz="2400" b="1" dirty="0">
                <a:solidFill>
                  <a:srgbClr val="C00000"/>
                </a:solidFill>
              </a:rPr>
              <a:t>Explanation</a:t>
            </a:r>
            <a:r>
              <a:rPr lang="en-US" sz="2400" dirty="0"/>
              <a:t>: This describes his primary activities: attending classes, working a part-time job, and handling academic assignments, especially essays. The phrase "muster the energy to go out" implies that, while socializing is important, his busy schedule means he sometimes has to make an extra effort to socialize.</a:t>
            </a:r>
          </a:p>
        </p:txBody>
      </p:sp>
      <p:sp>
        <p:nvSpPr>
          <p:cNvPr id="3" name="Rectangle 2"/>
          <p:cNvSpPr/>
          <p:nvPr/>
        </p:nvSpPr>
        <p:spPr>
          <a:xfrm>
            <a:off x="322118" y="3564082"/>
            <a:ext cx="8375072" cy="1122218"/>
          </a:xfrm>
          <a:prstGeom prst="rect">
            <a:avLst/>
          </a:prstGeom>
          <a:solidFill>
            <a:schemeClr val="accent4">
              <a:lumMod val="20000"/>
              <a:lumOff val="8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rgbClr val="C00000"/>
                </a:solidFill>
              </a:rPr>
              <a:t>Muster the energy" </a:t>
            </a:r>
            <a:r>
              <a:rPr lang="en-US" sz="2000" b="1" dirty="0">
                <a:solidFill>
                  <a:schemeClr val="tx1"/>
                </a:solidFill>
              </a:rPr>
              <a:t>means to gather or summon enough energy or motivation to do something, especially when feeling tired or reluctant.</a:t>
            </a:r>
          </a:p>
        </p:txBody>
      </p:sp>
    </p:spTree>
    <p:extLst>
      <p:ext uri="{BB962C8B-B14F-4D97-AF65-F5344CB8AC3E}">
        <p14:creationId xmlns:p14="http://schemas.microsoft.com/office/powerpoint/2010/main" val="6797049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76645" y="263562"/>
            <a:ext cx="8865009" cy="1873677"/>
          </a:xfrm>
          <a:prstGeom prst="rect">
            <a:avLst/>
          </a:prstGeom>
        </p:spPr>
      </p:pic>
      <p:sp>
        <p:nvSpPr>
          <p:cNvPr id="4" name="Rectangle 3"/>
          <p:cNvSpPr/>
          <p:nvPr/>
        </p:nvSpPr>
        <p:spPr>
          <a:xfrm>
            <a:off x="72737" y="3073161"/>
            <a:ext cx="9071263" cy="1938992"/>
          </a:xfrm>
          <a:prstGeom prst="rect">
            <a:avLst/>
          </a:prstGeom>
        </p:spPr>
        <p:txBody>
          <a:bodyPr wrap="square">
            <a:spAutoFit/>
          </a:bodyPr>
          <a:lstStyle/>
          <a:p>
            <a:r>
              <a:rPr lang="en-US" sz="2000" dirty="0"/>
              <a:t>The writer, accustomed to the routines and familiarity of his current life, has decided—somewhat spontaneously—to spend part of his final and most crucial year studying in Germany, despite not knowing any German. This choice reflects a willingness to step out of his comfort zone, embracing the unknown and potentially challenging himself in a new environment, even though it contrasts with the predictability he has grown used to.</a:t>
            </a:r>
          </a:p>
        </p:txBody>
      </p:sp>
      <p:sp>
        <p:nvSpPr>
          <p:cNvPr id="7" name="Rectangle 6"/>
          <p:cNvSpPr/>
          <p:nvPr/>
        </p:nvSpPr>
        <p:spPr>
          <a:xfrm>
            <a:off x="176645" y="2137239"/>
            <a:ext cx="8865009" cy="9359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accent6">
                    <a:lumMod val="50000"/>
                  </a:schemeClr>
                </a:solidFill>
              </a:rPr>
              <a:t>Made the slightly impulsive decision </a:t>
            </a:r>
            <a:r>
              <a:rPr lang="en-US" sz="1600" b="1" dirty="0">
                <a:solidFill>
                  <a:srgbClr val="C00000"/>
                </a:solidFill>
              </a:rPr>
              <a:t>: made a choice quickly, without much planning or deep thought. The word "impulsive" suggests that this decision was based more on a spontaneous desire or feeling rather than careful consideration</a:t>
            </a:r>
          </a:p>
        </p:txBody>
      </p:sp>
    </p:spTree>
    <p:extLst>
      <p:ext uri="{BB962C8B-B14F-4D97-AF65-F5344CB8AC3E}">
        <p14:creationId xmlns:p14="http://schemas.microsoft.com/office/powerpoint/2010/main" val="37552688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 y="124692"/>
            <a:ext cx="3002973" cy="5299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Paragraph 1 </a:t>
            </a:r>
          </a:p>
        </p:txBody>
      </p:sp>
      <p:sp>
        <p:nvSpPr>
          <p:cNvPr id="3" name="Rectangle 2"/>
          <p:cNvSpPr/>
          <p:nvPr/>
        </p:nvSpPr>
        <p:spPr>
          <a:xfrm>
            <a:off x="114300" y="880008"/>
            <a:ext cx="8824931" cy="3970318"/>
          </a:xfrm>
          <a:prstGeom prst="rect">
            <a:avLst/>
          </a:prstGeom>
        </p:spPr>
        <p:txBody>
          <a:bodyPr wrap="square">
            <a:spAutoFit/>
          </a:bodyPr>
          <a:lstStyle/>
          <a:p>
            <a:pPr marL="514350" indent="-514350">
              <a:buAutoNum type="arabicPeriod"/>
            </a:pPr>
            <a:r>
              <a:rPr lang="en-US" sz="2800" b="1" dirty="0"/>
              <a:t>What has university life been like for the writer so far?</a:t>
            </a:r>
          </a:p>
          <a:p>
            <a:endParaRPr lang="en-US" sz="2800" b="1" dirty="0"/>
          </a:p>
          <a:p>
            <a:r>
              <a:rPr lang="en-US" sz="2800" b="1" dirty="0"/>
              <a:t>2. How does the writer feel about life in Los Angeles as they start their third year?</a:t>
            </a:r>
          </a:p>
          <a:p>
            <a:endParaRPr lang="en-US" sz="2800" b="1" dirty="0"/>
          </a:p>
          <a:p>
            <a:endParaRPr lang="en-US" sz="2800" b="1" dirty="0"/>
          </a:p>
          <a:p>
            <a:r>
              <a:rPr lang="en-US" sz="2800" dirty="0"/>
              <a:t>3. </a:t>
            </a:r>
            <a:r>
              <a:rPr lang="en-US" sz="2800" b="1" dirty="0"/>
              <a:t>What does the writer say he is used to about UCLA?</a:t>
            </a:r>
          </a:p>
        </p:txBody>
      </p:sp>
      <p:sp>
        <p:nvSpPr>
          <p:cNvPr id="4" name="Rectangle 3"/>
          <p:cNvSpPr/>
          <p:nvPr/>
        </p:nvSpPr>
        <p:spPr>
          <a:xfrm>
            <a:off x="1987714" y="1340428"/>
            <a:ext cx="6951517" cy="706582"/>
          </a:xfrm>
          <a:prstGeom prst="rect">
            <a:avLst/>
          </a:prstGeom>
          <a:solidFill>
            <a:schemeClr val="bg1">
              <a:lumMod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rgbClr val="C00000"/>
                </a:solidFill>
              </a:rPr>
              <a:t>It has been a bit of a challenge, but one that has become familiar with repetition.</a:t>
            </a:r>
          </a:p>
        </p:txBody>
      </p:sp>
      <p:sp>
        <p:nvSpPr>
          <p:cNvPr id="5" name="Rectangle 4"/>
          <p:cNvSpPr/>
          <p:nvPr/>
        </p:nvSpPr>
        <p:spPr>
          <a:xfrm>
            <a:off x="1745259" y="3124201"/>
            <a:ext cx="6951517" cy="554181"/>
          </a:xfrm>
          <a:prstGeom prst="rect">
            <a:avLst/>
          </a:prstGeom>
          <a:solidFill>
            <a:schemeClr val="bg1">
              <a:lumMod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rgbClr val="C00000"/>
                </a:solidFill>
              </a:rPr>
              <a:t>The writer feels accustomed to life in Los Angeles.</a:t>
            </a:r>
          </a:p>
        </p:txBody>
      </p:sp>
      <p:sp>
        <p:nvSpPr>
          <p:cNvPr id="6" name="Rectangle 5"/>
          <p:cNvSpPr/>
          <p:nvPr/>
        </p:nvSpPr>
        <p:spPr>
          <a:xfrm>
            <a:off x="1745258" y="4478482"/>
            <a:ext cx="6951517" cy="554181"/>
          </a:xfrm>
          <a:prstGeom prst="rect">
            <a:avLst/>
          </a:prstGeom>
          <a:solidFill>
            <a:schemeClr val="bg1">
              <a:lumMod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rgbClr val="C00000"/>
                </a:solidFill>
              </a:rPr>
              <a:t> he is used to what is expected of him by UCLA..</a:t>
            </a:r>
          </a:p>
        </p:txBody>
      </p:sp>
    </p:spTree>
    <p:extLst>
      <p:ext uri="{BB962C8B-B14F-4D97-AF65-F5344CB8AC3E}">
        <p14:creationId xmlns:p14="http://schemas.microsoft.com/office/powerpoint/2010/main" val="3997968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7427" y="190394"/>
            <a:ext cx="8728364" cy="830997"/>
          </a:xfrm>
          <a:prstGeom prst="rect">
            <a:avLst/>
          </a:prstGeom>
        </p:spPr>
        <p:txBody>
          <a:bodyPr wrap="square">
            <a:spAutoFit/>
          </a:bodyPr>
          <a:lstStyle/>
          <a:p>
            <a:r>
              <a:rPr lang="en-US" sz="2400" b="1" dirty="0"/>
              <a:t>4. Why does the writer mention justifying his rent to friends in other parts of the country?</a:t>
            </a:r>
          </a:p>
        </p:txBody>
      </p:sp>
      <p:sp>
        <p:nvSpPr>
          <p:cNvPr id="3" name="Rectangle 2"/>
          <p:cNvSpPr/>
          <p:nvPr/>
        </p:nvSpPr>
        <p:spPr>
          <a:xfrm>
            <a:off x="342900" y="1153391"/>
            <a:ext cx="8416636" cy="77931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a:solidFill>
                  <a:srgbClr val="C00000"/>
                </a:solidFill>
              </a:rPr>
              <a:t>Because the rent in Los Angeles is high, and he often needs to explain why he pays so much compared to friends living elsewhere.</a:t>
            </a:r>
          </a:p>
        </p:txBody>
      </p:sp>
      <p:sp>
        <p:nvSpPr>
          <p:cNvPr id="4" name="Rectangle 3"/>
          <p:cNvSpPr/>
          <p:nvPr/>
        </p:nvSpPr>
        <p:spPr>
          <a:xfrm>
            <a:off x="197427" y="2143885"/>
            <a:ext cx="8582891" cy="707886"/>
          </a:xfrm>
          <a:prstGeom prst="rect">
            <a:avLst/>
          </a:prstGeom>
        </p:spPr>
        <p:txBody>
          <a:bodyPr wrap="square">
            <a:spAutoFit/>
          </a:bodyPr>
          <a:lstStyle/>
          <a:p>
            <a:r>
              <a:rPr lang="en-US" sz="2000" b="1" dirty="0"/>
              <a:t>5. What does the writer mean by saying "life has fallen into a comfortable series of routines"?</a:t>
            </a:r>
          </a:p>
        </p:txBody>
      </p:sp>
      <p:sp>
        <p:nvSpPr>
          <p:cNvPr id="5" name="Rectangle 4"/>
          <p:cNvSpPr/>
          <p:nvPr/>
        </p:nvSpPr>
        <p:spPr>
          <a:xfrm>
            <a:off x="270163" y="2933596"/>
            <a:ext cx="8582891" cy="707886"/>
          </a:xfrm>
          <a:prstGeom prst="rect">
            <a:avLst/>
          </a:prstGeom>
        </p:spPr>
        <p:txBody>
          <a:bodyPr wrap="square">
            <a:spAutoFit/>
          </a:bodyPr>
          <a:lstStyle/>
          <a:p>
            <a:r>
              <a:rPr lang="en-US" sz="2000" b="1" dirty="0">
                <a:solidFill>
                  <a:srgbClr val="C00000"/>
                </a:solidFill>
              </a:rPr>
              <a:t>It means that his life has settled into a predictable and manageable set of daily activities.</a:t>
            </a:r>
          </a:p>
        </p:txBody>
      </p:sp>
      <p:sp>
        <p:nvSpPr>
          <p:cNvPr id="6" name="Rectangle 5"/>
          <p:cNvSpPr/>
          <p:nvPr/>
        </p:nvSpPr>
        <p:spPr>
          <a:xfrm>
            <a:off x="197427" y="3844914"/>
            <a:ext cx="8427028" cy="461665"/>
          </a:xfrm>
          <a:prstGeom prst="rect">
            <a:avLst/>
          </a:prstGeom>
        </p:spPr>
        <p:txBody>
          <a:bodyPr wrap="square">
            <a:spAutoFit/>
          </a:bodyPr>
          <a:lstStyle/>
          <a:p>
            <a:r>
              <a:rPr lang="en-US" sz="2400" b="1" dirty="0"/>
              <a:t>6.List the main activities in the writer's daily routine</a:t>
            </a:r>
          </a:p>
        </p:txBody>
      </p:sp>
      <p:sp>
        <p:nvSpPr>
          <p:cNvPr id="7" name="Rectangle 6"/>
          <p:cNvSpPr/>
          <p:nvPr/>
        </p:nvSpPr>
        <p:spPr>
          <a:xfrm>
            <a:off x="270162" y="4373015"/>
            <a:ext cx="7803573" cy="707886"/>
          </a:xfrm>
          <a:prstGeom prst="rect">
            <a:avLst/>
          </a:prstGeom>
        </p:spPr>
        <p:txBody>
          <a:bodyPr wrap="square">
            <a:spAutoFit/>
          </a:bodyPr>
          <a:lstStyle/>
          <a:p>
            <a:r>
              <a:rPr lang="en-US" sz="2000" b="1" dirty="0">
                <a:solidFill>
                  <a:srgbClr val="C00000"/>
                </a:solidFill>
              </a:rPr>
              <a:t>Attending lectures, working part-time, writing essays, and occasionally going out</a:t>
            </a:r>
            <a:r>
              <a:rPr lang="en-US" dirty="0"/>
              <a:t>.</a:t>
            </a:r>
          </a:p>
        </p:txBody>
      </p:sp>
    </p:spTree>
    <p:extLst>
      <p:ext uri="{BB962C8B-B14F-4D97-AF65-F5344CB8AC3E}">
        <p14:creationId xmlns:p14="http://schemas.microsoft.com/office/powerpoint/2010/main" val="1926375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1336" y="177909"/>
            <a:ext cx="8375073" cy="4093428"/>
          </a:xfrm>
          <a:prstGeom prst="rect">
            <a:avLst/>
          </a:prstGeom>
        </p:spPr>
        <p:txBody>
          <a:bodyPr wrap="square">
            <a:spAutoFit/>
          </a:bodyPr>
          <a:lstStyle/>
          <a:p>
            <a:pPr marL="457200" indent="-457200">
              <a:buAutoNum type="arabicPeriod"/>
            </a:pPr>
            <a:r>
              <a:rPr lang="en-US" sz="2000" b="1" dirty="0"/>
              <a:t>Find a phrase that means ‘something you have done many times so it becomes normal or less intimidating.’</a:t>
            </a:r>
          </a:p>
          <a:p>
            <a:endParaRPr lang="en-US" sz="2000" b="1" dirty="0"/>
          </a:p>
          <a:p>
            <a:endParaRPr lang="en-US" sz="2000" b="1" dirty="0"/>
          </a:p>
          <a:p>
            <a:endParaRPr lang="en-US" sz="2000" b="1" dirty="0"/>
          </a:p>
          <a:p>
            <a:r>
              <a:rPr lang="en-US" sz="2000" b="1" dirty="0"/>
              <a:t>Find a word that means ‘very high’ when talking about rent. </a:t>
            </a:r>
          </a:p>
          <a:p>
            <a:endParaRPr lang="en-US" sz="2000" b="1" dirty="0"/>
          </a:p>
          <a:p>
            <a:endParaRPr lang="en-US" sz="2000" b="1" dirty="0"/>
          </a:p>
          <a:p>
            <a:r>
              <a:rPr lang="en-US" sz="2000" b="1" dirty="0"/>
              <a:t>Find a phrase that means ‘gather enough energy or motivation to do something</a:t>
            </a:r>
          </a:p>
          <a:p>
            <a:endParaRPr lang="en-US" sz="2000" b="1" dirty="0"/>
          </a:p>
          <a:p>
            <a:endParaRPr lang="en-US" sz="2000" b="1" dirty="0"/>
          </a:p>
          <a:p>
            <a:endParaRPr lang="en-US" sz="2000" b="1" dirty="0"/>
          </a:p>
        </p:txBody>
      </p:sp>
      <p:cxnSp>
        <p:nvCxnSpPr>
          <p:cNvPr id="7" name="Straight Connector 6"/>
          <p:cNvCxnSpPr/>
          <p:nvPr/>
        </p:nvCxnSpPr>
        <p:spPr>
          <a:xfrm flipH="1">
            <a:off x="3345873" y="893618"/>
            <a:ext cx="800100" cy="10391"/>
          </a:xfrm>
          <a:prstGeom prst="line">
            <a:avLst/>
          </a:prstGeom>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841664" y="965091"/>
            <a:ext cx="3699163" cy="65462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rgbClr val="C00000"/>
                </a:solidFill>
              </a:rPr>
              <a:t>Familiar with repetition.</a:t>
            </a:r>
          </a:p>
        </p:txBody>
      </p:sp>
      <p:sp>
        <p:nvSpPr>
          <p:cNvPr id="9" name="Rectangle 8"/>
          <p:cNvSpPr/>
          <p:nvPr/>
        </p:nvSpPr>
        <p:spPr>
          <a:xfrm>
            <a:off x="841665" y="2109355"/>
            <a:ext cx="2431472" cy="4987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rgbClr val="C00000"/>
                </a:solidFill>
              </a:rPr>
              <a:t> Exorbitant. </a:t>
            </a:r>
          </a:p>
        </p:txBody>
      </p:sp>
      <p:sp>
        <p:nvSpPr>
          <p:cNvPr id="10" name="Rectangle 9"/>
          <p:cNvSpPr/>
          <p:nvPr/>
        </p:nvSpPr>
        <p:spPr>
          <a:xfrm>
            <a:off x="935182" y="3387436"/>
            <a:ext cx="2847109" cy="7273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05245" y="3574473"/>
            <a:ext cx="3377046" cy="82088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C00000"/>
                </a:solidFill>
              </a:rPr>
              <a:t>Muster the energy</a:t>
            </a:r>
          </a:p>
        </p:txBody>
      </p:sp>
    </p:spTree>
    <p:extLst>
      <p:ext uri="{BB962C8B-B14F-4D97-AF65-F5344CB8AC3E}">
        <p14:creationId xmlns:p14="http://schemas.microsoft.com/office/powerpoint/2010/main" val="753784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3909" y="0"/>
            <a:ext cx="2556164" cy="7273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Paragraph 2 </a:t>
            </a:r>
          </a:p>
        </p:txBody>
      </p:sp>
      <p:pic>
        <p:nvPicPr>
          <p:cNvPr id="3" name="Picture 2"/>
          <p:cNvPicPr>
            <a:picLocks noChangeAspect="1"/>
          </p:cNvPicPr>
          <p:nvPr/>
        </p:nvPicPr>
        <p:blipFill>
          <a:blip r:embed="rId2"/>
          <a:stretch>
            <a:fillRect/>
          </a:stretch>
        </p:blipFill>
        <p:spPr>
          <a:xfrm>
            <a:off x="187036" y="727364"/>
            <a:ext cx="7917873" cy="4320719"/>
          </a:xfrm>
          <a:prstGeom prst="rect">
            <a:avLst/>
          </a:prstGeom>
        </p:spPr>
      </p:pic>
    </p:spTree>
    <p:extLst>
      <p:ext uri="{BB962C8B-B14F-4D97-AF65-F5344CB8AC3E}">
        <p14:creationId xmlns:p14="http://schemas.microsoft.com/office/powerpoint/2010/main" val="22661527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5082" y="322118"/>
            <a:ext cx="9144000" cy="4401205"/>
          </a:xfrm>
          <a:prstGeom prst="rect">
            <a:avLst/>
          </a:prstGeom>
        </p:spPr>
        <p:txBody>
          <a:bodyPr wrap="square">
            <a:spAutoFit/>
          </a:bodyPr>
          <a:lstStyle/>
          <a:p>
            <a:r>
              <a:rPr lang="en-US" sz="2000" b="1" dirty="0"/>
              <a:t>1. </a:t>
            </a:r>
            <a:r>
              <a:rPr lang="en-US" sz="2000" b="1" dirty="0">
                <a:solidFill>
                  <a:srgbClr val="C00000"/>
                </a:solidFill>
              </a:rPr>
              <a:t>Modules</a:t>
            </a:r>
            <a:r>
              <a:rPr lang="en-US" sz="2000" b="1" dirty="0"/>
              <a:t>: Units or courses of study in an academic program.</a:t>
            </a:r>
          </a:p>
          <a:p>
            <a:r>
              <a:rPr lang="en-US" sz="2000" b="1" dirty="0"/>
              <a:t>2. </a:t>
            </a:r>
            <a:r>
              <a:rPr lang="en-US" sz="2000" b="1" dirty="0">
                <a:solidFill>
                  <a:srgbClr val="C00000"/>
                </a:solidFill>
              </a:rPr>
              <a:t>Reservations</a:t>
            </a:r>
            <a:r>
              <a:rPr lang="en-US" sz="2000" b="1" dirty="0"/>
              <a:t>: Doubts or concerns about a particular decision or situation.</a:t>
            </a:r>
          </a:p>
          <a:p>
            <a:r>
              <a:rPr lang="en-US" sz="2000" b="1" dirty="0"/>
              <a:t>3.</a:t>
            </a:r>
            <a:r>
              <a:rPr lang="en-US" sz="2000" b="1" dirty="0">
                <a:solidFill>
                  <a:srgbClr val="C00000"/>
                </a:solidFill>
              </a:rPr>
              <a:t> Justifications</a:t>
            </a:r>
            <a:r>
              <a:rPr lang="en-US" sz="2000" b="1" dirty="0"/>
              <a:t>: Reasons or explanations that support a decision or action.</a:t>
            </a:r>
          </a:p>
          <a:p>
            <a:r>
              <a:rPr lang="en-US" sz="2000" b="1" dirty="0"/>
              <a:t>4.</a:t>
            </a:r>
            <a:r>
              <a:rPr lang="en-US" sz="2000" b="1" dirty="0">
                <a:solidFill>
                  <a:srgbClr val="C00000"/>
                </a:solidFill>
              </a:rPr>
              <a:t>Leap into the unknown</a:t>
            </a:r>
            <a:r>
              <a:rPr lang="en-US" sz="2000" b="1" dirty="0"/>
              <a:t>: A significant change or decision that involves uncertainty and risk.</a:t>
            </a:r>
          </a:p>
          <a:p>
            <a:r>
              <a:rPr lang="en-US" sz="2000" b="1" dirty="0"/>
              <a:t>5. </a:t>
            </a:r>
            <a:r>
              <a:rPr lang="en-US" sz="2000" b="1" dirty="0">
                <a:solidFill>
                  <a:srgbClr val="C00000"/>
                </a:solidFill>
              </a:rPr>
              <a:t>Desire</a:t>
            </a:r>
            <a:r>
              <a:rPr lang="en-US" sz="2000" b="1" dirty="0"/>
              <a:t>: A strong feeling of wanting to have something or wishing for something to happen.</a:t>
            </a:r>
          </a:p>
          <a:p>
            <a:r>
              <a:rPr lang="en-US" sz="2000" b="1" dirty="0"/>
              <a:t>6. Stand out from the crowd: To be noticeable or distinctive compared to others.</a:t>
            </a:r>
          </a:p>
          <a:p>
            <a:r>
              <a:rPr lang="en-US" sz="2000" b="1" dirty="0"/>
              <a:t>7. </a:t>
            </a:r>
            <a:r>
              <a:rPr lang="en-US" sz="2000" b="1" dirty="0">
                <a:solidFill>
                  <a:srgbClr val="C00000"/>
                </a:solidFill>
              </a:rPr>
              <a:t>Excitement</a:t>
            </a:r>
            <a:r>
              <a:rPr lang="en-US" sz="2000" b="1" dirty="0"/>
              <a:t>: A feeling of great enthusiasm and eagerness</a:t>
            </a:r>
          </a:p>
          <a:p>
            <a:r>
              <a:rPr lang="en-US" sz="2000" b="1" dirty="0"/>
              <a:t>8.</a:t>
            </a:r>
            <a:r>
              <a:rPr lang="en-US" sz="2000" b="1" dirty="0">
                <a:solidFill>
                  <a:srgbClr val="C00000"/>
                </a:solidFill>
              </a:rPr>
              <a:t>Preparation phase</a:t>
            </a:r>
            <a:r>
              <a:rPr lang="en-US" sz="2000" b="1" dirty="0"/>
              <a:t>: The stage of getting ready for a particular event or undertaking</a:t>
            </a:r>
          </a:p>
        </p:txBody>
      </p:sp>
    </p:spTree>
    <p:extLst>
      <p:ext uri="{BB962C8B-B14F-4D97-AF65-F5344CB8AC3E}">
        <p14:creationId xmlns:p14="http://schemas.microsoft.com/office/powerpoint/2010/main" val="19297839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1727" y="368759"/>
            <a:ext cx="8749145" cy="1631216"/>
          </a:xfrm>
          <a:prstGeom prst="rect">
            <a:avLst/>
          </a:prstGeom>
        </p:spPr>
        <p:txBody>
          <a:bodyPr wrap="square">
            <a:spAutoFit/>
          </a:bodyPr>
          <a:lstStyle/>
          <a:p>
            <a:r>
              <a:rPr lang="en-US" sz="2000" b="1" dirty="0"/>
              <a:t>"My modules are taught in English, and many Germans speak it well."</a:t>
            </a:r>
            <a:endParaRPr lang="en-US" sz="2000" dirty="0"/>
          </a:p>
          <a:p>
            <a:pPr>
              <a:buFont typeface="Arial" panose="020B0604020202020204" pitchFamily="34" charset="0"/>
              <a:buChar char="•"/>
            </a:pPr>
            <a:r>
              <a:rPr lang="en-US" sz="2000" i="1" dirty="0"/>
              <a:t>Explanation</a:t>
            </a:r>
            <a:r>
              <a:rPr lang="en-US" sz="2000" dirty="0"/>
              <a:t>: The writer’s courses (modules) will be in English, which is helpful since a lot of Germans also speak English fluently. This gives him some confidence that he won’t face a language barrier in academic settings or in parts of daily life.</a:t>
            </a:r>
          </a:p>
        </p:txBody>
      </p:sp>
      <p:sp>
        <p:nvSpPr>
          <p:cNvPr id="4" name="Rectangle 3"/>
          <p:cNvSpPr/>
          <p:nvPr/>
        </p:nvSpPr>
        <p:spPr>
          <a:xfrm>
            <a:off x="311727" y="2443127"/>
            <a:ext cx="8260772" cy="2308324"/>
          </a:xfrm>
          <a:prstGeom prst="rect">
            <a:avLst/>
          </a:prstGeom>
        </p:spPr>
        <p:txBody>
          <a:bodyPr wrap="square">
            <a:spAutoFit/>
          </a:bodyPr>
          <a:lstStyle/>
          <a:p>
            <a:r>
              <a:rPr lang="en-US" sz="2400" b="1" dirty="0"/>
              <a:t>But according to data, I will be unable to communicate with around 36 percent of the population."</a:t>
            </a:r>
            <a:endParaRPr lang="en-US" sz="2400" dirty="0"/>
          </a:p>
          <a:p>
            <a:pPr>
              <a:buFont typeface="Arial" panose="020B0604020202020204" pitchFamily="34" charset="0"/>
              <a:buChar char="•"/>
            </a:pPr>
            <a:r>
              <a:rPr lang="en-US" sz="2400" i="1" dirty="0"/>
              <a:t>Explanation</a:t>
            </a:r>
            <a:r>
              <a:rPr lang="en-US" sz="2400" dirty="0"/>
              <a:t>: Based on information or statistics, the writer knows that about 36 percent of people in Germany may not speak English, meaning there’s still a significant portion of the population he won’t be able to communicate with easily.</a:t>
            </a:r>
          </a:p>
        </p:txBody>
      </p:sp>
    </p:spTree>
    <p:extLst>
      <p:ext uri="{BB962C8B-B14F-4D97-AF65-F5344CB8AC3E}">
        <p14:creationId xmlns:p14="http://schemas.microsoft.com/office/powerpoint/2010/main" val="29537094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9545" y="410322"/>
            <a:ext cx="8520546" cy="1938992"/>
          </a:xfrm>
          <a:prstGeom prst="rect">
            <a:avLst/>
          </a:prstGeom>
        </p:spPr>
        <p:txBody>
          <a:bodyPr wrap="square">
            <a:spAutoFit/>
          </a:bodyPr>
          <a:lstStyle/>
          <a:p>
            <a:r>
              <a:rPr lang="en-US" sz="2000" b="1" dirty="0"/>
              <a:t>"I'm currently in the preparation phase of this adventure, with roughly six weeks to go until I fly out to the former German capital, Bonn."</a:t>
            </a:r>
            <a:endParaRPr lang="en-US" sz="2000" dirty="0"/>
          </a:p>
          <a:p>
            <a:pPr>
              <a:buFont typeface="Arial" panose="020B0604020202020204" pitchFamily="34" charset="0"/>
              <a:buChar char="•"/>
            </a:pPr>
            <a:r>
              <a:rPr lang="en-US" sz="2000" i="1" dirty="0"/>
              <a:t>Explanation</a:t>
            </a:r>
            <a:r>
              <a:rPr lang="en-US" sz="2000" dirty="0"/>
              <a:t>: The writer is getting ready for this trip, which he describes as an adventure. He has about six weeks left before he leaves for Bonn, which used to be Germany’s capital</a:t>
            </a:r>
          </a:p>
        </p:txBody>
      </p:sp>
      <p:sp>
        <p:nvSpPr>
          <p:cNvPr id="3" name="Rectangle 2"/>
          <p:cNvSpPr/>
          <p:nvPr/>
        </p:nvSpPr>
        <p:spPr>
          <a:xfrm>
            <a:off x="197427" y="2518630"/>
            <a:ext cx="8946573" cy="2246769"/>
          </a:xfrm>
          <a:prstGeom prst="rect">
            <a:avLst/>
          </a:prstGeom>
        </p:spPr>
        <p:txBody>
          <a:bodyPr wrap="square">
            <a:spAutoFit/>
          </a:bodyPr>
          <a:lstStyle/>
          <a:p>
            <a:r>
              <a:rPr lang="en-US" sz="2000" b="1" dirty="0"/>
              <a:t>"I have some reservations, but my many justifications for this leap into the unknown, like the thousands of other students heading abroad from the USA this coming year, include life experience."</a:t>
            </a:r>
            <a:endParaRPr lang="en-US" sz="2000" dirty="0"/>
          </a:p>
          <a:p>
            <a:pPr>
              <a:buFont typeface="Arial" panose="020B0604020202020204" pitchFamily="34" charset="0"/>
              <a:buChar char="•"/>
            </a:pPr>
            <a:r>
              <a:rPr lang="en-US" sz="2000" i="1" dirty="0"/>
              <a:t>Explanation</a:t>
            </a:r>
            <a:r>
              <a:rPr lang="en-US" sz="2000" dirty="0"/>
              <a:t>: Although he has some concerns (reservations), he also has reasons (justifications) for this decision to study abroad, which he compares to a “leap into the unknown.” Like many other U.S. students going abroad, he sees this experience as a way to gain valuable life experiences</a:t>
            </a:r>
          </a:p>
        </p:txBody>
      </p:sp>
    </p:spTree>
    <p:extLst>
      <p:ext uri="{BB962C8B-B14F-4D97-AF65-F5344CB8AC3E}">
        <p14:creationId xmlns:p14="http://schemas.microsoft.com/office/powerpoint/2010/main" val="5722621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1336" y="438730"/>
            <a:ext cx="8572499" cy="1631216"/>
          </a:xfrm>
          <a:prstGeom prst="rect">
            <a:avLst/>
          </a:prstGeom>
        </p:spPr>
        <p:txBody>
          <a:bodyPr wrap="square">
            <a:spAutoFit/>
          </a:bodyPr>
          <a:lstStyle/>
          <a:p>
            <a:r>
              <a:rPr lang="en-US" dirty="0"/>
              <a:t>"</a:t>
            </a:r>
            <a:r>
              <a:rPr lang="en-US" sz="2000" b="1" dirty="0"/>
              <a:t>A desire to travel and something to stand out from the crowd on a CV.“</a:t>
            </a:r>
          </a:p>
          <a:p>
            <a:r>
              <a:rPr lang="en-US" sz="2000" dirty="0"/>
              <a:t>Explanation: His reasons also include wanting to explore new places (a desire to travel) and to add something unique to his CV (resume), helping him stand out when applying for jobs.</a:t>
            </a:r>
          </a:p>
        </p:txBody>
      </p:sp>
      <p:sp>
        <p:nvSpPr>
          <p:cNvPr id="6" name="Rectangle 5"/>
          <p:cNvSpPr/>
          <p:nvPr/>
        </p:nvSpPr>
        <p:spPr>
          <a:xfrm>
            <a:off x="301336" y="2214527"/>
            <a:ext cx="8364680" cy="2677656"/>
          </a:xfrm>
          <a:prstGeom prst="rect">
            <a:avLst/>
          </a:prstGeom>
        </p:spPr>
        <p:txBody>
          <a:bodyPr wrap="square">
            <a:spAutoFit/>
          </a:bodyPr>
          <a:lstStyle/>
          <a:p>
            <a:r>
              <a:rPr lang="en-US" sz="2400" b="1" dirty="0"/>
              <a:t>"The main one, however, is simply to break up what has become routine and to experience the excitement of a new city and a new university all over again."</a:t>
            </a:r>
            <a:endParaRPr lang="en-US" sz="2400" dirty="0"/>
          </a:p>
          <a:p>
            <a:pPr>
              <a:buFont typeface="Arial" panose="020B0604020202020204" pitchFamily="34" charset="0"/>
              <a:buChar char="•"/>
            </a:pPr>
            <a:r>
              <a:rPr lang="en-US" sz="2400" i="1" dirty="0"/>
              <a:t>Explanation</a:t>
            </a:r>
            <a:r>
              <a:rPr lang="en-US" sz="2400" dirty="0"/>
              <a:t>: His biggest reason is wanting a break from his current routine. He looks forward to the thrill of starting fresh in a new city and university, re-experiencing the sense of novelty and excitement</a:t>
            </a:r>
          </a:p>
        </p:txBody>
      </p:sp>
    </p:spTree>
    <p:extLst>
      <p:ext uri="{BB962C8B-B14F-4D97-AF65-F5344CB8AC3E}">
        <p14:creationId xmlns:p14="http://schemas.microsoft.com/office/powerpoint/2010/main" val="42070556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4DC"/>
        </a:solidFill>
        <a:effectLst/>
      </p:bgPr>
    </p:bg>
    <p:spTree>
      <p:nvGrpSpPr>
        <p:cNvPr id="1" name="Shape 120"/>
        <p:cNvGrpSpPr/>
        <p:nvPr/>
      </p:nvGrpSpPr>
      <p:grpSpPr>
        <a:xfrm>
          <a:off x="0" y="0"/>
          <a:ext cx="0" cy="0"/>
          <a:chOff x="0" y="0"/>
          <a:chExt cx="0" cy="0"/>
        </a:xfrm>
      </p:grpSpPr>
      <p:pic>
        <p:nvPicPr>
          <p:cNvPr id="121" name="Google Shape;121;p13"/>
          <p:cNvPicPr preferRelativeResize="0"/>
          <p:nvPr/>
        </p:nvPicPr>
        <p:blipFill>
          <a:blip r:embed="rId3">
            <a:alphaModFix/>
          </a:blip>
          <a:stretch>
            <a:fillRect/>
          </a:stretch>
        </p:blipFill>
        <p:spPr>
          <a:xfrm>
            <a:off x="4740414" y="568874"/>
            <a:ext cx="3757326" cy="4323900"/>
          </a:xfrm>
          <a:prstGeom prst="rect">
            <a:avLst/>
          </a:prstGeom>
          <a:noFill/>
          <a:ln>
            <a:noFill/>
          </a:ln>
        </p:spPr>
      </p:pic>
      <p:sp>
        <p:nvSpPr>
          <p:cNvPr id="122" name="Google Shape;122;p13"/>
          <p:cNvSpPr txBox="1"/>
          <p:nvPr/>
        </p:nvSpPr>
        <p:spPr>
          <a:xfrm>
            <a:off x="873888" y="525571"/>
            <a:ext cx="3410213" cy="1348810"/>
          </a:xfrm>
          <a:prstGeom prst="rect">
            <a:avLst/>
          </a:prstGeom>
          <a:noFill/>
          <a:ln>
            <a:noFill/>
          </a:ln>
        </p:spPr>
        <p:txBody>
          <a:bodyPr spcFirstLastPara="1" wrap="square" lIns="0" tIns="0" rIns="0" bIns="0" anchor="t" anchorCtr="0">
            <a:spAutoFit/>
          </a:bodyPr>
          <a:lstStyle/>
          <a:p>
            <a:pPr marL="0" marR="0" lvl="0" indent="0" algn="l" rtl="0">
              <a:lnSpc>
                <a:spcPct val="104999"/>
              </a:lnSpc>
              <a:spcBef>
                <a:spcPts val="0"/>
              </a:spcBef>
              <a:spcAft>
                <a:spcPts val="0"/>
              </a:spcAft>
              <a:buNone/>
            </a:pPr>
            <a:r>
              <a:rPr lang="en" sz="5000" b="0" i="0" u="none" strike="noStrike" cap="none">
                <a:solidFill>
                  <a:srgbClr val="1D1D1B"/>
                </a:solidFill>
                <a:latin typeface="Architects Daughter"/>
                <a:ea typeface="Architects Daughter"/>
                <a:cs typeface="Architects Daughter"/>
                <a:sym typeface="Architects Daughter"/>
              </a:rPr>
              <a:t>WELCOME</a:t>
            </a:r>
            <a:endParaRPr sz="700"/>
          </a:p>
          <a:p>
            <a:pPr marL="0" marR="0" lvl="0" indent="0" algn="l" rtl="0">
              <a:lnSpc>
                <a:spcPct val="104999"/>
              </a:lnSpc>
              <a:spcBef>
                <a:spcPts val="0"/>
              </a:spcBef>
              <a:spcAft>
                <a:spcPts val="0"/>
              </a:spcAft>
              <a:buNone/>
            </a:pPr>
            <a:r>
              <a:rPr lang="en" sz="5000" b="0" i="0" u="none" strike="noStrike" cap="none">
                <a:solidFill>
                  <a:srgbClr val="1D1D1B"/>
                </a:solidFill>
                <a:latin typeface="Architects Daughter"/>
                <a:ea typeface="Architects Daughter"/>
                <a:cs typeface="Architects Daughter"/>
                <a:sym typeface="Architects Daughter"/>
              </a:rPr>
              <a:t>STUDENTS!</a:t>
            </a:r>
            <a:endParaRPr sz="700"/>
          </a:p>
        </p:txBody>
      </p:sp>
      <p:sp>
        <p:nvSpPr>
          <p:cNvPr id="123" name="Google Shape;123;p13"/>
          <p:cNvSpPr/>
          <p:nvPr/>
        </p:nvSpPr>
        <p:spPr>
          <a:xfrm rot="674761" flipH="1">
            <a:off x="771444" y="1362800"/>
            <a:ext cx="3512657" cy="4712100"/>
          </a:xfrm>
          <a:custGeom>
            <a:avLst/>
            <a:gdLst/>
            <a:ahLst/>
            <a:cxnLst/>
            <a:rect l="l" t="t" r="r" b="b"/>
            <a:pathLst>
              <a:path w="7025313" h="9424200" extrusionOk="0">
                <a:moveTo>
                  <a:pt x="7025313" y="0"/>
                </a:moveTo>
                <a:lnTo>
                  <a:pt x="0" y="0"/>
                </a:lnTo>
                <a:lnTo>
                  <a:pt x="0" y="9424200"/>
                </a:lnTo>
                <a:lnTo>
                  <a:pt x="7025313" y="9424200"/>
                </a:lnTo>
                <a:lnTo>
                  <a:pt x="7025313" y="0"/>
                </a:lnTo>
                <a:close/>
              </a:path>
            </a:pathLst>
          </a:custGeom>
          <a:blipFill rotWithShape="1">
            <a:blip r:embed="rId4">
              <a:alphaModFix/>
            </a:blip>
            <a:stretch>
              <a:fillRect/>
            </a:stretch>
          </a:blipFill>
          <a:ln>
            <a:noFill/>
          </a:ln>
        </p:spPr>
      </p:sp>
      <p:sp>
        <p:nvSpPr>
          <p:cNvPr id="124" name="Google Shape;124;p13"/>
          <p:cNvSpPr txBox="1"/>
          <p:nvPr/>
        </p:nvSpPr>
        <p:spPr>
          <a:xfrm rot="-391332">
            <a:off x="5451952" y="2068334"/>
            <a:ext cx="2438553" cy="1200329"/>
          </a:xfrm>
          <a:prstGeom prst="rect">
            <a:avLst/>
          </a:prstGeom>
          <a:noFill/>
          <a:ln>
            <a:noFill/>
          </a:ln>
        </p:spPr>
        <p:txBody>
          <a:bodyPr spcFirstLastPara="1" wrap="square" lIns="0" tIns="0" rIns="0" bIns="0" anchor="t" anchorCtr="0">
            <a:spAutoFit/>
          </a:bodyPr>
          <a:lstStyle/>
          <a:p>
            <a:pPr marL="285750" marR="0" lvl="0" indent="-285750" algn="ctr" rtl="0">
              <a:lnSpc>
                <a:spcPct val="150000"/>
              </a:lnSpc>
              <a:spcBef>
                <a:spcPts val="0"/>
              </a:spcBef>
              <a:spcAft>
                <a:spcPts val="0"/>
              </a:spcAft>
              <a:buFont typeface="Arial" panose="020B0604020202020204" pitchFamily="34" charset="0"/>
              <a:buChar char="•"/>
            </a:pPr>
            <a:r>
              <a:rPr lang="en" sz="1300" b="0" i="0" u="none" strike="noStrike" cap="none" dirty="0">
                <a:solidFill>
                  <a:srgbClr val="000000"/>
                </a:solidFill>
                <a:latin typeface="Andika"/>
                <a:ea typeface="Andika"/>
                <a:cs typeface="Andika"/>
                <a:sym typeface="Andika"/>
              </a:rPr>
              <a:t>Discuss reasons for studying abroad . </a:t>
            </a:r>
          </a:p>
          <a:p>
            <a:pPr marL="171450" marR="0" lvl="0" indent="-171450" algn="ctr" rtl="0">
              <a:lnSpc>
                <a:spcPct val="150000"/>
              </a:lnSpc>
              <a:spcBef>
                <a:spcPts val="0"/>
              </a:spcBef>
              <a:spcAft>
                <a:spcPts val="0"/>
              </a:spcAft>
              <a:buFont typeface="Arial" panose="020B0604020202020204" pitchFamily="34" charset="0"/>
              <a:buChar char="•"/>
            </a:pPr>
            <a:r>
              <a:rPr lang="en" sz="1300" dirty="0">
                <a:latin typeface="Andika"/>
                <a:ea typeface="Andika"/>
                <a:cs typeface="Andika"/>
                <a:sym typeface="Andika"/>
              </a:rPr>
              <a:t>Answer some questions after analayzing a text. </a:t>
            </a:r>
            <a:endParaRPr sz="700" dirty="0"/>
          </a:p>
        </p:txBody>
      </p:sp>
      <p:sp>
        <p:nvSpPr>
          <p:cNvPr id="125" name="Google Shape;125;p13"/>
          <p:cNvSpPr/>
          <p:nvPr/>
        </p:nvSpPr>
        <p:spPr>
          <a:xfrm rot="2139414">
            <a:off x="-877525" y="1796936"/>
            <a:ext cx="2219518" cy="1549627"/>
          </a:xfrm>
          <a:custGeom>
            <a:avLst/>
            <a:gdLst/>
            <a:ahLst/>
            <a:cxnLst/>
            <a:rect l="l" t="t" r="r" b="b"/>
            <a:pathLst>
              <a:path w="4439036" h="3099254" extrusionOk="0">
                <a:moveTo>
                  <a:pt x="0" y="0"/>
                </a:moveTo>
                <a:lnTo>
                  <a:pt x="4439036" y="0"/>
                </a:lnTo>
                <a:lnTo>
                  <a:pt x="4439036" y="3099254"/>
                </a:lnTo>
                <a:lnTo>
                  <a:pt x="0" y="3099254"/>
                </a:lnTo>
                <a:lnTo>
                  <a:pt x="0" y="0"/>
                </a:lnTo>
                <a:close/>
              </a:path>
            </a:pathLst>
          </a:custGeom>
          <a:blipFill rotWithShape="1">
            <a:blip r:embed="rId5">
              <a:alphaModFix/>
            </a:blip>
            <a:stretch>
              <a:fillRect/>
            </a:stretch>
          </a:blipFill>
          <a:ln>
            <a:noFill/>
          </a:ln>
        </p:spPr>
      </p:sp>
      <p:sp>
        <p:nvSpPr>
          <p:cNvPr id="126" name="Google Shape;126;p13"/>
          <p:cNvSpPr/>
          <p:nvPr/>
        </p:nvSpPr>
        <p:spPr>
          <a:xfrm rot="-1942238">
            <a:off x="7991732" y="-372770"/>
            <a:ext cx="1114736" cy="2057400"/>
          </a:xfrm>
          <a:custGeom>
            <a:avLst/>
            <a:gdLst/>
            <a:ahLst/>
            <a:cxnLst/>
            <a:rect l="l" t="t" r="r" b="b"/>
            <a:pathLst>
              <a:path w="2229473" h="4114800" extrusionOk="0">
                <a:moveTo>
                  <a:pt x="0" y="0"/>
                </a:moveTo>
                <a:lnTo>
                  <a:pt x="2229473" y="0"/>
                </a:lnTo>
                <a:lnTo>
                  <a:pt x="2229473" y="4114800"/>
                </a:lnTo>
                <a:lnTo>
                  <a:pt x="0" y="4114800"/>
                </a:lnTo>
                <a:lnTo>
                  <a:pt x="0" y="0"/>
                </a:lnTo>
                <a:close/>
              </a:path>
            </a:pathLst>
          </a:custGeom>
          <a:blipFill rotWithShape="1">
            <a:blip r:embed="rId6">
              <a:alphaModFix/>
            </a:blip>
            <a:stretch>
              <a:fillRect/>
            </a:stretch>
          </a:blipFill>
          <a:ln>
            <a:noFill/>
          </a:ln>
        </p:spPr>
      </p:sp>
      <p:sp>
        <p:nvSpPr>
          <p:cNvPr id="127" name="Google Shape;127;p13"/>
          <p:cNvSpPr/>
          <p:nvPr/>
        </p:nvSpPr>
        <p:spPr>
          <a:xfrm rot="8527500">
            <a:off x="3950455" y="4057240"/>
            <a:ext cx="1114736" cy="2057400"/>
          </a:xfrm>
          <a:custGeom>
            <a:avLst/>
            <a:gdLst/>
            <a:ahLst/>
            <a:cxnLst/>
            <a:rect l="l" t="t" r="r" b="b"/>
            <a:pathLst>
              <a:path w="2229473" h="4114800" extrusionOk="0">
                <a:moveTo>
                  <a:pt x="0" y="0"/>
                </a:moveTo>
                <a:lnTo>
                  <a:pt x="2229473" y="0"/>
                </a:lnTo>
                <a:lnTo>
                  <a:pt x="2229473" y="4114800"/>
                </a:lnTo>
                <a:lnTo>
                  <a:pt x="0" y="4114800"/>
                </a:lnTo>
                <a:lnTo>
                  <a:pt x="0" y="0"/>
                </a:lnTo>
                <a:close/>
              </a:path>
            </a:pathLst>
          </a:custGeom>
          <a:blipFill rotWithShape="1">
            <a:blip r:embed="rId6">
              <a:alphaModFix/>
            </a:blip>
            <a:stretch>
              <a:fillRect/>
            </a:stretch>
          </a:blipFill>
          <a:ln>
            <a:noFill/>
          </a:ln>
        </p:spPr>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9383" y="412417"/>
            <a:ext cx="8592417" cy="523220"/>
          </a:xfrm>
          <a:prstGeom prst="rect">
            <a:avLst/>
          </a:prstGeom>
        </p:spPr>
        <p:txBody>
          <a:bodyPr wrap="none">
            <a:spAutoFit/>
          </a:bodyPr>
          <a:lstStyle/>
          <a:p>
            <a:r>
              <a:rPr lang="en-US" sz="2800" dirty="0"/>
              <a:t>1. What language are the writer's modules taught in?</a:t>
            </a:r>
          </a:p>
        </p:txBody>
      </p:sp>
      <p:sp>
        <p:nvSpPr>
          <p:cNvPr id="3" name="Rectangle 2"/>
          <p:cNvSpPr/>
          <p:nvPr/>
        </p:nvSpPr>
        <p:spPr>
          <a:xfrm>
            <a:off x="831859" y="1067044"/>
            <a:ext cx="6925294" cy="584775"/>
          </a:xfrm>
          <a:prstGeom prst="rect">
            <a:avLst/>
          </a:prstGeom>
        </p:spPr>
        <p:txBody>
          <a:bodyPr wrap="none">
            <a:spAutoFit/>
          </a:bodyPr>
          <a:lstStyle/>
          <a:p>
            <a:r>
              <a:rPr lang="en-US" sz="3200" b="1" dirty="0">
                <a:solidFill>
                  <a:srgbClr val="C00000"/>
                </a:solidFill>
              </a:rPr>
              <a:t>The modules are taught in English</a:t>
            </a:r>
            <a:r>
              <a:rPr lang="en-US" dirty="0"/>
              <a:t>.</a:t>
            </a:r>
          </a:p>
        </p:txBody>
      </p:sp>
      <p:sp>
        <p:nvSpPr>
          <p:cNvPr id="4" name="Rectangle 3"/>
          <p:cNvSpPr/>
          <p:nvPr/>
        </p:nvSpPr>
        <p:spPr>
          <a:xfrm>
            <a:off x="488372" y="1655513"/>
            <a:ext cx="8483427" cy="707886"/>
          </a:xfrm>
          <a:prstGeom prst="rect">
            <a:avLst/>
          </a:prstGeom>
        </p:spPr>
        <p:txBody>
          <a:bodyPr wrap="square">
            <a:spAutoFit/>
          </a:bodyPr>
          <a:lstStyle/>
          <a:p>
            <a:r>
              <a:rPr lang="en-US" sz="2000" dirty="0"/>
              <a:t>2. What percentage of the German population does the writer believe he will be unable to communicate with?</a:t>
            </a:r>
          </a:p>
        </p:txBody>
      </p:sp>
      <p:sp>
        <p:nvSpPr>
          <p:cNvPr id="5" name="Rectangle 4"/>
          <p:cNvSpPr/>
          <p:nvPr/>
        </p:nvSpPr>
        <p:spPr>
          <a:xfrm>
            <a:off x="729878" y="2490202"/>
            <a:ext cx="8000414" cy="646331"/>
          </a:xfrm>
          <a:prstGeom prst="rect">
            <a:avLst/>
          </a:prstGeom>
        </p:spPr>
        <p:txBody>
          <a:bodyPr wrap="square">
            <a:spAutoFit/>
          </a:bodyPr>
          <a:lstStyle/>
          <a:p>
            <a:r>
              <a:rPr lang="en-US" sz="1800" b="1" dirty="0">
                <a:solidFill>
                  <a:srgbClr val="C00000"/>
                </a:solidFill>
              </a:rPr>
              <a:t>The writer believes he will be unable to communicate with around 36 percent of the population.</a:t>
            </a:r>
          </a:p>
        </p:txBody>
      </p:sp>
      <p:sp>
        <p:nvSpPr>
          <p:cNvPr id="6" name="Rectangle 5"/>
          <p:cNvSpPr/>
          <p:nvPr/>
        </p:nvSpPr>
        <p:spPr>
          <a:xfrm>
            <a:off x="488371" y="3083275"/>
            <a:ext cx="8323119" cy="830997"/>
          </a:xfrm>
          <a:prstGeom prst="rect">
            <a:avLst/>
          </a:prstGeom>
        </p:spPr>
        <p:txBody>
          <a:bodyPr wrap="square">
            <a:spAutoFit/>
          </a:bodyPr>
          <a:lstStyle/>
          <a:p>
            <a:r>
              <a:rPr lang="en-US" sz="2400" dirty="0"/>
              <a:t>3. What is the writer currently preparing for, and how much time does he have left until he flies out?</a:t>
            </a:r>
          </a:p>
        </p:txBody>
      </p:sp>
      <p:sp>
        <p:nvSpPr>
          <p:cNvPr id="7" name="Rectangle 6"/>
          <p:cNvSpPr/>
          <p:nvPr/>
        </p:nvSpPr>
        <p:spPr>
          <a:xfrm>
            <a:off x="571499" y="4199568"/>
            <a:ext cx="8400299" cy="707886"/>
          </a:xfrm>
          <a:prstGeom prst="rect">
            <a:avLst/>
          </a:prstGeom>
        </p:spPr>
        <p:txBody>
          <a:bodyPr wrap="square">
            <a:spAutoFit/>
          </a:bodyPr>
          <a:lstStyle/>
          <a:p>
            <a:r>
              <a:rPr lang="en-US" sz="2000" b="1" dirty="0">
                <a:solidFill>
                  <a:srgbClr val="C00000"/>
                </a:solidFill>
              </a:rPr>
              <a:t>The writer is currently in the preparation phase for his trip and has roughly six weeks until he flies out.</a:t>
            </a:r>
          </a:p>
        </p:txBody>
      </p:sp>
    </p:spTree>
    <p:extLst>
      <p:ext uri="{BB962C8B-B14F-4D97-AF65-F5344CB8AC3E}">
        <p14:creationId xmlns:p14="http://schemas.microsoft.com/office/powerpoint/2010/main" val="333803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0554" y="242349"/>
            <a:ext cx="8863446" cy="830997"/>
          </a:xfrm>
          <a:prstGeom prst="rect">
            <a:avLst/>
          </a:prstGeom>
        </p:spPr>
        <p:txBody>
          <a:bodyPr wrap="square">
            <a:spAutoFit/>
          </a:bodyPr>
          <a:lstStyle/>
          <a:p>
            <a:r>
              <a:rPr lang="en-US" sz="2400" b="1" dirty="0"/>
              <a:t>4. What is the former capital of Germany that the writer is traveling to?</a:t>
            </a:r>
          </a:p>
        </p:txBody>
      </p:sp>
      <p:sp>
        <p:nvSpPr>
          <p:cNvPr id="3" name="Rectangle 2"/>
          <p:cNvSpPr/>
          <p:nvPr/>
        </p:nvSpPr>
        <p:spPr>
          <a:xfrm>
            <a:off x="2426276" y="811736"/>
            <a:ext cx="6603423" cy="338554"/>
          </a:xfrm>
          <a:prstGeom prst="rect">
            <a:avLst/>
          </a:prstGeom>
        </p:spPr>
        <p:txBody>
          <a:bodyPr wrap="square">
            <a:spAutoFit/>
          </a:bodyPr>
          <a:lstStyle/>
          <a:p>
            <a:r>
              <a:rPr lang="en-US" sz="1600" b="1" dirty="0">
                <a:solidFill>
                  <a:srgbClr val="C00000"/>
                </a:solidFill>
              </a:rPr>
              <a:t>The writer is traveling to Bonn, the former capital of Germany.</a:t>
            </a:r>
          </a:p>
        </p:txBody>
      </p:sp>
      <p:sp>
        <p:nvSpPr>
          <p:cNvPr id="4" name="Rectangle 3"/>
          <p:cNvSpPr/>
          <p:nvPr/>
        </p:nvSpPr>
        <p:spPr>
          <a:xfrm>
            <a:off x="280554" y="1381123"/>
            <a:ext cx="8541328" cy="830997"/>
          </a:xfrm>
          <a:prstGeom prst="rect">
            <a:avLst/>
          </a:prstGeom>
        </p:spPr>
        <p:txBody>
          <a:bodyPr wrap="square">
            <a:spAutoFit/>
          </a:bodyPr>
          <a:lstStyle/>
          <a:p>
            <a:r>
              <a:rPr lang="en-US" sz="2400" b="1" dirty="0"/>
              <a:t>5. What are some of the writer's justifications for studying abroad?</a:t>
            </a:r>
          </a:p>
        </p:txBody>
      </p:sp>
      <p:sp>
        <p:nvSpPr>
          <p:cNvPr id="5" name="Rectangle 4"/>
          <p:cNvSpPr/>
          <p:nvPr/>
        </p:nvSpPr>
        <p:spPr>
          <a:xfrm>
            <a:off x="3044537" y="1842788"/>
            <a:ext cx="5985162" cy="830997"/>
          </a:xfrm>
          <a:prstGeom prst="rect">
            <a:avLst/>
          </a:prstGeom>
        </p:spPr>
        <p:txBody>
          <a:bodyPr wrap="square">
            <a:spAutoFit/>
          </a:bodyPr>
          <a:lstStyle/>
          <a:p>
            <a:r>
              <a:rPr lang="en-US" sz="1600" b="1" dirty="0">
                <a:solidFill>
                  <a:srgbClr val="C00000"/>
                </a:solidFill>
              </a:rPr>
              <a:t>The writer's justifications include gaining life experience, a desire to travel, and wanting something that will help him stand out on his CV</a:t>
            </a:r>
            <a:r>
              <a:rPr lang="en-US" dirty="0"/>
              <a:t>.</a:t>
            </a:r>
          </a:p>
        </p:txBody>
      </p:sp>
      <p:sp>
        <p:nvSpPr>
          <p:cNvPr id="6" name="Rectangle 5"/>
          <p:cNvSpPr/>
          <p:nvPr/>
        </p:nvSpPr>
        <p:spPr>
          <a:xfrm>
            <a:off x="405245" y="2759936"/>
            <a:ext cx="8291945" cy="830997"/>
          </a:xfrm>
          <a:prstGeom prst="rect">
            <a:avLst/>
          </a:prstGeom>
        </p:spPr>
        <p:txBody>
          <a:bodyPr wrap="square">
            <a:spAutoFit/>
          </a:bodyPr>
          <a:lstStyle/>
          <a:p>
            <a:r>
              <a:rPr lang="en-US" sz="2400" b="1" dirty="0"/>
              <a:t>6.What is the writer's main reason for wanting to study abroad?</a:t>
            </a:r>
          </a:p>
        </p:txBody>
      </p:sp>
      <p:sp>
        <p:nvSpPr>
          <p:cNvPr id="7" name="Rectangle 6"/>
          <p:cNvSpPr/>
          <p:nvPr/>
        </p:nvSpPr>
        <p:spPr>
          <a:xfrm>
            <a:off x="2088573" y="3221601"/>
            <a:ext cx="6847609" cy="584775"/>
          </a:xfrm>
          <a:prstGeom prst="rect">
            <a:avLst/>
          </a:prstGeom>
        </p:spPr>
        <p:txBody>
          <a:bodyPr wrap="square">
            <a:spAutoFit/>
          </a:bodyPr>
          <a:lstStyle/>
          <a:p>
            <a:r>
              <a:rPr lang="en-US" sz="1600" b="1" dirty="0">
                <a:solidFill>
                  <a:srgbClr val="C00000"/>
                </a:solidFill>
              </a:rPr>
              <a:t>The main reason is to break up his routine and to experience the excitement of a new city and university.</a:t>
            </a:r>
          </a:p>
        </p:txBody>
      </p:sp>
      <p:sp>
        <p:nvSpPr>
          <p:cNvPr id="8" name="Rectangle 7"/>
          <p:cNvSpPr/>
          <p:nvPr/>
        </p:nvSpPr>
        <p:spPr>
          <a:xfrm>
            <a:off x="280554" y="3914098"/>
            <a:ext cx="8291945" cy="707886"/>
          </a:xfrm>
          <a:prstGeom prst="rect">
            <a:avLst/>
          </a:prstGeom>
        </p:spPr>
        <p:txBody>
          <a:bodyPr wrap="square">
            <a:spAutoFit/>
          </a:bodyPr>
          <a:lstStyle/>
          <a:p>
            <a:r>
              <a:rPr lang="en-US" sz="2000" b="1" dirty="0"/>
              <a:t>7.How does the writer compare his experience to that of other students?</a:t>
            </a:r>
          </a:p>
        </p:txBody>
      </p:sp>
      <p:sp>
        <p:nvSpPr>
          <p:cNvPr id="9" name="Rectangle 8"/>
          <p:cNvSpPr/>
          <p:nvPr/>
        </p:nvSpPr>
        <p:spPr>
          <a:xfrm>
            <a:off x="1704109" y="4268041"/>
            <a:ext cx="7232073" cy="923330"/>
          </a:xfrm>
          <a:prstGeom prst="rect">
            <a:avLst/>
          </a:prstGeom>
        </p:spPr>
        <p:txBody>
          <a:bodyPr wrap="square">
            <a:spAutoFit/>
          </a:bodyPr>
          <a:lstStyle/>
          <a:p>
            <a:r>
              <a:rPr lang="en-US" sz="1800" b="1" dirty="0">
                <a:solidFill>
                  <a:srgbClr val="C00000"/>
                </a:solidFill>
              </a:rPr>
              <a:t>He compares his experience to that of thousands of other students heading abroad from the USA, emphasizing that they share similar reasons for studying overseas.</a:t>
            </a:r>
          </a:p>
        </p:txBody>
      </p:sp>
    </p:spTree>
    <p:extLst>
      <p:ext uri="{BB962C8B-B14F-4D97-AF65-F5344CB8AC3E}">
        <p14:creationId xmlns:p14="http://schemas.microsoft.com/office/powerpoint/2010/main" val="4169737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5472" y="103909"/>
            <a:ext cx="6234546" cy="1800058"/>
          </a:xfrm>
          <a:prstGeom prst="rect">
            <a:avLst/>
          </a:prstGeom>
        </p:spPr>
      </p:pic>
      <p:sp>
        <p:nvSpPr>
          <p:cNvPr id="3" name="Rectangle 2"/>
          <p:cNvSpPr/>
          <p:nvPr/>
        </p:nvSpPr>
        <p:spPr>
          <a:xfrm>
            <a:off x="613064" y="1989740"/>
            <a:ext cx="8530936" cy="1477328"/>
          </a:xfrm>
          <a:prstGeom prst="rect">
            <a:avLst/>
          </a:prstGeom>
        </p:spPr>
        <p:txBody>
          <a:bodyPr wrap="square">
            <a:spAutoFit/>
          </a:bodyPr>
          <a:lstStyle/>
          <a:p>
            <a:r>
              <a:rPr lang="en-US" sz="1800" b="1" dirty="0"/>
              <a:t>"I'm sure that many students weigh up studying abroad as a series of pros and cons..."</a:t>
            </a:r>
            <a:endParaRPr lang="en-US" sz="1800" dirty="0"/>
          </a:p>
          <a:p>
            <a:pPr>
              <a:buFont typeface="Arial" panose="020B0604020202020204" pitchFamily="34" charset="0"/>
              <a:buChar char="•"/>
            </a:pPr>
            <a:r>
              <a:rPr lang="en-US" sz="1800" i="1" dirty="0"/>
              <a:t>Explanation</a:t>
            </a:r>
            <a:r>
              <a:rPr lang="en-US" sz="1800" dirty="0"/>
              <a:t>: The writer believes that many students consider the advantages (pros) and disadvantages (cons) of studying abroad. They analyze the situation by listing the positive and negative aspects before making a decision.</a:t>
            </a:r>
          </a:p>
        </p:txBody>
      </p:sp>
      <p:sp>
        <p:nvSpPr>
          <p:cNvPr id="4" name="Rectangle 3"/>
          <p:cNvSpPr/>
          <p:nvPr/>
        </p:nvSpPr>
        <p:spPr>
          <a:xfrm>
            <a:off x="145471" y="3543062"/>
            <a:ext cx="8821883" cy="1477328"/>
          </a:xfrm>
          <a:prstGeom prst="rect">
            <a:avLst/>
          </a:prstGeom>
        </p:spPr>
        <p:txBody>
          <a:bodyPr wrap="square">
            <a:spAutoFit/>
          </a:bodyPr>
          <a:lstStyle/>
          <a:p>
            <a:r>
              <a:rPr lang="en-US" sz="1800" b="1" dirty="0"/>
              <a:t>"...or a question of whether the grass will be greener on the other side."</a:t>
            </a:r>
            <a:endParaRPr lang="en-US" sz="1800" dirty="0"/>
          </a:p>
          <a:p>
            <a:pPr>
              <a:buFont typeface="Arial" panose="020B0604020202020204" pitchFamily="34" charset="0"/>
              <a:buChar char="•"/>
            </a:pPr>
            <a:r>
              <a:rPr lang="en-US" sz="1800" i="1" dirty="0"/>
              <a:t>Explanation</a:t>
            </a:r>
            <a:r>
              <a:rPr lang="en-US" sz="1800" dirty="0"/>
              <a:t>: This phrase is a metaphor that suggests students are questioning if studying abroad will be better than their current situation. It implies a common uncertainty about whether new experiences will lead to greater satisfaction or happiness.</a:t>
            </a:r>
          </a:p>
        </p:txBody>
      </p:sp>
    </p:spTree>
    <p:extLst>
      <p:ext uri="{BB962C8B-B14F-4D97-AF65-F5344CB8AC3E}">
        <p14:creationId xmlns:p14="http://schemas.microsoft.com/office/powerpoint/2010/main" val="31404439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9382" y="281818"/>
            <a:ext cx="8738754" cy="3539430"/>
          </a:xfrm>
          <a:prstGeom prst="rect">
            <a:avLst/>
          </a:prstGeom>
        </p:spPr>
        <p:txBody>
          <a:bodyPr wrap="square">
            <a:spAutoFit/>
          </a:bodyPr>
          <a:lstStyle/>
          <a:p>
            <a:r>
              <a:rPr lang="en-US" sz="2800" b="1" dirty="0"/>
              <a:t>"I would argue that students should think less about whether heading abroad is going to be better..."</a:t>
            </a:r>
            <a:endParaRPr lang="en-US" sz="2800" dirty="0"/>
          </a:p>
          <a:p>
            <a:pPr>
              <a:buFont typeface="Arial" panose="020B0604020202020204" pitchFamily="34" charset="0"/>
              <a:buChar char="•"/>
            </a:pPr>
            <a:r>
              <a:rPr lang="en-US" sz="2800" i="1" dirty="0"/>
              <a:t>Explanation</a:t>
            </a:r>
            <a:r>
              <a:rPr lang="en-US" sz="2800" dirty="0"/>
              <a:t>: The writer believes that students should not focus too much on comparing their current situation with the potential benefits of studying abroad. He suggests that this comparative thinking might hinder decision-making.</a:t>
            </a:r>
          </a:p>
        </p:txBody>
      </p:sp>
    </p:spTree>
    <p:extLst>
      <p:ext uri="{BB962C8B-B14F-4D97-AF65-F5344CB8AC3E}">
        <p14:creationId xmlns:p14="http://schemas.microsoft.com/office/powerpoint/2010/main" val="5360065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5246" y="281817"/>
            <a:ext cx="8738754" cy="3046988"/>
          </a:xfrm>
          <a:prstGeom prst="rect">
            <a:avLst/>
          </a:prstGeom>
        </p:spPr>
        <p:txBody>
          <a:bodyPr wrap="square">
            <a:spAutoFit/>
          </a:bodyPr>
          <a:lstStyle/>
          <a:p>
            <a:r>
              <a:rPr lang="en-US" sz="2400" b="1" dirty="0"/>
              <a:t>"...and simply view it as an unparalleled opportunity to step outside their comfort zone."</a:t>
            </a:r>
            <a:endParaRPr lang="en-US" sz="2400" dirty="0"/>
          </a:p>
          <a:p>
            <a:pPr>
              <a:buFont typeface="Arial" panose="020B0604020202020204" pitchFamily="34" charset="0"/>
              <a:buChar char="•"/>
            </a:pPr>
            <a:r>
              <a:rPr lang="en-US" sz="2400" i="1" dirty="0"/>
              <a:t>Explanation</a:t>
            </a:r>
            <a:r>
              <a:rPr lang="en-US" sz="2400" dirty="0"/>
              <a:t>: The writer encourages students to see studying abroad as a unique chance to challenge themselves and try new experiences, which can lead to personal growth. "Stepping outside their comfort zone" means taking risks and facing unfamiliar situations that may be uncomfortable but can also be rewarding.</a:t>
            </a:r>
          </a:p>
        </p:txBody>
      </p:sp>
    </p:spTree>
    <p:extLst>
      <p:ext uri="{BB962C8B-B14F-4D97-AF65-F5344CB8AC3E}">
        <p14:creationId xmlns:p14="http://schemas.microsoft.com/office/powerpoint/2010/main" val="17354160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0944" y="221567"/>
            <a:ext cx="8416637" cy="707886"/>
          </a:xfrm>
          <a:prstGeom prst="rect">
            <a:avLst/>
          </a:prstGeom>
        </p:spPr>
        <p:txBody>
          <a:bodyPr wrap="square">
            <a:spAutoFit/>
          </a:bodyPr>
          <a:lstStyle/>
          <a:p>
            <a:r>
              <a:rPr lang="en-US" sz="2000" dirty="0"/>
              <a:t>1. What do many students consider when thinking about studying abroad?</a:t>
            </a:r>
          </a:p>
        </p:txBody>
      </p:sp>
      <p:sp>
        <p:nvSpPr>
          <p:cNvPr id="4" name="Rectangle 3"/>
          <p:cNvSpPr/>
          <p:nvPr/>
        </p:nvSpPr>
        <p:spPr>
          <a:xfrm>
            <a:off x="1465116" y="667842"/>
            <a:ext cx="6722919" cy="646331"/>
          </a:xfrm>
          <a:prstGeom prst="rect">
            <a:avLst/>
          </a:prstGeom>
        </p:spPr>
        <p:txBody>
          <a:bodyPr wrap="square">
            <a:spAutoFit/>
          </a:bodyPr>
          <a:lstStyle/>
          <a:p>
            <a:r>
              <a:rPr lang="en-US" sz="1800" b="1" dirty="0">
                <a:solidFill>
                  <a:srgbClr val="C00000"/>
                </a:solidFill>
              </a:rPr>
              <a:t>Many students weigh up studying abroad as a series of pros and cons</a:t>
            </a:r>
            <a:r>
              <a:rPr lang="en-US" dirty="0"/>
              <a:t>.</a:t>
            </a:r>
          </a:p>
        </p:txBody>
      </p:sp>
      <p:sp>
        <p:nvSpPr>
          <p:cNvPr id="5" name="Rectangle 4"/>
          <p:cNvSpPr/>
          <p:nvPr/>
        </p:nvSpPr>
        <p:spPr>
          <a:xfrm>
            <a:off x="363680" y="1314173"/>
            <a:ext cx="8136083" cy="584775"/>
          </a:xfrm>
          <a:prstGeom prst="rect">
            <a:avLst/>
          </a:prstGeom>
        </p:spPr>
        <p:txBody>
          <a:bodyPr wrap="square">
            <a:spAutoFit/>
          </a:bodyPr>
          <a:lstStyle/>
          <a:p>
            <a:r>
              <a:rPr lang="en-US" sz="1600" b="1" dirty="0"/>
              <a:t>2. What metaphor does the writer use to express uncertainty about studying abroad</a:t>
            </a:r>
          </a:p>
        </p:txBody>
      </p:sp>
      <p:sp>
        <p:nvSpPr>
          <p:cNvPr id="6" name="Rectangle 5"/>
          <p:cNvSpPr/>
          <p:nvPr/>
        </p:nvSpPr>
        <p:spPr>
          <a:xfrm>
            <a:off x="1465116" y="1637338"/>
            <a:ext cx="7471066" cy="830997"/>
          </a:xfrm>
          <a:prstGeom prst="rect">
            <a:avLst/>
          </a:prstGeom>
        </p:spPr>
        <p:txBody>
          <a:bodyPr wrap="square">
            <a:spAutoFit/>
          </a:bodyPr>
          <a:lstStyle/>
          <a:p>
            <a:r>
              <a:rPr lang="en-US" sz="1600" b="1" dirty="0">
                <a:solidFill>
                  <a:srgbClr val="C00000"/>
                </a:solidFill>
              </a:rPr>
              <a:t>The writer uses the metaphor "whether the grass will be greener on the other side" to express uncertainty about whether studying abroad will be better than their current situation</a:t>
            </a:r>
            <a:r>
              <a:rPr lang="en-US" dirty="0"/>
              <a:t>.</a:t>
            </a:r>
          </a:p>
        </p:txBody>
      </p:sp>
      <p:sp>
        <p:nvSpPr>
          <p:cNvPr id="7" name="Rectangle 6"/>
          <p:cNvSpPr/>
          <p:nvPr/>
        </p:nvSpPr>
        <p:spPr>
          <a:xfrm>
            <a:off x="467591" y="2606833"/>
            <a:ext cx="8032172" cy="400110"/>
          </a:xfrm>
          <a:prstGeom prst="rect">
            <a:avLst/>
          </a:prstGeom>
        </p:spPr>
        <p:txBody>
          <a:bodyPr wrap="square">
            <a:spAutoFit/>
          </a:bodyPr>
          <a:lstStyle/>
          <a:p>
            <a:r>
              <a:rPr lang="en-US" sz="2000" b="1" dirty="0"/>
              <a:t>3. What does the writer argue students should focus less on?</a:t>
            </a:r>
          </a:p>
        </p:txBody>
      </p:sp>
      <p:sp>
        <p:nvSpPr>
          <p:cNvPr id="8" name="Rectangle 7"/>
          <p:cNvSpPr/>
          <p:nvPr/>
        </p:nvSpPr>
        <p:spPr>
          <a:xfrm>
            <a:off x="1319644" y="3006943"/>
            <a:ext cx="7460673" cy="584775"/>
          </a:xfrm>
          <a:prstGeom prst="rect">
            <a:avLst/>
          </a:prstGeom>
        </p:spPr>
        <p:txBody>
          <a:bodyPr wrap="square">
            <a:spAutoFit/>
          </a:bodyPr>
          <a:lstStyle/>
          <a:p>
            <a:r>
              <a:rPr lang="en-US" sz="1600" b="1" dirty="0">
                <a:solidFill>
                  <a:srgbClr val="C00000"/>
                </a:solidFill>
              </a:rPr>
              <a:t>The writer argues that students should focus less on whether heading abroad is going to be better.</a:t>
            </a:r>
          </a:p>
        </p:txBody>
      </p:sp>
      <p:sp>
        <p:nvSpPr>
          <p:cNvPr id="9" name="Rectangle 8"/>
          <p:cNvSpPr/>
          <p:nvPr/>
        </p:nvSpPr>
        <p:spPr>
          <a:xfrm>
            <a:off x="467591" y="3714828"/>
            <a:ext cx="7907482" cy="646331"/>
          </a:xfrm>
          <a:prstGeom prst="rect">
            <a:avLst/>
          </a:prstGeom>
        </p:spPr>
        <p:txBody>
          <a:bodyPr wrap="square">
            <a:spAutoFit/>
          </a:bodyPr>
          <a:lstStyle/>
          <a:p>
            <a:r>
              <a:rPr lang="en-US" sz="1800" b="1" dirty="0"/>
              <a:t>4. What opportunity does the writer suggest studying abroad provides?</a:t>
            </a:r>
          </a:p>
        </p:txBody>
      </p:sp>
      <p:sp>
        <p:nvSpPr>
          <p:cNvPr id="10" name="Rectangle 9"/>
          <p:cNvSpPr/>
          <p:nvPr/>
        </p:nvSpPr>
        <p:spPr>
          <a:xfrm>
            <a:off x="1849581" y="4130326"/>
            <a:ext cx="6930736" cy="646331"/>
          </a:xfrm>
          <a:prstGeom prst="rect">
            <a:avLst/>
          </a:prstGeom>
        </p:spPr>
        <p:txBody>
          <a:bodyPr wrap="square">
            <a:spAutoFit/>
          </a:bodyPr>
          <a:lstStyle/>
          <a:p>
            <a:r>
              <a:rPr lang="en-US" sz="1800" b="1" dirty="0">
                <a:solidFill>
                  <a:srgbClr val="C00000"/>
                </a:solidFill>
              </a:rPr>
              <a:t>The writer suggests that studying abroad provides an unparalleled opportunity to step outside their comfort zone.</a:t>
            </a:r>
          </a:p>
        </p:txBody>
      </p:sp>
    </p:spTree>
    <p:extLst>
      <p:ext uri="{BB962C8B-B14F-4D97-AF65-F5344CB8AC3E}">
        <p14:creationId xmlns:p14="http://schemas.microsoft.com/office/powerpoint/2010/main" val="4251735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0718" y="512512"/>
            <a:ext cx="8323118" cy="830997"/>
          </a:xfrm>
          <a:prstGeom prst="rect">
            <a:avLst/>
          </a:prstGeom>
        </p:spPr>
        <p:txBody>
          <a:bodyPr wrap="square">
            <a:spAutoFit/>
          </a:bodyPr>
          <a:lstStyle/>
          <a:p>
            <a:r>
              <a:rPr lang="en-US" sz="2400" b="1" dirty="0"/>
              <a:t>5. What does "stepping outside their comfort zone" mean in this context?</a:t>
            </a:r>
          </a:p>
        </p:txBody>
      </p:sp>
      <p:sp>
        <p:nvSpPr>
          <p:cNvPr id="3" name="Rectangle 2"/>
          <p:cNvSpPr/>
          <p:nvPr/>
        </p:nvSpPr>
        <p:spPr>
          <a:xfrm>
            <a:off x="457200" y="1492023"/>
            <a:ext cx="8416636" cy="923330"/>
          </a:xfrm>
          <a:prstGeom prst="rect">
            <a:avLst/>
          </a:prstGeom>
        </p:spPr>
        <p:txBody>
          <a:bodyPr wrap="square">
            <a:spAutoFit/>
          </a:bodyPr>
          <a:lstStyle/>
          <a:p>
            <a:r>
              <a:rPr lang="en-US" sz="1800" b="1" dirty="0">
                <a:solidFill>
                  <a:srgbClr val="C00000"/>
                </a:solidFill>
              </a:rPr>
              <a:t>In this context, "stepping outside their comfort zone" means taking risks and facing unfamiliar situations that may be uncomfortable but can lead to personal growth and new experiences.</a:t>
            </a:r>
          </a:p>
        </p:txBody>
      </p:sp>
    </p:spTree>
    <p:extLst>
      <p:ext uri="{BB962C8B-B14F-4D97-AF65-F5344CB8AC3E}">
        <p14:creationId xmlns:p14="http://schemas.microsoft.com/office/powerpoint/2010/main" val="2757250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0848" y="147637"/>
            <a:ext cx="4994997" cy="1963732"/>
          </a:xfrm>
          <a:prstGeom prst="rect">
            <a:avLst/>
          </a:prstGeom>
        </p:spPr>
      </p:pic>
      <p:sp>
        <p:nvSpPr>
          <p:cNvPr id="3" name="Rectangle 2"/>
          <p:cNvSpPr/>
          <p:nvPr/>
        </p:nvSpPr>
        <p:spPr>
          <a:xfrm>
            <a:off x="322117" y="2328827"/>
            <a:ext cx="8468591" cy="2677656"/>
          </a:xfrm>
          <a:prstGeom prst="rect">
            <a:avLst/>
          </a:prstGeom>
        </p:spPr>
        <p:txBody>
          <a:bodyPr wrap="square">
            <a:spAutoFit/>
          </a:bodyPr>
          <a:lstStyle/>
          <a:p>
            <a:r>
              <a:rPr lang="en-US" sz="2400" b="1" dirty="0"/>
              <a:t>"However, there are many students each year who let themselves get put off during the application stage."</a:t>
            </a:r>
            <a:endParaRPr lang="en-US" sz="2400" dirty="0"/>
          </a:p>
          <a:p>
            <a:pPr>
              <a:buFont typeface="Arial" panose="020B0604020202020204" pitchFamily="34" charset="0"/>
              <a:buChar char="•"/>
            </a:pPr>
            <a:r>
              <a:rPr lang="en-US" sz="2400" i="1" dirty="0"/>
              <a:t>Explanation</a:t>
            </a:r>
            <a:r>
              <a:rPr lang="en-US" sz="2400" dirty="0"/>
              <a:t>: The writer acknowledges that many students face challenges during the application process for studying abroad. The phrase "let themselves get put off" indicates that these students may become discouraged or lose motivation to apply.</a:t>
            </a:r>
          </a:p>
        </p:txBody>
      </p:sp>
    </p:spTree>
    <p:extLst>
      <p:ext uri="{BB962C8B-B14F-4D97-AF65-F5344CB8AC3E}">
        <p14:creationId xmlns:p14="http://schemas.microsoft.com/office/powerpoint/2010/main" val="33327177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7817" y="237489"/>
            <a:ext cx="8811491" cy="2308324"/>
          </a:xfrm>
          <a:prstGeom prst="rect">
            <a:avLst/>
          </a:prstGeom>
        </p:spPr>
        <p:txBody>
          <a:bodyPr wrap="square">
            <a:spAutoFit/>
          </a:bodyPr>
          <a:lstStyle/>
          <a:p>
            <a:r>
              <a:rPr lang="en-US" sz="2400" b="1" dirty="0"/>
              <a:t>"Of course, a lot of people simply don’t want to study abroad..."</a:t>
            </a:r>
            <a:endParaRPr lang="en-US" sz="2400" dirty="0"/>
          </a:p>
          <a:p>
            <a:pPr>
              <a:buFont typeface="Arial" panose="020B0604020202020204" pitchFamily="34" charset="0"/>
              <a:buChar char="•"/>
            </a:pPr>
            <a:r>
              <a:rPr lang="en-US" sz="2400" i="1" dirty="0"/>
              <a:t>Explanation</a:t>
            </a:r>
            <a:r>
              <a:rPr lang="en-US" sz="2400" dirty="0"/>
              <a:t>: The writer recognizes that not everyone is interested in studying abroad. This suggests that personal preference plays a significant role in the decision-making process.</a:t>
            </a:r>
          </a:p>
        </p:txBody>
      </p:sp>
      <p:sp>
        <p:nvSpPr>
          <p:cNvPr id="3" name="Rectangle 2"/>
          <p:cNvSpPr/>
          <p:nvPr/>
        </p:nvSpPr>
        <p:spPr>
          <a:xfrm>
            <a:off x="207817" y="2731307"/>
            <a:ext cx="8738753" cy="2308324"/>
          </a:xfrm>
          <a:prstGeom prst="rect">
            <a:avLst/>
          </a:prstGeom>
        </p:spPr>
        <p:txBody>
          <a:bodyPr wrap="square">
            <a:spAutoFit/>
          </a:bodyPr>
          <a:lstStyle/>
          <a:p>
            <a:r>
              <a:rPr lang="en-US" sz="2400" b="1" dirty="0"/>
              <a:t>"...but for those who just get cold feet..."</a:t>
            </a:r>
            <a:endParaRPr lang="en-US" sz="2400" dirty="0"/>
          </a:p>
          <a:p>
            <a:pPr>
              <a:buFont typeface="Arial" panose="020B0604020202020204" pitchFamily="34" charset="0"/>
              <a:buChar char="•"/>
            </a:pPr>
            <a:r>
              <a:rPr lang="en-US" sz="2400" i="1" dirty="0"/>
              <a:t>Explanation</a:t>
            </a:r>
            <a:r>
              <a:rPr lang="en-US" sz="2400" dirty="0"/>
              <a:t>: The term "cold feet" refers to a sudden loss of confidence or reluctance to proceed with a decision, often just before taking a significant step. The writer is specifically addressing students who may want to study abroad but hesitate due to fear or anxiety.</a:t>
            </a:r>
          </a:p>
        </p:txBody>
      </p:sp>
    </p:spTree>
    <p:extLst>
      <p:ext uri="{BB962C8B-B14F-4D97-AF65-F5344CB8AC3E}">
        <p14:creationId xmlns:p14="http://schemas.microsoft.com/office/powerpoint/2010/main" val="35109771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5863" y="127002"/>
            <a:ext cx="8562109" cy="1938992"/>
          </a:xfrm>
          <a:prstGeom prst="rect">
            <a:avLst/>
          </a:prstGeom>
        </p:spPr>
        <p:txBody>
          <a:bodyPr wrap="square">
            <a:spAutoFit/>
          </a:bodyPr>
          <a:lstStyle/>
          <a:p>
            <a:r>
              <a:rPr lang="en-US" sz="2400" b="1" dirty="0"/>
              <a:t>"...I think a little bit of impulse can go a long way."</a:t>
            </a:r>
            <a:endParaRPr lang="en-US" sz="2400" dirty="0"/>
          </a:p>
          <a:p>
            <a:pPr>
              <a:buFont typeface="Arial" panose="020B0604020202020204" pitchFamily="34" charset="0"/>
              <a:buChar char="•"/>
            </a:pPr>
            <a:r>
              <a:rPr lang="en-US" sz="2400" i="1" dirty="0"/>
              <a:t>Explanation</a:t>
            </a:r>
            <a:r>
              <a:rPr lang="en-US" sz="2400" dirty="0"/>
              <a:t>: The writer suggests that acting on impulse or taking a leap of faith can be beneficial. This implies that sometimes making a quick decision to apply or commit can lead to positive outcomes.</a:t>
            </a:r>
          </a:p>
        </p:txBody>
      </p:sp>
      <p:sp>
        <p:nvSpPr>
          <p:cNvPr id="5" name="Rectangle 4"/>
          <p:cNvSpPr/>
          <p:nvPr/>
        </p:nvSpPr>
        <p:spPr>
          <a:xfrm>
            <a:off x="155863" y="2291078"/>
            <a:ext cx="8728364" cy="2677656"/>
          </a:xfrm>
          <a:prstGeom prst="rect">
            <a:avLst/>
          </a:prstGeom>
        </p:spPr>
        <p:txBody>
          <a:bodyPr wrap="square">
            <a:spAutoFit/>
          </a:bodyPr>
          <a:lstStyle/>
          <a:p>
            <a:r>
              <a:rPr lang="en-US" sz="2400" dirty="0"/>
              <a:t>"</a:t>
            </a:r>
            <a:r>
              <a:rPr lang="en-US" sz="2400" b="1" dirty="0"/>
              <a:t>Once you are committed to the process, dealing with the prospect of living abroad becomes substantially easier</a:t>
            </a:r>
            <a:r>
              <a:rPr lang="en-US" sz="2400" dirty="0"/>
              <a:t>...</a:t>
            </a:r>
          </a:p>
          <a:p>
            <a:r>
              <a:rPr lang="en-US" sz="2400" dirty="0"/>
              <a:t>Explanation: The writer argues that once a student decides to go through with studying abroad, the challenges and uncertainties associated with the idea of living in a foreign country become more manageable. Commitment provides clarity and reduces anxiety.</a:t>
            </a:r>
          </a:p>
        </p:txBody>
      </p:sp>
    </p:spTree>
    <p:extLst>
      <p:ext uri="{BB962C8B-B14F-4D97-AF65-F5344CB8AC3E}">
        <p14:creationId xmlns:p14="http://schemas.microsoft.com/office/powerpoint/2010/main" val="3593493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4DC"/>
        </a:solidFill>
        <a:effectLst/>
      </p:bgPr>
    </p:bg>
    <p:spTree>
      <p:nvGrpSpPr>
        <p:cNvPr id="1" name="Shape 150"/>
        <p:cNvGrpSpPr/>
        <p:nvPr/>
      </p:nvGrpSpPr>
      <p:grpSpPr>
        <a:xfrm>
          <a:off x="0" y="0"/>
          <a:ext cx="0" cy="0"/>
          <a:chOff x="0" y="0"/>
          <a:chExt cx="0" cy="0"/>
        </a:xfrm>
      </p:grpSpPr>
      <p:sp>
        <p:nvSpPr>
          <p:cNvPr id="155" name="Google Shape;155;p15"/>
          <p:cNvSpPr/>
          <p:nvPr/>
        </p:nvSpPr>
        <p:spPr>
          <a:xfrm rot="-1942238">
            <a:off x="7991732" y="-372770"/>
            <a:ext cx="1114736" cy="2057400"/>
          </a:xfrm>
          <a:custGeom>
            <a:avLst/>
            <a:gdLst/>
            <a:ahLst/>
            <a:cxnLst/>
            <a:rect l="l" t="t" r="r" b="b"/>
            <a:pathLst>
              <a:path w="2229473" h="4114800" extrusionOk="0">
                <a:moveTo>
                  <a:pt x="0" y="0"/>
                </a:moveTo>
                <a:lnTo>
                  <a:pt x="2229473" y="0"/>
                </a:lnTo>
                <a:lnTo>
                  <a:pt x="2229473" y="4114800"/>
                </a:lnTo>
                <a:lnTo>
                  <a:pt x="0" y="4114800"/>
                </a:lnTo>
                <a:lnTo>
                  <a:pt x="0" y="0"/>
                </a:lnTo>
                <a:close/>
              </a:path>
            </a:pathLst>
          </a:custGeom>
          <a:blipFill rotWithShape="1">
            <a:blip r:embed="rId3">
              <a:alphaModFix/>
            </a:blip>
            <a:stretch>
              <a:fillRect/>
            </a:stretch>
          </a:blipFill>
          <a:ln>
            <a:noFill/>
          </a:ln>
        </p:spPr>
      </p:sp>
      <p:sp>
        <p:nvSpPr>
          <p:cNvPr id="156" name="Google Shape;156;p15"/>
          <p:cNvSpPr/>
          <p:nvPr/>
        </p:nvSpPr>
        <p:spPr>
          <a:xfrm rot="-1942238">
            <a:off x="-489962" y="3440113"/>
            <a:ext cx="1114737" cy="2057400"/>
          </a:xfrm>
          <a:custGeom>
            <a:avLst/>
            <a:gdLst/>
            <a:ahLst/>
            <a:cxnLst/>
            <a:rect l="l" t="t" r="r" b="b"/>
            <a:pathLst>
              <a:path w="2229473" h="4114800" extrusionOk="0">
                <a:moveTo>
                  <a:pt x="0" y="0"/>
                </a:moveTo>
                <a:lnTo>
                  <a:pt x="2229474" y="0"/>
                </a:lnTo>
                <a:lnTo>
                  <a:pt x="2229474" y="4114800"/>
                </a:lnTo>
                <a:lnTo>
                  <a:pt x="0" y="4114800"/>
                </a:lnTo>
                <a:lnTo>
                  <a:pt x="0" y="0"/>
                </a:lnTo>
                <a:close/>
              </a:path>
            </a:pathLst>
          </a:custGeom>
          <a:blipFill rotWithShape="1">
            <a:blip r:embed="rId3">
              <a:alphaModFix/>
            </a:blip>
            <a:stretch>
              <a:fillRect/>
            </a:stretch>
          </a:blipFill>
          <a:ln>
            <a:noFill/>
          </a:ln>
        </p:spPr>
      </p:sp>
      <p:sp>
        <p:nvSpPr>
          <p:cNvPr id="157" name="Google Shape;157;p15"/>
          <p:cNvSpPr/>
          <p:nvPr/>
        </p:nvSpPr>
        <p:spPr>
          <a:xfrm>
            <a:off x="67407" y="-155864"/>
            <a:ext cx="1021516" cy="1268994"/>
          </a:xfrm>
          <a:custGeom>
            <a:avLst/>
            <a:gdLst/>
            <a:ahLst/>
            <a:cxnLst/>
            <a:rect l="l" t="t" r="r" b="b"/>
            <a:pathLst>
              <a:path w="2625991" h="4114800" extrusionOk="0">
                <a:moveTo>
                  <a:pt x="0" y="0"/>
                </a:moveTo>
                <a:lnTo>
                  <a:pt x="2625990" y="0"/>
                </a:lnTo>
                <a:lnTo>
                  <a:pt x="2625990" y="4114800"/>
                </a:lnTo>
                <a:lnTo>
                  <a:pt x="0" y="4114800"/>
                </a:lnTo>
                <a:lnTo>
                  <a:pt x="0" y="0"/>
                </a:lnTo>
                <a:close/>
              </a:path>
            </a:pathLst>
          </a:custGeom>
          <a:blipFill rotWithShape="1">
            <a:blip r:embed="rId4">
              <a:alphaModFix/>
            </a:blip>
            <a:stretch>
              <a:fillRect/>
            </a:stretch>
          </a:blipFill>
          <a:ln>
            <a:noFill/>
          </a:ln>
        </p:spPr>
      </p:sp>
      <p:sp>
        <p:nvSpPr>
          <p:cNvPr id="2" name="Rectangle 1"/>
          <p:cNvSpPr/>
          <p:nvPr/>
        </p:nvSpPr>
        <p:spPr>
          <a:xfrm>
            <a:off x="2219740" y="198730"/>
            <a:ext cx="4468505"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Gloria Hallelujah" panose="020B0604020202020204" charset="0"/>
              </a:rPr>
              <a:t>Warming up </a:t>
            </a:r>
          </a:p>
        </p:txBody>
      </p:sp>
      <p:sp>
        <p:nvSpPr>
          <p:cNvPr id="3" name="Rectangle 2"/>
          <p:cNvSpPr/>
          <p:nvPr/>
        </p:nvSpPr>
        <p:spPr>
          <a:xfrm>
            <a:off x="578165" y="1620981"/>
            <a:ext cx="3962662" cy="2701637"/>
          </a:xfrm>
          <a:prstGeom prst="rect">
            <a:avLst/>
          </a:prstGeom>
          <a:solidFill>
            <a:schemeClr val="accent6">
              <a:lumMod val="5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a:solidFill>
                  <a:schemeClr val="accent4"/>
                </a:solidFill>
                <a:latin typeface="Gloria Hallelujah" panose="020B0604020202020204" charset="0"/>
              </a:rPr>
              <a:t>Students 1+3 </a:t>
            </a:r>
            <a:r>
              <a:rPr lang="en-US" sz="3600" dirty="0">
                <a:solidFill>
                  <a:schemeClr val="tx1"/>
                </a:solidFill>
                <a:latin typeface="Gloria Hallelujah" panose="020B0604020202020204" charset="0"/>
              </a:rPr>
              <a:t>: </a:t>
            </a:r>
          </a:p>
          <a:p>
            <a:pPr marL="285750" indent="-285750">
              <a:buFont typeface="Arial" panose="020B0604020202020204" pitchFamily="34" charset="0"/>
              <a:buChar char="•"/>
            </a:pPr>
            <a:r>
              <a:rPr lang="en-US" sz="2800" dirty="0">
                <a:solidFill>
                  <a:schemeClr val="tx1"/>
                </a:solidFill>
                <a:latin typeface="Gloria Hallelujah" panose="020B0604020202020204" charset="0"/>
              </a:rPr>
              <a:t>Read the questions.</a:t>
            </a:r>
          </a:p>
          <a:p>
            <a:pPr marL="285750" indent="-285750">
              <a:buFont typeface="Arial" panose="020B0604020202020204" pitchFamily="34" charset="0"/>
              <a:buChar char="•"/>
            </a:pPr>
            <a:r>
              <a:rPr lang="en-US" sz="2800" dirty="0">
                <a:solidFill>
                  <a:schemeClr val="tx1"/>
                </a:solidFill>
                <a:latin typeface="Gloria Hallelujah" panose="020B0604020202020204" charset="0"/>
              </a:rPr>
              <a:t>Listen and answer the questions that follow</a:t>
            </a:r>
            <a:r>
              <a:rPr lang="en-US" sz="3600" dirty="0">
                <a:solidFill>
                  <a:schemeClr val="tx1"/>
                </a:solidFill>
                <a:latin typeface="Gloria Hallelujah" panose="020B0604020202020204" charset="0"/>
              </a:rPr>
              <a:t>.</a:t>
            </a:r>
          </a:p>
        </p:txBody>
      </p:sp>
      <p:sp>
        <p:nvSpPr>
          <p:cNvPr id="15" name="Rectangle 14"/>
          <p:cNvSpPr/>
          <p:nvPr/>
        </p:nvSpPr>
        <p:spPr>
          <a:xfrm>
            <a:off x="4845365" y="1620981"/>
            <a:ext cx="3962662" cy="2701637"/>
          </a:xfrm>
          <a:prstGeom prst="rect">
            <a:avLst/>
          </a:prstGeom>
          <a:solidFill>
            <a:schemeClr val="accent6">
              <a:lumMod val="5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accent4"/>
                </a:solidFill>
                <a:latin typeface="Gloria Hallelujah" panose="020B0604020202020204" charset="0"/>
              </a:rPr>
              <a:t>Students 2+4 </a:t>
            </a:r>
            <a:r>
              <a:rPr lang="en-US" sz="2800" dirty="0">
                <a:solidFill>
                  <a:schemeClr val="tx1"/>
                </a:solidFill>
                <a:latin typeface="Gloria Hallelujah" panose="020B0604020202020204" charset="0"/>
              </a:rPr>
              <a:t>: </a:t>
            </a:r>
          </a:p>
          <a:p>
            <a:pPr marL="285750" indent="-285750">
              <a:buFont typeface="Arial" panose="020B0604020202020204" pitchFamily="34" charset="0"/>
              <a:buChar char="•"/>
            </a:pPr>
            <a:r>
              <a:rPr lang="en-US" sz="2800" dirty="0">
                <a:solidFill>
                  <a:schemeClr val="tx1"/>
                </a:solidFill>
                <a:latin typeface="Gloria Hallelujah" panose="020B0604020202020204" charset="0"/>
              </a:rPr>
              <a:t>Read the questions.</a:t>
            </a:r>
          </a:p>
          <a:p>
            <a:pPr marL="285750" indent="-285750">
              <a:buFont typeface="Arial" panose="020B0604020202020204" pitchFamily="34" charset="0"/>
              <a:buChar char="•"/>
            </a:pPr>
            <a:r>
              <a:rPr lang="en-US" sz="2800" dirty="0">
                <a:solidFill>
                  <a:schemeClr val="tx1"/>
                </a:solidFill>
                <a:latin typeface="Gloria Hallelujah" panose="020B0604020202020204" charset="0"/>
              </a:rPr>
              <a:t>Listen and choose the correct answers </a:t>
            </a:r>
          </a:p>
        </p:txBody>
      </p:sp>
      <p:sp>
        <p:nvSpPr>
          <p:cNvPr id="5" name="Rectangle 4">
            <a:hlinkClick r:id="rId5"/>
          </p:cNvPr>
          <p:cNvSpPr/>
          <p:nvPr/>
        </p:nvSpPr>
        <p:spPr>
          <a:xfrm>
            <a:off x="1423555" y="4468813"/>
            <a:ext cx="6328063" cy="581169"/>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3290" y="285631"/>
            <a:ext cx="8676409" cy="2677656"/>
          </a:xfrm>
          <a:prstGeom prst="rect">
            <a:avLst/>
          </a:prstGeom>
        </p:spPr>
        <p:txBody>
          <a:bodyPr wrap="square">
            <a:spAutoFit/>
          </a:bodyPr>
          <a:lstStyle/>
          <a:p>
            <a:r>
              <a:rPr lang="en-US" sz="2400" b="1" dirty="0"/>
              <a:t>"...and actively look for positive rather than the downside."</a:t>
            </a:r>
            <a:endParaRPr lang="en-US" sz="2400" dirty="0"/>
          </a:p>
          <a:p>
            <a:pPr>
              <a:buFont typeface="Arial" panose="020B0604020202020204" pitchFamily="34" charset="0"/>
              <a:buChar char="•"/>
            </a:pPr>
            <a:r>
              <a:rPr lang="en-US" sz="2400" i="1" dirty="0"/>
              <a:t>Explanation</a:t>
            </a:r>
            <a:r>
              <a:rPr lang="en-US" sz="2400" dirty="0"/>
              <a:t>: The writer emphasizes the importance of focusing on the positive aspects of studying abroad instead of dwelling on potential negatives. This proactive mindset can help students enjoy the experience and make the most of their time abroad.</a:t>
            </a:r>
          </a:p>
        </p:txBody>
      </p:sp>
    </p:spTree>
    <p:extLst>
      <p:ext uri="{BB962C8B-B14F-4D97-AF65-F5344CB8AC3E}">
        <p14:creationId xmlns:p14="http://schemas.microsoft.com/office/powerpoint/2010/main" val="9925087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3518" y="65187"/>
            <a:ext cx="9050481" cy="4801314"/>
          </a:xfrm>
          <a:prstGeom prst="rect">
            <a:avLst/>
          </a:prstGeom>
        </p:spPr>
        <p:txBody>
          <a:bodyPr wrap="square">
            <a:spAutoFit/>
          </a:bodyPr>
          <a:lstStyle/>
          <a:p>
            <a:r>
              <a:rPr lang="en-US" sz="1600" b="1" dirty="0"/>
              <a:t>1. </a:t>
            </a:r>
            <a:r>
              <a:rPr lang="en-US" sz="1800" b="1" dirty="0">
                <a:solidFill>
                  <a:srgbClr val="C00000"/>
                </a:solidFill>
              </a:rPr>
              <a:t>Put off</a:t>
            </a:r>
            <a:r>
              <a:rPr lang="en-US" sz="1800" b="1" dirty="0"/>
              <a:t>: to cause someone to lose interest or motivation.</a:t>
            </a:r>
          </a:p>
          <a:p>
            <a:r>
              <a:rPr lang="en-US" sz="1800" b="1" dirty="0"/>
              <a:t>2. Application stage: The phase in the process where individuals formally apply for a program or opportunity, such as studying abroad. This often involves submitting required documents and completing various forms.</a:t>
            </a:r>
          </a:p>
          <a:p>
            <a:r>
              <a:rPr lang="en-US" sz="1800" b="1" dirty="0"/>
              <a:t>3. </a:t>
            </a:r>
            <a:r>
              <a:rPr lang="en-US" sz="1800" b="1" dirty="0">
                <a:solidFill>
                  <a:srgbClr val="C00000"/>
                </a:solidFill>
              </a:rPr>
              <a:t>Cold feet</a:t>
            </a:r>
            <a:r>
              <a:rPr lang="en-US" sz="1800" b="1" dirty="0"/>
              <a:t>: A feeling of nervousness or anxiety that leads to hesitation or withdrawal from a decision or commitment, especially just before taking action.</a:t>
            </a:r>
          </a:p>
          <a:p>
            <a:r>
              <a:rPr lang="en-US" sz="1800" b="1" dirty="0"/>
              <a:t>4. </a:t>
            </a:r>
            <a:r>
              <a:rPr lang="en-US" sz="1800" b="1" dirty="0">
                <a:solidFill>
                  <a:srgbClr val="C00000"/>
                </a:solidFill>
              </a:rPr>
              <a:t>Impulse</a:t>
            </a:r>
            <a:r>
              <a:rPr lang="en-US" sz="1800" b="1" dirty="0"/>
              <a:t>: A sudden urge or instinct to act without premeditation; a spontaneous decision that can lead to action.</a:t>
            </a:r>
          </a:p>
          <a:p>
            <a:r>
              <a:rPr lang="en-US" sz="1800" b="1" dirty="0"/>
              <a:t>Committed: Dedicated to a particular course of action; having made a firm decision to pursue a goal or project.</a:t>
            </a:r>
          </a:p>
          <a:p>
            <a:r>
              <a:rPr lang="en-US" sz="1800" b="1" dirty="0"/>
              <a:t>5. </a:t>
            </a:r>
            <a:r>
              <a:rPr lang="en-US" sz="1800" b="1" dirty="0">
                <a:solidFill>
                  <a:srgbClr val="C00000"/>
                </a:solidFill>
              </a:rPr>
              <a:t>Prospect</a:t>
            </a:r>
            <a:r>
              <a:rPr lang="en-US" sz="1800" b="1" dirty="0"/>
              <a:t>: The possibility or likelihood of some future event occurring; in this context, it refers to the anticipation of living abroad.</a:t>
            </a:r>
          </a:p>
          <a:p>
            <a:r>
              <a:rPr lang="en-US" sz="1800" b="1" dirty="0"/>
              <a:t>6.</a:t>
            </a:r>
            <a:r>
              <a:rPr lang="en-US" sz="1800" b="1" dirty="0">
                <a:solidFill>
                  <a:srgbClr val="C00000"/>
                </a:solidFill>
              </a:rPr>
              <a:t>Substantially</a:t>
            </a:r>
            <a:r>
              <a:rPr lang="en-US" sz="1800" b="1" dirty="0"/>
              <a:t>: To a great extent or degree; significantly; in this context, it indicates that the ease of dealing with living abroad increases significantly after commitment.</a:t>
            </a:r>
          </a:p>
          <a:p>
            <a:r>
              <a:rPr lang="en-US" sz="1800" b="1" dirty="0"/>
              <a:t>6.</a:t>
            </a:r>
            <a:r>
              <a:rPr lang="en-US" sz="1800" b="1" dirty="0">
                <a:solidFill>
                  <a:srgbClr val="C00000"/>
                </a:solidFill>
              </a:rPr>
              <a:t>Downside</a:t>
            </a:r>
            <a:r>
              <a:rPr lang="en-US" sz="1800" b="1" dirty="0"/>
              <a:t> : The negative aspects or disadvantages of a situation; the less favorable side of something.</a:t>
            </a:r>
          </a:p>
        </p:txBody>
      </p:sp>
    </p:spTree>
    <p:extLst>
      <p:ext uri="{BB962C8B-B14F-4D97-AF65-F5344CB8AC3E}">
        <p14:creationId xmlns:p14="http://schemas.microsoft.com/office/powerpoint/2010/main" val="16625710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2176" y="164955"/>
            <a:ext cx="4542559" cy="1725582"/>
          </a:xfrm>
          <a:prstGeom prst="rect">
            <a:avLst/>
          </a:prstGeom>
        </p:spPr>
      </p:pic>
      <p:sp>
        <p:nvSpPr>
          <p:cNvPr id="4" name="Rectangle 3"/>
          <p:cNvSpPr/>
          <p:nvPr/>
        </p:nvSpPr>
        <p:spPr>
          <a:xfrm>
            <a:off x="311727" y="2326063"/>
            <a:ext cx="8385463" cy="1877437"/>
          </a:xfrm>
          <a:prstGeom prst="rect">
            <a:avLst/>
          </a:prstGeom>
        </p:spPr>
        <p:txBody>
          <a:bodyPr wrap="square">
            <a:spAutoFit/>
          </a:bodyPr>
          <a:lstStyle/>
          <a:p>
            <a:r>
              <a:rPr lang="en-US" sz="2000" b="1" dirty="0"/>
              <a:t>"But there are some administrative hurdles to get through first.</a:t>
            </a:r>
          </a:p>
          <a:p>
            <a:r>
              <a:rPr lang="en-US" sz="2000" b="1" dirty="0"/>
              <a:t>Explanation: </a:t>
            </a:r>
            <a:r>
              <a:rPr lang="en-US" sz="2400" dirty="0"/>
              <a:t>The writer introduces the idea that before students can study abroad, they must overcome certain bureaucratic challenges or obstacles related to the administrative processes of applications and requirements.</a:t>
            </a:r>
          </a:p>
        </p:txBody>
      </p:sp>
      <p:sp>
        <p:nvSpPr>
          <p:cNvPr id="5" name="Rectangle 4"/>
          <p:cNvSpPr/>
          <p:nvPr/>
        </p:nvSpPr>
        <p:spPr>
          <a:xfrm>
            <a:off x="4738255" y="1278082"/>
            <a:ext cx="1828800" cy="5195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Hurdles : problems , obstacles </a:t>
            </a:r>
          </a:p>
        </p:txBody>
      </p:sp>
    </p:spTree>
    <p:extLst>
      <p:ext uri="{BB962C8B-B14F-4D97-AF65-F5344CB8AC3E}">
        <p14:creationId xmlns:p14="http://schemas.microsoft.com/office/powerpoint/2010/main" val="3434215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7035" y="278006"/>
            <a:ext cx="8624455" cy="2246769"/>
          </a:xfrm>
          <a:prstGeom prst="rect">
            <a:avLst/>
          </a:prstGeom>
        </p:spPr>
        <p:txBody>
          <a:bodyPr wrap="square">
            <a:spAutoFit/>
          </a:bodyPr>
          <a:lstStyle/>
          <a:p>
            <a:r>
              <a:rPr lang="en-US" sz="2000" b="1" dirty="0"/>
              <a:t>"Logistically speaking, it’s very different to provide application processes than any student might have experienced."</a:t>
            </a:r>
            <a:endParaRPr lang="en-US" sz="2000" dirty="0"/>
          </a:p>
          <a:p>
            <a:pPr>
              <a:buFont typeface="Arial" panose="020B0604020202020204" pitchFamily="34" charset="0"/>
              <a:buChar char="•"/>
            </a:pPr>
            <a:r>
              <a:rPr lang="en-US" sz="2000" dirty="0">
                <a:solidFill>
                  <a:srgbClr val="C00000"/>
                </a:solidFill>
              </a:rPr>
              <a:t>Explanation</a:t>
            </a:r>
            <a:r>
              <a:rPr lang="en-US" sz="2000" dirty="0"/>
              <a:t>: The phrase "logistically speaking" indicates that the writer is discussing the practical aspects of the application process. The writer suggests that the application processes for studying abroad differ significantly from what students may have encountered in their previous academic experiences.</a:t>
            </a:r>
          </a:p>
        </p:txBody>
      </p:sp>
      <p:sp>
        <p:nvSpPr>
          <p:cNvPr id="3" name="Rectangle 2"/>
          <p:cNvSpPr/>
          <p:nvPr/>
        </p:nvSpPr>
        <p:spPr>
          <a:xfrm>
            <a:off x="270163" y="3043034"/>
            <a:ext cx="8769927" cy="1323439"/>
          </a:xfrm>
          <a:prstGeom prst="rect">
            <a:avLst/>
          </a:prstGeom>
        </p:spPr>
        <p:txBody>
          <a:bodyPr wrap="square">
            <a:spAutoFit/>
          </a:bodyPr>
          <a:lstStyle/>
          <a:p>
            <a:r>
              <a:rPr lang="en-US" sz="2000" b="1" dirty="0"/>
              <a:t>"Universities have study abroad teams..."</a:t>
            </a:r>
            <a:endParaRPr lang="en-US" sz="2000" dirty="0"/>
          </a:p>
          <a:p>
            <a:pPr>
              <a:buFont typeface="Arial" panose="020B0604020202020204" pitchFamily="34" charset="0"/>
              <a:buChar char="•"/>
            </a:pPr>
            <a:r>
              <a:rPr lang="en-US" sz="2000" b="1" dirty="0">
                <a:solidFill>
                  <a:srgbClr val="C00000"/>
                </a:solidFill>
              </a:rPr>
              <a:t>Explanation</a:t>
            </a:r>
            <a:r>
              <a:rPr lang="en-US" sz="2000" dirty="0"/>
              <a:t>: This part states that universities employ dedicated teams responsible for facilitating and managing study abroad programs. These teams provide support and guidance to students interested in going abroad.</a:t>
            </a:r>
          </a:p>
        </p:txBody>
      </p:sp>
    </p:spTree>
    <p:extLst>
      <p:ext uri="{BB962C8B-B14F-4D97-AF65-F5344CB8AC3E}">
        <p14:creationId xmlns:p14="http://schemas.microsoft.com/office/powerpoint/2010/main" val="2268516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3909" y="129768"/>
            <a:ext cx="8863445" cy="2677656"/>
          </a:xfrm>
          <a:prstGeom prst="rect">
            <a:avLst/>
          </a:prstGeom>
        </p:spPr>
        <p:txBody>
          <a:bodyPr wrap="square">
            <a:spAutoFit/>
          </a:bodyPr>
          <a:lstStyle/>
          <a:p>
            <a:r>
              <a:rPr lang="en-US" b="1" dirty="0"/>
              <a:t>"...</a:t>
            </a:r>
            <a:r>
              <a:rPr lang="en-US" sz="2400" b="1" dirty="0"/>
              <a:t>host preparation talks and they tell you what you need to do...</a:t>
            </a:r>
          </a:p>
          <a:p>
            <a:r>
              <a:rPr lang="en-US" sz="2400" b="1" dirty="0"/>
              <a:t>"Explanation: </a:t>
            </a:r>
            <a:r>
              <a:rPr lang="en-US" sz="2400" dirty="0"/>
              <a:t>The "preparation talks" refer to informational sessions organized by the study abroad teams. During these talks, students are informed about the requirements, procedures, and important information they need to know before embarking on their study abroad journey.</a:t>
            </a:r>
          </a:p>
        </p:txBody>
      </p:sp>
      <p:sp>
        <p:nvSpPr>
          <p:cNvPr id="3" name="Rectangle 2"/>
          <p:cNvSpPr/>
          <p:nvPr/>
        </p:nvSpPr>
        <p:spPr>
          <a:xfrm>
            <a:off x="103909" y="2830084"/>
            <a:ext cx="9040091" cy="2000548"/>
          </a:xfrm>
          <a:prstGeom prst="rect">
            <a:avLst/>
          </a:prstGeom>
        </p:spPr>
        <p:txBody>
          <a:bodyPr wrap="square">
            <a:spAutoFit/>
          </a:bodyPr>
          <a:lstStyle/>
          <a:p>
            <a:r>
              <a:rPr lang="en-US" sz="2000" b="1" dirty="0"/>
              <a:t>"...but it requires a lot of independent effort."</a:t>
            </a:r>
            <a:endParaRPr lang="en-US" sz="2000" dirty="0"/>
          </a:p>
          <a:p>
            <a:pPr>
              <a:buFont typeface="Arial" panose="020B0604020202020204" pitchFamily="34" charset="0"/>
              <a:buChar char="•"/>
            </a:pPr>
            <a:r>
              <a:rPr lang="en-US" sz="2000" i="1" dirty="0"/>
              <a:t>Explanation</a:t>
            </a:r>
            <a:r>
              <a:rPr lang="en-US" sz="2000" dirty="0"/>
              <a:t>: The writer emphasizes that despite the support provided by the universities, students must take the initiative and put in considerable effort themselves. This suggests that self-motivation and responsibility are crucial for successfully navigating the application process and preparing for studying abroad</a:t>
            </a:r>
            <a:r>
              <a:rPr lang="en-US" sz="2400" dirty="0"/>
              <a:t>.</a:t>
            </a:r>
          </a:p>
        </p:txBody>
      </p:sp>
    </p:spTree>
    <p:extLst>
      <p:ext uri="{BB962C8B-B14F-4D97-AF65-F5344CB8AC3E}">
        <p14:creationId xmlns:p14="http://schemas.microsoft.com/office/powerpoint/2010/main" val="14880136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0946" y="221567"/>
            <a:ext cx="8167254" cy="707886"/>
          </a:xfrm>
          <a:prstGeom prst="rect">
            <a:avLst/>
          </a:prstGeom>
        </p:spPr>
        <p:txBody>
          <a:bodyPr wrap="square">
            <a:spAutoFit/>
          </a:bodyPr>
          <a:lstStyle/>
          <a:p>
            <a:r>
              <a:rPr lang="en-US" sz="2000" b="1" dirty="0"/>
              <a:t>1. What are students required to overcome before studying abroad?</a:t>
            </a:r>
          </a:p>
        </p:txBody>
      </p:sp>
      <p:sp>
        <p:nvSpPr>
          <p:cNvPr id="3" name="Rectangle 2"/>
          <p:cNvSpPr/>
          <p:nvPr/>
        </p:nvSpPr>
        <p:spPr>
          <a:xfrm>
            <a:off x="1735282" y="667843"/>
            <a:ext cx="7138554" cy="646331"/>
          </a:xfrm>
          <a:prstGeom prst="rect">
            <a:avLst/>
          </a:prstGeom>
        </p:spPr>
        <p:txBody>
          <a:bodyPr wrap="square">
            <a:spAutoFit/>
          </a:bodyPr>
          <a:lstStyle/>
          <a:p>
            <a:r>
              <a:rPr lang="en-US" sz="1800" b="1" dirty="0">
                <a:solidFill>
                  <a:srgbClr val="C00000"/>
                </a:solidFill>
              </a:rPr>
              <a:t>Students are required to overcome administrative hurdles before studying abroad.</a:t>
            </a:r>
          </a:p>
        </p:txBody>
      </p:sp>
      <p:sp>
        <p:nvSpPr>
          <p:cNvPr id="4" name="Rectangle 3"/>
          <p:cNvSpPr/>
          <p:nvPr/>
        </p:nvSpPr>
        <p:spPr>
          <a:xfrm>
            <a:off x="228600" y="1332300"/>
            <a:ext cx="8073736" cy="646331"/>
          </a:xfrm>
          <a:prstGeom prst="rect">
            <a:avLst/>
          </a:prstGeom>
        </p:spPr>
        <p:txBody>
          <a:bodyPr wrap="square">
            <a:spAutoFit/>
          </a:bodyPr>
          <a:lstStyle/>
          <a:p>
            <a:r>
              <a:rPr lang="en-US" sz="1800" b="1" dirty="0"/>
              <a:t>2. How does the writer describe the application processes for studying abroad?</a:t>
            </a:r>
          </a:p>
        </p:txBody>
      </p:sp>
      <p:sp>
        <p:nvSpPr>
          <p:cNvPr id="5" name="Rectangle 4"/>
          <p:cNvSpPr/>
          <p:nvPr/>
        </p:nvSpPr>
        <p:spPr>
          <a:xfrm>
            <a:off x="1569028" y="1731102"/>
            <a:ext cx="6982691" cy="830997"/>
          </a:xfrm>
          <a:prstGeom prst="rect">
            <a:avLst/>
          </a:prstGeom>
        </p:spPr>
        <p:txBody>
          <a:bodyPr wrap="square">
            <a:spAutoFit/>
          </a:bodyPr>
          <a:lstStyle/>
          <a:p>
            <a:r>
              <a:rPr lang="en-US" sz="1600" b="1" dirty="0">
                <a:solidFill>
                  <a:srgbClr val="C00000"/>
                </a:solidFill>
              </a:rPr>
              <a:t>The writer describes the application processes for studying abroad as very different from what any student might have experienced in their previous academic applications.</a:t>
            </a:r>
          </a:p>
        </p:txBody>
      </p:sp>
      <p:sp>
        <p:nvSpPr>
          <p:cNvPr id="6" name="Rectangle 5"/>
          <p:cNvSpPr/>
          <p:nvPr/>
        </p:nvSpPr>
        <p:spPr>
          <a:xfrm>
            <a:off x="290946" y="2771156"/>
            <a:ext cx="8260772" cy="707886"/>
          </a:xfrm>
          <a:prstGeom prst="rect">
            <a:avLst/>
          </a:prstGeom>
        </p:spPr>
        <p:txBody>
          <a:bodyPr wrap="square">
            <a:spAutoFit/>
          </a:bodyPr>
          <a:lstStyle/>
          <a:p>
            <a:r>
              <a:rPr lang="en-US" sz="2000" b="1" dirty="0"/>
              <a:t>3. What does "logistically speaking" suggest about the writer's focus?</a:t>
            </a:r>
          </a:p>
        </p:txBody>
      </p:sp>
      <p:sp>
        <p:nvSpPr>
          <p:cNvPr id="8" name="Rectangle 7"/>
          <p:cNvSpPr/>
          <p:nvPr/>
        </p:nvSpPr>
        <p:spPr>
          <a:xfrm>
            <a:off x="1340427" y="3237901"/>
            <a:ext cx="7377545" cy="830997"/>
          </a:xfrm>
          <a:prstGeom prst="rect">
            <a:avLst/>
          </a:prstGeom>
        </p:spPr>
        <p:txBody>
          <a:bodyPr wrap="square">
            <a:spAutoFit/>
          </a:bodyPr>
          <a:lstStyle/>
          <a:p>
            <a:r>
              <a:rPr lang="en-US" sz="1600" b="1" dirty="0">
                <a:solidFill>
                  <a:srgbClr val="C00000"/>
                </a:solidFill>
              </a:rPr>
              <a:t>Logistically speaking" suggests that the writer's focus is on the practical aspects and organization of the application process rather than theoretical considerations</a:t>
            </a:r>
            <a:r>
              <a:rPr lang="en-US" dirty="0"/>
              <a:t>.</a:t>
            </a:r>
          </a:p>
        </p:txBody>
      </p:sp>
      <p:sp>
        <p:nvSpPr>
          <p:cNvPr id="9" name="Rectangle 8"/>
          <p:cNvSpPr/>
          <p:nvPr/>
        </p:nvSpPr>
        <p:spPr>
          <a:xfrm>
            <a:off x="207819" y="4008557"/>
            <a:ext cx="8343899" cy="707886"/>
          </a:xfrm>
          <a:prstGeom prst="rect">
            <a:avLst/>
          </a:prstGeom>
        </p:spPr>
        <p:txBody>
          <a:bodyPr wrap="square">
            <a:spAutoFit/>
          </a:bodyPr>
          <a:lstStyle/>
          <a:p>
            <a:r>
              <a:rPr lang="en-US" sz="2000" b="1" dirty="0"/>
              <a:t>4. What role do universities have in the study abroad application process?</a:t>
            </a:r>
          </a:p>
        </p:txBody>
      </p:sp>
      <p:sp>
        <p:nvSpPr>
          <p:cNvPr id="10" name="Rectangle 9"/>
          <p:cNvSpPr/>
          <p:nvPr/>
        </p:nvSpPr>
        <p:spPr>
          <a:xfrm>
            <a:off x="1517073" y="4322628"/>
            <a:ext cx="7574972" cy="923330"/>
          </a:xfrm>
          <a:prstGeom prst="rect">
            <a:avLst/>
          </a:prstGeom>
        </p:spPr>
        <p:txBody>
          <a:bodyPr wrap="square">
            <a:spAutoFit/>
          </a:bodyPr>
          <a:lstStyle/>
          <a:p>
            <a:r>
              <a:rPr lang="en-US" sz="1800" b="1" dirty="0">
                <a:solidFill>
                  <a:srgbClr val="C00000"/>
                </a:solidFill>
              </a:rPr>
              <a:t>Universities have dedicated study abroad teams that provide support, information, and guidance throughout the application process.</a:t>
            </a:r>
          </a:p>
        </p:txBody>
      </p:sp>
    </p:spTree>
    <p:extLst>
      <p:ext uri="{BB962C8B-B14F-4D97-AF65-F5344CB8AC3E}">
        <p14:creationId xmlns:p14="http://schemas.microsoft.com/office/powerpoint/2010/main" val="3063032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8" grpId="0"/>
      <p:bldP spid="1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0553" y="294304"/>
            <a:ext cx="8666020" cy="661660"/>
          </a:xfrm>
          <a:prstGeom prst="rect">
            <a:avLst/>
          </a:prstGeom>
        </p:spPr>
        <p:txBody>
          <a:bodyPr wrap="square">
            <a:spAutoFit/>
          </a:bodyPr>
          <a:lstStyle/>
          <a:p>
            <a:r>
              <a:rPr lang="en-US" sz="1800" b="1" dirty="0"/>
              <a:t>5. What does the phrase "requires a lot of independent effort" imply about the application process?</a:t>
            </a:r>
          </a:p>
        </p:txBody>
      </p:sp>
      <p:sp>
        <p:nvSpPr>
          <p:cNvPr id="3" name="Rectangle 2"/>
          <p:cNvSpPr/>
          <p:nvPr/>
        </p:nvSpPr>
        <p:spPr>
          <a:xfrm>
            <a:off x="426026" y="997528"/>
            <a:ext cx="8645237" cy="923330"/>
          </a:xfrm>
          <a:prstGeom prst="rect">
            <a:avLst/>
          </a:prstGeom>
        </p:spPr>
        <p:txBody>
          <a:bodyPr wrap="square">
            <a:spAutoFit/>
          </a:bodyPr>
          <a:lstStyle/>
          <a:p>
            <a:r>
              <a:rPr lang="en-US" sz="1800" b="1" dirty="0">
                <a:solidFill>
                  <a:srgbClr val="C00000"/>
                </a:solidFill>
              </a:rPr>
              <a:t>The phrase implies that, despite the support from universities, students must take initiative and be self-motivated to successfully navigate the application process for studying abroad.</a:t>
            </a:r>
          </a:p>
        </p:txBody>
      </p:sp>
      <p:sp>
        <p:nvSpPr>
          <p:cNvPr id="4" name="Rectangle 3"/>
          <p:cNvSpPr/>
          <p:nvPr/>
        </p:nvSpPr>
        <p:spPr>
          <a:xfrm>
            <a:off x="426026" y="2108899"/>
            <a:ext cx="8416638" cy="707886"/>
          </a:xfrm>
          <a:prstGeom prst="rect">
            <a:avLst/>
          </a:prstGeom>
        </p:spPr>
        <p:txBody>
          <a:bodyPr wrap="square">
            <a:spAutoFit/>
          </a:bodyPr>
          <a:lstStyle/>
          <a:p>
            <a:r>
              <a:rPr lang="en-US" sz="2000" b="1" dirty="0"/>
              <a:t>6. Why might the application process for studying abroad be considered more complex than regular application processes?</a:t>
            </a:r>
          </a:p>
        </p:txBody>
      </p:sp>
      <p:sp>
        <p:nvSpPr>
          <p:cNvPr id="5" name="Rectangle 4"/>
          <p:cNvSpPr/>
          <p:nvPr/>
        </p:nvSpPr>
        <p:spPr>
          <a:xfrm>
            <a:off x="426026" y="2920694"/>
            <a:ext cx="8239992" cy="830997"/>
          </a:xfrm>
          <a:prstGeom prst="rect">
            <a:avLst/>
          </a:prstGeom>
        </p:spPr>
        <p:txBody>
          <a:bodyPr wrap="square">
            <a:spAutoFit/>
          </a:bodyPr>
          <a:lstStyle/>
          <a:p>
            <a:r>
              <a:rPr lang="en-US" sz="1600" b="1" dirty="0">
                <a:solidFill>
                  <a:srgbClr val="C00000"/>
                </a:solidFill>
              </a:rPr>
              <a:t>The application process for studying abroad might be considered more complex due to specific requirements, procedures, and logistical challenges that are unique to studying in a foreign country</a:t>
            </a:r>
            <a:r>
              <a:rPr lang="en-US" dirty="0"/>
              <a:t>.</a:t>
            </a:r>
          </a:p>
        </p:txBody>
      </p:sp>
      <p:sp>
        <p:nvSpPr>
          <p:cNvPr id="6" name="Rectangle 5"/>
          <p:cNvSpPr/>
          <p:nvPr/>
        </p:nvSpPr>
        <p:spPr>
          <a:xfrm>
            <a:off x="280553" y="3855600"/>
            <a:ext cx="8188038" cy="707886"/>
          </a:xfrm>
          <a:prstGeom prst="rect">
            <a:avLst/>
          </a:prstGeom>
        </p:spPr>
        <p:txBody>
          <a:bodyPr wrap="square">
            <a:spAutoFit/>
          </a:bodyPr>
          <a:lstStyle/>
          <a:p>
            <a:r>
              <a:rPr lang="en-US" sz="2000" b="1" dirty="0">
                <a:solidFill>
                  <a:schemeClr val="tx1"/>
                </a:solidFill>
              </a:rPr>
              <a:t>7. What can students expect from the preparation talks hosted by study abroad teams?</a:t>
            </a:r>
          </a:p>
        </p:txBody>
      </p:sp>
      <p:sp>
        <p:nvSpPr>
          <p:cNvPr id="7" name="Rectangle 6"/>
          <p:cNvSpPr/>
          <p:nvPr/>
        </p:nvSpPr>
        <p:spPr>
          <a:xfrm>
            <a:off x="3013364" y="4298063"/>
            <a:ext cx="6057899" cy="738664"/>
          </a:xfrm>
          <a:prstGeom prst="rect">
            <a:avLst/>
          </a:prstGeom>
        </p:spPr>
        <p:txBody>
          <a:bodyPr wrap="square">
            <a:spAutoFit/>
          </a:bodyPr>
          <a:lstStyle/>
          <a:p>
            <a:r>
              <a:rPr lang="en-US" b="1" dirty="0">
                <a:solidFill>
                  <a:srgbClr val="C00000"/>
                </a:solidFill>
              </a:rPr>
              <a:t>Students can expect to receive important information and guidance about the application process, requirements, and what to anticipate when studying abroad.</a:t>
            </a:r>
          </a:p>
        </p:txBody>
      </p:sp>
    </p:spTree>
    <p:extLst>
      <p:ext uri="{BB962C8B-B14F-4D97-AF65-F5344CB8AC3E}">
        <p14:creationId xmlns:p14="http://schemas.microsoft.com/office/powerpoint/2010/main" val="3201435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5473" y="625013"/>
            <a:ext cx="8821882" cy="3477875"/>
          </a:xfrm>
          <a:prstGeom prst="rect">
            <a:avLst/>
          </a:prstGeom>
        </p:spPr>
        <p:txBody>
          <a:bodyPr wrap="square">
            <a:spAutoFit/>
          </a:bodyPr>
          <a:lstStyle/>
          <a:p>
            <a:r>
              <a:rPr lang="en-US" sz="2000" dirty="0">
                <a:solidFill>
                  <a:srgbClr val="C00000"/>
                </a:solidFill>
              </a:rPr>
              <a:t>1. Administrative</a:t>
            </a:r>
            <a:r>
              <a:rPr lang="en-US" sz="2000" dirty="0"/>
              <a:t>: Relating to the management and organization of tasks, processes, or activities, particularly within an institution or organization.</a:t>
            </a:r>
          </a:p>
          <a:p>
            <a:r>
              <a:rPr lang="en-US" sz="2000" dirty="0">
                <a:solidFill>
                  <a:srgbClr val="C00000"/>
                </a:solidFill>
              </a:rPr>
              <a:t>2. Hurdles</a:t>
            </a:r>
            <a:r>
              <a:rPr lang="en-US" sz="2000" dirty="0"/>
              <a:t>: Obstacles or challenges that must be overcome; difficulties that hinder progress or achievement.</a:t>
            </a:r>
          </a:p>
          <a:p>
            <a:r>
              <a:rPr lang="en-US" sz="2000" dirty="0"/>
              <a:t>3. </a:t>
            </a:r>
            <a:r>
              <a:rPr lang="en-US" sz="2000" dirty="0">
                <a:solidFill>
                  <a:srgbClr val="C00000"/>
                </a:solidFill>
              </a:rPr>
              <a:t>Logistically</a:t>
            </a:r>
            <a:r>
              <a:rPr lang="en-US" sz="2000" dirty="0"/>
              <a:t>: Pertaining to the planning and coordination of complex tasks or processes, often involving the movement and management of resources.</a:t>
            </a:r>
          </a:p>
          <a:p>
            <a:r>
              <a:rPr lang="en-US" sz="2000" dirty="0"/>
              <a:t>3</a:t>
            </a:r>
            <a:r>
              <a:rPr lang="en-US" sz="2000" dirty="0">
                <a:solidFill>
                  <a:srgbClr val="C00000"/>
                </a:solidFill>
              </a:rPr>
              <a:t>. Application processes</a:t>
            </a:r>
            <a:r>
              <a:rPr lang="en-US" sz="2000" dirty="0"/>
              <a:t>: : The series of steps or procedures required to apply for a program, opportunity, or position, which may include submitting documents, forms, and information.</a:t>
            </a:r>
          </a:p>
          <a:p>
            <a:r>
              <a:rPr lang="en-US" sz="2000" dirty="0"/>
              <a:t>4</a:t>
            </a:r>
            <a:r>
              <a:rPr lang="en-US" sz="2000" dirty="0">
                <a:solidFill>
                  <a:srgbClr val="C00000"/>
                </a:solidFill>
              </a:rPr>
              <a:t>. Provide: </a:t>
            </a:r>
            <a:r>
              <a:rPr lang="en-US" sz="2000" dirty="0"/>
              <a:t>To supply or make available; to furnish someone with something that is needed or requested.</a:t>
            </a:r>
          </a:p>
        </p:txBody>
      </p:sp>
    </p:spTree>
    <p:extLst>
      <p:ext uri="{BB962C8B-B14F-4D97-AF65-F5344CB8AC3E}">
        <p14:creationId xmlns:p14="http://schemas.microsoft.com/office/powerpoint/2010/main" val="36581125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48528" y="102610"/>
            <a:ext cx="5510286" cy="2152217"/>
          </a:xfrm>
          <a:prstGeom prst="rect">
            <a:avLst/>
          </a:prstGeom>
        </p:spPr>
      </p:pic>
      <p:sp>
        <p:nvSpPr>
          <p:cNvPr id="3" name="Rectangle 2"/>
          <p:cNvSpPr/>
          <p:nvPr/>
        </p:nvSpPr>
        <p:spPr>
          <a:xfrm>
            <a:off x="540328" y="2339218"/>
            <a:ext cx="8125690" cy="2246769"/>
          </a:xfrm>
          <a:prstGeom prst="rect">
            <a:avLst/>
          </a:prstGeom>
        </p:spPr>
        <p:txBody>
          <a:bodyPr wrap="square">
            <a:spAutoFit/>
          </a:bodyPr>
          <a:lstStyle/>
          <a:p>
            <a:r>
              <a:rPr lang="en-US" sz="2000" b="1" dirty="0"/>
              <a:t>"Arranging visa, sorting out accommodation both abroad and for your return,"</a:t>
            </a:r>
            <a:endParaRPr lang="en-US" sz="2000" dirty="0"/>
          </a:p>
          <a:p>
            <a:pPr>
              <a:buFont typeface="Arial" panose="020B0604020202020204" pitchFamily="34" charset="0"/>
              <a:buChar char="•"/>
            </a:pPr>
            <a:r>
              <a:rPr lang="en-US" sz="2000" i="1" dirty="0"/>
              <a:t>Explanation</a:t>
            </a:r>
            <a:r>
              <a:rPr lang="en-US" sz="2000" dirty="0"/>
              <a:t>: This part emphasizes two key responsibilities that students must handle themselves: obtaining a visa (the official permission to enter a foreign country) and finding suitable housing both in the host country and back home after their study abroad experience.</a:t>
            </a:r>
          </a:p>
        </p:txBody>
      </p:sp>
    </p:spTree>
    <p:extLst>
      <p:ext uri="{BB962C8B-B14F-4D97-AF65-F5344CB8AC3E}">
        <p14:creationId xmlns:p14="http://schemas.microsoft.com/office/powerpoint/2010/main" val="10526149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0164" y="226051"/>
            <a:ext cx="8260772" cy="2031325"/>
          </a:xfrm>
          <a:prstGeom prst="rect">
            <a:avLst/>
          </a:prstGeom>
        </p:spPr>
        <p:txBody>
          <a:bodyPr wrap="square">
            <a:spAutoFit/>
          </a:bodyPr>
          <a:lstStyle/>
          <a:p>
            <a:r>
              <a:rPr lang="en-US" sz="1800" b="1" dirty="0"/>
              <a:t>"registering for modules and meeting all of the deadlines for paperwork is solely up to you."</a:t>
            </a:r>
            <a:endParaRPr lang="en-US" sz="1800" dirty="0"/>
          </a:p>
          <a:p>
            <a:pPr>
              <a:buFont typeface="Arial" panose="020B0604020202020204" pitchFamily="34" charset="0"/>
              <a:buChar char="•"/>
            </a:pPr>
            <a:r>
              <a:rPr lang="en-US" sz="1800" i="1" dirty="0"/>
              <a:t>Explanation</a:t>
            </a:r>
            <a:r>
              <a:rPr lang="en-US" sz="1800" dirty="0"/>
              <a:t>: The writer highlights additional responsibilities, which include enrolling in classes (modules) for the study abroad program and ensuring that all necessary documents are submitted on time. The phrase "solely up to you" indicates that these tasks fall entirely on the student, underscoring the need for personal initiative and accountability.</a:t>
            </a:r>
          </a:p>
        </p:txBody>
      </p:sp>
      <p:sp>
        <p:nvSpPr>
          <p:cNvPr id="4" name="Rectangle 3"/>
          <p:cNvSpPr/>
          <p:nvPr/>
        </p:nvSpPr>
        <p:spPr>
          <a:xfrm>
            <a:off x="270164" y="2617007"/>
            <a:ext cx="8530936" cy="1631216"/>
          </a:xfrm>
          <a:prstGeom prst="rect">
            <a:avLst/>
          </a:prstGeom>
        </p:spPr>
        <p:txBody>
          <a:bodyPr wrap="square">
            <a:spAutoFit/>
          </a:bodyPr>
          <a:lstStyle/>
          <a:p>
            <a:r>
              <a:rPr lang="en-US" sz="2000" b="1" dirty="0"/>
              <a:t>"You will get prodded by your university...“</a:t>
            </a:r>
          </a:p>
          <a:p>
            <a:r>
              <a:rPr lang="en-US" sz="2000" dirty="0"/>
              <a:t>Explanation: The term "prodded" suggests that the university will offer reminders or encouragement to help students complete their tasks. However, it implies that this assistance may not be extensive, and students should not rely solely on it.</a:t>
            </a:r>
          </a:p>
        </p:txBody>
      </p:sp>
    </p:spTree>
    <p:extLst>
      <p:ext uri="{BB962C8B-B14F-4D97-AF65-F5344CB8AC3E}">
        <p14:creationId xmlns:p14="http://schemas.microsoft.com/office/powerpoint/2010/main" val="461509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4DC"/>
        </a:solidFill>
        <a:effectLst/>
      </p:bgPr>
    </p:bg>
    <p:spTree>
      <p:nvGrpSpPr>
        <p:cNvPr id="1" name="Shape 107"/>
        <p:cNvGrpSpPr/>
        <p:nvPr/>
      </p:nvGrpSpPr>
      <p:grpSpPr>
        <a:xfrm>
          <a:off x="0" y="0"/>
          <a:ext cx="0" cy="0"/>
          <a:chOff x="0" y="0"/>
          <a:chExt cx="0" cy="0"/>
        </a:xfrm>
      </p:grpSpPr>
      <p:sp>
        <p:nvSpPr>
          <p:cNvPr id="108" name="Google Shape;108;p12"/>
          <p:cNvSpPr/>
          <p:nvPr/>
        </p:nvSpPr>
        <p:spPr>
          <a:xfrm rot="2139414">
            <a:off x="7519891" y="429520"/>
            <a:ext cx="2219518" cy="1549627"/>
          </a:xfrm>
          <a:custGeom>
            <a:avLst/>
            <a:gdLst/>
            <a:ahLst/>
            <a:cxnLst/>
            <a:rect l="l" t="t" r="r" b="b"/>
            <a:pathLst>
              <a:path w="4439036" h="3099254" extrusionOk="0">
                <a:moveTo>
                  <a:pt x="0" y="0"/>
                </a:moveTo>
                <a:lnTo>
                  <a:pt x="4439036" y="0"/>
                </a:lnTo>
                <a:lnTo>
                  <a:pt x="4439036" y="3099255"/>
                </a:lnTo>
                <a:lnTo>
                  <a:pt x="0" y="3099255"/>
                </a:lnTo>
                <a:lnTo>
                  <a:pt x="0" y="0"/>
                </a:lnTo>
                <a:close/>
              </a:path>
            </a:pathLst>
          </a:custGeom>
          <a:blipFill rotWithShape="1">
            <a:blip r:embed="rId3">
              <a:alphaModFix/>
            </a:blip>
            <a:stretch>
              <a:fillRect/>
            </a:stretch>
          </a:blipFill>
          <a:ln>
            <a:noFill/>
          </a:ln>
        </p:spPr>
      </p:sp>
      <p:sp>
        <p:nvSpPr>
          <p:cNvPr id="109" name="Google Shape;109;p12"/>
          <p:cNvSpPr/>
          <p:nvPr/>
        </p:nvSpPr>
        <p:spPr>
          <a:xfrm>
            <a:off x="93622" y="211984"/>
            <a:ext cx="5755261" cy="8137258"/>
          </a:xfrm>
          <a:custGeom>
            <a:avLst/>
            <a:gdLst/>
            <a:ahLst/>
            <a:cxnLst/>
            <a:rect l="l" t="t" r="r" b="b"/>
            <a:pathLst>
              <a:path w="11510521" h="16274515" extrusionOk="0">
                <a:moveTo>
                  <a:pt x="0" y="0"/>
                </a:moveTo>
                <a:lnTo>
                  <a:pt x="11510521" y="0"/>
                </a:lnTo>
                <a:lnTo>
                  <a:pt x="11510521" y="16274516"/>
                </a:lnTo>
                <a:lnTo>
                  <a:pt x="0" y="16274516"/>
                </a:lnTo>
                <a:lnTo>
                  <a:pt x="0" y="0"/>
                </a:lnTo>
                <a:close/>
              </a:path>
            </a:pathLst>
          </a:custGeom>
          <a:blipFill rotWithShape="1">
            <a:blip r:embed="rId4">
              <a:alphaModFix/>
            </a:blip>
            <a:stretch>
              <a:fillRect/>
            </a:stretch>
          </a:blipFill>
          <a:ln>
            <a:noFill/>
          </a:ln>
        </p:spPr>
      </p:sp>
      <p:sp>
        <p:nvSpPr>
          <p:cNvPr id="110" name="Google Shape;110;p12"/>
          <p:cNvSpPr txBox="1"/>
          <p:nvPr/>
        </p:nvSpPr>
        <p:spPr>
          <a:xfrm>
            <a:off x="1246789" y="991196"/>
            <a:ext cx="4760085" cy="884858"/>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5000" b="0" i="0" u="none" strike="noStrike" cap="none" dirty="0">
                <a:solidFill>
                  <a:srgbClr val="1D1D1B"/>
                </a:solidFill>
                <a:latin typeface="Architects Daughter"/>
                <a:ea typeface="Architects Daughter"/>
                <a:cs typeface="Architects Daughter"/>
                <a:sym typeface="Architects Daughter"/>
              </a:rPr>
              <a:t>Speaking </a:t>
            </a:r>
            <a:endParaRPr sz="700" dirty="0"/>
          </a:p>
        </p:txBody>
      </p:sp>
      <p:sp>
        <p:nvSpPr>
          <p:cNvPr id="115" name="Google Shape;115;p12"/>
          <p:cNvSpPr/>
          <p:nvPr/>
        </p:nvSpPr>
        <p:spPr>
          <a:xfrm rot="-7934859">
            <a:off x="330491" y="-807225"/>
            <a:ext cx="1114737" cy="2057400"/>
          </a:xfrm>
          <a:custGeom>
            <a:avLst/>
            <a:gdLst/>
            <a:ahLst/>
            <a:cxnLst/>
            <a:rect l="l" t="t" r="r" b="b"/>
            <a:pathLst>
              <a:path w="2229473" h="4114800" extrusionOk="0">
                <a:moveTo>
                  <a:pt x="0" y="0"/>
                </a:moveTo>
                <a:lnTo>
                  <a:pt x="2229473" y="0"/>
                </a:lnTo>
                <a:lnTo>
                  <a:pt x="2229473" y="4114800"/>
                </a:lnTo>
                <a:lnTo>
                  <a:pt x="0" y="4114800"/>
                </a:lnTo>
                <a:lnTo>
                  <a:pt x="0" y="0"/>
                </a:lnTo>
                <a:close/>
              </a:path>
            </a:pathLst>
          </a:custGeom>
          <a:blipFill rotWithShape="1">
            <a:blip r:embed="rId5">
              <a:alphaModFix/>
            </a:blip>
            <a:stretch>
              <a:fillRect/>
            </a:stretch>
          </a:blipFill>
          <a:ln>
            <a:noFill/>
          </a:ln>
        </p:spPr>
      </p:sp>
      <p:pic>
        <p:nvPicPr>
          <p:cNvPr id="116" name="Google Shape;116;p12"/>
          <p:cNvPicPr preferRelativeResize="0"/>
          <p:nvPr/>
        </p:nvPicPr>
        <p:blipFill>
          <a:blip r:embed="rId6">
            <a:alphaModFix/>
          </a:blip>
          <a:stretch>
            <a:fillRect/>
          </a:stretch>
        </p:blipFill>
        <p:spPr>
          <a:xfrm>
            <a:off x="5383881" y="-1009750"/>
            <a:ext cx="3445969" cy="10580726"/>
          </a:xfrm>
          <a:prstGeom prst="rect">
            <a:avLst/>
          </a:prstGeom>
          <a:noFill/>
          <a:ln>
            <a:noFill/>
          </a:ln>
        </p:spPr>
      </p:pic>
      <p:pic>
        <p:nvPicPr>
          <p:cNvPr id="4" name="Picture 3"/>
          <p:cNvPicPr>
            <a:picLocks noChangeAspect="1"/>
          </p:cNvPicPr>
          <p:nvPr/>
        </p:nvPicPr>
        <p:blipFill>
          <a:blip r:embed="rId7"/>
          <a:stretch>
            <a:fillRect/>
          </a:stretch>
        </p:blipFill>
        <p:spPr>
          <a:xfrm>
            <a:off x="555029" y="2351574"/>
            <a:ext cx="5372850" cy="1238423"/>
          </a:xfrm>
          <a:prstGeom prst="rect">
            <a:avLst/>
          </a:prstGeom>
        </p:spPr>
      </p:pic>
      <p:sp>
        <p:nvSpPr>
          <p:cNvPr id="5" name="Rectangle 4"/>
          <p:cNvSpPr/>
          <p:nvPr/>
        </p:nvSpPr>
        <p:spPr>
          <a:xfrm>
            <a:off x="628911" y="3786692"/>
            <a:ext cx="3601804" cy="7067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Round Table </a:t>
            </a:r>
          </a:p>
        </p:txBody>
      </p:sp>
      <p:sp>
        <p:nvSpPr>
          <p:cNvPr id="6" name="Rectangle 5"/>
          <p:cNvSpPr/>
          <p:nvPr/>
        </p:nvSpPr>
        <p:spPr>
          <a:xfrm>
            <a:off x="4432151" y="3833471"/>
            <a:ext cx="951730" cy="6131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 minutes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7426" y="143971"/>
            <a:ext cx="8863447" cy="1938992"/>
          </a:xfrm>
          <a:prstGeom prst="rect">
            <a:avLst/>
          </a:prstGeom>
        </p:spPr>
        <p:txBody>
          <a:bodyPr wrap="square">
            <a:spAutoFit/>
          </a:bodyPr>
          <a:lstStyle/>
          <a:p>
            <a:r>
              <a:rPr lang="en-US" sz="2400" b="1" dirty="0"/>
              <a:t>"...but you need to take a proactive approach,"</a:t>
            </a:r>
            <a:endParaRPr lang="en-US" sz="2400" dirty="0"/>
          </a:p>
          <a:p>
            <a:pPr>
              <a:buFont typeface="Arial" panose="020B0604020202020204" pitchFamily="34" charset="0"/>
              <a:buChar char="•"/>
            </a:pPr>
            <a:r>
              <a:rPr lang="en-US" sz="2400" i="1" dirty="0"/>
              <a:t>Explanation</a:t>
            </a:r>
            <a:r>
              <a:rPr lang="en-US" sz="2400" dirty="0"/>
              <a:t>: Here, the writer stresses the importance of being proactive—taking the initiative to act rather than waiting for reminders or help. This approach is crucial for successfully managing the study abroad process</a:t>
            </a:r>
          </a:p>
        </p:txBody>
      </p:sp>
      <p:sp>
        <p:nvSpPr>
          <p:cNvPr id="3" name="Rectangle 2"/>
          <p:cNvSpPr/>
          <p:nvPr/>
        </p:nvSpPr>
        <p:spPr>
          <a:xfrm>
            <a:off x="197425" y="2450752"/>
            <a:ext cx="8749147" cy="1938992"/>
          </a:xfrm>
          <a:prstGeom prst="rect">
            <a:avLst/>
          </a:prstGeom>
        </p:spPr>
        <p:txBody>
          <a:bodyPr wrap="square">
            <a:spAutoFit/>
          </a:bodyPr>
          <a:lstStyle/>
          <a:p>
            <a:r>
              <a:rPr lang="en-US" sz="2400" b="1" dirty="0"/>
              <a:t>"...as study abroad teams tend to be small,"</a:t>
            </a:r>
            <a:endParaRPr lang="en-US" sz="2400" dirty="0"/>
          </a:p>
          <a:p>
            <a:pPr>
              <a:buFont typeface="Arial" panose="020B0604020202020204" pitchFamily="34" charset="0"/>
              <a:buChar char="•"/>
            </a:pPr>
            <a:r>
              <a:rPr lang="en-US" sz="2400" i="1" dirty="0"/>
              <a:t>Explanation</a:t>
            </a:r>
            <a:r>
              <a:rPr lang="en-US" sz="2400" dirty="0"/>
              <a:t>: This portion indicates that the teams responsible for assisting students with study abroad programs are typically limited in size. This could mean fewer resources or personnel available to support each student.</a:t>
            </a:r>
          </a:p>
        </p:txBody>
      </p:sp>
    </p:spTree>
    <p:extLst>
      <p:ext uri="{BB962C8B-B14F-4D97-AF65-F5344CB8AC3E}">
        <p14:creationId xmlns:p14="http://schemas.microsoft.com/office/powerpoint/2010/main" val="24961988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5862" y="212894"/>
            <a:ext cx="8780319" cy="2677656"/>
          </a:xfrm>
          <a:prstGeom prst="rect">
            <a:avLst/>
          </a:prstGeom>
        </p:spPr>
        <p:txBody>
          <a:bodyPr wrap="square">
            <a:spAutoFit/>
          </a:bodyPr>
          <a:lstStyle/>
          <a:p>
            <a:r>
              <a:rPr lang="en-US" sz="2400" b="1" dirty="0"/>
              <a:t>"...whilst the number of students being sent and received is vast."</a:t>
            </a:r>
            <a:endParaRPr lang="en-US" sz="2400" dirty="0"/>
          </a:p>
          <a:p>
            <a:pPr>
              <a:buFont typeface="Arial" panose="020B0604020202020204" pitchFamily="34" charset="0"/>
              <a:buChar char="•"/>
            </a:pPr>
            <a:r>
              <a:rPr lang="en-US" sz="2400" i="1" dirty="0"/>
              <a:t>Explanation</a:t>
            </a:r>
            <a:r>
              <a:rPr lang="en-US" sz="2400" dirty="0"/>
              <a:t>: The writer contrasts the small size of study abroad teams with the large number of students participating in these programs. This suggests that the demand for assistance is high, which may lead to less individualized support for each student.</a:t>
            </a:r>
          </a:p>
        </p:txBody>
      </p:sp>
    </p:spTree>
    <p:extLst>
      <p:ext uri="{BB962C8B-B14F-4D97-AF65-F5344CB8AC3E}">
        <p14:creationId xmlns:p14="http://schemas.microsoft.com/office/powerpoint/2010/main" val="39561364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7035" y="169613"/>
            <a:ext cx="8188037" cy="707886"/>
          </a:xfrm>
          <a:prstGeom prst="rect">
            <a:avLst/>
          </a:prstGeom>
        </p:spPr>
        <p:txBody>
          <a:bodyPr wrap="square">
            <a:spAutoFit/>
          </a:bodyPr>
          <a:lstStyle/>
          <a:p>
            <a:r>
              <a:rPr lang="en-US" sz="2000" b="1" dirty="0"/>
              <a:t>1. What are the responsibilities mentioned that students must handle when preparing for studying abroad?</a:t>
            </a:r>
          </a:p>
        </p:txBody>
      </p:sp>
      <p:sp>
        <p:nvSpPr>
          <p:cNvPr id="3" name="Rectangle 2"/>
          <p:cNvSpPr/>
          <p:nvPr/>
        </p:nvSpPr>
        <p:spPr>
          <a:xfrm>
            <a:off x="187035" y="982870"/>
            <a:ext cx="8593282" cy="646331"/>
          </a:xfrm>
          <a:prstGeom prst="rect">
            <a:avLst/>
          </a:prstGeom>
        </p:spPr>
        <p:txBody>
          <a:bodyPr wrap="square">
            <a:spAutoFit/>
          </a:bodyPr>
          <a:lstStyle/>
          <a:p>
            <a:r>
              <a:rPr lang="en-US" sz="1800" b="1" dirty="0">
                <a:solidFill>
                  <a:srgbClr val="C00000"/>
                </a:solidFill>
              </a:rPr>
              <a:t>Students must arrange their visa, sort out accommodation both abroad and for their return, register for modules, and meet all deadlines for paperwork.</a:t>
            </a:r>
          </a:p>
        </p:txBody>
      </p:sp>
      <p:sp>
        <p:nvSpPr>
          <p:cNvPr id="4" name="Rectangle 3"/>
          <p:cNvSpPr/>
          <p:nvPr/>
        </p:nvSpPr>
        <p:spPr>
          <a:xfrm>
            <a:off x="259773" y="1734572"/>
            <a:ext cx="8343900" cy="707886"/>
          </a:xfrm>
          <a:prstGeom prst="rect">
            <a:avLst/>
          </a:prstGeom>
        </p:spPr>
        <p:txBody>
          <a:bodyPr wrap="square">
            <a:spAutoFit/>
          </a:bodyPr>
          <a:lstStyle/>
          <a:p>
            <a:r>
              <a:rPr lang="en-US" sz="2000" b="1" dirty="0"/>
              <a:t>2. What does the term "proactive approach" mean in the context of this passage?</a:t>
            </a:r>
          </a:p>
        </p:txBody>
      </p:sp>
      <p:sp>
        <p:nvSpPr>
          <p:cNvPr id="7" name="Rectangle 6"/>
          <p:cNvSpPr/>
          <p:nvPr/>
        </p:nvSpPr>
        <p:spPr>
          <a:xfrm>
            <a:off x="2026227" y="2188215"/>
            <a:ext cx="7013864" cy="830997"/>
          </a:xfrm>
          <a:prstGeom prst="rect">
            <a:avLst/>
          </a:prstGeom>
        </p:spPr>
        <p:txBody>
          <a:bodyPr wrap="square">
            <a:spAutoFit/>
          </a:bodyPr>
          <a:lstStyle/>
          <a:p>
            <a:r>
              <a:rPr lang="en-US" sz="1600" b="1" dirty="0">
                <a:solidFill>
                  <a:srgbClr val="C00000"/>
                </a:solidFill>
              </a:rPr>
              <a:t>A "proactive approach" means that students should take the initiative to manage their own preparations and responsibilities rather than waiting for assistance or reminders from the university.</a:t>
            </a:r>
          </a:p>
        </p:txBody>
      </p:sp>
      <p:sp>
        <p:nvSpPr>
          <p:cNvPr id="8" name="Rectangle 7"/>
          <p:cNvSpPr/>
          <p:nvPr/>
        </p:nvSpPr>
        <p:spPr>
          <a:xfrm>
            <a:off x="187035" y="3057356"/>
            <a:ext cx="8593282" cy="646331"/>
          </a:xfrm>
          <a:prstGeom prst="rect">
            <a:avLst/>
          </a:prstGeom>
        </p:spPr>
        <p:txBody>
          <a:bodyPr wrap="square">
            <a:spAutoFit/>
          </a:bodyPr>
          <a:lstStyle/>
          <a:p>
            <a:r>
              <a:rPr lang="en-US" sz="1800" b="1" dirty="0"/>
              <a:t>3. Why is it important for students to take a proactive approach according to the text?</a:t>
            </a:r>
          </a:p>
        </p:txBody>
      </p:sp>
      <p:sp>
        <p:nvSpPr>
          <p:cNvPr id="10" name="Rectangle 9"/>
          <p:cNvSpPr/>
          <p:nvPr/>
        </p:nvSpPr>
        <p:spPr>
          <a:xfrm>
            <a:off x="1267691" y="3541777"/>
            <a:ext cx="7512626" cy="1200329"/>
          </a:xfrm>
          <a:prstGeom prst="rect">
            <a:avLst/>
          </a:prstGeom>
        </p:spPr>
        <p:txBody>
          <a:bodyPr wrap="square">
            <a:spAutoFit/>
          </a:bodyPr>
          <a:lstStyle/>
          <a:p>
            <a:r>
              <a:rPr lang="en-US" sz="1800" dirty="0"/>
              <a:t> </a:t>
            </a:r>
            <a:r>
              <a:rPr lang="en-US" sz="1800" b="1" dirty="0">
                <a:solidFill>
                  <a:srgbClr val="C00000"/>
                </a:solidFill>
              </a:rPr>
              <a:t>It is important because the study abroad teams are typically small, and the number of students being sent and received is vast, meaning there may not be enough support available for every student.</a:t>
            </a:r>
          </a:p>
        </p:txBody>
      </p:sp>
    </p:spTree>
    <p:extLst>
      <p:ext uri="{BB962C8B-B14F-4D97-AF65-F5344CB8AC3E}">
        <p14:creationId xmlns:p14="http://schemas.microsoft.com/office/powerpoint/2010/main" val="1843264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3908" y="120828"/>
            <a:ext cx="8936181" cy="830997"/>
          </a:xfrm>
          <a:prstGeom prst="rect">
            <a:avLst/>
          </a:prstGeom>
        </p:spPr>
        <p:txBody>
          <a:bodyPr wrap="square">
            <a:spAutoFit/>
          </a:bodyPr>
          <a:lstStyle/>
          <a:p>
            <a:r>
              <a:rPr lang="en-US" sz="2400" b="1" dirty="0"/>
              <a:t>4. What challenges do students face in the application process for studying abroad as mentioned in the text?</a:t>
            </a:r>
          </a:p>
        </p:txBody>
      </p:sp>
      <p:sp>
        <p:nvSpPr>
          <p:cNvPr id="3" name="Rectangle 2"/>
          <p:cNvSpPr/>
          <p:nvPr/>
        </p:nvSpPr>
        <p:spPr>
          <a:xfrm>
            <a:off x="103908" y="996820"/>
            <a:ext cx="8478982" cy="923330"/>
          </a:xfrm>
          <a:prstGeom prst="rect">
            <a:avLst/>
          </a:prstGeom>
        </p:spPr>
        <p:txBody>
          <a:bodyPr wrap="square">
            <a:spAutoFit/>
          </a:bodyPr>
          <a:lstStyle/>
          <a:p>
            <a:r>
              <a:rPr lang="en-US" sz="1800" b="1" dirty="0">
                <a:solidFill>
                  <a:srgbClr val="C00000"/>
                </a:solidFill>
              </a:rPr>
              <a:t>Students face challenges such as managing their visa arrangements, accommodation logistics, course registration, and meeting various paperwork deadlines.</a:t>
            </a:r>
          </a:p>
        </p:txBody>
      </p:sp>
      <p:sp>
        <p:nvSpPr>
          <p:cNvPr id="4" name="Rectangle 3"/>
          <p:cNvSpPr/>
          <p:nvPr/>
        </p:nvSpPr>
        <p:spPr>
          <a:xfrm>
            <a:off x="103908" y="1925419"/>
            <a:ext cx="8832273" cy="646331"/>
          </a:xfrm>
          <a:prstGeom prst="rect">
            <a:avLst/>
          </a:prstGeom>
        </p:spPr>
        <p:txBody>
          <a:bodyPr wrap="square">
            <a:spAutoFit/>
          </a:bodyPr>
          <a:lstStyle/>
          <a:p>
            <a:r>
              <a:rPr lang="en-US" sz="1800" b="1" dirty="0"/>
              <a:t>5. How does the writer compare the size of study abroad teams to the number of students involved?</a:t>
            </a:r>
          </a:p>
        </p:txBody>
      </p:sp>
      <p:sp>
        <p:nvSpPr>
          <p:cNvPr id="5" name="Rectangle 4"/>
          <p:cNvSpPr/>
          <p:nvPr/>
        </p:nvSpPr>
        <p:spPr>
          <a:xfrm>
            <a:off x="103908" y="2658811"/>
            <a:ext cx="8832273" cy="1015663"/>
          </a:xfrm>
          <a:prstGeom prst="rect">
            <a:avLst/>
          </a:prstGeom>
        </p:spPr>
        <p:txBody>
          <a:bodyPr wrap="square">
            <a:spAutoFit/>
          </a:bodyPr>
          <a:lstStyle/>
          <a:p>
            <a:r>
              <a:rPr lang="en-US" sz="2000" b="1" dirty="0">
                <a:solidFill>
                  <a:srgbClr val="C00000"/>
                </a:solidFill>
              </a:rPr>
              <a:t>The writer states that study abroad teams tend to be small while the number of students being sent and received is vast, highlighting a mismatch between available support and student demand.</a:t>
            </a:r>
          </a:p>
        </p:txBody>
      </p:sp>
      <p:sp>
        <p:nvSpPr>
          <p:cNvPr id="6" name="Rectangle 5"/>
          <p:cNvSpPr/>
          <p:nvPr/>
        </p:nvSpPr>
        <p:spPr>
          <a:xfrm>
            <a:off x="103907" y="3657172"/>
            <a:ext cx="8343901" cy="707886"/>
          </a:xfrm>
          <a:prstGeom prst="rect">
            <a:avLst/>
          </a:prstGeom>
        </p:spPr>
        <p:txBody>
          <a:bodyPr wrap="square">
            <a:spAutoFit/>
          </a:bodyPr>
          <a:lstStyle/>
          <a:p>
            <a:r>
              <a:rPr lang="en-US" sz="2000" b="1" dirty="0"/>
              <a:t>6. What is implied about the role of students in the study abroad process?</a:t>
            </a:r>
          </a:p>
        </p:txBody>
      </p:sp>
      <p:sp>
        <p:nvSpPr>
          <p:cNvPr id="7" name="Rectangle 6"/>
          <p:cNvSpPr/>
          <p:nvPr/>
        </p:nvSpPr>
        <p:spPr>
          <a:xfrm>
            <a:off x="1381991" y="4104408"/>
            <a:ext cx="7658098" cy="923330"/>
          </a:xfrm>
          <a:prstGeom prst="rect">
            <a:avLst/>
          </a:prstGeom>
        </p:spPr>
        <p:txBody>
          <a:bodyPr wrap="square">
            <a:spAutoFit/>
          </a:bodyPr>
          <a:lstStyle/>
          <a:p>
            <a:r>
              <a:rPr lang="en-US" sz="1800" b="1" dirty="0">
                <a:solidFill>
                  <a:srgbClr val="C00000"/>
                </a:solidFill>
              </a:rPr>
              <a:t>It is implied that students need to be self-sufficient and take personal responsibility for their preparations to ensure a successful study abroad experience.</a:t>
            </a:r>
          </a:p>
        </p:txBody>
      </p:sp>
    </p:spTree>
    <p:extLst>
      <p:ext uri="{BB962C8B-B14F-4D97-AF65-F5344CB8AC3E}">
        <p14:creationId xmlns:p14="http://schemas.microsoft.com/office/powerpoint/2010/main" val="2655161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3682" y="338257"/>
            <a:ext cx="8458200" cy="3693319"/>
          </a:xfrm>
          <a:prstGeom prst="rect">
            <a:avLst/>
          </a:prstGeom>
        </p:spPr>
        <p:txBody>
          <a:bodyPr wrap="square">
            <a:spAutoFit/>
          </a:bodyPr>
          <a:lstStyle/>
          <a:p>
            <a:pPr marL="342900" indent="-342900">
              <a:buAutoNum type="arabicPeriod"/>
            </a:pPr>
            <a:r>
              <a:rPr lang="en-US" sz="1800" b="1" dirty="0">
                <a:solidFill>
                  <a:srgbClr val="C00000"/>
                </a:solidFill>
              </a:rPr>
              <a:t>Arranging: </a:t>
            </a:r>
            <a:r>
              <a:rPr lang="en-US" sz="1800" b="1" dirty="0"/>
              <a:t>Organizing or putting plans in place; in this context, it refers to handling the process of obtaining a visa.</a:t>
            </a:r>
          </a:p>
          <a:p>
            <a:pPr marL="342900" indent="-342900">
              <a:buAutoNum type="arabicPeriod"/>
            </a:pPr>
            <a:r>
              <a:rPr lang="en-US" sz="1800" b="1" dirty="0">
                <a:solidFill>
                  <a:srgbClr val="C00000"/>
                </a:solidFill>
              </a:rPr>
              <a:t>Visa: </a:t>
            </a:r>
            <a:r>
              <a:rPr lang="en-US" sz="1800" b="1" dirty="0"/>
              <a:t>An official document or stamp in a passport that allows a person to enter and stay in a foreign country for a specific purpose and time.</a:t>
            </a:r>
          </a:p>
          <a:p>
            <a:pPr marL="342900" indent="-342900">
              <a:buAutoNum type="arabicPeriod"/>
            </a:pPr>
            <a:r>
              <a:rPr lang="en-US" sz="1800" b="1" dirty="0">
                <a:solidFill>
                  <a:srgbClr val="C00000"/>
                </a:solidFill>
              </a:rPr>
              <a:t>Accommodation: </a:t>
            </a:r>
            <a:r>
              <a:rPr lang="en-US" sz="1800" b="1" dirty="0"/>
              <a:t>Housing or a place to stay, such as an apartment, dormitory, or other living arrangements needed both in the foreign country and for returning home.</a:t>
            </a:r>
          </a:p>
          <a:p>
            <a:pPr marL="342900" indent="-342900">
              <a:buAutoNum type="arabicPeriod"/>
            </a:pPr>
            <a:r>
              <a:rPr lang="en-US" sz="1800" b="1" dirty="0">
                <a:solidFill>
                  <a:srgbClr val="C00000"/>
                </a:solidFill>
              </a:rPr>
              <a:t>Modules: </a:t>
            </a:r>
            <a:r>
              <a:rPr lang="en-US" sz="1800" b="1" dirty="0"/>
              <a:t>Specific courses or classes that a student enrolls in as part of their academic program.</a:t>
            </a:r>
          </a:p>
          <a:p>
            <a:pPr marL="342900" indent="-342900">
              <a:buAutoNum type="arabicPeriod"/>
            </a:pPr>
            <a:r>
              <a:rPr lang="en-US" sz="1800" b="1" dirty="0">
                <a:solidFill>
                  <a:srgbClr val="C00000"/>
                </a:solidFill>
              </a:rPr>
              <a:t>Deadlines</a:t>
            </a:r>
            <a:r>
              <a:rPr lang="en-US" sz="1800" b="1" dirty="0"/>
              <a:t>: The latest dates by which something must be completed, such as paperwork or applications.</a:t>
            </a:r>
          </a:p>
          <a:p>
            <a:pPr marL="342900" indent="-342900">
              <a:buAutoNum type="arabicPeriod"/>
            </a:pPr>
            <a:r>
              <a:rPr lang="en-US" sz="1800" b="1" dirty="0">
                <a:solidFill>
                  <a:srgbClr val="C00000"/>
                </a:solidFill>
              </a:rPr>
              <a:t>Solely: </a:t>
            </a:r>
            <a:r>
              <a:rPr lang="en-US" sz="1800" b="1" dirty="0"/>
              <a:t>Exclusively or entirely; used to emphasize that the responsibility lies completely with the student</a:t>
            </a:r>
          </a:p>
        </p:txBody>
      </p:sp>
    </p:spTree>
    <p:extLst>
      <p:ext uri="{BB962C8B-B14F-4D97-AF65-F5344CB8AC3E}">
        <p14:creationId xmlns:p14="http://schemas.microsoft.com/office/powerpoint/2010/main" val="32791705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8755" y="167555"/>
            <a:ext cx="5989927" cy="1894578"/>
          </a:xfrm>
          <a:prstGeom prst="rect">
            <a:avLst/>
          </a:prstGeom>
        </p:spPr>
      </p:pic>
      <p:sp>
        <p:nvSpPr>
          <p:cNvPr id="3" name="Rectangle 2"/>
          <p:cNvSpPr/>
          <p:nvPr/>
        </p:nvSpPr>
        <p:spPr>
          <a:xfrm>
            <a:off x="88755" y="2062133"/>
            <a:ext cx="8842664" cy="3170099"/>
          </a:xfrm>
          <a:prstGeom prst="rect">
            <a:avLst/>
          </a:prstGeom>
        </p:spPr>
        <p:txBody>
          <a:bodyPr wrap="square">
            <a:spAutoFit/>
          </a:bodyPr>
          <a:lstStyle/>
          <a:p>
            <a:r>
              <a:rPr lang="en-US" sz="2000" b="1" dirty="0"/>
              <a:t>"From a financial standpoint, the ERASMUS </a:t>
            </a:r>
            <a:r>
              <a:rPr lang="en-US" sz="2000" b="1" dirty="0" err="1"/>
              <a:t>programme</a:t>
            </a:r>
            <a:r>
              <a:rPr lang="en-US" sz="2000" b="1" dirty="0"/>
              <a:t> in particular is a very attractive opportunity...“</a:t>
            </a:r>
          </a:p>
          <a:p>
            <a:r>
              <a:rPr lang="en-US" sz="2000" b="1" dirty="0"/>
              <a:t>Explanation: </a:t>
            </a:r>
            <a:r>
              <a:rPr lang="en-US" sz="2000" dirty="0"/>
              <a:t>The writer is discussing the financial advantages of the ERASMUS program.</a:t>
            </a:r>
          </a:p>
          <a:p>
            <a:r>
              <a:rPr lang="en-US" sz="2000" b="1" dirty="0"/>
              <a:t>Key Terms:</a:t>
            </a:r>
          </a:p>
          <a:p>
            <a:r>
              <a:rPr lang="en-US" sz="2000" b="1" dirty="0"/>
              <a:t>-Financial </a:t>
            </a:r>
            <a:r>
              <a:rPr lang="en-US" sz="2000" dirty="0"/>
              <a:t>s</a:t>
            </a:r>
            <a:r>
              <a:rPr lang="en-US" sz="2000" b="1" dirty="0"/>
              <a:t>tandpoint</a:t>
            </a:r>
            <a:r>
              <a:rPr lang="en-US" sz="2000" dirty="0"/>
              <a:t>: A perspective focused on costs, savings, or monetary benefits.</a:t>
            </a:r>
          </a:p>
          <a:p>
            <a:r>
              <a:rPr lang="en-US" sz="2000" b="1" dirty="0"/>
              <a:t>-ERASMUS </a:t>
            </a:r>
            <a:r>
              <a:rPr lang="en-US" sz="2000" b="1" dirty="0" err="1"/>
              <a:t>programme</a:t>
            </a:r>
            <a:r>
              <a:rPr lang="en-US" sz="2000" dirty="0"/>
              <a:t>: A European Union program that provides opportunities for students to study or gain work experience in different European countries</a:t>
            </a:r>
            <a:r>
              <a:rPr lang="en-US" sz="2000" b="1" dirty="0"/>
              <a:t>.</a:t>
            </a:r>
          </a:p>
        </p:txBody>
      </p:sp>
    </p:spTree>
    <p:extLst>
      <p:ext uri="{BB962C8B-B14F-4D97-AF65-F5344CB8AC3E}">
        <p14:creationId xmlns:p14="http://schemas.microsoft.com/office/powerpoint/2010/main" val="4712999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0163" y="181719"/>
            <a:ext cx="8655627" cy="2322489"/>
          </a:xfrm>
          <a:prstGeom prst="rect">
            <a:avLst/>
          </a:prstGeom>
        </p:spPr>
        <p:txBody>
          <a:bodyPr wrap="square">
            <a:spAutoFit/>
          </a:bodyPr>
          <a:lstStyle/>
          <a:p>
            <a:r>
              <a:rPr lang="en-US" sz="2400" b="1" dirty="0"/>
              <a:t>"...particularly for London students used to high living costs."</a:t>
            </a:r>
            <a:endParaRPr lang="en-US" sz="2400" dirty="0"/>
          </a:p>
          <a:p>
            <a:pPr>
              <a:buFont typeface="Arial" panose="020B0604020202020204" pitchFamily="34" charset="0"/>
              <a:buChar char="•"/>
            </a:pPr>
            <a:r>
              <a:rPr lang="en-US" sz="2400" b="1" dirty="0"/>
              <a:t>Explanation</a:t>
            </a:r>
            <a:r>
              <a:rPr lang="en-US" sz="2400" dirty="0"/>
              <a:t>: The ERASMUS program is especially appealing to students from London, where the cost of living is typically very high. Studying abroad in a country with lower living expenses can be financially beneficial for them</a:t>
            </a:r>
          </a:p>
        </p:txBody>
      </p:sp>
      <p:sp>
        <p:nvSpPr>
          <p:cNvPr id="3" name="Rectangle 2"/>
          <p:cNvSpPr/>
          <p:nvPr/>
        </p:nvSpPr>
        <p:spPr>
          <a:xfrm>
            <a:off x="192231" y="2678306"/>
            <a:ext cx="9118024" cy="1938992"/>
          </a:xfrm>
          <a:prstGeom prst="rect">
            <a:avLst/>
          </a:prstGeom>
        </p:spPr>
        <p:txBody>
          <a:bodyPr wrap="square">
            <a:spAutoFit/>
          </a:bodyPr>
          <a:lstStyle/>
          <a:p>
            <a:r>
              <a:rPr lang="en-US" sz="2000" b="1" dirty="0"/>
              <a:t>"In addition to the regular student loan, students get a grant..."</a:t>
            </a:r>
            <a:endParaRPr lang="en-US" sz="2000" dirty="0"/>
          </a:p>
          <a:p>
            <a:pPr>
              <a:buFont typeface="Arial" panose="020B0604020202020204" pitchFamily="34" charset="0"/>
              <a:buChar char="•"/>
            </a:pPr>
            <a:r>
              <a:rPr lang="en-US" sz="2000" b="1" dirty="0"/>
              <a:t>Explanation</a:t>
            </a:r>
            <a:r>
              <a:rPr lang="en-US" sz="2000" dirty="0"/>
              <a:t>: Besides the usual student loans that help cover costs, students participating in ERASMUS receive an additional grant.</a:t>
            </a:r>
          </a:p>
          <a:p>
            <a:pPr>
              <a:buFont typeface="Arial" panose="020B0604020202020204" pitchFamily="34" charset="0"/>
              <a:buChar char="•"/>
            </a:pPr>
            <a:r>
              <a:rPr lang="en-US" sz="2000" b="1" dirty="0"/>
              <a:t>Key Terms</a:t>
            </a:r>
            <a:r>
              <a:rPr lang="en-US" sz="2000" dirty="0"/>
              <a:t>:</a:t>
            </a:r>
          </a:p>
          <a:p>
            <a:pPr marL="742950" lvl="1" indent="-285750">
              <a:buFont typeface="Arial" panose="020B0604020202020204" pitchFamily="34" charset="0"/>
              <a:buChar char="•"/>
            </a:pPr>
            <a:r>
              <a:rPr lang="en-US" sz="2000" b="1" dirty="0"/>
              <a:t>Grant</a:t>
            </a:r>
            <a:r>
              <a:rPr lang="en-US" sz="2000" dirty="0"/>
              <a:t>: Money given that does not have to be repaid, which helps students manage their expenses while studying abroad.</a:t>
            </a:r>
          </a:p>
        </p:txBody>
      </p:sp>
    </p:spTree>
    <p:extLst>
      <p:ext uri="{BB962C8B-B14F-4D97-AF65-F5344CB8AC3E}">
        <p14:creationId xmlns:p14="http://schemas.microsoft.com/office/powerpoint/2010/main" val="41536197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0162" y="351789"/>
            <a:ext cx="8686801" cy="1631216"/>
          </a:xfrm>
          <a:prstGeom prst="rect">
            <a:avLst/>
          </a:prstGeom>
        </p:spPr>
        <p:txBody>
          <a:bodyPr wrap="square">
            <a:spAutoFit/>
          </a:bodyPr>
          <a:lstStyle/>
          <a:p>
            <a:r>
              <a:rPr lang="en-US" sz="2000" b="1" dirty="0"/>
              <a:t>"...which varies according to the living cost of the country in question."</a:t>
            </a:r>
            <a:endParaRPr lang="en-US" sz="2000" dirty="0"/>
          </a:p>
          <a:p>
            <a:pPr>
              <a:buFont typeface="Arial" panose="020B0604020202020204" pitchFamily="34" charset="0"/>
              <a:buChar char="•"/>
            </a:pPr>
            <a:r>
              <a:rPr lang="en-US" sz="2000" b="1" dirty="0"/>
              <a:t>Explanation</a:t>
            </a:r>
            <a:r>
              <a:rPr lang="en-US" sz="2000" dirty="0"/>
              <a:t>: The amount of the grant depends on the cost of living in the destination country. Higher-cost countries provide larger grants, while lower-cost countries provide smaller ones.</a:t>
            </a:r>
          </a:p>
        </p:txBody>
      </p:sp>
    </p:spTree>
    <p:extLst>
      <p:ext uri="{BB962C8B-B14F-4D97-AF65-F5344CB8AC3E}">
        <p14:creationId xmlns:p14="http://schemas.microsoft.com/office/powerpoint/2010/main" val="41596690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7982" y="377430"/>
            <a:ext cx="8323118" cy="400110"/>
          </a:xfrm>
          <a:prstGeom prst="rect">
            <a:avLst/>
          </a:prstGeom>
        </p:spPr>
        <p:txBody>
          <a:bodyPr wrap="square">
            <a:spAutoFit/>
          </a:bodyPr>
          <a:lstStyle/>
          <a:p>
            <a:r>
              <a:rPr lang="en-US" sz="2000" b="1" dirty="0"/>
              <a:t>1. Why is the ERASMUS program considered financially attractive?</a:t>
            </a:r>
          </a:p>
        </p:txBody>
      </p:sp>
      <p:sp>
        <p:nvSpPr>
          <p:cNvPr id="3" name="Rectangle 2"/>
          <p:cNvSpPr/>
          <p:nvPr/>
        </p:nvSpPr>
        <p:spPr>
          <a:xfrm>
            <a:off x="675408" y="913945"/>
            <a:ext cx="8125691" cy="646331"/>
          </a:xfrm>
          <a:prstGeom prst="rect">
            <a:avLst/>
          </a:prstGeom>
        </p:spPr>
        <p:txBody>
          <a:bodyPr wrap="square">
            <a:spAutoFit/>
          </a:bodyPr>
          <a:lstStyle/>
          <a:p>
            <a:r>
              <a:rPr lang="en-US" sz="1800" b="1" dirty="0">
                <a:solidFill>
                  <a:srgbClr val="C00000"/>
                </a:solidFill>
              </a:rPr>
              <a:t>It provides additional financial support, especially beneficial for students from high-cost areas like London.</a:t>
            </a:r>
          </a:p>
        </p:txBody>
      </p:sp>
      <p:sp>
        <p:nvSpPr>
          <p:cNvPr id="4" name="Rectangle 3"/>
          <p:cNvSpPr/>
          <p:nvPr/>
        </p:nvSpPr>
        <p:spPr>
          <a:xfrm>
            <a:off x="472785" y="1696681"/>
            <a:ext cx="8530936" cy="707886"/>
          </a:xfrm>
          <a:prstGeom prst="rect">
            <a:avLst/>
          </a:prstGeom>
        </p:spPr>
        <p:txBody>
          <a:bodyPr wrap="square">
            <a:spAutoFit/>
          </a:bodyPr>
          <a:lstStyle/>
          <a:p>
            <a:r>
              <a:rPr lang="en-US" sz="2000" b="1" dirty="0"/>
              <a:t>2. Who might find the ERASMUS program particularly appealing, according to the passage?</a:t>
            </a:r>
          </a:p>
        </p:txBody>
      </p:sp>
      <p:sp>
        <p:nvSpPr>
          <p:cNvPr id="5" name="Rectangle 4"/>
          <p:cNvSpPr/>
          <p:nvPr/>
        </p:nvSpPr>
        <p:spPr>
          <a:xfrm>
            <a:off x="3904247" y="2171640"/>
            <a:ext cx="5099474" cy="707886"/>
          </a:xfrm>
          <a:prstGeom prst="rect">
            <a:avLst/>
          </a:prstGeom>
        </p:spPr>
        <p:txBody>
          <a:bodyPr wrap="square">
            <a:spAutoFit/>
          </a:bodyPr>
          <a:lstStyle/>
          <a:p>
            <a:r>
              <a:rPr lang="en-US" sz="2000" b="1" dirty="0">
                <a:solidFill>
                  <a:srgbClr val="C00000"/>
                </a:solidFill>
              </a:rPr>
              <a:t>Students from London, where living costs are high</a:t>
            </a:r>
            <a:r>
              <a:rPr lang="en-US" sz="2000" dirty="0"/>
              <a:t>.</a:t>
            </a:r>
          </a:p>
        </p:txBody>
      </p:sp>
      <p:sp>
        <p:nvSpPr>
          <p:cNvPr id="6" name="Rectangle 5"/>
          <p:cNvSpPr/>
          <p:nvPr/>
        </p:nvSpPr>
        <p:spPr>
          <a:xfrm>
            <a:off x="472784" y="3031320"/>
            <a:ext cx="8421833" cy="707886"/>
          </a:xfrm>
          <a:prstGeom prst="rect">
            <a:avLst/>
          </a:prstGeom>
        </p:spPr>
        <p:txBody>
          <a:bodyPr wrap="square">
            <a:spAutoFit/>
          </a:bodyPr>
          <a:lstStyle/>
          <a:p>
            <a:r>
              <a:rPr lang="en-US" sz="2000" b="1" dirty="0"/>
              <a:t>3.What financial benefit does the ERASMUS program offer to students in addition to a regular student loan?</a:t>
            </a:r>
          </a:p>
        </p:txBody>
      </p:sp>
      <p:sp>
        <p:nvSpPr>
          <p:cNvPr id="7" name="Rectangle 6"/>
          <p:cNvSpPr/>
          <p:nvPr/>
        </p:nvSpPr>
        <p:spPr>
          <a:xfrm>
            <a:off x="827995" y="3952555"/>
            <a:ext cx="7463949" cy="830997"/>
          </a:xfrm>
          <a:prstGeom prst="rect">
            <a:avLst/>
          </a:prstGeom>
        </p:spPr>
        <p:txBody>
          <a:bodyPr wrap="square">
            <a:spAutoFit/>
          </a:bodyPr>
          <a:lstStyle/>
          <a:p>
            <a:r>
              <a:rPr lang="en-US" sz="2400" b="1" dirty="0">
                <a:solidFill>
                  <a:srgbClr val="C00000"/>
                </a:solidFill>
              </a:rPr>
              <a:t>The program offers a grant that helps cover living costs</a:t>
            </a:r>
            <a:r>
              <a:rPr lang="en-US" dirty="0"/>
              <a:t>.</a:t>
            </a:r>
          </a:p>
        </p:txBody>
      </p:sp>
    </p:spTree>
    <p:extLst>
      <p:ext uri="{BB962C8B-B14F-4D97-AF65-F5344CB8AC3E}">
        <p14:creationId xmlns:p14="http://schemas.microsoft.com/office/powerpoint/2010/main" val="225588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263" y="308507"/>
            <a:ext cx="8592417" cy="461665"/>
          </a:xfrm>
          <a:prstGeom prst="rect">
            <a:avLst/>
          </a:prstGeom>
        </p:spPr>
        <p:txBody>
          <a:bodyPr wrap="none">
            <a:spAutoFit/>
          </a:bodyPr>
          <a:lstStyle/>
          <a:p>
            <a:r>
              <a:rPr lang="en-US" sz="2400" b="1" dirty="0"/>
              <a:t>4. How is the amount of the ERASMUS grant determined?</a:t>
            </a:r>
          </a:p>
        </p:txBody>
      </p:sp>
      <p:sp>
        <p:nvSpPr>
          <p:cNvPr id="3" name="Rectangle 2"/>
          <p:cNvSpPr/>
          <p:nvPr/>
        </p:nvSpPr>
        <p:spPr>
          <a:xfrm>
            <a:off x="405245" y="845022"/>
            <a:ext cx="8004358" cy="830997"/>
          </a:xfrm>
          <a:prstGeom prst="rect">
            <a:avLst/>
          </a:prstGeom>
        </p:spPr>
        <p:txBody>
          <a:bodyPr wrap="square">
            <a:spAutoFit/>
          </a:bodyPr>
          <a:lstStyle/>
          <a:p>
            <a:r>
              <a:rPr lang="en-US" sz="2400" dirty="0">
                <a:solidFill>
                  <a:srgbClr val="C00000"/>
                </a:solidFill>
              </a:rPr>
              <a:t>The grant amount varies according to the cost of living in the destination country</a:t>
            </a:r>
            <a:r>
              <a:rPr lang="en-US" dirty="0"/>
              <a:t>.</a:t>
            </a:r>
          </a:p>
        </p:txBody>
      </p:sp>
      <p:sp>
        <p:nvSpPr>
          <p:cNvPr id="4" name="Rectangle 3"/>
          <p:cNvSpPr/>
          <p:nvPr/>
        </p:nvSpPr>
        <p:spPr>
          <a:xfrm>
            <a:off x="285263" y="1832158"/>
            <a:ext cx="8416637" cy="707886"/>
          </a:xfrm>
          <a:prstGeom prst="rect">
            <a:avLst/>
          </a:prstGeom>
        </p:spPr>
        <p:txBody>
          <a:bodyPr wrap="square">
            <a:spAutoFit/>
          </a:bodyPr>
          <a:lstStyle/>
          <a:p>
            <a:r>
              <a:rPr lang="en-US" sz="2000" b="1" dirty="0"/>
              <a:t>5. What is meant by "financial standpoint" in the context of this passage?</a:t>
            </a:r>
          </a:p>
        </p:txBody>
      </p:sp>
      <p:sp>
        <p:nvSpPr>
          <p:cNvPr id="5" name="Rectangle 4"/>
          <p:cNvSpPr/>
          <p:nvPr/>
        </p:nvSpPr>
        <p:spPr>
          <a:xfrm>
            <a:off x="1693718" y="2278434"/>
            <a:ext cx="7294417" cy="646331"/>
          </a:xfrm>
          <a:prstGeom prst="rect">
            <a:avLst/>
          </a:prstGeom>
        </p:spPr>
        <p:txBody>
          <a:bodyPr wrap="square">
            <a:spAutoFit/>
          </a:bodyPr>
          <a:lstStyle/>
          <a:p>
            <a:r>
              <a:rPr lang="en-US" sz="1800" b="1" dirty="0">
                <a:solidFill>
                  <a:srgbClr val="C00000"/>
                </a:solidFill>
              </a:rPr>
              <a:t>It refers to the financial or economic perspective, focusing on costs and savings</a:t>
            </a:r>
          </a:p>
        </p:txBody>
      </p:sp>
      <p:sp>
        <p:nvSpPr>
          <p:cNvPr id="6" name="Rectangle 5"/>
          <p:cNvSpPr/>
          <p:nvPr/>
        </p:nvSpPr>
        <p:spPr>
          <a:xfrm>
            <a:off x="285262" y="3078810"/>
            <a:ext cx="8416637" cy="707886"/>
          </a:xfrm>
          <a:prstGeom prst="rect">
            <a:avLst/>
          </a:prstGeom>
        </p:spPr>
        <p:txBody>
          <a:bodyPr wrap="square">
            <a:spAutoFit/>
          </a:bodyPr>
          <a:lstStyle/>
          <a:p>
            <a:r>
              <a:rPr lang="en-US" sz="2000" b="1" dirty="0"/>
              <a:t>6.Why would the ERASMUS grant be especially helpful for London students?</a:t>
            </a:r>
          </a:p>
        </p:txBody>
      </p:sp>
      <p:sp>
        <p:nvSpPr>
          <p:cNvPr id="7" name="Rectangle 6"/>
          <p:cNvSpPr/>
          <p:nvPr/>
        </p:nvSpPr>
        <p:spPr>
          <a:xfrm>
            <a:off x="1589808" y="3940741"/>
            <a:ext cx="7287871" cy="646331"/>
          </a:xfrm>
          <a:prstGeom prst="rect">
            <a:avLst/>
          </a:prstGeom>
        </p:spPr>
        <p:txBody>
          <a:bodyPr wrap="square">
            <a:spAutoFit/>
          </a:bodyPr>
          <a:lstStyle/>
          <a:p>
            <a:r>
              <a:rPr lang="en-US" sz="1800" b="1" dirty="0">
                <a:solidFill>
                  <a:srgbClr val="C00000"/>
                </a:solidFill>
              </a:rPr>
              <a:t>Because they are used to high living costs, and the additional grant can help make studying abroad more affordable.</a:t>
            </a:r>
          </a:p>
        </p:txBody>
      </p:sp>
    </p:spTree>
    <p:extLst>
      <p:ext uri="{BB962C8B-B14F-4D97-AF65-F5344CB8AC3E}">
        <p14:creationId xmlns:p14="http://schemas.microsoft.com/office/powerpoint/2010/main" val="1840580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66254" y="72735"/>
            <a:ext cx="7928263" cy="2379520"/>
          </a:xfrm>
        </p:spPr>
        <p:txBody>
          <a:bodyPr>
            <a:noAutofit/>
          </a:bodyPr>
          <a:lstStyle/>
          <a:p>
            <a:r>
              <a:rPr lang="en-US" sz="2400" b="1" dirty="0">
                <a:latin typeface="+mj-lt"/>
              </a:rPr>
              <a:t>Real-Life Application Task</a:t>
            </a:r>
            <a:r>
              <a:rPr lang="en-US" sz="2400" dirty="0">
                <a:latin typeface="+mj-lt"/>
              </a:rPr>
              <a:t>:</a:t>
            </a:r>
          </a:p>
          <a:p>
            <a:r>
              <a:rPr lang="en-US" sz="2400" b="1" dirty="0">
                <a:solidFill>
                  <a:srgbClr val="00B050"/>
                </a:solidFill>
                <a:latin typeface="+mj-lt"/>
              </a:rPr>
              <a:t>Performance</a:t>
            </a:r>
            <a:r>
              <a:rPr lang="en-US" sz="2400" dirty="0">
                <a:latin typeface="+mj-lt"/>
              </a:rPr>
              <a:t> : Individual . </a:t>
            </a:r>
          </a:p>
          <a:p>
            <a:r>
              <a:rPr lang="en-US" sz="2400" b="1" dirty="0">
                <a:solidFill>
                  <a:srgbClr val="00B050"/>
                </a:solidFill>
                <a:latin typeface="+mj-lt"/>
              </a:rPr>
              <a:t>Task</a:t>
            </a:r>
            <a:r>
              <a:rPr lang="en-US" sz="2400" dirty="0">
                <a:latin typeface="+mj-lt"/>
              </a:rPr>
              <a:t> : Research a country you would like to visit or study in, outline how you would prepare for language barriers and cultural differences.</a:t>
            </a:r>
          </a:p>
        </p:txBody>
      </p:sp>
      <p:sp>
        <p:nvSpPr>
          <p:cNvPr id="3" name="Rectangle 2"/>
          <p:cNvSpPr/>
          <p:nvPr/>
        </p:nvSpPr>
        <p:spPr>
          <a:xfrm>
            <a:off x="7377544" y="2358736"/>
            <a:ext cx="1376795" cy="5611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1:30 </a:t>
            </a:r>
          </a:p>
        </p:txBody>
      </p:sp>
      <p:sp>
        <p:nvSpPr>
          <p:cNvPr id="4" name="Rectangle 3"/>
          <p:cNvSpPr/>
          <p:nvPr/>
        </p:nvSpPr>
        <p:spPr>
          <a:xfrm>
            <a:off x="7377544" y="3241964"/>
            <a:ext cx="1465119" cy="9351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Share </a:t>
            </a:r>
          </a:p>
          <a:p>
            <a:pPr algn="ctr"/>
            <a:r>
              <a:rPr lang="en-US" b="1" dirty="0"/>
              <a:t>1 minute </a:t>
            </a:r>
          </a:p>
        </p:txBody>
      </p:sp>
    </p:spTree>
    <p:extLst>
      <p:ext uri="{BB962C8B-B14F-4D97-AF65-F5344CB8AC3E}">
        <p14:creationId xmlns:p14="http://schemas.microsoft.com/office/powerpoint/2010/main" val="421294000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5863" y="156752"/>
            <a:ext cx="8728364" cy="4801314"/>
          </a:xfrm>
          <a:prstGeom prst="rect">
            <a:avLst/>
          </a:prstGeom>
        </p:spPr>
        <p:txBody>
          <a:bodyPr wrap="square">
            <a:spAutoFit/>
          </a:bodyPr>
          <a:lstStyle/>
          <a:p>
            <a:pPr marL="342900" indent="-342900">
              <a:buAutoNum type="arabicPeriod"/>
            </a:pPr>
            <a:r>
              <a:rPr lang="en-US" sz="1800" b="1" dirty="0">
                <a:solidFill>
                  <a:srgbClr val="C00000"/>
                </a:solidFill>
              </a:rPr>
              <a:t>Financial standpoint</a:t>
            </a:r>
            <a:r>
              <a:rPr lang="en-US" sz="1800" dirty="0"/>
              <a:t>: A perspective focused on money, expenses, or financial benefits.</a:t>
            </a:r>
          </a:p>
          <a:p>
            <a:pPr marL="342900" indent="-342900">
              <a:buAutoNum type="arabicPeriod"/>
            </a:pPr>
            <a:r>
              <a:rPr lang="en-US" sz="1800" b="1" dirty="0"/>
              <a:t>ERASMUS </a:t>
            </a:r>
            <a:r>
              <a:rPr lang="en-US" sz="1800" b="1" dirty="0" err="1"/>
              <a:t>programme</a:t>
            </a:r>
            <a:r>
              <a:rPr lang="en-US" sz="1800" b="1" dirty="0"/>
              <a:t>: </a:t>
            </a:r>
            <a:r>
              <a:rPr lang="en-US" sz="1800" dirty="0"/>
              <a:t>A European Union initiative that provides scholarships for students to study or work abroad in different European countries.</a:t>
            </a:r>
          </a:p>
          <a:p>
            <a:pPr marL="342900" indent="-342900">
              <a:buAutoNum type="arabicPeriod"/>
            </a:pPr>
            <a:r>
              <a:rPr lang="en-US" sz="1800" b="1" dirty="0">
                <a:solidFill>
                  <a:srgbClr val="C00000"/>
                </a:solidFill>
              </a:rPr>
              <a:t>Attractive opportunity</a:t>
            </a:r>
            <a:r>
              <a:rPr lang="en-US" sz="1800" dirty="0"/>
              <a:t>: An appealing or desirable chance or option, in this case, for financial reasons.</a:t>
            </a:r>
          </a:p>
          <a:p>
            <a:pPr marL="342900" indent="-342900">
              <a:buAutoNum type="arabicPeriod"/>
            </a:pPr>
            <a:r>
              <a:rPr lang="en-US" sz="1800" b="1" dirty="0">
                <a:solidFill>
                  <a:srgbClr val="C00000"/>
                </a:solidFill>
              </a:rPr>
              <a:t>Particularly</a:t>
            </a:r>
            <a:r>
              <a:rPr lang="en-US" sz="1800" dirty="0"/>
              <a:t>: Especially or specifically, highlighting a certain group or factor.</a:t>
            </a:r>
          </a:p>
          <a:p>
            <a:pPr marL="342900" indent="-342900">
              <a:buAutoNum type="arabicPeriod"/>
            </a:pPr>
            <a:r>
              <a:rPr lang="en-US" sz="1800" b="1" dirty="0">
                <a:solidFill>
                  <a:srgbClr val="C00000"/>
                </a:solidFill>
              </a:rPr>
              <a:t>Living costs: </a:t>
            </a:r>
            <a:r>
              <a:rPr lang="en-US" sz="1800" dirty="0"/>
              <a:t>The expenses associated with daily life, such as rent, food, and transportation.</a:t>
            </a:r>
          </a:p>
          <a:p>
            <a:pPr marL="342900" indent="-342900">
              <a:buAutoNum type="arabicPeriod"/>
            </a:pPr>
            <a:r>
              <a:rPr lang="en-US" sz="1800" b="1" dirty="0">
                <a:solidFill>
                  <a:srgbClr val="C00000"/>
                </a:solidFill>
              </a:rPr>
              <a:t>Student loan</a:t>
            </a:r>
            <a:r>
              <a:rPr lang="en-US" sz="1800" dirty="0"/>
              <a:t>: Money borrowed by students to help pay for their education, which must be repaid with interest after they graduate.</a:t>
            </a:r>
          </a:p>
          <a:p>
            <a:pPr marL="342900" indent="-342900">
              <a:buAutoNum type="arabicPeriod"/>
            </a:pPr>
            <a:r>
              <a:rPr lang="en-US" sz="1800" b="1" dirty="0">
                <a:solidFill>
                  <a:srgbClr val="C00000"/>
                </a:solidFill>
              </a:rPr>
              <a:t>Grant:</a:t>
            </a:r>
            <a:r>
              <a:rPr lang="en-US" sz="1800" dirty="0"/>
              <a:t> A financial gift or award given to students that doesn’t need to be repaid; it helps with expenses.</a:t>
            </a:r>
          </a:p>
          <a:p>
            <a:pPr marL="342900" indent="-342900">
              <a:buAutoNum type="arabicPeriod"/>
            </a:pPr>
            <a:r>
              <a:rPr lang="en-US" sz="1800" b="1" dirty="0">
                <a:solidFill>
                  <a:srgbClr val="C00000"/>
                </a:solidFill>
              </a:rPr>
              <a:t>Varies</a:t>
            </a:r>
            <a:r>
              <a:rPr lang="en-US" sz="1800" dirty="0"/>
              <a:t>: Changes or differs; in this context, the amount of the grant differs depending on the country.</a:t>
            </a:r>
          </a:p>
          <a:p>
            <a:pPr marL="342900" indent="-342900">
              <a:buAutoNum type="arabicPeriod"/>
            </a:pPr>
            <a:r>
              <a:rPr lang="en-US" sz="1800" b="1" dirty="0">
                <a:solidFill>
                  <a:srgbClr val="C00000"/>
                </a:solidFill>
              </a:rPr>
              <a:t>In question: </a:t>
            </a:r>
            <a:r>
              <a:rPr lang="en-US" sz="1800" dirty="0"/>
              <a:t>Refers to something specific that has been mentioned, in this case, the particular country the student is planning to study in.</a:t>
            </a:r>
          </a:p>
        </p:txBody>
      </p:sp>
    </p:spTree>
    <p:extLst>
      <p:ext uri="{BB962C8B-B14F-4D97-AF65-F5344CB8AC3E}">
        <p14:creationId xmlns:p14="http://schemas.microsoft.com/office/powerpoint/2010/main" val="1039732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6658" y="235961"/>
            <a:ext cx="5631742" cy="1478540"/>
          </a:xfrm>
          <a:prstGeom prst="rect">
            <a:avLst/>
          </a:prstGeom>
        </p:spPr>
      </p:pic>
      <p:sp>
        <p:nvSpPr>
          <p:cNvPr id="3" name="Rectangle 2"/>
          <p:cNvSpPr/>
          <p:nvPr/>
        </p:nvSpPr>
        <p:spPr>
          <a:xfrm>
            <a:off x="276658" y="1940551"/>
            <a:ext cx="8666017" cy="3170099"/>
          </a:xfrm>
          <a:prstGeom prst="rect">
            <a:avLst/>
          </a:prstGeom>
        </p:spPr>
        <p:txBody>
          <a:bodyPr wrap="square">
            <a:spAutoFit/>
          </a:bodyPr>
          <a:lstStyle/>
          <a:p>
            <a:r>
              <a:rPr lang="en-US" sz="2000" b="1" dirty="0"/>
              <a:t>"Many of those venturing further afield outside of this </a:t>
            </a:r>
            <a:r>
              <a:rPr lang="en-US" sz="2000" b="1" dirty="0" err="1"/>
              <a:t>programme</a:t>
            </a:r>
            <a:r>
              <a:rPr lang="en-US" sz="2000" b="1" dirty="0"/>
              <a:t> have already left</a:t>
            </a:r>
            <a:r>
              <a:rPr lang="en-US" sz="2000" dirty="0"/>
              <a:t>...</a:t>
            </a:r>
          </a:p>
          <a:p>
            <a:r>
              <a:rPr lang="en-US" sz="2000" dirty="0"/>
              <a:t>"Explanation:</a:t>
            </a:r>
          </a:p>
          <a:p>
            <a:r>
              <a:rPr lang="en-US" sz="2000" dirty="0"/>
              <a:t> A number of students who are traveling beyond the ERASMUS program have already begun their study-abroad experience.</a:t>
            </a:r>
          </a:p>
          <a:p>
            <a:r>
              <a:rPr lang="en-US" sz="2000" b="1" dirty="0"/>
              <a:t>Key Terms:</a:t>
            </a:r>
          </a:p>
          <a:p>
            <a:pPr marL="342900" indent="-342900">
              <a:buFontTx/>
              <a:buChar char="-"/>
            </a:pPr>
            <a:r>
              <a:rPr lang="en-US" sz="2000" b="1" dirty="0"/>
              <a:t>Venturing further afield</a:t>
            </a:r>
            <a:r>
              <a:rPr lang="en-US" sz="2000" dirty="0"/>
              <a:t>: Exploring or going beyond typical boundaries, in this case, studying outside the ERASMUS program.</a:t>
            </a:r>
          </a:p>
          <a:p>
            <a:pPr marL="342900" indent="-342900">
              <a:buFontTx/>
              <a:buChar char="-"/>
            </a:pPr>
            <a:r>
              <a:rPr lang="en-US" sz="2000" b="1" dirty="0" err="1"/>
              <a:t>Programme</a:t>
            </a:r>
            <a:r>
              <a:rPr lang="en-US" sz="2000" dirty="0"/>
              <a:t>: Refers to the structured ERASMUS study-abroad program</a:t>
            </a:r>
            <a:r>
              <a:rPr lang="en-US" dirty="0"/>
              <a:t>.</a:t>
            </a:r>
          </a:p>
        </p:txBody>
      </p:sp>
    </p:spTree>
    <p:extLst>
      <p:ext uri="{BB962C8B-B14F-4D97-AF65-F5344CB8AC3E}">
        <p14:creationId xmlns:p14="http://schemas.microsoft.com/office/powerpoint/2010/main" val="9414535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6254" y="176862"/>
            <a:ext cx="8769927" cy="4832092"/>
          </a:xfrm>
          <a:prstGeom prst="rect">
            <a:avLst/>
          </a:prstGeom>
        </p:spPr>
        <p:txBody>
          <a:bodyPr wrap="square">
            <a:spAutoFit/>
          </a:bodyPr>
          <a:lstStyle/>
          <a:p>
            <a:r>
              <a:rPr lang="en-US" sz="1800" b="1" dirty="0"/>
              <a:t>"...and can provide some valuable lessons for those still preparing to go</a:t>
            </a:r>
            <a:r>
              <a:rPr lang="en-US" sz="1800" dirty="0"/>
              <a:t>.</a:t>
            </a:r>
          </a:p>
          <a:p>
            <a:r>
              <a:rPr lang="en-US" sz="1800" dirty="0"/>
              <a:t>"</a:t>
            </a:r>
            <a:r>
              <a:rPr lang="en-US" sz="1800" dirty="0">
                <a:solidFill>
                  <a:srgbClr val="C00000"/>
                </a:solidFill>
              </a:rPr>
              <a:t>Explanation: </a:t>
            </a:r>
          </a:p>
          <a:p>
            <a:r>
              <a:rPr lang="en-US" sz="1800" dirty="0"/>
              <a:t>These students who have already left can share helpful insights and advice for others who are still preparing to travel.</a:t>
            </a:r>
          </a:p>
          <a:p>
            <a:endParaRPr lang="en-US" sz="2000" dirty="0"/>
          </a:p>
          <a:p>
            <a:r>
              <a:rPr lang="en-US" sz="1800" dirty="0"/>
              <a:t>"</a:t>
            </a:r>
            <a:r>
              <a:rPr lang="en-US" sz="1800" b="1" dirty="0"/>
              <a:t>Utilizing a pre-existing network of students can provide invaluable information.</a:t>
            </a:r>
            <a:r>
              <a:rPr lang="en-US" sz="1800" dirty="0"/>
              <a:t>..</a:t>
            </a:r>
          </a:p>
          <a:p>
            <a:r>
              <a:rPr lang="en-US" sz="1800" dirty="0">
                <a:solidFill>
                  <a:srgbClr val="C00000"/>
                </a:solidFill>
              </a:rPr>
              <a:t>"Explanation: </a:t>
            </a:r>
            <a:r>
              <a:rPr lang="en-US" sz="1800" dirty="0"/>
              <a:t>Using a network of students who have prior study-abroad experience can offer essential information.</a:t>
            </a:r>
          </a:p>
          <a:p>
            <a:r>
              <a:rPr lang="en-US" sz="1800" dirty="0"/>
              <a:t>Key Terms:</a:t>
            </a:r>
          </a:p>
          <a:p>
            <a:r>
              <a:rPr lang="en-US" sz="1800" b="1" dirty="0">
                <a:solidFill>
                  <a:srgbClr val="C00000"/>
                </a:solidFill>
              </a:rPr>
              <a:t>-Pre-existing network</a:t>
            </a:r>
            <a:r>
              <a:rPr lang="en-US" sz="1800" dirty="0"/>
              <a:t>: A group of people who are already connected, such as students who have studied abroad before.</a:t>
            </a:r>
          </a:p>
          <a:p>
            <a:r>
              <a:rPr lang="en-US" sz="1800" b="1" dirty="0">
                <a:solidFill>
                  <a:srgbClr val="C00000"/>
                </a:solidFill>
              </a:rPr>
              <a:t>Invaluable: </a:t>
            </a:r>
            <a:r>
              <a:rPr lang="en-US" sz="1800" dirty="0"/>
              <a:t>Extremely useful or helpful.</a:t>
            </a:r>
          </a:p>
          <a:p>
            <a:endParaRPr lang="en-US" sz="1800" dirty="0"/>
          </a:p>
          <a:p>
            <a:endParaRPr lang="en-US" sz="1800" dirty="0"/>
          </a:p>
          <a:p>
            <a:endParaRPr lang="en-US" sz="1800" dirty="0"/>
          </a:p>
          <a:p>
            <a:endParaRPr lang="en-US" sz="1800" dirty="0"/>
          </a:p>
        </p:txBody>
      </p:sp>
      <p:sp>
        <p:nvSpPr>
          <p:cNvPr id="4" name="Rectangle 3"/>
          <p:cNvSpPr/>
          <p:nvPr/>
        </p:nvSpPr>
        <p:spPr>
          <a:xfrm>
            <a:off x="249380" y="3933888"/>
            <a:ext cx="8603673" cy="923330"/>
          </a:xfrm>
          <a:prstGeom prst="rect">
            <a:avLst/>
          </a:prstGeom>
        </p:spPr>
        <p:txBody>
          <a:bodyPr wrap="square">
            <a:spAutoFit/>
          </a:bodyPr>
          <a:lstStyle/>
          <a:p>
            <a:r>
              <a:rPr lang="en-US" b="1" dirty="0"/>
              <a:t>"...</a:t>
            </a:r>
            <a:r>
              <a:rPr lang="en-US" sz="1800" b="1" dirty="0"/>
              <a:t>that can make all the difference to daily life abroad."</a:t>
            </a:r>
            <a:endParaRPr lang="en-US" sz="1800" dirty="0"/>
          </a:p>
          <a:p>
            <a:pPr>
              <a:buFont typeface="Arial" panose="020B0604020202020204" pitchFamily="34" charset="0"/>
              <a:buChar char="•"/>
            </a:pPr>
            <a:r>
              <a:rPr lang="en-US" sz="1800" b="1" dirty="0"/>
              <a:t>Explanation</a:t>
            </a:r>
            <a:r>
              <a:rPr lang="en-US" sz="1800" dirty="0"/>
              <a:t>: This information could significantly improve or ease daily living while studying abroad.</a:t>
            </a:r>
          </a:p>
        </p:txBody>
      </p:sp>
    </p:spTree>
    <p:extLst>
      <p:ext uri="{BB962C8B-B14F-4D97-AF65-F5344CB8AC3E}">
        <p14:creationId xmlns:p14="http://schemas.microsoft.com/office/powerpoint/2010/main" val="18514033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05245" y="335867"/>
            <a:ext cx="8229600" cy="646331"/>
          </a:xfrm>
          <a:prstGeom prst="rect">
            <a:avLst/>
          </a:prstGeom>
        </p:spPr>
        <p:txBody>
          <a:bodyPr wrap="square">
            <a:spAutoFit/>
          </a:bodyPr>
          <a:lstStyle/>
          <a:p>
            <a:r>
              <a:rPr lang="en-US" sz="1800" b="1" dirty="0"/>
              <a:t>1. What is the benefit of connecting with students who have already gone abroad</a:t>
            </a:r>
          </a:p>
        </p:txBody>
      </p:sp>
      <p:sp>
        <p:nvSpPr>
          <p:cNvPr id="4" name="Rectangle 3"/>
          <p:cNvSpPr/>
          <p:nvPr/>
        </p:nvSpPr>
        <p:spPr>
          <a:xfrm>
            <a:off x="1672935" y="855412"/>
            <a:ext cx="6961909" cy="646331"/>
          </a:xfrm>
          <a:prstGeom prst="rect">
            <a:avLst/>
          </a:prstGeom>
        </p:spPr>
        <p:txBody>
          <a:bodyPr wrap="square">
            <a:spAutoFit/>
          </a:bodyPr>
          <a:lstStyle/>
          <a:p>
            <a:r>
              <a:rPr lang="en-US" sz="1800" b="1" dirty="0">
                <a:solidFill>
                  <a:srgbClr val="C00000"/>
                </a:solidFill>
              </a:rPr>
              <a:t>They can provide valuable lessons and insights that help others prepare for daily life abroad.</a:t>
            </a:r>
          </a:p>
        </p:txBody>
      </p:sp>
      <p:sp>
        <p:nvSpPr>
          <p:cNvPr id="5" name="Rectangle 4"/>
          <p:cNvSpPr/>
          <p:nvPr/>
        </p:nvSpPr>
        <p:spPr>
          <a:xfrm>
            <a:off x="405244" y="1582777"/>
            <a:ext cx="8375073" cy="369332"/>
          </a:xfrm>
          <a:prstGeom prst="rect">
            <a:avLst/>
          </a:prstGeom>
        </p:spPr>
        <p:txBody>
          <a:bodyPr wrap="square">
            <a:spAutoFit/>
          </a:bodyPr>
          <a:lstStyle/>
          <a:p>
            <a:r>
              <a:rPr lang="en-US" sz="1800" b="1" dirty="0"/>
              <a:t>2. What does the phrase "venturing further afield" mean in this passage?</a:t>
            </a:r>
          </a:p>
        </p:txBody>
      </p:sp>
      <p:sp>
        <p:nvSpPr>
          <p:cNvPr id="6" name="Rectangle 5"/>
          <p:cNvSpPr/>
          <p:nvPr/>
        </p:nvSpPr>
        <p:spPr>
          <a:xfrm>
            <a:off x="1558636" y="2033143"/>
            <a:ext cx="7076208" cy="584775"/>
          </a:xfrm>
          <a:prstGeom prst="rect">
            <a:avLst/>
          </a:prstGeom>
        </p:spPr>
        <p:txBody>
          <a:bodyPr wrap="square">
            <a:spAutoFit/>
          </a:bodyPr>
          <a:lstStyle/>
          <a:p>
            <a:r>
              <a:rPr lang="en-US" sz="1600" b="1" dirty="0">
                <a:solidFill>
                  <a:srgbClr val="C00000"/>
                </a:solidFill>
              </a:rPr>
              <a:t>It means exploring or studying outside the usual boundaries, in this case, beyond the ERASMUS program.</a:t>
            </a:r>
          </a:p>
        </p:txBody>
      </p:sp>
      <p:sp>
        <p:nvSpPr>
          <p:cNvPr id="7" name="Rectangle 6"/>
          <p:cNvSpPr/>
          <p:nvPr/>
        </p:nvSpPr>
        <p:spPr>
          <a:xfrm>
            <a:off x="405244" y="2698952"/>
            <a:ext cx="7959438" cy="707886"/>
          </a:xfrm>
          <a:prstGeom prst="rect">
            <a:avLst/>
          </a:prstGeom>
        </p:spPr>
        <p:txBody>
          <a:bodyPr wrap="square">
            <a:spAutoFit/>
          </a:bodyPr>
          <a:lstStyle/>
          <a:p>
            <a:r>
              <a:rPr lang="en-US" sz="2000" b="1" dirty="0"/>
              <a:t>3. Why might information from a "pre-existing network of students" be described as invaluable?</a:t>
            </a:r>
          </a:p>
        </p:txBody>
      </p:sp>
      <p:sp>
        <p:nvSpPr>
          <p:cNvPr id="8" name="Rectangle 7"/>
          <p:cNvSpPr/>
          <p:nvPr/>
        </p:nvSpPr>
        <p:spPr>
          <a:xfrm>
            <a:off x="1444337" y="3630461"/>
            <a:ext cx="6504708" cy="584775"/>
          </a:xfrm>
          <a:prstGeom prst="rect">
            <a:avLst/>
          </a:prstGeom>
        </p:spPr>
        <p:txBody>
          <a:bodyPr wrap="square">
            <a:spAutoFit/>
          </a:bodyPr>
          <a:lstStyle/>
          <a:p>
            <a:r>
              <a:rPr lang="en-US" sz="1600" b="1" dirty="0">
                <a:solidFill>
                  <a:srgbClr val="C00000"/>
                </a:solidFill>
              </a:rPr>
              <a:t>Because it can provide extremely useful advice that makes a big difference in adjusting to daily life abroad.</a:t>
            </a:r>
          </a:p>
        </p:txBody>
      </p:sp>
    </p:spTree>
    <p:extLst>
      <p:ext uri="{BB962C8B-B14F-4D97-AF65-F5344CB8AC3E}">
        <p14:creationId xmlns:p14="http://schemas.microsoft.com/office/powerpoint/2010/main" val="578415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4912" y="116898"/>
            <a:ext cx="4877801" cy="1805420"/>
          </a:xfrm>
          <a:prstGeom prst="rect">
            <a:avLst/>
          </a:prstGeom>
        </p:spPr>
      </p:pic>
      <p:sp>
        <p:nvSpPr>
          <p:cNvPr id="4" name="Rectangle 3"/>
          <p:cNvSpPr/>
          <p:nvPr/>
        </p:nvSpPr>
        <p:spPr>
          <a:xfrm>
            <a:off x="83127" y="1850291"/>
            <a:ext cx="9144000" cy="3293209"/>
          </a:xfrm>
          <a:prstGeom prst="rect">
            <a:avLst/>
          </a:prstGeom>
        </p:spPr>
        <p:txBody>
          <a:bodyPr wrap="square">
            <a:spAutoFit/>
          </a:bodyPr>
          <a:lstStyle/>
          <a:p>
            <a:r>
              <a:rPr lang="en-US" sz="1600" dirty="0"/>
              <a:t>"</a:t>
            </a:r>
            <a:r>
              <a:rPr lang="en-US" sz="1600" b="1" dirty="0"/>
              <a:t>Caitlin Wightman, twenty, is a university college Dublin Geography student spending a year abroad in Singapore.</a:t>
            </a:r>
          </a:p>
          <a:p>
            <a:r>
              <a:rPr lang="en-US" sz="1600" dirty="0"/>
              <a:t>This introduces Caitlin Wightman, a 20-year-old geography student from University College Dublin who is currently studying abroad in Singapore.</a:t>
            </a:r>
          </a:p>
          <a:p>
            <a:r>
              <a:rPr lang="en-US" sz="1600" dirty="0"/>
              <a:t>"</a:t>
            </a:r>
            <a:r>
              <a:rPr lang="en-US" sz="1600" b="1" dirty="0"/>
              <a:t>She stresses that it should not be underestimated how much a different climate can affect day-to-day life.“</a:t>
            </a:r>
          </a:p>
          <a:p>
            <a:r>
              <a:rPr lang="en-US" sz="1600" dirty="0"/>
              <a:t>Caitlin emphasizes that a different climate can significantly impact everyday life, suggesting that adjusting to a new environment is an important consideration when studying abroad.</a:t>
            </a:r>
          </a:p>
          <a:p>
            <a:r>
              <a:rPr lang="en-US" sz="1600" dirty="0"/>
              <a:t>"</a:t>
            </a:r>
            <a:r>
              <a:rPr lang="en-US" sz="1600" b="1" dirty="0"/>
              <a:t>And that as much admin as possible should be taken care of before getting on the plane</a:t>
            </a:r>
            <a:r>
              <a:rPr lang="en-US" sz="1600" dirty="0"/>
              <a:t>.</a:t>
            </a:r>
          </a:p>
          <a:p>
            <a:r>
              <a:rPr lang="en-US" sz="1600" dirty="0"/>
              <a:t>She advises handling as much of the necessary administrative work as possible before departure to make the transition smoother once abroad</a:t>
            </a:r>
          </a:p>
          <a:p>
            <a:endParaRPr lang="en-US" sz="1600" dirty="0"/>
          </a:p>
          <a:p>
            <a:endParaRPr lang="en-US" sz="1600" dirty="0"/>
          </a:p>
        </p:txBody>
      </p:sp>
    </p:spTree>
    <p:extLst>
      <p:ext uri="{BB962C8B-B14F-4D97-AF65-F5344CB8AC3E}">
        <p14:creationId xmlns:p14="http://schemas.microsoft.com/office/powerpoint/2010/main" val="31893669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19544" y="522903"/>
            <a:ext cx="8375073" cy="830997"/>
          </a:xfrm>
          <a:prstGeom prst="rect">
            <a:avLst/>
          </a:prstGeom>
        </p:spPr>
        <p:txBody>
          <a:bodyPr wrap="square">
            <a:spAutoFit/>
          </a:bodyPr>
          <a:lstStyle/>
          <a:p>
            <a:r>
              <a:rPr lang="en-US" sz="2400" b="1" dirty="0"/>
              <a:t>1. What aspect of studying abroad does Caitlin emphasize should not be underestimated?</a:t>
            </a:r>
          </a:p>
        </p:txBody>
      </p:sp>
      <p:sp>
        <p:nvSpPr>
          <p:cNvPr id="5" name="Rectangle 4"/>
          <p:cNvSpPr/>
          <p:nvPr/>
        </p:nvSpPr>
        <p:spPr>
          <a:xfrm>
            <a:off x="1091045" y="1510039"/>
            <a:ext cx="7803571" cy="830997"/>
          </a:xfrm>
          <a:prstGeom prst="rect">
            <a:avLst/>
          </a:prstGeom>
        </p:spPr>
        <p:txBody>
          <a:bodyPr wrap="square">
            <a:spAutoFit/>
          </a:bodyPr>
          <a:lstStyle/>
          <a:p>
            <a:r>
              <a:rPr lang="en-US" sz="2400" b="1" dirty="0">
                <a:solidFill>
                  <a:srgbClr val="C00000"/>
                </a:solidFill>
              </a:rPr>
              <a:t>Caitlin emphasizes that the impact of a different climate on daily life should not be underestimated.</a:t>
            </a:r>
          </a:p>
        </p:txBody>
      </p:sp>
      <p:sp>
        <p:nvSpPr>
          <p:cNvPr id="6" name="Rectangle 5"/>
          <p:cNvSpPr/>
          <p:nvPr/>
        </p:nvSpPr>
        <p:spPr>
          <a:xfrm>
            <a:off x="519544" y="2756948"/>
            <a:ext cx="8281552" cy="830997"/>
          </a:xfrm>
          <a:prstGeom prst="rect">
            <a:avLst/>
          </a:prstGeom>
        </p:spPr>
        <p:txBody>
          <a:bodyPr wrap="square">
            <a:spAutoFit/>
          </a:bodyPr>
          <a:lstStyle/>
          <a:p>
            <a:r>
              <a:rPr lang="en-US" sz="2400" b="1" dirty="0"/>
              <a:t>2.What administrative advice does Caitlin offer to students planning to study abroad?</a:t>
            </a:r>
          </a:p>
        </p:txBody>
      </p:sp>
      <p:sp>
        <p:nvSpPr>
          <p:cNvPr id="7" name="Rectangle 6"/>
          <p:cNvSpPr/>
          <p:nvPr/>
        </p:nvSpPr>
        <p:spPr>
          <a:xfrm>
            <a:off x="997527" y="3744084"/>
            <a:ext cx="7678882" cy="707886"/>
          </a:xfrm>
          <a:prstGeom prst="rect">
            <a:avLst/>
          </a:prstGeom>
        </p:spPr>
        <p:txBody>
          <a:bodyPr wrap="square">
            <a:spAutoFit/>
          </a:bodyPr>
          <a:lstStyle/>
          <a:p>
            <a:r>
              <a:rPr lang="en-US" sz="2000" b="1" dirty="0">
                <a:solidFill>
                  <a:srgbClr val="C00000"/>
                </a:solidFill>
              </a:rPr>
              <a:t>She advises that as much administrative work as possible should be completed before departure.</a:t>
            </a:r>
          </a:p>
        </p:txBody>
      </p:sp>
    </p:spTree>
    <p:extLst>
      <p:ext uri="{BB962C8B-B14F-4D97-AF65-F5344CB8AC3E}">
        <p14:creationId xmlns:p14="http://schemas.microsoft.com/office/powerpoint/2010/main" val="3763758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3000" y="158461"/>
            <a:ext cx="4309580" cy="2023629"/>
          </a:xfrm>
          <a:prstGeom prst="rect">
            <a:avLst/>
          </a:prstGeom>
        </p:spPr>
      </p:pic>
      <p:sp>
        <p:nvSpPr>
          <p:cNvPr id="3" name="Rectangle 2"/>
          <p:cNvSpPr/>
          <p:nvPr/>
        </p:nvSpPr>
        <p:spPr>
          <a:xfrm>
            <a:off x="112999" y="2553615"/>
            <a:ext cx="8792009" cy="2400657"/>
          </a:xfrm>
          <a:prstGeom prst="rect">
            <a:avLst/>
          </a:prstGeom>
        </p:spPr>
        <p:txBody>
          <a:bodyPr wrap="square">
            <a:spAutoFit/>
          </a:bodyPr>
          <a:lstStyle/>
          <a:p>
            <a:r>
              <a:rPr lang="en-US" sz="1800" b="1" dirty="0"/>
              <a:t>"Cameron Baird, twenty, a student from the same university, and currently spending a term in Sydney, Australia, adds to this with advice on the importance of researching your accommodation thoroughly beforehand."</a:t>
            </a:r>
            <a:endParaRPr lang="en-US" sz="1800" dirty="0"/>
          </a:p>
          <a:p>
            <a:pPr>
              <a:buFont typeface="Arial" panose="020B0604020202020204" pitchFamily="34" charset="0"/>
              <a:buChar char="•"/>
            </a:pPr>
            <a:r>
              <a:rPr lang="en-US" sz="2400" dirty="0"/>
              <a:t>Cameron Baird, a 20-year-old student also from University College Dublin, is spending a term abroad in Sydney, Australia. He advises that students thoroughly research their accommodation options before traveling.</a:t>
            </a:r>
          </a:p>
        </p:txBody>
      </p:sp>
    </p:spTree>
    <p:extLst>
      <p:ext uri="{BB962C8B-B14F-4D97-AF65-F5344CB8AC3E}">
        <p14:creationId xmlns:p14="http://schemas.microsoft.com/office/powerpoint/2010/main" val="10651371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9381" y="131486"/>
            <a:ext cx="8749146" cy="4524315"/>
          </a:xfrm>
          <a:prstGeom prst="rect">
            <a:avLst/>
          </a:prstGeom>
        </p:spPr>
        <p:txBody>
          <a:bodyPr wrap="square">
            <a:spAutoFit/>
          </a:bodyPr>
          <a:lstStyle/>
          <a:p>
            <a:r>
              <a:rPr lang="en-US" sz="2400" dirty="0"/>
              <a:t>"</a:t>
            </a:r>
            <a:r>
              <a:rPr lang="en-US" sz="2400" b="1" dirty="0">
                <a:latin typeface="Times New Roman" panose="02020603050405020304" pitchFamily="18" charset="0"/>
                <a:cs typeface="Times New Roman" panose="02020603050405020304" pitchFamily="18" charset="0"/>
              </a:rPr>
              <a:t>Prices can vary wildly, and it can be hard to argue the best locations from online maps alone.</a:t>
            </a:r>
          </a:p>
          <a:p>
            <a:r>
              <a:rPr lang="en-US" sz="2400" b="1" dirty="0">
                <a:latin typeface="Times New Roman" panose="02020603050405020304" pitchFamily="18" charset="0"/>
                <a:cs typeface="Times New Roman" panose="02020603050405020304" pitchFamily="18" charset="0"/>
              </a:rPr>
              <a:t> : </a:t>
            </a:r>
            <a:r>
              <a:rPr lang="en-US" sz="2400" dirty="0">
                <a:latin typeface="Times New Roman" panose="02020603050405020304" pitchFamily="18" charset="0"/>
                <a:cs typeface="Times New Roman" panose="02020603050405020304" pitchFamily="18" charset="0"/>
              </a:rPr>
              <a:t>He points out that accommodation prices can differ significantly, and it can be challenging to assess the best locations based solely on online maps.</a:t>
            </a:r>
          </a:p>
          <a:p>
            <a:r>
              <a:rPr lang="en-US" sz="2400" b="1" dirty="0">
                <a:latin typeface="Times New Roman" panose="02020603050405020304" pitchFamily="18" charset="0"/>
                <a:cs typeface="Times New Roman" panose="02020603050405020304" pitchFamily="18" charset="0"/>
              </a:rPr>
              <a:t>"Also, important is to come prepared for any mishaps, which means having important documents to hand, as well as key phrases memorized if you don’t speak the language.“</a:t>
            </a:r>
          </a:p>
          <a:p>
            <a:endParaRPr lang="en-US" sz="2400" b="1"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Cameron recommends being prepared for unexpected problems by keeping essential documents accessible and memorizing key phrases, especially if you’re unfamiliar with the language.</a:t>
            </a:r>
          </a:p>
        </p:txBody>
      </p:sp>
    </p:spTree>
    <p:extLst>
      <p:ext uri="{BB962C8B-B14F-4D97-AF65-F5344CB8AC3E}">
        <p14:creationId xmlns:p14="http://schemas.microsoft.com/office/powerpoint/2010/main" val="191853889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9155" y="398213"/>
            <a:ext cx="8354290" cy="707886"/>
          </a:xfrm>
          <a:prstGeom prst="rect">
            <a:avLst/>
          </a:prstGeom>
        </p:spPr>
        <p:txBody>
          <a:bodyPr wrap="square">
            <a:spAutoFit/>
          </a:bodyPr>
          <a:lstStyle/>
          <a:p>
            <a:r>
              <a:rPr lang="en-US" sz="2000" b="1" dirty="0"/>
              <a:t>1. What advice does Cameron give about choosing accommodation when studying abroad?</a:t>
            </a:r>
          </a:p>
        </p:txBody>
      </p:sp>
      <p:sp>
        <p:nvSpPr>
          <p:cNvPr id="3" name="Rectangle 2"/>
          <p:cNvSpPr/>
          <p:nvPr/>
        </p:nvSpPr>
        <p:spPr>
          <a:xfrm>
            <a:off x="800099" y="1201079"/>
            <a:ext cx="8063345" cy="923330"/>
          </a:xfrm>
          <a:prstGeom prst="rect">
            <a:avLst/>
          </a:prstGeom>
        </p:spPr>
        <p:txBody>
          <a:bodyPr wrap="square">
            <a:spAutoFit/>
          </a:bodyPr>
          <a:lstStyle/>
          <a:p>
            <a:r>
              <a:rPr lang="en-US" sz="1800" b="1" dirty="0">
                <a:solidFill>
                  <a:srgbClr val="C00000"/>
                </a:solidFill>
              </a:rPr>
              <a:t>Cameron advises thoroughly researching accommodation options beforehand, as prices can vary widely and online maps may not accurately show the best locations.</a:t>
            </a:r>
          </a:p>
        </p:txBody>
      </p:sp>
      <p:sp>
        <p:nvSpPr>
          <p:cNvPr id="4" name="Rectangle 3"/>
          <p:cNvSpPr/>
          <p:nvPr/>
        </p:nvSpPr>
        <p:spPr>
          <a:xfrm>
            <a:off x="633846" y="2382876"/>
            <a:ext cx="8011390" cy="646331"/>
          </a:xfrm>
          <a:prstGeom prst="rect">
            <a:avLst/>
          </a:prstGeom>
        </p:spPr>
        <p:txBody>
          <a:bodyPr wrap="square">
            <a:spAutoFit/>
          </a:bodyPr>
          <a:lstStyle/>
          <a:p>
            <a:r>
              <a:rPr lang="en-US" sz="1800" b="1" dirty="0"/>
              <a:t>2. Why does Cameron recommend having important documents and memorizing key phrases?</a:t>
            </a:r>
          </a:p>
        </p:txBody>
      </p:sp>
      <p:sp>
        <p:nvSpPr>
          <p:cNvPr id="5" name="Rectangle 4"/>
          <p:cNvSpPr/>
          <p:nvPr/>
        </p:nvSpPr>
        <p:spPr>
          <a:xfrm>
            <a:off x="914400" y="3401186"/>
            <a:ext cx="7949044" cy="707886"/>
          </a:xfrm>
          <a:prstGeom prst="rect">
            <a:avLst/>
          </a:prstGeom>
        </p:spPr>
        <p:txBody>
          <a:bodyPr wrap="square">
            <a:spAutoFit/>
          </a:bodyPr>
          <a:lstStyle/>
          <a:p>
            <a:r>
              <a:rPr lang="en-US" sz="2000" b="1" dirty="0">
                <a:solidFill>
                  <a:srgbClr val="C00000"/>
                </a:solidFill>
              </a:rPr>
              <a:t>He suggests this preparation to handle any potential mishaps, especially if students do not speak the local language.</a:t>
            </a:r>
          </a:p>
        </p:txBody>
      </p:sp>
    </p:spTree>
    <p:extLst>
      <p:ext uri="{BB962C8B-B14F-4D97-AF65-F5344CB8AC3E}">
        <p14:creationId xmlns:p14="http://schemas.microsoft.com/office/powerpoint/2010/main" val="3719844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2214" y="170150"/>
            <a:ext cx="4947377" cy="1367705"/>
          </a:xfrm>
          <a:prstGeom prst="rect">
            <a:avLst/>
          </a:prstGeom>
        </p:spPr>
      </p:pic>
      <p:sp>
        <p:nvSpPr>
          <p:cNvPr id="4" name="Rectangle 3"/>
          <p:cNvSpPr/>
          <p:nvPr/>
        </p:nvSpPr>
        <p:spPr>
          <a:xfrm>
            <a:off x="298305" y="1804423"/>
            <a:ext cx="8617095" cy="3170099"/>
          </a:xfrm>
          <a:prstGeom prst="rect">
            <a:avLst/>
          </a:prstGeom>
        </p:spPr>
        <p:txBody>
          <a:bodyPr wrap="square">
            <a:spAutoFit/>
          </a:bodyPr>
          <a:lstStyle/>
          <a:p>
            <a:r>
              <a:rPr lang="en-US" sz="2000" b="1" dirty="0"/>
              <a:t>"However prepared you are, studying abroad is not for everyone, and I am yet to discover whether or not it will suit me.“</a:t>
            </a:r>
          </a:p>
          <a:p>
            <a:r>
              <a:rPr lang="en-US" sz="2000" dirty="0"/>
              <a:t>This means that even with thorough preparation, studying abroad may not be a good fit for everyone. The writer acknowledges they haven’t yet determined if studying abroad will be a good experience for them personally.</a:t>
            </a:r>
          </a:p>
          <a:p>
            <a:r>
              <a:rPr lang="en-US" sz="2000" b="1" dirty="0"/>
              <a:t>"I know plenty of people who regret not applying and almost nobody who has the same reservations about their decision to go.“</a:t>
            </a:r>
          </a:p>
          <a:p>
            <a:r>
              <a:rPr lang="en-US" sz="2000" dirty="0"/>
              <a:t>The writer observes that many people regret not taking the opportunity to study abroad, while those who do go rarely regret their decision.</a:t>
            </a:r>
          </a:p>
        </p:txBody>
      </p:sp>
    </p:spTree>
    <p:extLst>
      <p:ext uri="{BB962C8B-B14F-4D97-AF65-F5344CB8AC3E}">
        <p14:creationId xmlns:p14="http://schemas.microsoft.com/office/powerpoint/2010/main" val="30478701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96187" y="114300"/>
            <a:ext cx="7135885" cy="2150917"/>
          </a:xfrm>
        </p:spPr>
        <p:txBody>
          <a:bodyPr>
            <a:noAutofit/>
          </a:bodyPr>
          <a:lstStyle/>
          <a:p>
            <a:r>
              <a:rPr lang="en-US" sz="2400" b="1" u="sng" dirty="0">
                <a:solidFill>
                  <a:srgbClr val="C00000"/>
                </a:solidFill>
              </a:rPr>
              <a:t>Critical Thinking :</a:t>
            </a:r>
          </a:p>
          <a:p>
            <a:r>
              <a:rPr lang="en-US" sz="2400" b="1" dirty="0"/>
              <a:t>Why is it essential to step out of our comfort zones occasionally? Can staying in a comfort zone for too long affect our problem-solving abilities or creativity?</a:t>
            </a:r>
          </a:p>
        </p:txBody>
      </p:sp>
      <p:sp>
        <p:nvSpPr>
          <p:cNvPr id="3" name="Rectangle 2">
            <a:hlinkClick r:id="rId2"/>
          </p:cNvPr>
          <p:cNvSpPr/>
          <p:nvPr/>
        </p:nvSpPr>
        <p:spPr>
          <a:xfrm>
            <a:off x="6047509" y="4488873"/>
            <a:ext cx="3002973" cy="5611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stretch>
            <a:fillRect/>
          </a:stretch>
        </p:blipFill>
        <p:spPr>
          <a:xfrm>
            <a:off x="6583507" y="2541444"/>
            <a:ext cx="2466975" cy="1847850"/>
          </a:xfrm>
          <a:prstGeom prst="rect">
            <a:avLst/>
          </a:prstGeom>
        </p:spPr>
      </p:pic>
    </p:spTree>
    <p:extLst>
      <p:ext uri="{BB962C8B-B14F-4D97-AF65-F5344CB8AC3E}">
        <p14:creationId xmlns:p14="http://schemas.microsoft.com/office/powerpoint/2010/main" val="38143028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8372" y="481340"/>
            <a:ext cx="8447809" cy="830997"/>
          </a:xfrm>
          <a:prstGeom prst="rect">
            <a:avLst/>
          </a:prstGeom>
        </p:spPr>
        <p:txBody>
          <a:bodyPr wrap="square">
            <a:spAutoFit/>
          </a:bodyPr>
          <a:lstStyle/>
          <a:p>
            <a:r>
              <a:rPr lang="en-US" sz="2400" b="1" dirty="0"/>
              <a:t>1. What does the author say about the suitability of studying abroad for everyone?</a:t>
            </a:r>
          </a:p>
        </p:txBody>
      </p:sp>
      <p:sp>
        <p:nvSpPr>
          <p:cNvPr id="3" name="Rectangle 2"/>
          <p:cNvSpPr/>
          <p:nvPr/>
        </p:nvSpPr>
        <p:spPr>
          <a:xfrm>
            <a:off x="1667739" y="1312337"/>
            <a:ext cx="6302088" cy="584775"/>
          </a:xfrm>
          <a:prstGeom prst="rect">
            <a:avLst/>
          </a:prstGeom>
        </p:spPr>
        <p:txBody>
          <a:bodyPr wrap="square">
            <a:spAutoFit/>
          </a:bodyPr>
          <a:lstStyle/>
          <a:p>
            <a:r>
              <a:rPr lang="en-US" sz="1600" b="1" dirty="0">
                <a:solidFill>
                  <a:srgbClr val="C00000"/>
                </a:solidFill>
              </a:rPr>
              <a:t>The author says that studying abroad is not for everyone, even if they are well-prepared.</a:t>
            </a:r>
          </a:p>
        </p:txBody>
      </p:sp>
      <p:sp>
        <p:nvSpPr>
          <p:cNvPr id="4" name="Rectangle 3"/>
          <p:cNvSpPr/>
          <p:nvPr/>
        </p:nvSpPr>
        <p:spPr>
          <a:xfrm>
            <a:off x="488371" y="1947503"/>
            <a:ext cx="8447809" cy="830997"/>
          </a:xfrm>
          <a:prstGeom prst="rect">
            <a:avLst/>
          </a:prstGeom>
        </p:spPr>
        <p:txBody>
          <a:bodyPr wrap="square">
            <a:spAutoFit/>
          </a:bodyPr>
          <a:lstStyle/>
          <a:p>
            <a:r>
              <a:rPr lang="en-US" sz="2400" b="1" dirty="0"/>
              <a:t>2. Has the author decided if studying abroad is the right choice for them?</a:t>
            </a:r>
          </a:p>
        </p:txBody>
      </p:sp>
      <p:sp>
        <p:nvSpPr>
          <p:cNvPr id="5" name="Rectangle 4"/>
          <p:cNvSpPr/>
          <p:nvPr/>
        </p:nvSpPr>
        <p:spPr>
          <a:xfrm>
            <a:off x="1589809" y="2778500"/>
            <a:ext cx="6972300" cy="707886"/>
          </a:xfrm>
          <a:prstGeom prst="rect">
            <a:avLst/>
          </a:prstGeom>
        </p:spPr>
        <p:txBody>
          <a:bodyPr wrap="square">
            <a:spAutoFit/>
          </a:bodyPr>
          <a:lstStyle/>
          <a:p>
            <a:r>
              <a:rPr lang="en-US" sz="2000" b="1" dirty="0">
                <a:solidFill>
                  <a:srgbClr val="C00000"/>
                </a:solidFill>
              </a:rPr>
              <a:t>No, the author has not yet discovered if studying abroad will suit them.</a:t>
            </a:r>
          </a:p>
        </p:txBody>
      </p:sp>
      <p:sp>
        <p:nvSpPr>
          <p:cNvPr id="6" name="Rectangle 5"/>
          <p:cNvSpPr/>
          <p:nvPr/>
        </p:nvSpPr>
        <p:spPr>
          <a:xfrm>
            <a:off x="363679" y="3413666"/>
            <a:ext cx="8780321" cy="830997"/>
          </a:xfrm>
          <a:prstGeom prst="rect">
            <a:avLst/>
          </a:prstGeom>
        </p:spPr>
        <p:txBody>
          <a:bodyPr wrap="square">
            <a:spAutoFit/>
          </a:bodyPr>
          <a:lstStyle/>
          <a:p>
            <a:r>
              <a:rPr lang="en-US" sz="2400" b="1" dirty="0"/>
              <a:t>3.What does the author notice about people who didn’t apply to study abroad compared to those who did?</a:t>
            </a:r>
          </a:p>
        </p:txBody>
      </p:sp>
      <p:sp>
        <p:nvSpPr>
          <p:cNvPr id="7" name="Rectangle 6"/>
          <p:cNvSpPr/>
          <p:nvPr/>
        </p:nvSpPr>
        <p:spPr>
          <a:xfrm>
            <a:off x="831273" y="4317383"/>
            <a:ext cx="7886700" cy="646331"/>
          </a:xfrm>
          <a:prstGeom prst="rect">
            <a:avLst/>
          </a:prstGeom>
        </p:spPr>
        <p:txBody>
          <a:bodyPr wrap="square">
            <a:spAutoFit/>
          </a:bodyPr>
          <a:lstStyle/>
          <a:p>
            <a:r>
              <a:rPr lang="en-US" sz="1800" dirty="0">
                <a:solidFill>
                  <a:srgbClr val="C00000"/>
                </a:solidFill>
              </a:rPr>
              <a:t>The author knows many people who regret not applying, but almost no one who regrets their decision to go abroad.</a:t>
            </a:r>
          </a:p>
        </p:txBody>
      </p:sp>
    </p:spTree>
    <p:extLst>
      <p:ext uri="{BB962C8B-B14F-4D97-AF65-F5344CB8AC3E}">
        <p14:creationId xmlns:p14="http://schemas.microsoft.com/office/powerpoint/2010/main" val="2334341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41601" y="226001"/>
            <a:ext cx="4515550" cy="1020907"/>
          </a:xfrm>
          <a:prstGeom prst="rect">
            <a:avLst/>
          </a:prstGeom>
        </p:spPr>
      </p:pic>
      <p:sp>
        <p:nvSpPr>
          <p:cNvPr id="3" name="Rectangle 2"/>
          <p:cNvSpPr/>
          <p:nvPr/>
        </p:nvSpPr>
        <p:spPr>
          <a:xfrm>
            <a:off x="602671" y="1808235"/>
            <a:ext cx="8416638" cy="2862322"/>
          </a:xfrm>
          <a:prstGeom prst="rect">
            <a:avLst/>
          </a:prstGeom>
        </p:spPr>
        <p:txBody>
          <a:bodyPr wrap="square">
            <a:spAutoFit/>
          </a:bodyPr>
          <a:lstStyle/>
          <a:p>
            <a:pPr>
              <a:buFont typeface="+mj-lt"/>
              <a:buAutoNum type="arabicPeriod"/>
            </a:pPr>
            <a:r>
              <a:rPr lang="en-US" sz="2000" b="1" dirty="0"/>
              <a:t>"So all things considered, I would encourage those teetering on the edge to give it serious thought before dismissing the idea altogether."</a:t>
            </a:r>
            <a:endParaRPr lang="en-US" sz="2000" dirty="0"/>
          </a:p>
          <a:p>
            <a:pPr marL="742950" lvl="1" indent="-285750">
              <a:buFont typeface="+mj-lt"/>
              <a:buAutoNum type="arabicPeriod"/>
            </a:pPr>
            <a:r>
              <a:rPr lang="en-US" sz="2000" dirty="0"/>
              <a:t>The writer, after weighing all the factors, advises people who are uncertain about studying abroad to think carefully about the opportunity before completely ruling it out.</a:t>
            </a:r>
          </a:p>
          <a:p>
            <a:r>
              <a:rPr lang="en-US" sz="2000" dirty="0"/>
              <a:t>This line highlights the author’s encouragement for students to carefully evaluate the potential benefits of studying abroad rather than making a quick decision against it.</a:t>
            </a:r>
          </a:p>
        </p:txBody>
      </p:sp>
    </p:spTree>
    <p:extLst>
      <p:ext uri="{BB962C8B-B14F-4D97-AF65-F5344CB8AC3E}">
        <p14:creationId xmlns:p14="http://schemas.microsoft.com/office/powerpoint/2010/main" val="47693458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0502" y="103909"/>
            <a:ext cx="8234703" cy="3751118"/>
          </a:xfrm>
          <a:prstGeom prst="rect">
            <a:avLst/>
          </a:prstGeom>
        </p:spPr>
      </p:pic>
    </p:spTree>
    <p:extLst>
      <p:ext uri="{BB962C8B-B14F-4D97-AF65-F5344CB8AC3E}">
        <p14:creationId xmlns:p14="http://schemas.microsoft.com/office/powerpoint/2010/main" val="104120900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9326" y="347662"/>
            <a:ext cx="5958841" cy="4452938"/>
          </a:xfrm>
          <a:prstGeom prst="rect">
            <a:avLst/>
          </a:prstGeom>
        </p:spPr>
      </p:pic>
    </p:spTree>
    <p:extLst>
      <p:ext uri="{BB962C8B-B14F-4D97-AF65-F5344CB8AC3E}">
        <p14:creationId xmlns:p14="http://schemas.microsoft.com/office/powerpoint/2010/main" val="306516054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5083" y="97847"/>
            <a:ext cx="5720630" cy="4858617"/>
          </a:xfrm>
          <a:prstGeom prst="rect">
            <a:avLst/>
          </a:prstGeom>
        </p:spPr>
      </p:pic>
    </p:spTree>
    <p:extLst>
      <p:ext uri="{BB962C8B-B14F-4D97-AF65-F5344CB8AC3E}">
        <p14:creationId xmlns:p14="http://schemas.microsoft.com/office/powerpoint/2010/main" val="204241335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50D67F8-8247-4A46-9879-E487E86EC167}"/>
              </a:ext>
            </a:extLst>
          </p:cNvPr>
          <p:cNvPicPr>
            <a:picLocks noChangeAspect="1"/>
          </p:cNvPicPr>
          <p:nvPr/>
        </p:nvPicPr>
        <p:blipFill>
          <a:blip r:embed="rId2"/>
          <a:stretch>
            <a:fillRect/>
          </a:stretch>
        </p:blipFill>
        <p:spPr>
          <a:xfrm>
            <a:off x="100012" y="167217"/>
            <a:ext cx="2880255" cy="4885238"/>
          </a:xfrm>
          <a:prstGeom prst="rect">
            <a:avLst/>
          </a:prstGeom>
        </p:spPr>
      </p:pic>
      <p:sp>
        <p:nvSpPr>
          <p:cNvPr id="3" name="Rectangle 2">
            <a:extLst>
              <a:ext uri="{FF2B5EF4-FFF2-40B4-BE49-F238E27FC236}">
                <a16:creationId xmlns:a16="http://schemas.microsoft.com/office/drawing/2014/main" id="{85CFB924-F1D0-4AAB-AC64-CF53532473F8}"/>
              </a:ext>
            </a:extLst>
          </p:cNvPr>
          <p:cNvSpPr/>
          <p:nvPr/>
        </p:nvSpPr>
        <p:spPr>
          <a:xfrm>
            <a:off x="3200400" y="228600"/>
            <a:ext cx="5731933" cy="4749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eriod"/>
            </a:pPr>
            <a:r>
              <a:rPr lang="en-US" sz="1600" b="1" dirty="0">
                <a:solidFill>
                  <a:schemeClr val="tx1"/>
                </a:solidFill>
                <a:latin typeface="Times New Roman" panose="02020603050405020304" pitchFamily="18" charset="0"/>
                <a:cs typeface="Times New Roman" panose="02020603050405020304" pitchFamily="18" charset="0"/>
              </a:rPr>
              <a:t>Going through the roof </a:t>
            </a:r>
            <a:r>
              <a:rPr lang="en-US" sz="1600" dirty="0">
                <a:solidFill>
                  <a:schemeClr val="tx1"/>
                </a:solidFill>
                <a:latin typeface="Times New Roman" panose="02020603050405020304" pitchFamily="18" charset="0"/>
                <a:cs typeface="Times New Roman" panose="02020603050405020304" pitchFamily="18" charset="0"/>
              </a:rPr>
              <a:t>: To increase rapidly or reach a very high level, often referring to prices, emotions, or reactions.</a:t>
            </a:r>
          </a:p>
          <a:p>
            <a:pPr marL="342900" indent="-342900">
              <a:buAutoNum type="arabicPeriod"/>
            </a:pPr>
            <a:r>
              <a:rPr lang="en-US" sz="1600" b="1" dirty="0">
                <a:solidFill>
                  <a:schemeClr val="tx1"/>
                </a:solidFill>
                <a:latin typeface="Times New Roman" panose="02020603050405020304" pitchFamily="18" charset="0"/>
                <a:cs typeface="Times New Roman" panose="02020603050405020304" pitchFamily="18" charset="0"/>
              </a:rPr>
              <a:t>Worth their while </a:t>
            </a:r>
            <a:r>
              <a:rPr lang="en-US" sz="1600" dirty="0">
                <a:solidFill>
                  <a:schemeClr val="tx1"/>
                </a:solidFill>
                <a:latin typeface="Times New Roman" panose="02020603050405020304" pitchFamily="18" charset="0"/>
                <a:cs typeface="Times New Roman" panose="02020603050405020304" pitchFamily="18" charset="0"/>
              </a:rPr>
              <a:t>: Something that is beneficial or rewarding enough to justify the time and effort put into it.</a:t>
            </a:r>
          </a:p>
          <a:p>
            <a:pPr marL="342900" indent="-342900">
              <a:buAutoNum type="arabicPeriod"/>
            </a:pPr>
            <a:r>
              <a:rPr lang="en-US" sz="1600" b="1" dirty="0">
                <a:solidFill>
                  <a:schemeClr val="tx1"/>
                </a:solidFill>
                <a:latin typeface="Times New Roman" panose="02020603050405020304" pitchFamily="18" charset="0"/>
                <a:cs typeface="Times New Roman" panose="02020603050405020304" pitchFamily="18" charset="0"/>
              </a:rPr>
              <a:t>The world’s your oyster </a:t>
            </a:r>
            <a:r>
              <a:rPr lang="en-US" sz="1600" dirty="0">
                <a:solidFill>
                  <a:schemeClr val="tx1"/>
                </a:solidFill>
                <a:latin typeface="Times New Roman" panose="02020603050405020304" pitchFamily="18" charset="0"/>
                <a:cs typeface="Times New Roman" panose="02020603050405020304" pitchFamily="18" charset="0"/>
              </a:rPr>
              <a:t>: A phrase meaning that one has many opportunities or possibilities available to them, often used to encourage someone to explore what life has to offer.</a:t>
            </a:r>
          </a:p>
          <a:p>
            <a:pPr marL="342900" indent="-342900">
              <a:buAutoNum type="arabicPeriod"/>
            </a:pPr>
            <a:r>
              <a:rPr lang="en-US" sz="1600" b="1" dirty="0">
                <a:solidFill>
                  <a:schemeClr val="tx1"/>
                </a:solidFill>
                <a:latin typeface="Times New Roman" panose="02020603050405020304" pitchFamily="18" charset="0"/>
                <a:cs typeface="Times New Roman" panose="02020603050405020304" pitchFamily="18" charset="0"/>
              </a:rPr>
              <a:t>Massive character building </a:t>
            </a:r>
            <a:r>
              <a:rPr lang="en-US" sz="1600" dirty="0">
                <a:solidFill>
                  <a:schemeClr val="tx1"/>
                </a:solidFill>
                <a:latin typeface="Times New Roman" panose="02020603050405020304" pitchFamily="18" charset="0"/>
                <a:cs typeface="Times New Roman" panose="02020603050405020304" pitchFamily="18" charset="0"/>
              </a:rPr>
              <a:t>: Experiences or activities that greatly contribute to the development of personal qualities like resilience, integrity, and confidence.</a:t>
            </a:r>
          </a:p>
          <a:p>
            <a:pPr marL="342900" indent="-342900">
              <a:buAutoNum type="arabicPeriod"/>
            </a:pPr>
            <a:r>
              <a:rPr lang="en-US" sz="1600" b="1" dirty="0">
                <a:solidFill>
                  <a:schemeClr val="tx1"/>
                </a:solidFill>
                <a:latin typeface="Times New Roman" panose="02020603050405020304" pitchFamily="18" charset="0"/>
                <a:cs typeface="Times New Roman" panose="02020603050405020304" pitchFamily="18" charset="0"/>
              </a:rPr>
              <a:t>Weighing up other options </a:t>
            </a:r>
            <a:r>
              <a:rPr lang="en-US" sz="1600" dirty="0">
                <a:solidFill>
                  <a:schemeClr val="tx1"/>
                </a:solidFill>
                <a:latin typeface="Times New Roman" panose="02020603050405020304" pitchFamily="18" charset="0"/>
                <a:cs typeface="Times New Roman" panose="02020603050405020304" pitchFamily="18" charset="0"/>
              </a:rPr>
              <a:t>: Considering or evaluating different choices before making a decision.</a:t>
            </a:r>
          </a:p>
          <a:p>
            <a:pPr marL="342900" indent="-342900">
              <a:buAutoNum type="arabicPeriod"/>
            </a:pPr>
            <a:r>
              <a:rPr lang="en-US" sz="1600" b="1" dirty="0">
                <a:solidFill>
                  <a:schemeClr val="tx1"/>
                </a:solidFill>
                <a:latin typeface="Times New Roman" panose="02020603050405020304" pitchFamily="18" charset="0"/>
                <a:cs typeface="Times New Roman" panose="02020603050405020304" pitchFamily="18" charset="0"/>
              </a:rPr>
              <a:t>Value work experience over a degree </a:t>
            </a:r>
            <a:r>
              <a:rPr lang="en-US" sz="1600" dirty="0">
                <a:solidFill>
                  <a:schemeClr val="tx1"/>
                </a:solidFill>
                <a:latin typeface="Times New Roman" panose="02020603050405020304" pitchFamily="18" charset="0"/>
                <a:cs typeface="Times New Roman" panose="02020603050405020304" pitchFamily="18" charset="0"/>
              </a:rPr>
              <a:t>: To prioritize practical, hands-on experience in a job or field over academic qualifications.</a:t>
            </a:r>
          </a:p>
          <a:p>
            <a:pPr marL="342900" indent="-342900">
              <a:buAutoNum type="arabicPeriod"/>
            </a:pPr>
            <a:r>
              <a:rPr lang="en-US" sz="1600" b="1" dirty="0">
                <a:solidFill>
                  <a:schemeClr val="tx1"/>
                </a:solidFill>
                <a:latin typeface="Times New Roman" panose="02020603050405020304" pitchFamily="18" charset="0"/>
                <a:cs typeface="Times New Roman" panose="02020603050405020304" pitchFamily="18" charset="0"/>
              </a:rPr>
              <a:t>Stand out from the crowd </a:t>
            </a:r>
            <a:r>
              <a:rPr lang="en-US" sz="1600" dirty="0">
                <a:solidFill>
                  <a:schemeClr val="tx1"/>
                </a:solidFill>
                <a:latin typeface="Times New Roman" panose="02020603050405020304" pitchFamily="18" charset="0"/>
                <a:cs typeface="Times New Roman" panose="02020603050405020304" pitchFamily="18" charset="0"/>
              </a:rPr>
              <a:t>: To be noticeably different or unique in a way that makes one more appealing or memorable than others.</a:t>
            </a:r>
          </a:p>
        </p:txBody>
      </p:sp>
    </p:spTree>
    <p:extLst>
      <p:ext uri="{BB962C8B-B14F-4D97-AF65-F5344CB8AC3E}">
        <p14:creationId xmlns:p14="http://schemas.microsoft.com/office/powerpoint/2010/main" val="278138785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4F0187-FE1E-4CA7-8CD6-313981503A11}"/>
              </a:ext>
            </a:extLst>
          </p:cNvPr>
          <p:cNvSpPr/>
          <p:nvPr/>
        </p:nvSpPr>
        <p:spPr>
          <a:xfrm>
            <a:off x="1092199" y="575387"/>
            <a:ext cx="7272867" cy="2308324"/>
          </a:xfrm>
          <a:prstGeom prst="rect">
            <a:avLst/>
          </a:prstGeom>
        </p:spPr>
        <p:txBody>
          <a:bodyPr wrap="square">
            <a:spAutoFit/>
          </a:bodyPr>
          <a:lstStyle/>
          <a:p>
            <a:r>
              <a:rPr lang="en-US" sz="2400" b="1" dirty="0"/>
              <a:t>Topic</a:t>
            </a:r>
            <a:r>
              <a:rPr lang="en-US" sz="2400" dirty="0"/>
              <a:t>: Is spending a year studying abroad a valuable experience for university students?</a:t>
            </a:r>
          </a:p>
          <a:p>
            <a:r>
              <a:rPr lang="en-US" sz="2400" b="1" dirty="0"/>
              <a:t>Type</a:t>
            </a:r>
            <a:r>
              <a:rPr lang="en-US" sz="2400" dirty="0"/>
              <a:t>: Argumentative article (pros and cons, with a personal opinion)</a:t>
            </a:r>
          </a:p>
          <a:p>
            <a:r>
              <a:rPr lang="en-US" sz="2400" b="1" dirty="0"/>
              <a:t>Audience</a:t>
            </a:r>
            <a:r>
              <a:rPr lang="en-US" sz="2400" dirty="0"/>
              <a:t>: Students (tone should be engaging and accessible)</a:t>
            </a:r>
          </a:p>
        </p:txBody>
      </p:sp>
    </p:spTree>
    <p:extLst>
      <p:ext uri="{BB962C8B-B14F-4D97-AF65-F5344CB8AC3E}">
        <p14:creationId xmlns:p14="http://schemas.microsoft.com/office/powerpoint/2010/main" val="331503177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D4C4C1E-675C-4452-BF1D-D4D7625CCB67}"/>
              </a:ext>
            </a:extLst>
          </p:cNvPr>
          <p:cNvSpPr/>
          <p:nvPr/>
        </p:nvSpPr>
        <p:spPr>
          <a:xfrm>
            <a:off x="143931" y="389467"/>
            <a:ext cx="8686801" cy="4093428"/>
          </a:xfrm>
          <a:prstGeom prst="rect">
            <a:avLst/>
          </a:prstGeom>
        </p:spPr>
        <p:txBody>
          <a:bodyPr wrap="square">
            <a:spAutoFit/>
          </a:bodyPr>
          <a:lstStyle/>
          <a:p>
            <a:r>
              <a:rPr lang="en-US" sz="2000" b="1" dirty="0"/>
              <a:t>Structure</a:t>
            </a:r>
            <a:r>
              <a:rPr lang="en-US" sz="2000" dirty="0"/>
              <a:t>:</a:t>
            </a:r>
          </a:p>
          <a:p>
            <a:pPr>
              <a:buFont typeface="+mj-lt"/>
              <a:buAutoNum type="arabicPeriod"/>
            </a:pPr>
            <a:r>
              <a:rPr lang="en-US" sz="2000" b="1" dirty="0"/>
              <a:t>Introduction</a:t>
            </a:r>
            <a:r>
              <a:rPr lang="en-US" sz="2000" dirty="0"/>
              <a:t>: Introduce the topic and mention why it's a relevant choice for university students.</a:t>
            </a:r>
          </a:p>
          <a:p>
            <a:pPr>
              <a:buFont typeface="+mj-lt"/>
              <a:buAutoNum type="arabicPeriod"/>
            </a:pPr>
            <a:r>
              <a:rPr lang="en-US" sz="2000" b="1" dirty="0"/>
              <a:t>Arguments For Studying Abroad</a:t>
            </a:r>
            <a:r>
              <a:rPr lang="en-US" sz="2000" dirty="0"/>
              <a:t>:</a:t>
            </a:r>
          </a:p>
          <a:p>
            <a:pPr marL="742950" lvl="1" indent="-285750">
              <a:buFont typeface="+mj-lt"/>
              <a:buAutoNum type="arabicPeriod"/>
            </a:pPr>
            <a:r>
              <a:rPr lang="en-US" sz="2000" b="1" dirty="0"/>
              <a:t>Cultural Exposure</a:t>
            </a:r>
            <a:r>
              <a:rPr lang="en-US" sz="2000" dirty="0"/>
              <a:t>: Emphasize how studying abroad exposes students to different cultures, languages, and ways of life.</a:t>
            </a:r>
          </a:p>
          <a:p>
            <a:pPr marL="742950" lvl="1" indent="-285750">
              <a:buFont typeface="+mj-lt"/>
              <a:buAutoNum type="arabicPeriod"/>
            </a:pPr>
            <a:r>
              <a:rPr lang="en-US" sz="2000" b="1" dirty="0"/>
              <a:t>Personal Growth</a:t>
            </a:r>
            <a:r>
              <a:rPr lang="en-US" sz="2000" dirty="0"/>
              <a:t>: Discuss how adapting to a new environment fosters independence, resilience, and confidence.</a:t>
            </a:r>
          </a:p>
          <a:p>
            <a:pPr marL="742950" lvl="1" indent="-285750">
              <a:buFont typeface="+mj-lt"/>
              <a:buAutoNum type="arabicPeriod"/>
            </a:pPr>
            <a:r>
              <a:rPr lang="en-US" sz="2000" b="1" dirty="0"/>
              <a:t>Networking Opportunities</a:t>
            </a:r>
            <a:r>
              <a:rPr lang="en-US" sz="2000" dirty="0"/>
              <a:t>: Mention the chance to meet international friends, professors, and potential employers, which could benefit their future career.</a:t>
            </a:r>
          </a:p>
          <a:p>
            <a:pPr marL="742950" lvl="1" indent="-285750">
              <a:buFont typeface="+mj-lt"/>
              <a:buAutoNum type="arabicPeriod"/>
            </a:pPr>
            <a:r>
              <a:rPr lang="en-US" sz="2000" b="1" dirty="0"/>
              <a:t>Educational Benefits</a:t>
            </a:r>
            <a:r>
              <a:rPr lang="en-US" sz="2000" dirty="0"/>
              <a:t>: Some countries may offer unique courses, teaching methods, or resources that students don’t have at home.</a:t>
            </a:r>
          </a:p>
        </p:txBody>
      </p:sp>
    </p:spTree>
    <p:extLst>
      <p:ext uri="{BB962C8B-B14F-4D97-AF65-F5344CB8AC3E}">
        <p14:creationId xmlns:p14="http://schemas.microsoft.com/office/powerpoint/2010/main" val="237797223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D9B1FD5-9415-4D8E-847E-243F8F470210}"/>
              </a:ext>
            </a:extLst>
          </p:cNvPr>
          <p:cNvSpPr/>
          <p:nvPr/>
        </p:nvSpPr>
        <p:spPr>
          <a:xfrm>
            <a:off x="194733" y="249853"/>
            <a:ext cx="8796867" cy="4154984"/>
          </a:xfrm>
          <a:prstGeom prst="rect">
            <a:avLst/>
          </a:prstGeom>
        </p:spPr>
        <p:txBody>
          <a:bodyPr wrap="square">
            <a:spAutoFit/>
          </a:bodyPr>
          <a:lstStyle/>
          <a:p>
            <a:r>
              <a:rPr lang="en-US" sz="2400" b="1" dirty="0"/>
              <a:t>Arguments Against Studying Abroad</a:t>
            </a:r>
            <a:r>
              <a:rPr lang="en-US" sz="2400" dirty="0"/>
              <a:t>:</a:t>
            </a:r>
          </a:p>
          <a:p>
            <a:pPr>
              <a:buFont typeface="Arial" panose="020B0604020202020204" pitchFamily="34" charset="0"/>
              <a:buChar char="•"/>
            </a:pPr>
            <a:r>
              <a:rPr lang="en-US" sz="2400" b="1" dirty="0"/>
              <a:t>Cost</a:t>
            </a:r>
            <a:r>
              <a:rPr lang="en-US" sz="2400" dirty="0"/>
              <a:t>: Studying abroad can be expensive, including tuition, accommodation, and travel.</a:t>
            </a:r>
          </a:p>
          <a:p>
            <a:pPr>
              <a:buFont typeface="Arial" panose="020B0604020202020204" pitchFamily="34" charset="0"/>
              <a:buChar char="•"/>
            </a:pPr>
            <a:r>
              <a:rPr lang="en-US" sz="2400" b="1" dirty="0"/>
              <a:t>Homesickness and Cultural Adjustment</a:t>
            </a:r>
            <a:r>
              <a:rPr lang="en-US" sz="2400" dirty="0"/>
              <a:t>: Some students may find it hard to adapt to a new culture or miss family and friends.</a:t>
            </a:r>
          </a:p>
          <a:p>
            <a:pPr>
              <a:buFont typeface="Arial" panose="020B0604020202020204" pitchFamily="34" charset="0"/>
              <a:buChar char="•"/>
            </a:pPr>
            <a:r>
              <a:rPr lang="en-US" sz="2400" b="1" dirty="0"/>
              <a:t>Academic Disruption</a:t>
            </a:r>
            <a:r>
              <a:rPr lang="en-US" sz="2400" dirty="0"/>
              <a:t>: The experience may disrupt their academic flow, especially if there are differences in academic standards or if credits aren’t transferable.</a:t>
            </a:r>
          </a:p>
          <a:p>
            <a:pPr>
              <a:buFont typeface="Arial" panose="020B0604020202020204" pitchFamily="34" charset="0"/>
              <a:buChar char="•"/>
            </a:pPr>
            <a:r>
              <a:rPr lang="en-US" sz="2400" b="1" dirty="0"/>
              <a:t>Uncertain Benefits</a:t>
            </a:r>
            <a:r>
              <a:rPr lang="en-US" sz="2400" dirty="0"/>
              <a:t>: The experience may not always be directly beneficial to a student's career or field of study.</a:t>
            </a:r>
          </a:p>
        </p:txBody>
      </p:sp>
    </p:spTree>
    <p:extLst>
      <p:ext uri="{BB962C8B-B14F-4D97-AF65-F5344CB8AC3E}">
        <p14:creationId xmlns:p14="http://schemas.microsoft.com/office/powerpoint/2010/main" val="266819114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82A4E8C-3AF0-420E-BE87-849FA44184D9}"/>
              </a:ext>
            </a:extLst>
          </p:cNvPr>
          <p:cNvSpPr/>
          <p:nvPr/>
        </p:nvSpPr>
        <p:spPr>
          <a:xfrm>
            <a:off x="474133" y="286088"/>
            <a:ext cx="7332133" cy="2554545"/>
          </a:xfrm>
          <a:prstGeom prst="rect">
            <a:avLst/>
          </a:prstGeom>
        </p:spPr>
        <p:txBody>
          <a:bodyPr wrap="square">
            <a:spAutoFit/>
          </a:bodyPr>
          <a:lstStyle/>
          <a:p>
            <a:r>
              <a:rPr lang="en-US" sz="2000" b="1" dirty="0"/>
              <a:t>Your Opinion (Conclusion)</a:t>
            </a:r>
            <a:r>
              <a:rPr lang="en-US" sz="2000" dirty="0"/>
              <a:t>:</a:t>
            </a:r>
          </a:p>
          <a:p>
            <a:pPr>
              <a:buFont typeface="Arial" panose="020B0604020202020204" pitchFamily="34" charset="0"/>
              <a:buChar char="•"/>
            </a:pPr>
            <a:r>
              <a:rPr lang="en-US" sz="2000" b="1" dirty="0"/>
              <a:t>Summarize</a:t>
            </a:r>
            <a:r>
              <a:rPr lang="en-US" sz="2000" dirty="0"/>
              <a:t>: Briefly restate key pros and cons.</a:t>
            </a:r>
          </a:p>
          <a:p>
            <a:pPr>
              <a:buFont typeface="Arial" panose="020B0604020202020204" pitchFamily="34" charset="0"/>
              <a:buChar char="•"/>
            </a:pPr>
            <a:r>
              <a:rPr lang="en-US" sz="2000" b="1" dirty="0"/>
              <a:t>Personal View</a:t>
            </a:r>
            <a:r>
              <a:rPr lang="en-US" sz="2000" dirty="0"/>
              <a:t>: Encourage students to clearly state their stance on whether they believe studying abroad is worthwhile, with a reason based on the points they made.</a:t>
            </a:r>
          </a:p>
          <a:p>
            <a:pPr>
              <a:buFont typeface="Arial" panose="020B0604020202020204" pitchFamily="34" charset="0"/>
              <a:buChar char="•"/>
            </a:pPr>
            <a:r>
              <a:rPr lang="en-US" sz="2000" b="1" dirty="0"/>
              <a:t>Closing Thought</a:t>
            </a:r>
            <a:r>
              <a:rPr lang="en-US" sz="2000" dirty="0"/>
              <a:t>: Suggest that studying abroad can be a personal decision based on one’s goals, finances, and adaptability.</a:t>
            </a:r>
          </a:p>
        </p:txBody>
      </p:sp>
    </p:spTree>
    <p:extLst>
      <p:ext uri="{BB962C8B-B14F-4D97-AF65-F5344CB8AC3E}">
        <p14:creationId xmlns:p14="http://schemas.microsoft.com/office/powerpoint/2010/main" val="131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0405" y="8808"/>
            <a:ext cx="4047522" cy="5134692"/>
          </a:xfrm>
          <a:prstGeom prst="rect">
            <a:avLst/>
          </a:prstGeom>
        </p:spPr>
      </p:pic>
      <p:pic>
        <p:nvPicPr>
          <p:cNvPr id="3" name="Picture 2"/>
          <p:cNvPicPr>
            <a:picLocks noChangeAspect="1"/>
          </p:cNvPicPr>
          <p:nvPr/>
        </p:nvPicPr>
        <p:blipFill>
          <a:blip r:embed="rId3"/>
          <a:stretch>
            <a:fillRect/>
          </a:stretch>
        </p:blipFill>
        <p:spPr>
          <a:xfrm>
            <a:off x="4275973" y="901264"/>
            <a:ext cx="4582164" cy="2114845"/>
          </a:xfrm>
          <a:prstGeom prst="rect">
            <a:avLst/>
          </a:prstGeom>
        </p:spPr>
      </p:pic>
      <p:cxnSp>
        <p:nvCxnSpPr>
          <p:cNvPr id="8" name="Straight Arrow Connector 7"/>
          <p:cNvCxnSpPr/>
          <p:nvPr/>
        </p:nvCxnSpPr>
        <p:spPr>
          <a:xfrm flipH="1" flipV="1">
            <a:off x="7284028" y="1039091"/>
            <a:ext cx="509154" cy="4572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275973" y="124691"/>
            <a:ext cx="4462782"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take a big risk or make a significant change without knowing exactly what will happen or what the outcome will be</a:t>
            </a:r>
            <a:endParaRPr lang="en-US" dirty="0"/>
          </a:p>
        </p:txBody>
      </p:sp>
      <p:cxnSp>
        <p:nvCxnSpPr>
          <p:cNvPr id="13" name="Straight Arrow Connector 12"/>
          <p:cNvCxnSpPr/>
          <p:nvPr/>
        </p:nvCxnSpPr>
        <p:spPr>
          <a:xfrm>
            <a:off x="8281555" y="2130136"/>
            <a:ext cx="20781" cy="12884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7429501" y="3474681"/>
            <a:ext cx="1714500" cy="4718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feeling of dullness or boredom</a:t>
            </a:r>
          </a:p>
        </p:txBody>
      </p:sp>
      <p:cxnSp>
        <p:nvCxnSpPr>
          <p:cNvPr id="16" name="Straight Arrow Connector 15"/>
          <p:cNvCxnSpPr/>
          <p:nvPr/>
        </p:nvCxnSpPr>
        <p:spPr>
          <a:xfrm>
            <a:off x="6993082" y="2814907"/>
            <a:ext cx="10391" cy="11326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567055" y="4099803"/>
            <a:ext cx="1402772"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Urge , need </a:t>
            </a:r>
          </a:p>
        </p:txBody>
      </p:sp>
      <p:cxnSp>
        <p:nvCxnSpPr>
          <p:cNvPr id="19" name="Straight Connector 18"/>
          <p:cNvCxnSpPr/>
          <p:nvPr/>
        </p:nvCxnSpPr>
        <p:spPr>
          <a:xfrm flipH="1">
            <a:off x="6993082" y="2643408"/>
            <a:ext cx="4364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7538605" y="2130136"/>
            <a:ext cx="7429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4457700" y="2919845"/>
            <a:ext cx="83127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4966855" y="3016109"/>
            <a:ext cx="0" cy="4585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4275973" y="3570943"/>
            <a:ext cx="2083263" cy="10762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Can go a long way </a:t>
            </a:r>
            <a:r>
              <a:rPr lang="en-US" dirty="0"/>
              <a:t>:it is an important factor in achieving that thing.  </a:t>
            </a:r>
          </a:p>
        </p:txBody>
      </p:sp>
    </p:spTree>
    <p:extLst>
      <p:ext uri="{BB962C8B-B14F-4D97-AF65-F5344CB8AC3E}">
        <p14:creationId xmlns:p14="http://schemas.microsoft.com/office/powerpoint/2010/main" val="375748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500" fill="hold"/>
                                        <p:tgtEl>
                                          <p:spTgt spid="26"/>
                                        </p:tgtEl>
                                        <p:attrNameLst>
                                          <p:attrName>ppt_x</p:attrName>
                                        </p:attrNameLst>
                                      </p:cBhvr>
                                      <p:tavLst>
                                        <p:tav tm="0">
                                          <p:val>
                                            <p:strVal val="#ppt_x"/>
                                          </p:val>
                                        </p:tav>
                                        <p:tav tm="100000">
                                          <p:val>
                                            <p:strVal val="#ppt_x"/>
                                          </p:val>
                                        </p:tav>
                                      </p:tavLst>
                                    </p:anim>
                                    <p:anim calcmode="lin" valueType="num">
                                      <p:cBhvr additive="base">
                                        <p:cTn id="2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7" grpId="0" animBg="1"/>
      <p:bldP spid="26"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CA515CC-CA7E-4B2F-9192-0FBA1F840A68}"/>
              </a:ext>
            </a:extLst>
          </p:cNvPr>
          <p:cNvSpPr/>
          <p:nvPr/>
        </p:nvSpPr>
        <p:spPr>
          <a:xfrm>
            <a:off x="414867" y="124926"/>
            <a:ext cx="8534400" cy="3046988"/>
          </a:xfrm>
          <a:prstGeom prst="rect">
            <a:avLst/>
          </a:prstGeom>
        </p:spPr>
        <p:txBody>
          <a:bodyPr wrap="square">
            <a:spAutoFit/>
          </a:bodyPr>
          <a:lstStyle/>
          <a:p>
            <a:r>
              <a:rPr lang="en-US" sz="2400" b="1" dirty="0"/>
              <a:t>Key Points Checklist:</a:t>
            </a:r>
          </a:p>
          <a:p>
            <a:pPr>
              <a:buFont typeface="Arial" panose="020B0604020202020204" pitchFamily="34" charset="0"/>
              <a:buChar char="•"/>
            </a:pPr>
            <a:r>
              <a:rPr lang="en-US" sz="2400" b="1" dirty="0"/>
              <a:t>Introduction</a:t>
            </a:r>
            <a:r>
              <a:rPr lang="en-US" sz="2400" dirty="0"/>
              <a:t>: Define “studying abroad” and why it's appealing to students.</a:t>
            </a:r>
          </a:p>
          <a:p>
            <a:pPr>
              <a:buFont typeface="Arial" panose="020B0604020202020204" pitchFamily="34" charset="0"/>
              <a:buChar char="•"/>
            </a:pPr>
            <a:r>
              <a:rPr lang="en-US" sz="2400" b="1" dirty="0"/>
              <a:t>Arguments For</a:t>
            </a:r>
            <a:r>
              <a:rPr lang="en-US" sz="2400" dirty="0"/>
              <a:t>: Cultural exposure, personal growth, networking, educational benefits.</a:t>
            </a:r>
          </a:p>
          <a:p>
            <a:pPr>
              <a:buFont typeface="Arial" panose="020B0604020202020204" pitchFamily="34" charset="0"/>
              <a:buChar char="•"/>
            </a:pPr>
            <a:r>
              <a:rPr lang="en-US" sz="2400" b="1" dirty="0"/>
              <a:t>Arguments Against</a:t>
            </a:r>
            <a:r>
              <a:rPr lang="en-US" sz="2400" dirty="0"/>
              <a:t>: Cost, homesickness, academic disruption, uncertain benefits.</a:t>
            </a:r>
          </a:p>
          <a:p>
            <a:pPr>
              <a:buFont typeface="Arial" panose="020B0604020202020204" pitchFamily="34" charset="0"/>
              <a:buChar char="•"/>
            </a:pPr>
            <a:r>
              <a:rPr lang="en-US" sz="2400" b="1" dirty="0"/>
              <a:t>Conclusion</a:t>
            </a:r>
            <a:r>
              <a:rPr lang="en-US" sz="2400" dirty="0"/>
              <a:t>: Reaffirm your view with a balanced summary.</a:t>
            </a:r>
          </a:p>
        </p:txBody>
      </p:sp>
    </p:spTree>
    <p:extLst>
      <p:ext uri="{BB962C8B-B14F-4D97-AF65-F5344CB8AC3E}">
        <p14:creationId xmlns:p14="http://schemas.microsoft.com/office/powerpoint/2010/main" val="269537481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hlinkClick r:id="rId2"/>
              </a:rPr>
              <a:t>https://www.liveworksheets.com/w/en/english-second-language-esl/130897c</a:t>
            </a:r>
            <a:r>
              <a:rPr lang="en-US" dirty="0" smtClean="0"/>
              <a:t> e	*	AZ</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26294147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sk the teach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183" y="280555"/>
            <a:ext cx="3142209" cy="130925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eer Support Vector Art, Icons, and Graphics for Free 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1052" y="124692"/>
            <a:ext cx="2317175" cy="206582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86437" y="4267444"/>
            <a:ext cx="2659702" cy="307777"/>
          </a:xfrm>
          <a:prstGeom prst="rect">
            <a:avLst/>
          </a:prstGeom>
        </p:spPr>
        <p:txBody>
          <a:bodyPr wrap="none">
            <a:spAutoFit/>
          </a:bodyPr>
          <a:lstStyle/>
          <a:p>
            <a:r>
              <a:rPr lang="en-US" b="1" dirty="0"/>
              <a:t>(Cross-Group Collaboration)</a:t>
            </a:r>
            <a:r>
              <a:rPr lang="en-US" dirty="0"/>
              <a:t>:</a:t>
            </a:r>
          </a:p>
        </p:txBody>
      </p:sp>
      <p:pic>
        <p:nvPicPr>
          <p:cNvPr id="1030" name="Picture 6" descr="Best Integrations for Cross-Functional Collabor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013" y="2524990"/>
            <a:ext cx="2892126" cy="154974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ow to Use a Cell Phone (with Pictures) - wikiH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1052" y="2790365"/>
            <a:ext cx="2379807" cy="1784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820803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518" y="238991"/>
            <a:ext cx="9050482" cy="4524315"/>
          </a:xfrm>
          <a:prstGeom prst="rect">
            <a:avLst/>
          </a:prstGeom>
        </p:spPr>
        <p:txBody>
          <a:bodyPr wrap="square">
            <a:spAutoFit/>
          </a:bodyPr>
          <a:lstStyle/>
          <a:p>
            <a:r>
              <a:rPr lang="en-US" sz="3200" b="1" dirty="0"/>
              <a:t>Real-Life Application Task</a:t>
            </a:r>
            <a:r>
              <a:rPr lang="en-US" sz="3200" dirty="0"/>
              <a:t>:</a:t>
            </a:r>
          </a:p>
          <a:p>
            <a:pPr>
              <a:buFont typeface="Arial" panose="020B0604020202020204" pitchFamily="34" charset="0"/>
              <a:buChar char="•"/>
            </a:pPr>
            <a:r>
              <a:rPr lang="en-US" sz="3200" b="1" dirty="0"/>
              <a:t>Budget Planning for University Life</a:t>
            </a:r>
            <a:r>
              <a:rPr lang="en-US" sz="3200" dirty="0"/>
              <a:t>: </a:t>
            </a:r>
          </a:p>
          <a:p>
            <a:pPr>
              <a:buFont typeface="Arial" panose="020B0604020202020204" pitchFamily="34" charset="0"/>
              <a:buChar char="•"/>
            </a:pPr>
            <a:r>
              <a:rPr lang="en-US" sz="3200" b="1" dirty="0">
                <a:solidFill>
                  <a:srgbClr val="00B050"/>
                </a:solidFill>
              </a:rPr>
              <a:t>Performance</a:t>
            </a:r>
            <a:r>
              <a:rPr lang="en-US" sz="3200" dirty="0"/>
              <a:t> : group work .</a:t>
            </a:r>
          </a:p>
          <a:p>
            <a:pPr>
              <a:buFont typeface="Arial" panose="020B0604020202020204" pitchFamily="34" charset="0"/>
              <a:buChar char="•"/>
            </a:pPr>
            <a:r>
              <a:rPr lang="en-US" sz="3200" b="1" dirty="0">
                <a:solidFill>
                  <a:srgbClr val="00B050"/>
                </a:solidFill>
              </a:rPr>
              <a:t>Time </a:t>
            </a:r>
            <a:r>
              <a:rPr lang="en-US" sz="3200" dirty="0"/>
              <a:t>: 2 minutes. </a:t>
            </a:r>
          </a:p>
          <a:p>
            <a:r>
              <a:rPr lang="en-US" sz="3200" b="1" dirty="0">
                <a:solidFill>
                  <a:srgbClr val="00B050"/>
                </a:solidFill>
              </a:rPr>
              <a:t>Task</a:t>
            </a:r>
            <a:r>
              <a:rPr lang="en-US" sz="3200" b="1" dirty="0"/>
              <a:t> : </a:t>
            </a:r>
            <a:r>
              <a:rPr lang="en-US" sz="3200" dirty="0"/>
              <a:t>create a simple budget that could include major expenses like rent, groceries, transportation, and entertainment if you were studying in a big city. compare these costs with the writer's experience.</a:t>
            </a:r>
          </a:p>
        </p:txBody>
      </p:sp>
    </p:spTree>
    <p:extLst>
      <p:ext uri="{BB962C8B-B14F-4D97-AF65-F5344CB8AC3E}">
        <p14:creationId xmlns:p14="http://schemas.microsoft.com/office/powerpoint/2010/main" val="336926071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0162" y="310225"/>
            <a:ext cx="8749147" cy="2739211"/>
          </a:xfrm>
          <a:prstGeom prst="rect">
            <a:avLst/>
          </a:prstGeom>
        </p:spPr>
        <p:txBody>
          <a:bodyPr wrap="square">
            <a:spAutoFit/>
          </a:bodyPr>
          <a:lstStyle/>
          <a:p>
            <a:r>
              <a:rPr lang="en-US" sz="2400" b="1" dirty="0"/>
              <a:t>High-Expectation Task: Reflection on Routines</a:t>
            </a:r>
          </a:p>
          <a:p>
            <a:r>
              <a:rPr lang="en-US" sz="2400" b="1" dirty="0"/>
              <a:t>1. Identify a Routine</a:t>
            </a:r>
          </a:p>
          <a:p>
            <a:pPr>
              <a:buFont typeface="Arial" panose="020B0604020202020204" pitchFamily="34" charset="0"/>
              <a:buChar char="•"/>
            </a:pPr>
            <a:r>
              <a:rPr lang="en-US" sz="2400" b="1" dirty="0"/>
              <a:t>Think about a daily or weekly routine you follow, such as studying at a particular time, exercising regularly, or spending time on a hobby.</a:t>
            </a:r>
          </a:p>
          <a:p>
            <a:pPr>
              <a:buFont typeface="Arial" panose="020B0604020202020204" pitchFamily="34" charset="0"/>
              <a:buChar char="•"/>
            </a:pPr>
            <a:endParaRPr lang="en-US" sz="2400" b="1" dirty="0"/>
          </a:p>
          <a:p>
            <a:pPr>
              <a:buFont typeface="Arial" panose="020B0604020202020204" pitchFamily="34" charset="0"/>
              <a:buChar char="•"/>
            </a:pPr>
            <a:endParaRPr lang="en-US" b="1" dirty="0"/>
          </a:p>
          <a:p>
            <a:pPr>
              <a:buFont typeface="Arial" panose="020B0604020202020204" pitchFamily="34" charset="0"/>
              <a:buChar char="•"/>
            </a:pPr>
            <a:endParaRPr lang="en-US" b="1" dirty="0"/>
          </a:p>
        </p:txBody>
      </p:sp>
      <p:sp>
        <p:nvSpPr>
          <p:cNvPr id="3" name="Rectangle 2"/>
          <p:cNvSpPr/>
          <p:nvPr/>
        </p:nvSpPr>
        <p:spPr>
          <a:xfrm>
            <a:off x="270162" y="2389909"/>
            <a:ext cx="8676409" cy="12469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2. Identify one small change you could make to improve this routine</a:t>
            </a:r>
            <a:r>
              <a:rPr lang="en-US" b="1" dirty="0"/>
              <a:t>. </a:t>
            </a:r>
          </a:p>
        </p:txBody>
      </p:sp>
      <p:sp>
        <p:nvSpPr>
          <p:cNvPr id="4" name="Rectangle 3"/>
          <p:cNvSpPr/>
          <p:nvPr/>
        </p:nvSpPr>
        <p:spPr>
          <a:xfrm>
            <a:off x="270162" y="3844636"/>
            <a:ext cx="8562111" cy="11326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3. Explain why it’s important to evaluate and adjust a routine regularly</a:t>
            </a:r>
            <a:r>
              <a:rPr lang="en-US" dirty="0"/>
              <a:t>.</a:t>
            </a:r>
          </a:p>
        </p:txBody>
      </p:sp>
    </p:spTree>
    <p:extLst>
      <p:ext uri="{BB962C8B-B14F-4D97-AF65-F5344CB8AC3E}">
        <p14:creationId xmlns:p14="http://schemas.microsoft.com/office/powerpoint/2010/main" val="889500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7427" y="866099"/>
            <a:ext cx="8946573" cy="2246769"/>
          </a:xfrm>
          <a:prstGeom prst="rect">
            <a:avLst/>
          </a:prstGeom>
        </p:spPr>
        <p:txBody>
          <a:bodyPr wrap="square">
            <a:spAutoFit/>
          </a:bodyPr>
          <a:lstStyle/>
          <a:p>
            <a:r>
              <a:rPr lang="en-US" b="1" dirty="0"/>
              <a:t>"Life has fallen into a comfortable series of routines; I go to lectures, work part time, write a lot of essays and muster the energy to go out when possible."</a:t>
            </a:r>
            <a:endParaRPr lang="en-US" dirty="0"/>
          </a:p>
          <a:p>
            <a:pPr>
              <a:buFont typeface="Arial" panose="020B0604020202020204" pitchFamily="34" charset="0"/>
              <a:buChar char="•"/>
            </a:pPr>
            <a:r>
              <a:rPr lang="en-US" b="1" dirty="0"/>
              <a:t>Explanation</a:t>
            </a:r>
            <a:r>
              <a:rPr lang="en-US" dirty="0"/>
              <a:t>: The writer describes their life as predictable and routine. They list the key activities that make up their daily life:</a:t>
            </a:r>
          </a:p>
          <a:p>
            <a:pPr marL="742950" lvl="1" indent="-285750">
              <a:buFont typeface="Arial" panose="020B0604020202020204" pitchFamily="34" charset="0"/>
              <a:buChar char="•"/>
            </a:pPr>
            <a:r>
              <a:rPr lang="en-US" b="1" dirty="0"/>
              <a:t>Going to lectures</a:t>
            </a:r>
            <a:r>
              <a:rPr lang="en-US" dirty="0"/>
              <a:t>: Attending university classes regularly.</a:t>
            </a:r>
          </a:p>
          <a:p>
            <a:pPr marL="742950" lvl="1" indent="-285750">
              <a:buFont typeface="Arial" panose="020B0604020202020204" pitchFamily="34" charset="0"/>
              <a:buChar char="•"/>
            </a:pPr>
            <a:r>
              <a:rPr lang="en-US" b="1" dirty="0"/>
              <a:t>Working part-time</a:t>
            </a:r>
            <a:r>
              <a:rPr lang="en-US" dirty="0"/>
              <a:t>: Balancing studies with a job, which might also help with their living expenses.</a:t>
            </a:r>
          </a:p>
          <a:p>
            <a:pPr marL="742950" lvl="1" indent="-285750">
              <a:buFont typeface="Arial" panose="020B0604020202020204" pitchFamily="34" charset="0"/>
              <a:buChar char="•"/>
            </a:pPr>
            <a:r>
              <a:rPr lang="en-US" b="1" dirty="0"/>
              <a:t>Writing essays</a:t>
            </a:r>
            <a:r>
              <a:rPr lang="en-US" dirty="0"/>
              <a:t>: A common task in university, especially in humanities or social science programs, indicating that the workload involves a lot of writing.</a:t>
            </a:r>
          </a:p>
          <a:p>
            <a:pPr marL="742950" lvl="1" indent="-285750">
              <a:buFont typeface="Arial" panose="020B0604020202020204" pitchFamily="34" charset="0"/>
              <a:buChar char="•"/>
            </a:pPr>
            <a:r>
              <a:rPr lang="en-US" b="1" dirty="0"/>
              <a:t>Muster the energy to go out</a:t>
            </a:r>
            <a:r>
              <a:rPr lang="en-US" dirty="0"/>
              <a:t>: This suggests that while the writer enjoys social activities, they often feel tired or drained from their routine and have to gather enough energy to go out and have fun.</a:t>
            </a:r>
          </a:p>
        </p:txBody>
      </p:sp>
    </p:spTree>
    <p:extLst>
      <p:ext uri="{BB962C8B-B14F-4D97-AF65-F5344CB8AC3E}">
        <p14:creationId xmlns:p14="http://schemas.microsoft.com/office/powerpoint/2010/main" val="324726959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grpSp>
        <p:nvGrpSpPr>
          <p:cNvPr id="247" name="Google Shape;247;p17"/>
          <p:cNvGrpSpPr/>
          <p:nvPr/>
        </p:nvGrpSpPr>
        <p:grpSpPr>
          <a:xfrm>
            <a:off x="514350" y="911484"/>
            <a:ext cx="4006002" cy="3984697"/>
            <a:chOff x="0" y="-228600"/>
            <a:chExt cx="2110157" cy="2098935"/>
          </a:xfrm>
        </p:grpSpPr>
        <p:sp>
          <p:nvSpPr>
            <p:cNvPr id="248" name="Google Shape;248;p17"/>
            <p:cNvSpPr/>
            <p:nvPr/>
          </p:nvSpPr>
          <p:spPr>
            <a:xfrm>
              <a:off x="0" y="0"/>
              <a:ext cx="2110157" cy="1870335"/>
            </a:xfrm>
            <a:custGeom>
              <a:avLst/>
              <a:gdLst/>
              <a:ahLst/>
              <a:cxnLst/>
              <a:rect l="l" t="t" r="r" b="b"/>
              <a:pathLst>
                <a:path w="2110157" h="1870335" extrusionOk="0">
                  <a:moveTo>
                    <a:pt x="0" y="0"/>
                  </a:moveTo>
                  <a:lnTo>
                    <a:pt x="2110157" y="0"/>
                  </a:lnTo>
                  <a:lnTo>
                    <a:pt x="2110157" y="1870335"/>
                  </a:lnTo>
                  <a:lnTo>
                    <a:pt x="0" y="1870335"/>
                  </a:lnTo>
                  <a:close/>
                </a:path>
              </a:pathLst>
            </a:custGeom>
            <a:solidFill>
              <a:srgbClr val="F46BBD"/>
            </a:solidFill>
            <a:ln>
              <a:noFill/>
            </a:ln>
          </p:spPr>
        </p:sp>
        <p:sp>
          <p:nvSpPr>
            <p:cNvPr id="249" name="Google Shape;249;p17"/>
            <p:cNvSpPr txBox="1"/>
            <p:nvPr/>
          </p:nvSpPr>
          <p:spPr>
            <a:xfrm>
              <a:off x="0" y="-228600"/>
              <a:ext cx="2110157" cy="2098935"/>
            </a:xfrm>
            <a:prstGeom prst="rect">
              <a:avLst/>
            </a:prstGeom>
            <a:noFill/>
            <a:ln>
              <a:noFill/>
            </a:ln>
          </p:spPr>
          <p:txBody>
            <a:bodyPr spcFirstLastPara="1" wrap="square" lIns="25400" tIns="25400" rIns="25400" bIns="25400" anchor="ctr" anchorCtr="0">
              <a:noAutofit/>
            </a:bodyPr>
            <a:lstStyle/>
            <a:p>
              <a:pPr marL="0" marR="0" lvl="0" indent="0" algn="l" rtl="0">
                <a:lnSpc>
                  <a:spcPct val="261500"/>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256" name="Google Shape;256;p17"/>
          <p:cNvGrpSpPr/>
          <p:nvPr/>
        </p:nvGrpSpPr>
        <p:grpSpPr>
          <a:xfrm>
            <a:off x="4758226" y="862337"/>
            <a:ext cx="3871425" cy="509204"/>
            <a:chOff x="0" y="-228600"/>
            <a:chExt cx="2039269" cy="268221"/>
          </a:xfrm>
        </p:grpSpPr>
        <p:sp>
          <p:nvSpPr>
            <p:cNvPr id="257" name="Google Shape;257;p17"/>
            <p:cNvSpPr/>
            <p:nvPr/>
          </p:nvSpPr>
          <p:spPr>
            <a:xfrm>
              <a:off x="0" y="0"/>
              <a:ext cx="2039269" cy="39621"/>
            </a:xfrm>
            <a:custGeom>
              <a:avLst/>
              <a:gdLst/>
              <a:ahLst/>
              <a:cxnLst/>
              <a:rect l="l" t="t" r="r" b="b"/>
              <a:pathLst>
                <a:path w="2039269" h="39621" extrusionOk="0">
                  <a:moveTo>
                    <a:pt x="0" y="0"/>
                  </a:moveTo>
                  <a:lnTo>
                    <a:pt x="2039269" y="0"/>
                  </a:lnTo>
                  <a:lnTo>
                    <a:pt x="2039269" y="39621"/>
                  </a:lnTo>
                  <a:lnTo>
                    <a:pt x="0" y="39621"/>
                  </a:lnTo>
                  <a:close/>
                </a:path>
              </a:pathLst>
            </a:custGeom>
            <a:solidFill>
              <a:srgbClr val="F7DE46"/>
            </a:solidFill>
            <a:ln>
              <a:noFill/>
            </a:ln>
          </p:spPr>
        </p:sp>
        <p:sp>
          <p:nvSpPr>
            <p:cNvPr id="258" name="Google Shape;258;p17"/>
            <p:cNvSpPr txBox="1"/>
            <p:nvPr/>
          </p:nvSpPr>
          <p:spPr>
            <a:xfrm>
              <a:off x="0" y="-228600"/>
              <a:ext cx="2039269" cy="268221"/>
            </a:xfrm>
            <a:prstGeom prst="rect">
              <a:avLst/>
            </a:prstGeom>
            <a:noFill/>
            <a:ln>
              <a:noFill/>
            </a:ln>
          </p:spPr>
          <p:txBody>
            <a:bodyPr spcFirstLastPara="1" wrap="square" lIns="25400" tIns="25400" rIns="25400" bIns="25400" anchor="ctr" anchorCtr="0">
              <a:noAutofit/>
            </a:bodyPr>
            <a:lstStyle/>
            <a:p>
              <a:pPr marL="0" marR="0" lvl="0" indent="0" algn="l" rtl="0">
                <a:lnSpc>
                  <a:spcPct val="261500"/>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267" name="Google Shape;267;p17"/>
          <p:cNvSpPr txBox="1"/>
          <p:nvPr/>
        </p:nvSpPr>
        <p:spPr>
          <a:xfrm>
            <a:off x="768037" y="1454844"/>
            <a:ext cx="2873200" cy="470898"/>
          </a:xfrm>
          <a:prstGeom prst="rect">
            <a:avLst/>
          </a:prstGeom>
          <a:noFill/>
          <a:ln>
            <a:noFill/>
          </a:ln>
        </p:spPr>
        <p:txBody>
          <a:bodyPr spcFirstLastPara="1" wrap="square" lIns="0" tIns="0" rIns="0" bIns="0" anchor="t" anchorCtr="0">
            <a:spAutoFit/>
          </a:bodyPr>
          <a:lstStyle/>
          <a:p>
            <a:pPr marL="0" marR="0" lvl="0" indent="0" algn="l" rtl="0">
              <a:lnSpc>
                <a:spcPct val="170000"/>
              </a:lnSpc>
              <a:spcBef>
                <a:spcPts val="0"/>
              </a:spcBef>
              <a:spcAft>
                <a:spcPts val="0"/>
              </a:spcAft>
              <a:buNone/>
            </a:pPr>
            <a:r>
              <a:rPr lang="en-US" sz="1800" b="0" i="0" u="none" strike="noStrike" cap="none" dirty="0">
                <a:solidFill>
                  <a:srgbClr val="000000"/>
                </a:solidFill>
                <a:latin typeface="Gloria Hallelujah"/>
                <a:ea typeface="Gloria Hallelujah"/>
                <a:cs typeface="Gloria Hallelujah"/>
                <a:sym typeface="Gloria Hallelujah"/>
              </a:rPr>
              <a:t>P</a:t>
            </a:r>
            <a:r>
              <a:rPr lang="en" sz="1800" b="0" i="0" u="none" strike="noStrike" cap="none" dirty="0">
                <a:solidFill>
                  <a:srgbClr val="000000"/>
                </a:solidFill>
                <a:latin typeface="Gloria Hallelujah"/>
                <a:ea typeface="Gloria Hallelujah"/>
                <a:cs typeface="Gloria Hallelujah"/>
                <a:sym typeface="Gloria Hallelujah"/>
              </a:rPr>
              <a:t>aragraph 2:</a:t>
            </a:r>
            <a:endParaRPr sz="700" dirty="0"/>
          </a:p>
        </p:txBody>
      </p:sp>
      <p:sp>
        <p:nvSpPr>
          <p:cNvPr id="273" name="Google Shape;273;p17"/>
          <p:cNvSpPr txBox="1"/>
          <p:nvPr/>
        </p:nvSpPr>
        <p:spPr>
          <a:xfrm>
            <a:off x="514350" y="411689"/>
            <a:ext cx="8115300" cy="678647"/>
          </a:xfrm>
          <a:prstGeom prst="rect">
            <a:avLst/>
          </a:prstGeom>
          <a:noFill/>
          <a:ln>
            <a:noFill/>
          </a:ln>
        </p:spPr>
        <p:txBody>
          <a:bodyPr spcFirstLastPara="1" wrap="square" lIns="0" tIns="0" rIns="0" bIns="0" anchor="t" anchorCtr="0">
            <a:spAutoFit/>
          </a:bodyPr>
          <a:lstStyle/>
          <a:p>
            <a:pPr marL="0" marR="0" lvl="0" indent="0" algn="ctr" rtl="0">
              <a:lnSpc>
                <a:spcPct val="105000"/>
              </a:lnSpc>
              <a:spcBef>
                <a:spcPts val="0"/>
              </a:spcBef>
              <a:spcAft>
                <a:spcPts val="0"/>
              </a:spcAft>
              <a:buNone/>
            </a:pPr>
            <a:r>
              <a:rPr lang="en" sz="4200" dirty="0">
                <a:solidFill>
                  <a:srgbClr val="1D1D1B"/>
                </a:solidFill>
                <a:latin typeface="Architects Daughter"/>
                <a:sym typeface="Architects Daughter"/>
              </a:rPr>
              <a:t>Differentiation </a:t>
            </a:r>
            <a:endParaRPr sz="700" dirty="0"/>
          </a:p>
        </p:txBody>
      </p:sp>
      <p:sp>
        <p:nvSpPr>
          <p:cNvPr id="274" name="Google Shape;274;p17"/>
          <p:cNvSpPr/>
          <p:nvPr/>
        </p:nvSpPr>
        <p:spPr>
          <a:xfrm rot="9014571">
            <a:off x="-443844" y="-311792"/>
            <a:ext cx="2219518" cy="1549627"/>
          </a:xfrm>
          <a:custGeom>
            <a:avLst/>
            <a:gdLst/>
            <a:ahLst/>
            <a:cxnLst/>
            <a:rect l="l" t="t" r="r" b="b"/>
            <a:pathLst>
              <a:path w="4439036" h="3099254" extrusionOk="0">
                <a:moveTo>
                  <a:pt x="0" y="0"/>
                </a:moveTo>
                <a:lnTo>
                  <a:pt x="4439036" y="0"/>
                </a:lnTo>
                <a:lnTo>
                  <a:pt x="4439036" y="3099254"/>
                </a:lnTo>
                <a:lnTo>
                  <a:pt x="0" y="3099254"/>
                </a:lnTo>
                <a:lnTo>
                  <a:pt x="0" y="0"/>
                </a:lnTo>
                <a:close/>
              </a:path>
            </a:pathLst>
          </a:custGeom>
          <a:blipFill rotWithShape="1">
            <a:blip r:embed="rId3">
              <a:alphaModFix/>
            </a:blip>
            <a:stretch>
              <a:fillRect/>
            </a:stretch>
          </a:blipFill>
          <a:ln>
            <a:noFill/>
          </a:ln>
        </p:spPr>
      </p:sp>
      <p:sp>
        <p:nvSpPr>
          <p:cNvPr id="275" name="Google Shape;275;p17"/>
          <p:cNvSpPr/>
          <p:nvPr/>
        </p:nvSpPr>
        <p:spPr>
          <a:xfrm rot="6874245">
            <a:off x="7667690" y="-779806"/>
            <a:ext cx="1114736" cy="2057400"/>
          </a:xfrm>
          <a:custGeom>
            <a:avLst/>
            <a:gdLst/>
            <a:ahLst/>
            <a:cxnLst/>
            <a:rect l="l" t="t" r="r" b="b"/>
            <a:pathLst>
              <a:path w="2229473" h="4114800" extrusionOk="0">
                <a:moveTo>
                  <a:pt x="0" y="0"/>
                </a:moveTo>
                <a:lnTo>
                  <a:pt x="2229473" y="0"/>
                </a:lnTo>
                <a:lnTo>
                  <a:pt x="2229473" y="4114800"/>
                </a:lnTo>
                <a:lnTo>
                  <a:pt x="0" y="4114800"/>
                </a:lnTo>
                <a:lnTo>
                  <a:pt x="0" y="0"/>
                </a:lnTo>
                <a:close/>
              </a:path>
            </a:pathLst>
          </a:custGeom>
          <a:blipFill rotWithShape="1">
            <a:blip r:embed="rId4">
              <a:alphaModFix/>
            </a:blip>
            <a:stretch>
              <a:fillRect/>
            </a:stretch>
          </a:blipFill>
          <a:ln>
            <a:noFill/>
          </a:ln>
        </p:spPr>
      </p:sp>
      <p:pic>
        <p:nvPicPr>
          <p:cNvPr id="3" name="Picture 2"/>
          <p:cNvPicPr>
            <a:picLocks noChangeAspect="1"/>
          </p:cNvPicPr>
          <p:nvPr/>
        </p:nvPicPr>
        <p:blipFill>
          <a:blip r:embed="rId5"/>
          <a:stretch>
            <a:fillRect/>
          </a:stretch>
        </p:blipFill>
        <p:spPr>
          <a:xfrm>
            <a:off x="425137" y="1842117"/>
            <a:ext cx="5622371" cy="3364013"/>
          </a:xfrm>
          <a:prstGeom prst="rect">
            <a:avLst/>
          </a:prstGeom>
        </p:spPr>
      </p:pic>
    </p:spTree>
    <p:extLst>
      <p:ext uri="{BB962C8B-B14F-4D97-AF65-F5344CB8AC3E}">
        <p14:creationId xmlns:p14="http://schemas.microsoft.com/office/powerpoint/2010/main" val="1916783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9737A3B-2394-4230-9799-27345D56D421}"/>
              </a:ext>
            </a:extLst>
          </p:cNvPr>
          <p:cNvPicPr>
            <a:picLocks noChangeAspect="1"/>
          </p:cNvPicPr>
          <p:nvPr/>
        </p:nvPicPr>
        <p:blipFill>
          <a:blip r:embed="rId2"/>
          <a:stretch>
            <a:fillRect/>
          </a:stretch>
        </p:blipFill>
        <p:spPr>
          <a:xfrm>
            <a:off x="93134" y="168804"/>
            <a:ext cx="6014904" cy="2244197"/>
          </a:xfrm>
          <a:prstGeom prst="rect">
            <a:avLst/>
          </a:prstGeom>
        </p:spPr>
      </p:pic>
      <p:sp>
        <p:nvSpPr>
          <p:cNvPr id="3" name="Rectangle 2">
            <a:extLst>
              <a:ext uri="{FF2B5EF4-FFF2-40B4-BE49-F238E27FC236}">
                <a16:creationId xmlns:a16="http://schemas.microsoft.com/office/drawing/2014/main" id="{83C50E22-B37E-4104-8129-D712A0CC8847}"/>
              </a:ext>
            </a:extLst>
          </p:cNvPr>
          <p:cNvSpPr/>
          <p:nvPr/>
        </p:nvSpPr>
        <p:spPr>
          <a:xfrm>
            <a:off x="169333" y="2436284"/>
            <a:ext cx="8881533" cy="954107"/>
          </a:xfrm>
          <a:prstGeom prst="rect">
            <a:avLst/>
          </a:prstGeom>
        </p:spPr>
        <p:txBody>
          <a:bodyPr wrap="square">
            <a:spAutoFit/>
          </a:bodyPr>
          <a:lstStyle/>
          <a:p>
            <a:r>
              <a:rPr lang="en-US" b="1" dirty="0"/>
              <a:t>"University so far has been a bit of a challenge but one that has become familiar with repetition.</a:t>
            </a:r>
            <a:endParaRPr lang="en-US" dirty="0"/>
          </a:p>
          <a:p>
            <a:pPr>
              <a:buFont typeface="Arial" panose="020B0604020202020204" pitchFamily="34" charset="0"/>
              <a:buChar char="•"/>
            </a:pPr>
            <a:r>
              <a:rPr lang="en-US" b="1" dirty="0">
                <a:solidFill>
                  <a:srgbClr val="C00000"/>
                </a:solidFill>
              </a:rPr>
              <a:t>Explanation</a:t>
            </a:r>
            <a:r>
              <a:rPr lang="en-US" dirty="0"/>
              <a:t>: The writer is saying that university has been difficult, but over time, the challenges have become more manageable because of repetition. They have gotten used to these challenges through routine and experience.</a:t>
            </a:r>
          </a:p>
        </p:txBody>
      </p:sp>
      <p:cxnSp>
        <p:nvCxnSpPr>
          <p:cNvPr id="5" name="Straight Arrow Connector 4">
            <a:extLst>
              <a:ext uri="{FF2B5EF4-FFF2-40B4-BE49-F238E27FC236}">
                <a16:creationId xmlns:a16="http://schemas.microsoft.com/office/drawing/2014/main" id="{0311C820-AA53-4991-B244-532BDD3D2924}"/>
              </a:ext>
            </a:extLst>
          </p:cNvPr>
          <p:cNvCxnSpPr/>
          <p:nvPr/>
        </p:nvCxnSpPr>
        <p:spPr>
          <a:xfrm>
            <a:off x="2573867" y="533400"/>
            <a:ext cx="145626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D72EE43F-8CEA-4812-B808-8CD635766E00}"/>
              </a:ext>
            </a:extLst>
          </p:cNvPr>
          <p:cNvSpPr/>
          <p:nvPr/>
        </p:nvSpPr>
        <p:spPr>
          <a:xfrm>
            <a:off x="6223000" y="76201"/>
            <a:ext cx="2827866" cy="5442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 bit of a challenge : difficult </a:t>
            </a:r>
          </a:p>
        </p:txBody>
      </p:sp>
      <p:cxnSp>
        <p:nvCxnSpPr>
          <p:cNvPr id="8" name="Straight Connector 7">
            <a:extLst>
              <a:ext uri="{FF2B5EF4-FFF2-40B4-BE49-F238E27FC236}">
                <a16:creationId xmlns:a16="http://schemas.microsoft.com/office/drawing/2014/main" id="{5D25430C-33A1-440D-946A-F68AF4EA83B4}"/>
              </a:ext>
            </a:extLst>
          </p:cNvPr>
          <p:cNvCxnSpPr/>
          <p:nvPr/>
        </p:nvCxnSpPr>
        <p:spPr>
          <a:xfrm>
            <a:off x="3860801" y="1299369"/>
            <a:ext cx="905933"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57881838-3E24-44D4-AB27-9E45CC230E97}"/>
              </a:ext>
            </a:extLst>
          </p:cNvPr>
          <p:cNvSpPr/>
          <p:nvPr/>
        </p:nvSpPr>
        <p:spPr>
          <a:xfrm>
            <a:off x="6223000" y="770082"/>
            <a:ext cx="2827866" cy="5292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Exorbitant : high .</a:t>
            </a:r>
          </a:p>
        </p:txBody>
      </p:sp>
      <p:sp>
        <p:nvSpPr>
          <p:cNvPr id="7" name="Rectangle 6"/>
          <p:cNvSpPr/>
          <p:nvPr/>
        </p:nvSpPr>
        <p:spPr>
          <a:xfrm>
            <a:off x="93134" y="3390391"/>
            <a:ext cx="8957732" cy="1815882"/>
          </a:xfrm>
          <a:prstGeom prst="rect">
            <a:avLst/>
          </a:prstGeom>
        </p:spPr>
        <p:txBody>
          <a:bodyPr wrap="square">
            <a:spAutoFit/>
          </a:bodyPr>
          <a:lstStyle/>
          <a:p>
            <a:r>
              <a:rPr lang="en-US" sz="1600" b="1" dirty="0"/>
              <a:t>"Heading into my third year, I am used to life in Los Angeles, used to what is expected of me by UCLA</a:t>
            </a:r>
          </a:p>
          <a:p>
            <a:r>
              <a:rPr lang="en-US" sz="1600" b="1" dirty="0"/>
              <a:t> (I think)..."</a:t>
            </a:r>
            <a:endParaRPr lang="en-US" sz="1600" dirty="0"/>
          </a:p>
          <a:p>
            <a:pPr>
              <a:buFont typeface="Arial" panose="020B0604020202020204" pitchFamily="34" charset="0"/>
              <a:buChar char="•"/>
            </a:pPr>
            <a:r>
              <a:rPr lang="en-US" sz="1600" b="1" dirty="0">
                <a:solidFill>
                  <a:srgbClr val="C00000"/>
                </a:solidFill>
              </a:rPr>
              <a:t>Explanation</a:t>
            </a:r>
            <a:r>
              <a:rPr lang="en-US" sz="1600" dirty="0"/>
              <a:t>: As he starts his third year, the writer feels more comfortable with life in Los Angeles and with UCLA's academic expectations. The addition of "I think" shows a touch of humor or uncertainty, suggesting he may still feel some pressure or occasional surprises despite their familiarity.</a:t>
            </a:r>
          </a:p>
        </p:txBody>
      </p:sp>
      <p:sp>
        <p:nvSpPr>
          <p:cNvPr id="10" name="Rectangle 9"/>
          <p:cNvSpPr/>
          <p:nvPr/>
        </p:nvSpPr>
        <p:spPr>
          <a:xfrm>
            <a:off x="6223000" y="1413164"/>
            <a:ext cx="2827866" cy="4260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Justify : give reasons for </a:t>
            </a:r>
          </a:p>
        </p:txBody>
      </p:sp>
      <p:sp>
        <p:nvSpPr>
          <p:cNvPr id="11" name="TextBox 10"/>
          <p:cNvSpPr txBox="1"/>
          <p:nvPr/>
        </p:nvSpPr>
        <p:spPr>
          <a:xfrm>
            <a:off x="6223000" y="1952986"/>
            <a:ext cx="2827866" cy="523220"/>
          </a:xfrm>
          <a:prstGeom prst="rect">
            <a:avLst/>
          </a:prstGeom>
          <a:noFill/>
        </p:spPr>
        <p:txBody>
          <a:bodyPr wrap="square" rtlCol="0">
            <a:spAutoFit/>
          </a:bodyPr>
          <a:lstStyle/>
          <a:p>
            <a:r>
              <a:rPr lang="en-US" dirty="0"/>
              <a:t>Muster the energy : gather as much energy as you can .</a:t>
            </a:r>
          </a:p>
        </p:txBody>
      </p:sp>
    </p:spTree>
    <p:extLst>
      <p:ext uri="{BB962C8B-B14F-4D97-AF65-F5344CB8AC3E}">
        <p14:creationId xmlns:p14="http://schemas.microsoft.com/office/powerpoint/2010/main" val="36574242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7818" y="281818"/>
            <a:ext cx="8666018" cy="2246769"/>
          </a:xfrm>
          <a:prstGeom prst="rect">
            <a:avLst/>
          </a:prstGeom>
        </p:spPr>
        <p:txBody>
          <a:bodyPr wrap="square">
            <a:spAutoFit/>
          </a:bodyPr>
          <a:lstStyle/>
          <a:p>
            <a:r>
              <a:rPr lang="en-US" sz="2000" b="1" dirty="0"/>
              <a:t>"...and used to justifying my exorbitant rent to my friends in different parts of the country."</a:t>
            </a:r>
            <a:endParaRPr lang="en-US" sz="2000" dirty="0"/>
          </a:p>
          <a:p>
            <a:pPr>
              <a:buFont typeface="Arial" panose="020B0604020202020204" pitchFamily="34" charset="0"/>
              <a:buChar char="•"/>
            </a:pPr>
            <a:r>
              <a:rPr lang="en-US" sz="2000" b="1" dirty="0">
                <a:solidFill>
                  <a:srgbClr val="C00000"/>
                </a:solidFill>
              </a:rPr>
              <a:t>Explanation</a:t>
            </a:r>
            <a:r>
              <a:rPr lang="en-US" sz="2000" dirty="0"/>
              <a:t>: Living in Los Angeles comes with high living expenses, particularly rent, and the writer often finds himself explaining to friends why he pays so much. This line hints at the financial realities of city life and the contrast between his experience and that of friends in less expensive areas.</a:t>
            </a:r>
          </a:p>
        </p:txBody>
      </p:sp>
      <p:sp>
        <p:nvSpPr>
          <p:cNvPr id="3" name="Rectangle 2"/>
          <p:cNvSpPr/>
          <p:nvPr/>
        </p:nvSpPr>
        <p:spPr>
          <a:xfrm>
            <a:off x="207817" y="2752089"/>
            <a:ext cx="8769927" cy="1569660"/>
          </a:xfrm>
          <a:prstGeom prst="rect">
            <a:avLst/>
          </a:prstGeom>
        </p:spPr>
        <p:txBody>
          <a:bodyPr wrap="square">
            <a:spAutoFit/>
          </a:bodyPr>
          <a:lstStyle/>
          <a:p>
            <a:r>
              <a:rPr lang="en-US" sz="2400" b="1" dirty="0"/>
              <a:t>"Life has fallen into a comfortable series of routines;"</a:t>
            </a:r>
            <a:endParaRPr lang="en-US" sz="2400" dirty="0"/>
          </a:p>
          <a:p>
            <a:pPr>
              <a:buFont typeface="Arial" panose="020B0604020202020204" pitchFamily="34" charset="0"/>
              <a:buChar char="•"/>
            </a:pPr>
            <a:r>
              <a:rPr lang="en-US" sz="2400" b="1" dirty="0">
                <a:solidFill>
                  <a:srgbClr val="C00000"/>
                </a:solidFill>
              </a:rPr>
              <a:t>Explanation: </a:t>
            </a:r>
            <a:r>
              <a:rPr lang="en-US" sz="2400" dirty="0"/>
              <a:t>The writer’s daily life has settled into a rhythm that feels stable and familiar. The word "comfortable" suggests he finds some satisfaction or ease in this established routine.</a:t>
            </a:r>
          </a:p>
        </p:txBody>
      </p:sp>
    </p:spTree>
    <p:extLst>
      <p:ext uri="{BB962C8B-B14F-4D97-AF65-F5344CB8AC3E}">
        <p14:creationId xmlns:p14="http://schemas.microsoft.com/office/powerpoint/2010/main" val="4163284389"/>
      </p:ext>
    </p:extLst>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1D1D1B"/>
      </a:dk1>
      <a:lt1>
        <a:srgbClr val="FFF4DC"/>
      </a:lt1>
      <a:dk2>
        <a:srgbClr val="1D1D1B"/>
      </a:dk2>
      <a:lt2>
        <a:srgbClr val="FFF4DC"/>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4667</TotalTime>
  <Words>6490</Words>
  <Application>Microsoft Office PowerPoint</Application>
  <PresentationFormat>On-screen Show (16:9)</PresentationFormat>
  <Paragraphs>352</Paragraphs>
  <Slides>76</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76</vt:i4>
      </vt:variant>
    </vt:vector>
  </HeadingPairs>
  <TitlesOfParts>
    <vt:vector size="83" baseType="lpstr">
      <vt:lpstr>Architects Daughter</vt:lpstr>
      <vt:lpstr>Gloria Hallelujah</vt:lpstr>
      <vt:lpstr>Arial</vt:lpstr>
      <vt:lpstr>Times New Roman</vt:lpstr>
      <vt:lpstr>Andika</vt:lpstr>
      <vt:lpstr>Calibri</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https://www.liveworksheets.com/w/en/english-second-language-esl/130897c e * AZ</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Mais Awad</dc:creator>
  <cp:lastModifiedBy>Maies Awad</cp:lastModifiedBy>
  <cp:revision>72</cp:revision>
  <dcterms:modified xsi:type="dcterms:W3CDTF">2025-08-24T09:18:11Z</dcterms:modified>
</cp:coreProperties>
</file>