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4"/>
  </p:sldMasterIdLst>
  <p:sldIdLst>
    <p:sldId id="256" r:id="rId5"/>
    <p:sldId id="290" r:id="rId6"/>
    <p:sldId id="291" r:id="rId7"/>
    <p:sldId id="292" r:id="rId8"/>
    <p:sldId id="293" r:id="rId9"/>
    <p:sldId id="285" r:id="rId10"/>
    <p:sldId id="286" r:id="rId11"/>
    <p:sldId id="287" r:id="rId12"/>
    <p:sldId id="279" r:id="rId13"/>
    <p:sldId id="288" r:id="rId14"/>
    <p:sldId id="281" r:id="rId15"/>
    <p:sldId id="277" r:id="rId16"/>
    <p:sldId id="265" r:id="rId17"/>
    <p:sldId id="289" r:id="rId18"/>
    <p:sldId id="282" r:id="rId19"/>
    <p:sldId id="264" r:id="rId20"/>
    <p:sldId id="266" r:id="rId21"/>
    <p:sldId id="267" r:id="rId22"/>
    <p:sldId id="272" r:id="rId23"/>
    <p:sldId id="269" r:id="rId24"/>
    <p:sldId id="284" r:id="rId25"/>
    <p:sldId id="270" r:id="rId26"/>
    <p:sldId id="271" r:id="rId27"/>
    <p:sldId id="273" r:id="rId28"/>
    <p:sldId id="276" r:id="rId29"/>
    <p:sldId id="257" r:id="rId30"/>
    <p:sldId id="275" r:id="rId31"/>
    <p:sldId id="258" r:id="rId32"/>
    <p:sldId id="259" r:id="rId33"/>
    <p:sldId id="260" r:id="rId34"/>
    <p:sldId id="261" r:id="rId35"/>
    <p:sldId id="274" r:id="rId36"/>
    <p:sldId id="263" r:id="rId37"/>
    <p:sldId id="262" r:id="rId38"/>
    <p:sldId id="27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549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5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345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96036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385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673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588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25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77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328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468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105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642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183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272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482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524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11/3/2025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268685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liveworksheets.com/pe957765qz"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educaplay.com/learning-resources/26348826-how_seeds_and_plants_grow.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liveworksheets.com/1-cq1262100lx"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www.liveworksheets.com/jj410137lf"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TE6xptjgNR0"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liveworksheets.com/pd1161354v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liveworksheets.com/rt990342c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_JRuZt8Q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Seeds and Plants grow </a:t>
            </a:r>
          </a:p>
        </p:txBody>
      </p:sp>
      <p:sp>
        <p:nvSpPr>
          <p:cNvPr id="3" name="Subtitle 2"/>
          <p:cNvSpPr>
            <a:spLocks noGrp="1"/>
          </p:cNvSpPr>
          <p:nvPr>
            <p:ph type="subTitle" idx="1"/>
          </p:nvPr>
        </p:nvSpPr>
        <p:spPr>
          <a:xfrm>
            <a:off x="460219" y="4984790"/>
            <a:ext cx="9357633" cy="1655762"/>
          </a:xfrm>
        </p:spPr>
        <p:txBody>
          <a:bodyPr>
            <a:normAutofit/>
          </a:bodyPr>
          <a:lstStyle/>
          <a:p>
            <a:r>
              <a:rPr lang="en-US" dirty="0"/>
              <a:t>Lesson’s objectives : </a:t>
            </a:r>
          </a:p>
          <a:p>
            <a:r>
              <a:rPr lang="en-US" dirty="0"/>
              <a:t>* Recognize the meanings of the new words and  Their parts of  speech.</a:t>
            </a:r>
          </a:p>
          <a:p>
            <a:r>
              <a:rPr lang="en-US" dirty="0"/>
              <a:t> * Use the words correctly .</a:t>
            </a:r>
          </a:p>
          <a:p>
            <a:endParaRPr lang="en-US" dirty="0"/>
          </a:p>
        </p:txBody>
      </p:sp>
    </p:spTree>
    <p:extLst>
      <p:ext uri="{BB962C8B-B14F-4D97-AF65-F5344CB8AC3E}">
        <p14:creationId xmlns:p14="http://schemas.microsoft.com/office/powerpoint/2010/main" val="53091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421" y="2021450"/>
            <a:ext cx="10929259" cy="4339650"/>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Personal Reflection Questions</a:t>
            </a:r>
          </a:p>
          <a:p>
            <a:r>
              <a:rPr lang="en-US" sz="4000" dirty="0">
                <a:latin typeface="Times New Roman" panose="02020603050405020304" pitchFamily="18" charset="0"/>
                <a:cs typeface="Times New Roman" panose="02020603050405020304" pitchFamily="18" charset="0"/>
              </a:rPr>
              <a:t>1. Think about a skill or hobby you have learned. How have you changed since you started?</a:t>
            </a:r>
          </a:p>
          <a:p>
            <a:r>
              <a:rPr lang="en-US" sz="4000" dirty="0">
                <a:latin typeface="Times New Roman" panose="02020603050405020304" pitchFamily="18" charset="0"/>
                <a:cs typeface="Times New Roman" panose="02020603050405020304" pitchFamily="18" charset="0"/>
              </a:rPr>
              <a:t>2. Describe a personal challenge that helped you grow. What changed in you as a result?</a:t>
            </a:r>
          </a:p>
          <a:p>
            <a:r>
              <a:rPr lang="en-US" sz="4000" dirty="0">
                <a:latin typeface="Times New Roman" panose="02020603050405020304" pitchFamily="18" charset="0"/>
                <a:cs typeface="Times New Roman" panose="02020603050405020304" pitchFamily="18" charset="0"/>
              </a:rPr>
              <a:t>3. How do you think you’ve grown physically, mentally, or emotionally over the past year?</a:t>
            </a:r>
          </a:p>
        </p:txBody>
      </p:sp>
      <p:sp>
        <p:nvSpPr>
          <p:cNvPr id="6" name="Rectangle 5"/>
          <p:cNvSpPr/>
          <p:nvPr/>
        </p:nvSpPr>
        <p:spPr>
          <a:xfrm>
            <a:off x="343985" y="261257"/>
            <a:ext cx="6892837" cy="1371601"/>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Real Life Application.</a:t>
            </a: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82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C8F1-D2B3-49A2-A65C-89104E21422D}"/>
              </a:ext>
            </a:extLst>
          </p:cNvPr>
          <p:cNvSpPr>
            <a:spLocks noGrp="1"/>
          </p:cNvSpPr>
          <p:nvPr>
            <p:ph type="title"/>
          </p:nvPr>
        </p:nvSpPr>
        <p:spPr>
          <a:xfrm>
            <a:off x="1029901" y="1466010"/>
            <a:ext cx="9905998" cy="1478570"/>
          </a:xfrm>
        </p:spPr>
        <p:txBody>
          <a:bodyPr/>
          <a:lstStyle/>
          <a:p>
            <a:r>
              <a:rPr lang="en-US" dirty="0"/>
              <a:t>Take off if you know the parts of a plant . </a:t>
            </a:r>
          </a:p>
        </p:txBody>
      </p:sp>
      <p:sp>
        <p:nvSpPr>
          <p:cNvPr id="3" name="Title 1">
            <a:extLst>
              <a:ext uri="{FF2B5EF4-FFF2-40B4-BE49-F238E27FC236}">
                <a16:creationId xmlns:a16="http://schemas.microsoft.com/office/drawing/2014/main" id="{B0BDB398-09F5-4C64-A375-D1E7207B10E7}"/>
              </a:ext>
            </a:extLst>
          </p:cNvPr>
          <p:cNvSpPr txBox="1">
            <a:spLocks/>
          </p:cNvSpPr>
          <p:nvPr/>
        </p:nvSpPr>
        <p:spPr>
          <a:xfrm>
            <a:off x="1141413" y="305691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Touch down if you know the right conditions for planting .</a:t>
            </a:r>
          </a:p>
        </p:txBody>
      </p:sp>
      <p:pic>
        <p:nvPicPr>
          <p:cNvPr id="2050" name="Picture 2" descr="School Icebreakers ...">
            <a:extLst>
              <a:ext uri="{FF2B5EF4-FFF2-40B4-BE49-F238E27FC236}">
                <a16:creationId xmlns:a16="http://schemas.microsoft.com/office/drawing/2014/main" id="{B6898025-A7F0-4361-A03C-FE861F9E0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884" y="3929760"/>
            <a:ext cx="2773982" cy="277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6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09" y="2138904"/>
            <a:ext cx="9906000" cy="1160773"/>
          </a:xfrm>
        </p:spPr>
        <p:txBody>
          <a:bodyPr/>
          <a:lstStyle/>
          <a:p>
            <a:r>
              <a:rPr lang="en-US" dirty="0"/>
              <a:t>Pre assessment </a:t>
            </a:r>
          </a:p>
        </p:txBody>
      </p:sp>
      <p:sp>
        <p:nvSpPr>
          <p:cNvPr id="3" name="Text Placeholder 2"/>
          <p:cNvSpPr>
            <a:spLocks noGrp="1"/>
          </p:cNvSpPr>
          <p:nvPr>
            <p:ph type="body" idx="1"/>
          </p:nvPr>
        </p:nvSpPr>
        <p:spPr>
          <a:xfrm>
            <a:off x="1143000" y="4669688"/>
            <a:ext cx="9906000" cy="1374776"/>
          </a:xfrm>
        </p:spPr>
        <p:txBody>
          <a:bodyPr/>
          <a:lstStyle/>
          <a:p>
            <a:r>
              <a:rPr lang="en-US" dirty="0">
                <a:hlinkClick r:id="rId2"/>
              </a:rPr>
              <a:t>https://www.liveworksheets.com/pe957765qz</a:t>
            </a:r>
            <a:endParaRPr lang="en-US" dirty="0"/>
          </a:p>
        </p:txBody>
      </p:sp>
    </p:spTree>
    <p:extLst>
      <p:ext uri="{BB962C8B-B14F-4D97-AF65-F5344CB8AC3E}">
        <p14:creationId xmlns:p14="http://schemas.microsoft.com/office/powerpoint/2010/main" val="85732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219254"/>
            <a:ext cx="11325497" cy="6491873"/>
          </a:xfrm>
          <a:prstGeom prst="rect">
            <a:avLst/>
          </a:prstGeom>
        </p:spPr>
      </p:pic>
    </p:spTree>
    <p:extLst>
      <p:ext uri="{BB962C8B-B14F-4D97-AF65-F5344CB8AC3E}">
        <p14:creationId xmlns:p14="http://schemas.microsoft.com/office/powerpoint/2010/main" val="391972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Formative Assessment </a:t>
            </a:r>
          </a:p>
        </p:txBody>
      </p:sp>
      <p:sp>
        <p:nvSpPr>
          <p:cNvPr id="3" name="Subtitle 2"/>
          <p:cNvSpPr>
            <a:spLocks noGrp="1"/>
          </p:cNvSpPr>
          <p:nvPr>
            <p:ph type="subTitle" idx="1"/>
          </p:nvPr>
        </p:nvSpPr>
        <p:spPr/>
        <p:txBody>
          <a:bodyPr/>
          <a:lstStyle/>
          <a:p>
            <a:r>
              <a:rPr lang="en-US" dirty="0">
                <a:hlinkClick r:id="rId2"/>
              </a:rPr>
              <a:t>https://www.educaplay.com/learning-resources/26348826-how_seeds_and_plants_grow.html</a:t>
            </a:r>
            <a:endParaRPr lang="en-US" dirty="0"/>
          </a:p>
        </p:txBody>
      </p:sp>
    </p:spTree>
    <p:extLst>
      <p:ext uri="{BB962C8B-B14F-4D97-AF65-F5344CB8AC3E}">
        <p14:creationId xmlns:p14="http://schemas.microsoft.com/office/powerpoint/2010/main" val="177064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E5055-9432-4D61-82B7-2EF13518F1F4}"/>
              </a:ext>
            </a:extLst>
          </p:cNvPr>
          <p:cNvSpPr/>
          <p:nvPr/>
        </p:nvSpPr>
        <p:spPr>
          <a:xfrm>
            <a:off x="1423639" y="1103971"/>
            <a:ext cx="4672361" cy="465005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rPr>
              <a:t>Students 2+ 3 : </a:t>
            </a:r>
          </a:p>
          <a:p>
            <a:r>
              <a:rPr lang="en-US" sz="4000" dirty="0"/>
              <a:t>read the text , try to guess the meanings of the new words from the text .</a:t>
            </a:r>
          </a:p>
          <a:p>
            <a:r>
              <a:rPr lang="en-US" sz="4000" dirty="0"/>
              <a:t>Match the words with their definitions  </a:t>
            </a:r>
          </a:p>
        </p:txBody>
      </p:sp>
      <p:sp>
        <p:nvSpPr>
          <p:cNvPr id="3" name="Rectangle 2">
            <a:extLst>
              <a:ext uri="{FF2B5EF4-FFF2-40B4-BE49-F238E27FC236}">
                <a16:creationId xmlns:a16="http://schemas.microsoft.com/office/drawing/2014/main" id="{2F459C74-85A4-47A8-AE3E-0A1733E6C5C4}"/>
              </a:ext>
            </a:extLst>
          </p:cNvPr>
          <p:cNvSpPr/>
          <p:nvPr/>
        </p:nvSpPr>
        <p:spPr>
          <a:xfrm>
            <a:off x="6616390" y="1103971"/>
            <a:ext cx="4672361" cy="465005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rPr>
              <a:t>Students 1+ 4 : </a:t>
            </a:r>
          </a:p>
          <a:p>
            <a:r>
              <a:rPr lang="en-US" sz="4000" dirty="0"/>
              <a:t>read the text , try to guess the meanings of the new words from the text .</a:t>
            </a:r>
          </a:p>
          <a:p>
            <a:r>
              <a:rPr lang="en-US" sz="4000" dirty="0"/>
              <a:t>Match the words with their definitions  </a:t>
            </a:r>
          </a:p>
        </p:txBody>
      </p:sp>
    </p:spTree>
    <p:extLst>
      <p:ext uri="{BB962C8B-B14F-4D97-AF65-F5344CB8AC3E}">
        <p14:creationId xmlns:p14="http://schemas.microsoft.com/office/powerpoint/2010/main" val="252178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02" y="91440"/>
            <a:ext cx="9905998" cy="1084217"/>
          </a:xfrm>
        </p:spPr>
        <p:txBody>
          <a:bodyPr>
            <a:normAutofit/>
          </a:bodyPr>
          <a:lstStyle/>
          <a:p>
            <a:r>
              <a:rPr lang="en-US" sz="2800" dirty="0"/>
              <a:t>Key Words : </a:t>
            </a:r>
            <a:r>
              <a:rPr lang="en-US" sz="2800" cap="none" dirty="0"/>
              <a:t>Match the bold words in column A with their definitions in column B</a:t>
            </a:r>
            <a:endParaRPr lang="en-US" sz="2800" dirty="0"/>
          </a:p>
        </p:txBody>
      </p:sp>
      <p:sp>
        <p:nvSpPr>
          <p:cNvPr id="3" name="Content Placeholder 2"/>
          <p:cNvSpPr>
            <a:spLocks noGrp="1"/>
          </p:cNvSpPr>
          <p:nvPr>
            <p:ph sz="half" idx="1"/>
          </p:nvPr>
        </p:nvSpPr>
        <p:spPr>
          <a:xfrm>
            <a:off x="714102" y="1175657"/>
            <a:ext cx="5943599" cy="5345068"/>
          </a:xfrm>
        </p:spPr>
        <p:txBody>
          <a:bodyPr>
            <a:normAutofit/>
          </a:bodyPr>
          <a:lstStyle/>
          <a:p>
            <a:r>
              <a:rPr lang="en-US" dirty="0">
                <a:solidFill>
                  <a:schemeClr val="bg1"/>
                </a:solidFill>
              </a:rPr>
              <a:t>Seeds </a:t>
            </a:r>
            <a:r>
              <a:rPr lang="en-US" b="1" dirty="0">
                <a:solidFill>
                  <a:srgbClr val="FF0000"/>
                </a:solidFill>
              </a:rPr>
              <a:t>develop</a:t>
            </a:r>
            <a:r>
              <a:rPr lang="en-US" dirty="0">
                <a:solidFill>
                  <a:schemeClr val="bg1"/>
                </a:solidFill>
              </a:rPr>
              <a:t> into plants only when conditions are right and the seeds have all they need in order to grow.</a:t>
            </a:r>
          </a:p>
          <a:p>
            <a:r>
              <a:rPr lang="en-US" dirty="0">
                <a:solidFill>
                  <a:schemeClr val="bg1"/>
                </a:solidFill>
              </a:rPr>
              <a:t>Children usually </a:t>
            </a:r>
            <a:r>
              <a:rPr lang="en-US" b="1" dirty="0">
                <a:solidFill>
                  <a:srgbClr val="FF0000"/>
                </a:solidFill>
              </a:rPr>
              <a:t>develop</a:t>
            </a:r>
            <a:r>
              <a:rPr lang="en-US" dirty="0">
                <a:solidFill>
                  <a:schemeClr val="bg1"/>
                </a:solidFill>
              </a:rPr>
              <a:t> speech in the second year of life. </a:t>
            </a:r>
          </a:p>
          <a:p>
            <a:r>
              <a:rPr lang="en-US" dirty="0">
                <a:solidFill>
                  <a:schemeClr val="bg1"/>
                </a:solidFill>
              </a:rPr>
              <a:t>The </a:t>
            </a:r>
            <a:r>
              <a:rPr lang="en-US" b="1" dirty="0">
                <a:solidFill>
                  <a:srgbClr val="FF0000"/>
                </a:solidFill>
              </a:rPr>
              <a:t>protective</a:t>
            </a:r>
            <a:r>
              <a:rPr lang="en-US" dirty="0">
                <a:solidFill>
                  <a:schemeClr val="bg1"/>
                </a:solidFill>
              </a:rPr>
              <a:t> covering on a seed, called the seed coat, keeps the seed from being harmed or drying out.</a:t>
            </a:r>
          </a:p>
          <a:p>
            <a:r>
              <a:rPr lang="en-US" dirty="0">
                <a:solidFill>
                  <a:schemeClr val="bg1"/>
                </a:solidFill>
              </a:rPr>
              <a:t> Workers should wear full </a:t>
            </a:r>
            <a:r>
              <a:rPr lang="en-US" b="1" dirty="0">
                <a:solidFill>
                  <a:srgbClr val="FF0000"/>
                </a:solidFill>
              </a:rPr>
              <a:t>protective</a:t>
            </a:r>
            <a:r>
              <a:rPr lang="en-US" dirty="0">
                <a:solidFill>
                  <a:schemeClr val="bg1"/>
                </a:solidFill>
              </a:rPr>
              <a:t> clothing </a:t>
            </a:r>
          </a:p>
          <a:p>
            <a:r>
              <a:rPr lang="en-US" dirty="0">
                <a:solidFill>
                  <a:schemeClr val="bg1"/>
                </a:solidFill>
              </a:rPr>
              <a:t>It's bad for your health to be physically </a:t>
            </a:r>
            <a:r>
              <a:rPr lang="en-US" b="1" dirty="0">
                <a:solidFill>
                  <a:srgbClr val="FF0000"/>
                </a:solidFill>
              </a:rPr>
              <a:t>inactive</a:t>
            </a:r>
            <a:r>
              <a:rPr lang="en-US" dirty="0">
                <a:solidFill>
                  <a:srgbClr val="FF0000"/>
                </a:solidFill>
              </a:rPr>
              <a:t>.</a:t>
            </a:r>
          </a:p>
          <a:p>
            <a:pPr marL="0" indent="0">
              <a:buNone/>
            </a:pPr>
            <a:endParaRPr lang="en-US" dirty="0">
              <a:solidFill>
                <a:srgbClr val="FF0000"/>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rgbClr val="FFFF00"/>
              </a:solidFill>
            </a:endParaRPr>
          </a:p>
        </p:txBody>
      </p:sp>
      <p:sp>
        <p:nvSpPr>
          <p:cNvPr id="4" name="Content Placeholder 3"/>
          <p:cNvSpPr>
            <a:spLocks noGrp="1"/>
          </p:cNvSpPr>
          <p:nvPr>
            <p:ph sz="half" idx="2"/>
          </p:nvPr>
        </p:nvSpPr>
        <p:spPr>
          <a:xfrm>
            <a:off x="6918959" y="1175657"/>
            <a:ext cx="4942114" cy="5146766"/>
          </a:xfrm>
        </p:spPr>
        <p:txBody>
          <a:bodyPr>
            <a:normAutofit/>
          </a:bodyPr>
          <a:lstStyle/>
          <a:p>
            <a:pPr lvl="0"/>
            <a:r>
              <a:rPr lang="en-US" b="1" i="1" dirty="0">
                <a:solidFill>
                  <a:srgbClr val="FFFF00"/>
                </a:solidFill>
              </a:rPr>
              <a:t>___ </a:t>
            </a:r>
            <a:r>
              <a:rPr lang="en-US" sz="2800" b="1" i="1" dirty="0">
                <a:solidFill>
                  <a:srgbClr val="FFFF00"/>
                </a:solidFill>
              </a:rPr>
              <a:t>( v)</a:t>
            </a:r>
            <a:r>
              <a:rPr lang="en-US" sz="2800" i="1" dirty="0">
                <a:solidFill>
                  <a:srgbClr val="FFFF00"/>
                </a:solidFill>
              </a:rPr>
              <a:t> to expand by a process of growth .</a:t>
            </a:r>
            <a:endParaRPr lang="en-US" sz="2800" dirty="0">
              <a:solidFill>
                <a:srgbClr val="FFFF00"/>
              </a:solidFill>
            </a:endParaRPr>
          </a:p>
          <a:p>
            <a:pPr lvl="0"/>
            <a:r>
              <a:rPr lang="en-US" sz="2800" b="1" i="1" dirty="0">
                <a:solidFill>
                  <a:srgbClr val="FFFF00"/>
                </a:solidFill>
              </a:rPr>
              <a:t>________( </a:t>
            </a:r>
            <a:r>
              <a:rPr lang="en-US" sz="2800" b="1" i="1" dirty="0" err="1">
                <a:solidFill>
                  <a:srgbClr val="FFFF00"/>
                </a:solidFill>
              </a:rPr>
              <a:t>adj</a:t>
            </a:r>
            <a:r>
              <a:rPr lang="en-US" sz="2800" b="1" i="1" dirty="0">
                <a:solidFill>
                  <a:srgbClr val="FFFF00"/>
                </a:solidFill>
              </a:rPr>
              <a:t>) </a:t>
            </a:r>
            <a:r>
              <a:rPr lang="en-US" sz="2800" dirty="0">
                <a:solidFill>
                  <a:srgbClr val="FFFF00"/>
                </a:solidFill>
              </a:rPr>
              <a:t>not engaging in or involving any or much physical activity.</a:t>
            </a:r>
          </a:p>
          <a:p>
            <a:pPr lvl="0"/>
            <a:r>
              <a:rPr lang="en-US" sz="2800" b="1" i="1" dirty="0">
                <a:solidFill>
                  <a:srgbClr val="FFFF00"/>
                </a:solidFill>
              </a:rPr>
              <a:t>_______ (</a:t>
            </a:r>
            <a:r>
              <a:rPr lang="en-US" sz="2800" b="1" i="1" dirty="0" err="1">
                <a:solidFill>
                  <a:srgbClr val="FFFF00"/>
                </a:solidFill>
              </a:rPr>
              <a:t>adj</a:t>
            </a:r>
            <a:r>
              <a:rPr lang="en-US" sz="2800" b="1" i="1" dirty="0">
                <a:solidFill>
                  <a:srgbClr val="FFFF00"/>
                </a:solidFill>
              </a:rPr>
              <a:t>)</a:t>
            </a:r>
            <a:r>
              <a:rPr lang="en-US" sz="2800" i="1" dirty="0">
                <a:solidFill>
                  <a:srgbClr val="FFFF00"/>
                </a:solidFill>
              </a:rPr>
              <a:t> :</a:t>
            </a:r>
            <a:r>
              <a:rPr lang="en-US" sz="2800" dirty="0">
                <a:solidFill>
                  <a:srgbClr val="FFFF00"/>
                </a:solidFill>
              </a:rPr>
              <a:t>intended to protect someone or something.</a:t>
            </a:r>
            <a:r>
              <a:rPr lang="en-US" sz="2800" i="1" dirty="0">
                <a:solidFill>
                  <a:srgbClr val="FFFF00"/>
                </a:solidFill>
              </a:rPr>
              <a:t>.</a:t>
            </a:r>
            <a:endParaRPr lang="en-US" sz="2800" dirty="0">
              <a:solidFill>
                <a:srgbClr val="FFFF00"/>
              </a:solidFill>
            </a:endParaRPr>
          </a:p>
          <a:p>
            <a:endParaRPr lang="en-US" dirty="0"/>
          </a:p>
        </p:txBody>
      </p:sp>
    </p:spTree>
    <p:extLst>
      <p:ext uri="{BB962C8B-B14F-4D97-AF65-F5344CB8AC3E}">
        <p14:creationId xmlns:p14="http://schemas.microsoft.com/office/powerpoint/2010/main" val="70951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9817"/>
            <a:ext cx="5562599" cy="6348549"/>
          </a:xfrm>
        </p:spPr>
        <p:txBody>
          <a:bodyPr>
            <a:normAutofit/>
          </a:bodyPr>
          <a:lstStyle/>
          <a:p>
            <a:r>
              <a:rPr lang="en-US" dirty="0">
                <a:solidFill>
                  <a:schemeClr val="bg1"/>
                </a:solidFill>
              </a:rPr>
              <a:t>* The </a:t>
            </a:r>
            <a:r>
              <a:rPr lang="en-US" dirty="0">
                <a:solidFill>
                  <a:srgbClr val="FF0000"/>
                </a:solidFill>
              </a:rPr>
              <a:t>embryo</a:t>
            </a:r>
            <a:r>
              <a:rPr lang="en-US" dirty="0">
                <a:solidFill>
                  <a:schemeClr val="bg1"/>
                </a:solidFill>
              </a:rPr>
              <a:t> is the part of the seed that becomes the plant .  </a:t>
            </a:r>
          </a:p>
          <a:p>
            <a:pPr marL="0" indent="0">
              <a:buNone/>
            </a:pPr>
            <a:endParaRPr lang="en-US" dirty="0"/>
          </a:p>
          <a:p>
            <a:r>
              <a:rPr lang="en-US" dirty="0">
                <a:solidFill>
                  <a:schemeClr val="bg1"/>
                </a:solidFill>
              </a:rPr>
              <a:t>Before I was a baby, I was an </a:t>
            </a:r>
            <a:r>
              <a:rPr lang="en-US" dirty="0">
                <a:solidFill>
                  <a:srgbClr val="FF0000"/>
                </a:solidFill>
              </a:rPr>
              <a:t>embryo.</a:t>
            </a:r>
            <a:r>
              <a:rPr lang="en-US" dirty="0">
                <a:solidFill>
                  <a:schemeClr val="bg1"/>
                </a:solidFill>
              </a:rPr>
              <a:t> </a:t>
            </a:r>
          </a:p>
          <a:p>
            <a:endParaRPr lang="en-US" dirty="0"/>
          </a:p>
          <a:p>
            <a:pPr marL="0" indent="0">
              <a:buNone/>
            </a:pPr>
            <a:endParaRPr lang="en-US" dirty="0"/>
          </a:p>
          <a:p>
            <a:r>
              <a:rPr lang="en-US" b="1" dirty="0">
                <a:solidFill>
                  <a:srgbClr val="FF0000"/>
                </a:solidFill>
              </a:rPr>
              <a:t>Germination</a:t>
            </a:r>
            <a:r>
              <a:rPr lang="en-US" dirty="0"/>
              <a:t> </a:t>
            </a:r>
            <a:r>
              <a:rPr lang="en-US" dirty="0">
                <a:solidFill>
                  <a:schemeClr val="bg1"/>
                </a:solidFill>
              </a:rPr>
              <a:t>is the stage at which the embryo inside a seed first begins to grow</a:t>
            </a:r>
          </a:p>
          <a:p>
            <a:endParaRPr lang="en-US" dirty="0">
              <a:solidFill>
                <a:schemeClr val="bg1"/>
              </a:solidFill>
            </a:endParaRPr>
          </a:p>
          <a:p>
            <a:endParaRPr lang="en-US" dirty="0">
              <a:solidFill>
                <a:schemeClr val="bg1"/>
              </a:solidFill>
            </a:endParaRPr>
          </a:p>
          <a:p>
            <a:r>
              <a:rPr lang="en-US" dirty="0">
                <a:solidFill>
                  <a:schemeClr val="bg1"/>
                </a:solidFill>
              </a:rPr>
              <a:t>* </a:t>
            </a:r>
            <a:r>
              <a:rPr lang="en-US" dirty="0"/>
              <a:t>Plant stems </a:t>
            </a:r>
            <a:r>
              <a:rPr lang="en-US" b="1" dirty="0">
                <a:solidFill>
                  <a:srgbClr val="FF0000"/>
                </a:solidFill>
              </a:rPr>
              <a:t>straighten</a:t>
            </a:r>
            <a:r>
              <a:rPr lang="en-US" dirty="0"/>
              <a:t> as they grow toward the sun.</a:t>
            </a:r>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4880" y="650836"/>
            <a:ext cx="1227383" cy="111815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684" y="2109590"/>
            <a:ext cx="1473925" cy="12675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630" y="2113875"/>
            <a:ext cx="1268587" cy="1106904"/>
          </a:xfrm>
          <a:prstGeom prst="rect">
            <a:avLst/>
          </a:prstGeom>
        </p:spPr>
      </p:pic>
      <p:sp>
        <p:nvSpPr>
          <p:cNvPr id="9" name="Content Placeholder 2"/>
          <p:cNvSpPr txBox="1">
            <a:spLocks/>
          </p:cNvSpPr>
          <p:nvPr/>
        </p:nvSpPr>
        <p:spPr>
          <a:xfrm>
            <a:off x="6278629" y="169817"/>
            <a:ext cx="5562599" cy="63485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en-US" dirty="0"/>
              <a:t>_____( v.)</a:t>
            </a:r>
            <a:r>
              <a:rPr lang="en-US" i="1" dirty="0"/>
              <a:t> to cause to become straight .</a:t>
            </a:r>
            <a:endParaRPr lang="en-US" dirty="0"/>
          </a:p>
          <a:p>
            <a:pPr marL="0" indent="0">
              <a:buNone/>
            </a:pPr>
            <a:r>
              <a:rPr lang="en-US" dirty="0"/>
              <a:t>.  </a:t>
            </a:r>
          </a:p>
          <a:p>
            <a:pPr lvl="0"/>
            <a:r>
              <a:rPr lang="en-US" dirty="0"/>
              <a:t>_____(n.) </a:t>
            </a:r>
            <a:r>
              <a:rPr lang="en-US" i="1" dirty="0"/>
              <a:t>: a human or animal at a beginning or undeveloped stage . </a:t>
            </a:r>
            <a:endParaRPr lang="en-US" dirty="0"/>
          </a:p>
          <a:p>
            <a:pPr marL="0" indent="0">
              <a:buNone/>
            </a:pPr>
            <a:endParaRPr lang="en-US" dirty="0"/>
          </a:p>
          <a:p>
            <a:endParaRPr lang="en-US" dirty="0"/>
          </a:p>
          <a:p>
            <a:r>
              <a:rPr lang="en-US" dirty="0"/>
              <a:t>_______(n.) the development of a plant from a seed .</a:t>
            </a:r>
          </a:p>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880" y="4022564"/>
            <a:ext cx="2046512" cy="1151163"/>
          </a:xfrm>
          <a:prstGeom prst="rect">
            <a:avLst/>
          </a:prstGeom>
        </p:spPr>
      </p:pic>
    </p:spTree>
    <p:extLst>
      <p:ext uri="{BB962C8B-B14F-4D97-AF65-F5344CB8AC3E}">
        <p14:creationId xmlns:p14="http://schemas.microsoft.com/office/powerpoint/2010/main" val="98036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50" y="4499143"/>
            <a:ext cx="9905998" cy="1478570"/>
          </a:xfrm>
        </p:spPr>
        <p:txBody>
          <a:bodyPr/>
          <a:lstStyle/>
          <a:p>
            <a:r>
              <a:rPr lang="en-US" dirty="0">
                <a:hlinkClick r:id="rId2"/>
              </a:rPr>
              <a:t>https://www.liveworksheets.com/1-cq1262100lx</a:t>
            </a:r>
            <a:endParaRPr lang="en-US" dirty="0"/>
          </a:p>
        </p:txBody>
      </p:sp>
      <p:pic>
        <p:nvPicPr>
          <p:cNvPr id="1026" name="Picture 2" descr="Rally Coach -- Kagan Strategy ...">
            <a:extLst>
              <a:ext uri="{FF2B5EF4-FFF2-40B4-BE49-F238E27FC236}">
                <a16:creationId xmlns:a16="http://schemas.microsoft.com/office/drawing/2014/main" id="{6814F7ED-4281-43F1-B214-4AD4ED6B5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059" y="434806"/>
            <a:ext cx="3919600" cy="31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0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 y="261257"/>
            <a:ext cx="11665132" cy="6505303"/>
          </a:xfrm>
          <a:prstGeom prst="rect">
            <a:avLst/>
          </a:prstGeom>
        </p:spPr>
      </p:pic>
    </p:spTree>
    <p:extLst>
      <p:ext uri="{BB962C8B-B14F-4D97-AF65-F5344CB8AC3E}">
        <p14:creationId xmlns:p14="http://schemas.microsoft.com/office/powerpoint/2010/main" val="255922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bus Puzzles that Are Almost Impossible To Solve">
            <a:extLst>
              <a:ext uri="{FF2B5EF4-FFF2-40B4-BE49-F238E27FC236}">
                <a16:creationId xmlns:a16="http://schemas.microsoft.com/office/drawing/2014/main" id="{7B84F993-0051-442F-B194-BAB4A3D536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9488B5B-95C6-4407-BE4B-F409841D2F04}"/>
              </a:ext>
            </a:extLst>
          </p:cNvPr>
          <p:cNvPicPr>
            <a:picLocks noChangeAspect="1"/>
          </p:cNvPicPr>
          <p:nvPr/>
        </p:nvPicPr>
        <p:blipFill>
          <a:blip r:embed="rId2"/>
          <a:stretch>
            <a:fillRect/>
          </a:stretch>
        </p:blipFill>
        <p:spPr>
          <a:xfrm>
            <a:off x="2762250" y="95250"/>
            <a:ext cx="6667500" cy="6667500"/>
          </a:xfrm>
          <a:prstGeom prst="rect">
            <a:avLst/>
          </a:prstGeom>
        </p:spPr>
      </p:pic>
    </p:spTree>
    <p:extLst>
      <p:ext uri="{BB962C8B-B14F-4D97-AF65-F5344CB8AC3E}">
        <p14:creationId xmlns:p14="http://schemas.microsoft.com/office/powerpoint/2010/main" val="197426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7" y="0"/>
            <a:ext cx="10920548" cy="6648994"/>
          </a:xfrm>
          <a:prstGeom prst="rect">
            <a:avLst/>
          </a:prstGeom>
        </p:spPr>
      </p:pic>
    </p:spTree>
    <p:extLst>
      <p:ext uri="{BB962C8B-B14F-4D97-AF65-F5344CB8AC3E}">
        <p14:creationId xmlns:p14="http://schemas.microsoft.com/office/powerpoint/2010/main" val="313900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E5055-9432-4D61-82B7-2EF13518F1F4}"/>
              </a:ext>
            </a:extLst>
          </p:cNvPr>
          <p:cNvSpPr/>
          <p:nvPr/>
        </p:nvSpPr>
        <p:spPr>
          <a:xfrm>
            <a:off x="1423639" y="1103971"/>
            <a:ext cx="4672361" cy="465005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rPr>
              <a:t>Students 2+ 3 : </a:t>
            </a:r>
          </a:p>
          <a:p>
            <a:r>
              <a:rPr lang="en-US" sz="4000" dirty="0"/>
              <a:t>read the text , try to guess the meanings of the new words from the text .</a:t>
            </a:r>
          </a:p>
          <a:p>
            <a:r>
              <a:rPr lang="en-US" sz="4000" dirty="0"/>
              <a:t>Match the words with their definitions  </a:t>
            </a:r>
          </a:p>
        </p:txBody>
      </p:sp>
      <p:sp>
        <p:nvSpPr>
          <p:cNvPr id="3" name="Rectangle 2">
            <a:extLst>
              <a:ext uri="{FF2B5EF4-FFF2-40B4-BE49-F238E27FC236}">
                <a16:creationId xmlns:a16="http://schemas.microsoft.com/office/drawing/2014/main" id="{2F459C74-85A4-47A8-AE3E-0A1733E6C5C4}"/>
              </a:ext>
            </a:extLst>
          </p:cNvPr>
          <p:cNvSpPr/>
          <p:nvPr/>
        </p:nvSpPr>
        <p:spPr>
          <a:xfrm>
            <a:off x="6616390" y="1103971"/>
            <a:ext cx="4672361" cy="465005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rPr>
              <a:t>Students 1+ 4 : </a:t>
            </a:r>
          </a:p>
          <a:p>
            <a:r>
              <a:rPr lang="en-US" sz="4000" dirty="0"/>
              <a:t>read the text , try to guess the meanings of the new words from the text .</a:t>
            </a:r>
          </a:p>
          <a:p>
            <a:r>
              <a:rPr lang="en-US" sz="4000" dirty="0"/>
              <a:t>Match the words with their definitions  </a:t>
            </a:r>
          </a:p>
        </p:txBody>
      </p:sp>
    </p:spTree>
    <p:extLst>
      <p:ext uri="{BB962C8B-B14F-4D97-AF65-F5344CB8AC3E}">
        <p14:creationId xmlns:p14="http://schemas.microsoft.com/office/powerpoint/2010/main" val="373484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Synonyms </a:t>
            </a:r>
          </a:p>
        </p:txBody>
      </p:sp>
      <p:sp>
        <p:nvSpPr>
          <p:cNvPr id="3" name="Content Placeholder 2"/>
          <p:cNvSpPr>
            <a:spLocks noGrp="1"/>
          </p:cNvSpPr>
          <p:nvPr>
            <p:ph sz="half" idx="1"/>
          </p:nvPr>
        </p:nvSpPr>
        <p:spPr/>
        <p:txBody>
          <a:bodyPr/>
          <a:lstStyle/>
          <a:p>
            <a:r>
              <a:rPr lang="en-US" dirty="0"/>
              <a:t> </a:t>
            </a:r>
            <a:r>
              <a:rPr lang="en-US" sz="4000" b="1" dirty="0"/>
              <a:t>Environment .</a:t>
            </a:r>
          </a:p>
          <a:p>
            <a:r>
              <a:rPr lang="en-US" sz="4000" b="1" dirty="0"/>
              <a:t>Function . </a:t>
            </a:r>
          </a:p>
          <a:p>
            <a:r>
              <a:rPr lang="en-US" sz="4000" b="1" dirty="0"/>
              <a:t>Potential .</a:t>
            </a:r>
          </a:p>
          <a:p>
            <a:r>
              <a:rPr lang="en-US" sz="4000" b="1" dirty="0"/>
              <a:t>Process .</a:t>
            </a:r>
          </a:p>
        </p:txBody>
      </p:sp>
      <p:sp>
        <p:nvSpPr>
          <p:cNvPr id="4" name="Content Placeholder 3"/>
          <p:cNvSpPr>
            <a:spLocks noGrp="1"/>
          </p:cNvSpPr>
          <p:nvPr>
            <p:ph sz="half" idx="2"/>
          </p:nvPr>
        </p:nvSpPr>
        <p:spPr>
          <a:xfrm>
            <a:off x="5904412" y="2340926"/>
            <a:ext cx="5773783" cy="4171406"/>
          </a:xfrm>
        </p:spPr>
        <p:txBody>
          <a:bodyPr>
            <a:normAutofit/>
          </a:bodyPr>
          <a:lstStyle/>
          <a:p>
            <a:r>
              <a:rPr lang="en-US" sz="3200" b="1" dirty="0">
                <a:solidFill>
                  <a:srgbClr val="FFFF00"/>
                </a:solidFill>
              </a:rPr>
              <a:t>Action / course / mechanism / procedure .</a:t>
            </a:r>
          </a:p>
          <a:p>
            <a:r>
              <a:rPr lang="en-US" sz="3200" b="1" dirty="0">
                <a:solidFill>
                  <a:srgbClr val="FFFF00"/>
                </a:solidFill>
              </a:rPr>
              <a:t>Ability / capability / capacity /</a:t>
            </a:r>
          </a:p>
          <a:p>
            <a:r>
              <a:rPr lang="en-US" sz="3200" b="1" dirty="0">
                <a:solidFill>
                  <a:srgbClr val="FFFF00"/>
                </a:solidFill>
              </a:rPr>
              <a:t> Surroundings / setting .</a:t>
            </a:r>
          </a:p>
          <a:p>
            <a:r>
              <a:rPr lang="en-US" sz="3200" b="1" dirty="0">
                <a:solidFill>
                  <a:srgbClr val="FFFF00"/>
                </a:solidFill>
              </a:rPr>
              <a:t>Duty / role .</a:t>
            </a:r>
          </a:p>
        </p:txBody>
      </p:sp>
      <p:pic>
        <p:nvPicPr>
          <p:cNvPr id="3074" name="Picture 2" descr="Kagan Structure: RallyRobin – Fountain ...">
            <a:extLst>
              <a:ext uri="{FF2B5EF4-FFF2-40B4-BE49-F238E27FC236}">
                <a16:creationId xmlns:a16="http://schemas.microsoft.com/office/drawing/2014/main" id="{DA6F41DA-A080-4194-A07B-FA6B7B3C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393" y="239286"/>
            <a:ext cx="2267603" cy="20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93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3" y="156755"/>
            <a:ext cx="11573691" cy="6544492"/>
          </a:xfrm>
          <a:prstGeom prst="rect">
            <a:avLst/>
          </a:prstGeom>
        </p:spPr>
      </p:pic>
    </p:spTree>
    <p:extLst>
      <p:ext uri="{BB962C8B-B14F-4D97-AF65-F5344CB8AC3E}">
        <p14:creationId xmlns:p14="http://schemas.microsoft.com/office/powerpoint/2010/main" val="179853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1413" y="618517"/>
            <a:ext cx="9905998" cy="5677780"/>
          </a:xfrm>
          <a:prstGeom prst="rect">
            <a:avLst/>
          </a:prstGeom>
        </p:spPr>
      </p:pic>
      <p:sp>
        <p:nvSpPr>
          <p:cNvPr id="2" name="Title 1"/>
          <p:cNvSpPr>
            <a:spLocks noGrp="1"/>
          </p:cNvSpPr>
          <p:nvPr>
            <p:ph type="title"/>
          </p:nvPr>
        </p:nvSpPr>
        <p:spPr>
          <a:xfrm>
            <a:off x="1141413" y="618517"/>
            <a:ext cx="9905998" cy="5769220"/>
          </a:xfrm>
        </p:spPr>
        <p:txBody>
          <a:bodyPr/>
          <a:lstStyle/>
          <a:p>
            <a:endParaRPr lang="en-US" dirty="0"/>
          </a:p>
        </p:txBody>
      </p:sp>
    </p:spTree>
    <p:extLst>
      <p:ext uri="{BB962C8B-B14F-4D97-AF65-F5344CB8AC3E}">
        <p14:creationId xmlns:p14="http://schemas.microsoft.com/office/powerpoint/2010/main" val="280737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771772"/>
          </a:xfrm>
        </p:spPr>
        <p:txBody>
          <a:bodyPr/>
          <a:lstStyle/>
          <a:p>
            <a:r>
              <a:rPr lang="en-US" dirty="0"/>
              <a:t>Lesson’s objectives : </a:t>
            </a:r>
            <a:br>
              <a:rPr lang="en-US" dirty="0"/>
            </a:br>
            <a:r>
              <a:rPr lang="en-US" dirty="0"/>
              <a:t>* Analyze the text to answer some questions .</a:t>
            </a:r>
            <a:br>
              <a:rPr lang="en-US" dirty="0"/>
            </a:br>
            <a:r>
              <a:rPr lang="en-US" dirty="0"/>
              <a:t>* match the parts of the seed with their names .</a:t>
            </a:r>
            <a:br>
              <a:rPr lang="en-US" dirty="0"/>
            </a:br>
            <a:r>
              <a:rPr lang="en-US" dirty="0"/>
              <a:t>* Answer some questions based on a video students will listen to .</a:t>
            </a:r>
            <a:br>
              <a:rPr lang="en-US" dirty="0"/>
            </a:b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2">
                    <a:lumMod val="75000"/>
                  </a:schemeClr>
                </a:solidFill>
              </a:rPr>
              <a:t>Before reading </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4940" r="24940"/>
          <a:stretch>
            <a:fillRect/>
          </a:stretch>
        </p:blipFill>
        <p:spPr/>
      </p:pic>
      <p:sp>
        <p:nvSpPr>
          <p:cNvPr id="4" name="Text Placeholder 3"/>
          <p:cNvSpPr>
            <a:spLocks noGrp="1"/>
          </p:cNvSpPr>
          <p:nvPr>
            <p:ph type="body" sz="half" idx="2"/>
          </p:nvPr>
        </p:nvSpPr>
        <p:spPr>
          <a:xfrm>
            <a:off x="783772" y="2249486"/>
            <a:ext cx="6292150" cy="3541714"/>
          </a:xfrm>
        </p:spPr>
        <p:txBody>
          <a:bodyPr>
            <a:noAutofit/>
          </a:bodyPr>
          <a:lstStyle/>
          <a:p>
            <a:pPr marL="285750" indent="-285750">
              <a:buFont typeface="Arial" panose="020B0604020202020204" pitchFamily="34" charset="0"/>
              <a:buChar char="•"/>
            </a:pPr>
            <a:r>
              <a:rPr lang="en-US" sz="3600" dirty="0"/>
              <a:t>What do you think this article will be about ? </a:t>
            </a:r>
          </a:p>
          <a:p>
            <a:pPr marL="285750" indent="-285750">
              <a:buFont typeface="Arial" panose="020B0604020202020204" pitchFamily="34" charset="0"/>
              <a:buChar char="•"/>
            </a:pPr>
            <a:r>
              <a:rPr lang="en-US" sz="3600" dirty="0"/>
              <a:t>What do plants need to grow ? </a:t>
            </a:r>
          </a:p>
          <a:p>
            <a:pPr marL="285750" indent="-285750">
              <a:buFont typeface="Arial" panose="020B0604020202020204" pitchFamily="34" charset="0"/>
              <a:buChar char="•"/>
            </a:pPr>
            <a:r>
              <a:rPr lang="en-US" sz="3600" dirty="0"/>
              <a:t>What do we need plants and trees for ?</a:t>
            </a:r>
          </a:p>
        </p:txBody>
      </p:sp>
    </p:spTree>
    <p:extLst>
      <p:ext uri="{BB962C8B-B14F-4D97-AF65-F5344CB8AC3E}">
        <p14:creationId xmlns:p14="http://schemas.microsoft.com/office/powerpoint/2010/main" val="318460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887385"/>
          </a:xfrm>
        </p:spPr>
        <p:txBody>
          <a:bodyPr>
            <a:normAutofit fontScale="90000"/>
          </a:bodyPr>
          <a:lstStyle/>
          <a:p>
            <a:pPr lvl="0"/>
            <a:r>
              <a:rPr lang="en-US" sz="2000" b="1" dirty="0"/>
              <a:t>1. From which part of the plant is the new plant produced ? </a:t>
            </a:r>
            <a:br>
              <a:rPr lang="en-US" sz="2000" dirty="0"/>
            </a:br>
            <a:r>
              <a:rPr lang="en-US" sz="2000" b="1" dirty="0"/>
              <a:t>2. What is a seed ?</a:t>
            </a:r>
            <a:br>
              <a:rPr lang="en-US" sz="2000" dirty="0"/>
            </a:br>
            <a:br>
              <a:rPr lang="en-US" sz="2000" dirty="0"/>
            </a:br>
            <a:r>
              <a:rPr lang="en-US" sz="2000" dirty="0"/>
              <a:t>3. </a:t>
            </a:r>
            <a:r>
              <a:rPr lang="en-US" sz="2000" b="1" dirty="0"/>
              <a:t>What are the three main parts of  a seed ? </a:t>
            </a:r>
            <a:br>
              <a:rPr lang="en-US" sz="2000" dirty="0"/>
            </a:br>
            <a:r>
              <a:rPr lang="en-US" sz="2000" dirty="0"/>
              <a:t>----------------------------    ----------------------------      --------------------------</a:t>
            </a:r>
            <a:br>
              <a:rPr lang="en-US" sz="2000" dirty="0"/>
            </a:br>
            <a:r>
              <a:rPr lang="en-US" sz="2000" dirty="0"/>
              <a:t>4. </a:t>
            </a:r>
            <a:r>
              <a:rPr lang="en-US" sz="2000" b="1" dirty="0"/>
              <a:t>What does an embryo contain ? </a:t>
            </a:r>
            <a:br>
              <a:rPr lang="en-US" sz="2000" dirty="0"/>
            </a:br>
            <a:r>
              <a:rPr lang="en-US" sz="2000" dirty="0"/>
              <a:t>-------------------------------------------------------------------------------------------</a:t>
            </a:r>
            <a:br>
              <a:rPr lang="en-US" sz="2000" dirty="0"/>
            </a:br>
            <a:r>
              <a:rPr lang="en-US" sz="2000" dirty="0"/>
              <a:t>5. </a:t>
            </a:r>
            <a:r>
              <a:rPr lang="en-US" sz="2000" b="1" dirty="0"/>
              <a:t>What is the function of "stored food " ? </a:t>
            </a:r>
            <a:br>
              <a:rPr lang="en-US" sz="2000" dirty="0"/>
            </a:br>
            <a:r>
              <a:rPr lang="en-US" sz="2000" dirty="0"/>
              <a:t>-------------------------------------------------------------------------------------------</a:t>
            </a:r>
            <a:br>
              <a:rPr lang="en-US" sz="2000" dirty="0"/>
            </a:br>
            <a:r>
              <a:rPr lang="en-US" sz="2000" dirty="0"/>
              <a:t>6. </a:t>
            </a:r>
            <a:r>
              <a:rPr lang="en-US" sz="2000" b="1" dirty="0"/>
              <a:t>How can a plant make its food when it has leaves ? </a:t>
            </a:r>
            <a:br>
              <a:rPr lang="en-US" sz="2000" dirty="0"/>
            </a:br>
            <a:r>
              <a:rPr lang="en-US" sz="2000" dirty="0"/>
              <a:t>-------------------------------------------------------------------------------------------</a:t>
            </a:r>
            <a:br>
              <a:rPr lang="en-US" sz="2000" dirty="0"/>
            </a:br>
            <a:r>
              <a:rPr lang="en-US" sz="2000" dirty="0"/>
              <a:t>7. </a:t>
            </a:r>
            <a:r>
              <a:rPr lang="en-US" sz="2000" b="1" dirty="0"/>
              <a:t>What is cotyledon ? what is the function of the  cotyledon ? </a:t>
            </a:r>
            <a:br>
              <a:rPr lang="en-US" sz="2000" dirty="0"/>
            </a:br>
            <a:r>
              <a:rPr lang="en-US" sz="2000" dirty="0"/>
              <a:t>------------------------------------------------------------------------------------------------------------------------------------------------------------------------------------- </a:t>
            </a:r>
            <a:br>
              <a:rPr lang="en-US" sz="2000" dirty="0"/>
            </a:br>
            <a:r>
              <a:rPr lang="en-US" sz="2000" dirty="0"/>
              <a:t>8. </a:t>
            </a:r>
            <a:r>
              <a:rPr lang="en-US" sz="2000" b="1" dirty="0"/>
              <a:t>Why do seeds need a protection ? </a:t>
            </a:r>
            <a:br>
              <a:rPr lang="en-US" sz="2000" dirty="0"/>
            </a:br>
            <a:r>
              <a:rPr lang="en-US" sz="2000" dirty="0"/>
              <a:t>-------------------------------------------------------------------------------------------</a:t>
            </a:r>
            <a:br>
              <a:rPr lang="en-US" sz="2000" dirty="0"/>
            </a:br>
            <a:r>
              <a:rPr lang="en-US" sz="2000" dirty="0"/>
              <a:t>9. </a:t>
            </a:r>
            <a:r>
              <a:rPr lang="en-US" sz="2000" b="1" dirty="0"/>
              <a:t>When does the embryo become active ?</a:t>
            </a:r>
            <a:br>
              <a:rPr lang="en-US" sz="2000" dirty="0"/>
            </a:br>
            <a:r>
              <a:rPr lang="en-US" sz="2000" dirty="0"/>
              <a:t>------------------------------------------------------------------------------------------- </a:t>
            </a:r>
            <a:br>
              <a:rPr lang="en-US" sz="2000" dirty="0"/>
            </a:br>
            <a:r>
              <a:rPr lang="en-US" sz="2000" dirty="0"/>
              <a:t> </a:t>
            </a:r>
            <a:br>
              <a:rPr lang="en-US" sz="2000" dirty="0"/>
            </a:b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166" y="187444"/>
            <a:ext cx="5786846" cy="6422362"/>
          </a:xfrm>
        </p:spPr>
        <p:txBody>
          <a:bodyPr>
            <a:normAutofit fontScale="90000"/>
          </a:bodyPr>
          <a:lstStyle/>
          <a:p>
            <a:r>
              <a:rPr lang="en-US" sz="2800" b="1" cap="none" dirty="0">
                <a:solidFill>
                  <a:schemeClr val="accent1">
                    <a:lumMod val="75000"/>
                  </a:schemeClr>
                </a:solidFill>
              </a:rPr>
              <a:t>parts of a seed</a:t>
            </a:r>
            <a:br>
              <a:rPr lang="en-US" sz="2800" b="1" cap="none" dirty="0">
                <a:solidFill>
                  <a:schemeClr val="bg1">
                    <a:lumMod val="95000"/>
                    <a:lumOff val="5000"/>
                  </a:schemeClr>
                </a:solidFill>
              </a:rPr>
            </a:br>
            <a:r>
              <a:rPr lang="en-US" sz="2800" b="1" cap="none" dirty="0">
                <a:solidFill>
                  <a:schemeClr val="bg1">
                    <a:lumMod val="95000"/>
                    <a:lumOff val="5000"/>
                  </a:schemeClr>
                </a:solidFill>
              </a:rPr>
              <a:t>Most plants produce new plants from seeds. a seed is like a</a:t>
            </a:r>
            <a:r>
              <a:rPr lang="en-US" sz="2800" b="1" cap="none" dirty="0">
                <a:solidFill>
                  <a:srgbClr val="FFC000"/>
                </a:solidFill>
              </a:rPr>
              <a:t> tiny </a:t>
            </a:r>
            <a:r>
              <a:rPr lang="en-US" sz="2800" b="1" cap="none" dirty="0">
                <a:solidFill>
                  <a:schemeClr val="bg1">
                    <a:lumMod val="95000"/>
                    <a:lumOff val="5000"/>
                  </a:schemeClr>
                </a:solidFill>
              </a:rPr>
              <a:t>package. </a:t>
            </a:r>
            <a:r>
              <a:rPr lang="en-US" sz="2800" b="1" cap="none" dirty="0">
                <a:solidFill>
                  <a:schemeClr val="bg1"/>
                </a:solidFill>
              </a:rPr>
              <a:t>it</a:t>
            </a:r>
            <a:r>
              <a:rPr lang="en-US" sz="2800" b="1" cap="none" dirty="0">
                <a:solidFill>
                  <a:schemeClr val="bg1">
                    <a:lumMod val="95000"/>
                    <a:lumOff val="5000"/>
                  </a:schemeClr>
                </a:solidFill>
              </a:rPr>
              <a:t> contains the beginning of a very young plant inside a </a:t>
            </a:r>
            <a:r>
              <a:rPr lang="en-US" sz="2800" b="1" cap="none" dirty="0">
                <a:solidFill>
                  <a:srgbClr val="FFC000"/>
                </a:solidFill>
              </a:rPr>
              <a:t>protective</a:t>
            </a:r>
            <a:r>
              <a:rPr lang="en-US" sz="2800" b="1" cap="none" dirty="0">
                <a:solidFill>
                  <a:schemeClr val="bg1">
                    <a:lumMod val="95000"/>
                    <a:lumOff val="5000"/>
                  </a:schemeClr>
                </a:solidFill>
              </a:rPr>
              <a:t> covering. a seed has three important parts—an embryo, stored food, and a seed coat. the embryo contains the basic parts from which a young plant will develop—roots, stems, and leaves. stored food keeps the young plant alive until it can make its own food through </a:t>
            </a:r>
            <a:r>
              <a:rPr lang="en-US" sz="2800" b="1" cap="none" dirty="0">
                <a:solidFill>
                  <a:srgbClr val="FFFF00"/>
                </a:solidFill>
              </a:rPr>
              <a:t>photosynthesis</a:t>
            </a:r>
            <a:r>
              <a:rPr lang="en-US" sz="2800" b="1" cap="none" dirty="0">
                <a:solidFill>
                  <a:schemeClr val="bg1">
                    <a:lumMod val="95000"/>
                    <a:lumOff val="5000"/>
                  </a:schemeClr>
                </a:solidFill>
              </a:rPr>
              <a:t>. seeds contain one or two seed leaves, called cotyledons. in some plants, food is stored in the cotyledons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5869344" cy="7098394"/>
          </a:xfrm>
          <a:prstGeom prst="rect">
            <a:avLst/>
          </a:prstGeom>
        </p:spPr>
      </p:pic>
    </p:spTree>
    <p:extLst>
      <p:ext uri="{BB962C8B-B14F-4D97-AF65-F5344CB8AC3E}">
        <p14:creationId xmlns:p14="http://schemas.microsoft.com/office/powerpoint/2010/main" val="346382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7" name="Content Placeholder 6" descr="How Does Gravity Affect Seedlings? - An Easy Kids Scienc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9544" y="2305050"/>
            <a:ext cx="4286250" cy="2857500"/>
          </a:xfrm>
        </p:spPr>
      </p:pic>
      <p:sp>
        <p:nvSpPr>
          <p:cNvPr id="4" name="Text Placeholder 3"/>
          <p:cNvSpPr>
            <a:spLocks noGrp="1"/>
          </p:cNvSpPr>
          <p:nvPr>
            <p:ph type="body" sz="half" idx="2"/>
          </p:nvPr>
        </p:nvSpPr>
        <p:spPr>
          <a:xfrm>
            <a:off x="339635" y="339633"/>
            <a:ext cx="4924696" cy="6325591"/>
          </a:xfrm>
        </p:spPr>
        <p:txBody>
          <a:bodyPr>
            <a:normAutofit/>
          </a:bodyPr>
          <a:lstStyle/>
          <a:p>
            <a:r>
              <a:rPr lang="en-US" sz="2400" dirty="0"/>
              <a:t>Fill the gaps with the suitable words :</a:t>
            </a:r>
          </a:p>
          <a:p>
            <a:r>
              <a:rPr lang="en-US" sz="2400" dirty="0"/>
              <a:t>* ___________________</a:t>
            </a:r>
            <a:r>
              <a:rPr lang="en-US" sz="2400" b="1" dirty="0">
                <a:solidFill>
                  <a:schemeClr val="bg1">
                    <a:lumMod val="95000"/>
                    <a:lumOff val="5000"/>
                  </a:schemeClr>
                </a:solidFill>
              </a:rPr>
              <a:t> contains the basic parts from which a young plant will </a:t>
            </a:r>
            <a:r>
              <a:rPr lang="en-US" sz="2400" b="1" dirty="0">
                <a:solidFill>
                  <a:schemeClr val="bg1"/>
                </a:solidFill>
              </a:rPr>
              <a:t>develop—roots, stems, and leaves. </a:t>
            </a:r>
          </a:p>
          <a:p>
            <a:r>
              <a:rPr lang="en-US" sz="2400" b="1" dirty="0">
                <a:solidFill>
                  <a:schemeClr val="bg1"/>
                </a:solidFill>
              </a:rPr>
              <a:t>____________________keeps the young plant alive until it can make its own food through photosynthesis.</a:t>
            </a:r>
          </a:p>
          <a:p>
            <a:r>
              <a:rPr lang="en-US" sz="2400" b="1" dirty="0">
                <a:solidFill>
                  <a:schemeClr val="bg1"/>
                </a:solidFill>
              </a:rPr>
              <a:t>_____________ one or more of which are the first leaves to appear from a germinating seed.</a:t>
            </a:r>
          </a:p>
        </p:txBody>
      </p:sp>
      <p:sp>
        <p:nvSpPr>
          <p:cNvPr id="3" name="Rectangle 2"/>
          <p:cNvSpPr/>
          <p:nvPr/>
        </p:nvSpPr>
        <p:spPr>
          <a:xfrm>
            <a:off x="914400" y="888274"/>
            <a:ext cx="2429691" cy="43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embryo </a:t>
            </a:r>
          </a:p>
        </p:txBody>
      </p:sp>
      <p:sp>
        <p:nvSpPr>
          <p:cNvPr id="5" name="Rectangle 4"/>
          <p:cNvSpPr/>
          <p:nvPr/>
        </p:nvSpPr>
        <p:spPr>
          <a:xfrm>
            <a:off x="692331" y="2664823"/>
            <a:ext cx="2442755"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Stored food </a:t>
            </a:r>
          </a:p>
        </p:txBody>
      </p:sp>
      <p:sp>
        <p:nvSpPr>
          <p:cNvPr id="6" name="Rectangle 5"/>
          <p:cNvSpPr/>
          <p:nvPr/>
        </p:nvSpPr>
        <p:spPr>
          <a:xfrm>
            <a:off x="254725" y="4091349"/>
            <a:ext cx="2109652" cy="483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lumOff val="5000"/>
                  </a:schemeClr>
                </a:solidFill>
              </a:rPr>
              <a:t>Cotyledons</a:t>
            </a:r>
            <a:endParaRPr lang="en-US" dirty="0"/>
          </a:p>
        </p:txBody>
      </p:sp>
    </p:spTree>
    <p:extLst>
      <p:ext uri="{BB962C8B-B14F-4D97-AF65-F5344CB8AC3E}">
        <p14:creationId xmlns:p14="http://schemas.microsoft.com/office/powerpoint/2010/main" val="574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bus Puzzles that Are Almost Impossible To Solve">
            <a:extLst>
              <a:ext uri="{FF2B5EF4-FFF2-40B4-BE49-F238E27FC236}">
                <a16:creationId xmlns:a16="http://schemas.microsoft.com/office/drawing/2014/main" id="{609E9953-8397-41A0-AD3B-34787BDCA2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7AFCA94A-841B-4BD2-982C-904E208326C5}"/>
              </a:ext>
            </a:extLst>
          </p:cNvPr>
          <p:cNvPicPr>
            <a:picLocks noChangeAspect="1"/>
          </p:cNvPicPr>
          <p:nvPr/>
        </p:nvPicPr>
        <p:blipFill>
          <a:blip r:embed="rId2"/>
          <a:stretch>
            <a:fillRect/>
          </a:stretch>
        </p:blipFill>
        <p:spPr>
          <a:xfrm>
            <a:off x="2762250" y="95250"/>
            <a:ext cx="6667500" cy="6667500"/>
          </a:xfrm>
          <a:prstGeom prst="rect">
            <a:avLst/>
          </a:prstGeom>
        </p:spPr>
      </p:pic>
    </p:spTree>
    <p:extLst>
      <p:ext uri="{BB962C8B-B14F-4D97-AF65-F5344CB8AC3E}">
        <p14:creationId xmlns:p14="http://schemas.microsoft.com/office/powerpoint/2010/main" val="209481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886" y="130629"/>
            <a:ext cx="11495314" cy="6557554"/>
          </a:xfrm>
        </p:spPr>
        <p:txBody>
          <a:bodyPr/>
          <a:lstStyle/>
          <a:p>
            <a:pPr rtl="1"/>
            <a:r>
              <a:rPr lang="en-US" cap="none" dirty="0"/>
              <a:t>the outer protective covering of a seed is called the seed coat. the seed coat is like a plastic wrap; </a:t>
            </a:r>
            <a:r>
              <a:rPr lang="en-US" b="1" cap="none" dirty="0">
                <a:solidFill>
                  <a:srgbClr val="FFFF00"/>
                </a:solidFill>
              </a:rPr>
              <a:t>it protects the embryo and stored food from drying out</a:t>
            </a:r>
            <a:r>
              <a:rPr lang="en-US" cap="none" dirty="0"/>
              <a:t>. this protection is necessary because a seed may be inactive—may not begin to grow—for weeks, months, or even years. then, when conditions are right, the embryo inside a seed suddenly becomes active and begins to grow. the time when the embryo first begins to grow is called </a:t>
            </a:r>
            <a:r>
              <a:rPr lang="en-US" cap="none" dirty="0">
                <a:solidFill>
                  <a:srgbClr val="FF0000"/>
                </a:solidFill>
              </a:rPr>
              <a:t>germination.  </a:t>
            </a:r>
            <a:br>
              <a:rPr lang="en-US" cap="none" dirty="0">
                <a:solidFill>
                  <a:srgbClr val="FF0000"/>
                </a:solidFill>
              </a:rPr>
            </a:br>
            <a:r>
              <a:rPr lang="en-US" cap="none" dirty="0">
                <a:solidFill>
                  <a:srgbClr val="FF0000"/>
                </a:solidFill>
              </a:rPr>
              <a:t>     * What is the function of the seed coat ?</a:t>
            </a:r>
            <a:br>
              <a:rPr lang="en-US" cap="none" dirty="0">
                <a:solidFill>
                  <a:srgbClr val="FF0000"/>
                </a:solidFill>
              </a:rPr>
            </a:br>
            <a:r>
              <a:rPr lang="en-US" cap="none" dirty="0">
                <a:solidFill>
                  <a:srgbClr val="FF0000"/>
                </a:solidFill>
              </a:rPr>
              <a:t>     * Define germination . </a:t>
            </a:r>
          </a:p>
        </p:txBody>
      </p:sp>
    </p:spTree>
    <p:extLst>
      <p:ext uri="{BB962C8B-B14F-4D97-AF65-F5344CB8AC3E}">
        <p14:creationId xmlns:p14="http://schemas.microsoft.com/office/powerpoint/2010/main" val="81679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197147" cy="1478570"/>
          </a:xfrm>
        </p:spPr>
        <p:txBody>
          <a:bodyPr/>
          <a:lstStyle/>
          <a:p>
            <a:r>
              <a:rPr lang="en-US" dirty="0">
                <a:hlinkClick r:id="rId2"/>
              </a:rPr>
              <a:t>https://www.liveworksheets.com/jj410137lf</a:t>
            </a:r>
            <a:endParaRPr lang="en-US" dirty="0"/>
          </a:p>
        </p:txBody>
      </p:sp>
    </p:spTree>
    <p:extLst>
      <p:ext uri="{BB962C8B-B14F-4D97-AF65-F5344CB8AC3E}">
        <p14:creationId xmlns:p14="http://schemas.microsoft.com/office/powerpoint/2010/main" val="26939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https://www.youtube.com/watch?v=TE6xptjgNR0</a:t>
            </a:r>
            <a:endParaRPr lang="en-US" dirty="0"/>
          </a:p>
        </p:txBody>
      </p:sp>
    </p:spTree>
    <p:extLst>
      <p:ext uri="{BB962C8B-B14F-4D97-AF65-F5344CB8AC3E}">
        <p14:creationId xmlns:p14="http://schemas.microsoft.com/office/powerpoint/2010/main" val="380629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2" y="618518"/>
            <a:ext cx="11011988" cy="5899848"/>
          </a:xfrm>
        </p:spPr>
        <p:txBody>
          <a:bodyPr>
            <a:normAutofit fontScale="90000"/>
          </a:bodyPr>
          <a:lstStyle/>
          <a:p>
            <a:r>
              <a:rPr lang="en-US" cap="none" dirty="0">
                <a:solidFill>
                  <a:srgbClr val="FFFF00"/>
                </a:solidFill>
              </a:rPr>
              <a:t>Germination</a:t>
            </a:r>
            <a:br>
              <a:rPr lang="en-US" cap="none" dirty="0"/>
            </a:br>
            <a:r>
              <a:rPr lang="en-US" cap="none" dirty="0"/>
              <a:t>during germination, the seed absorbs water from the environment. then the embryo uses its stored food to begin to grow. the seed coat breaks open, and the embryo’s roots grow downward. then its stem and leaves grow upward. as the stem grows longer, it breaks out of the ground. once it is above the ground, the stem straightens up toward the sunlight, and the first leaves appear on the stem. when the young plant produces its first leaves, it can begin to make its own food by photosynthesis.</a:t>
            </a:r>
          </a:p>
        </p:txBody>
      </p:sp>
    </p:spTree>
    <p:extLst>
      <p:ext uri="{BB962C8B-B14F-4D97-AF65-F5344CB8AC3E}">
        <p14:creationId xmlns:p14="http://schemas.microsoft.com/office/powerpoint/2010/main" val="3175743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https://www.liveworksheets.com/pd1161354vg</a:t>
            </a:r>
            <a:endParaRPr lang="en-US" dirty="0"/>
          </a:p>
        </p:txBody>
      </p:sp>
    </p:spTree>
    <p:extLst>
      <p:ext uri="{BB962C8B-B14F-4D97-AF65-F5344CB8AC3E}">
        <p14:creationId xmlns:p14="http://schemas.microsoft.com/office/powerpoint/2010/main" val="8126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5F4A-8313-4AC9-85FE-1059082DA826}"/>
              </a:ext>
            </a:extLst>
          </p:cNvPr>
          <p:cNvSpPr>
            <a:spLocks noGrp="1"/>
          </p:cNvSpPr>
          <p:nvPr>
            <p:ph type="title"/>
          </p:nvPr>
        </p:nvSpPr>
        <p:spPr/>
        <p:txBody>
          <a:bodyPr/>
          <a:lstStyle/>
          <a:p>
            <a:r>
              <a:rPr lang="en-US" dirty="0"/>
              <a:t>Revision </a:t>
            </a:r>
          </a:p>
        </p:txBody>
      </p:sp>
      <p:sp>
        <p:nvSpPr>
          <p:cNvPr id="3" name="Text Placeholder 2">
            <a:extLst>
              <a:ext uri="{FF2B5EF4-FFF2-40B4-BE49-F238E27FC236}">
                <a16:creationId xmlns:a16="http://schemas.microsoft.com/office/drawing/2014/main" id="{D4192B7E-8421-4AAA-A081-36C4393B4794}"/>
              </a:ext>
            </a:extLst>
          </p:cNvPr>
          <p:cNvSpPr>
            <a:spLocks noGrp="1"/>
          </p:cNvSpPr>
          <p:nvPr>
            <p:ph type="body" idx="1"/>
          </p:nvPr>
        </p:nvSpPr>
        <p:spPr/>
        <p:txBody>
          <a:bodyPr/>
          <a:lstStyle/>
          <a:p>
            <a:r>
              <a:rPr lang="en-US" dirty="0">
                <a:hlinkClick r:id="rId2"/>
              </a:rPr>
              <a:t>https://www.liveworksheets.com/rt990342cx</a:t>
            </a:r>
            <a:endParaRPr lang="en-US" dirty="0"/>
          </a:p>
        </p:txBody>
      </p:sp>
    </p:spTree>
    <p:extLst>
      <p:ext uri="{BB962C8B-B14F-4D97-AF65-F5344CB8AC3E}">
        <p14:creationId xmlns:p14="http://schemas.microsoft.com/office/powerpoint/2010/main" val="226068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bus Puzzles that Are Almost Impossible To Solve">
            <a:extLst>
              <a:ext uri="{FF2B5EF4-FFF2-40B4-BE49-F238E27FC236}">
                <a16:creationId xmlns:a16="http://schemas.microsoft.com/office/drawing/2014/main" id="{81745B3D-F399-4DFC-9368-E7D6847A4B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207E3181-7BFD-4B2A-A6D6-A664C428CBC4}"/>
              </a:ext>
            </a:extLst>
          </p:cNvPr>
          <p:cNvPicPr>
            <a:picLocks noChangeAspect="1"/>
          </p:cNvPicPr>
          <p:nvPr/>
        </p:nvPicPr>
        <p:blipFill>
          <a:blip r:embed="rId2"/>
          <a:stretch>
            <a:fillRect/>
          </a:stretch>
        </p:blipFill>
        <p:spPr>
          <a:xfrm>
            <a:off x="2762250" y="95250"/>
            <a:ext cx="6667500" cy="6667500"/>
          </a:xfrm>
          <a:prstGeom prst="rect">
            <a:avLst/>
          </a:prstGeom>
        </p:spPr>
      </p:pic>
    </p:spTree>
    <p:extLst>
      <p:ext uri="{BB962C8B-B14F-4D97-AF65-F5344CB8AC3E}">
        <p14:creationId xmlns:p14="http://schemas.microsoft.com/office/powerpoint/2010/main" val="390698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bus Puzzles that Are Almost Impossible To Solve">
            <a:extLst>
              <a:ext uri="{FF2B5EF4-FFF2-40B4-BE49-F238E27FC236}">
                <a16:creationId xmlns:a16="http://schemas.microsoft.com/office/drawing/2014/main" id="{2DAD1798-30EE-4082-861E-2F572D5D96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95B6FA0C-F3C6-40DD-B405-9B1EBA8C79C4}"/>
              </a:ext>
            </a:extLst>
          </p:cNvPr>
          <p:cNvPicPr>
            <a:picLocks noChangeAspect="1"/>
          </p:cNvPicPr>
          <p:nvPr/>
        </p:nvPicPr>
        <p:blipFill>
          <a:blip r:embed="rId2"/>
          <a:stretch>
            <a:fillRect/>
          </a:stretch>
        </p:blipFill>
        <p:spPr>
          <a:xfrm>
            <a:off x="2762250" y="95250"/>
            <a:ext cx="6667500" cy="6667500"/>
          </a:xfrm>
          <a:prstGeom prst="rect">
            <a:avLst/>
          </a:prstGeom>
        </p:spPr>
      </p:pic>
    </p:spTree>
    <p:extLst>
      <p:ext uri="{BB962C8B-B14F-4D97-AF65-F5344CB8AC3E}">
        <p14:creationId xmlns:p14="http://schemas.microsoft.com/office/powerpoint/2010/main" val="384644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9115" y="32212"/>
            <a:ext cx="3854096" cy="2867743"/>
          </a:xfrm>
          <a:prstGeom prst="rect">
            <a:avLst/>
          </a:prstGeom>
        </p:spPr>
      </p:pic>
      <p:pic>
        <p:nvPicPr>
          <p:cNvPr id="3" name="Picture 2"/>
          <p:cNvPicPr>
            <a:picLocks noChangeAspect="1"/>
          </p:cNvPicPr>
          <p:nvPr/>
        </p:nvPicPr>
        <p:blipFill>
          <a:blip r:embed="rId3"/>
          <a:stretch>
            <a:fillRect/>
          </a:stretch>
        </p:blipFill>
        <p:spPr>
          <a:xfrm>
            <a:off x="3900207" y="123652"/>
            <a:ext cx="4184298" cy="2867743"/>
          </a:xfrm>
          <a:prstGeom prst="rect">
            <a:avLst/>
          </a:prstGeom>
        </p:spPr>
      </p:pic>
      <p:pic>
        <p:nvPicPr>
          <p:cNvPr id="4" name="Picture 3"/>
          <p:cNvPicPr>
            <a:picLocks noChangeAspect="1"/>
          </p:cNvPicPr>
          <p:nvPr/>
        </p:nvPicPr>
        <p:blipFill>
          <a:blip r:embed="rId4"/>
          <a:stretch>
            <a:fillRect/>
          </a:stretch>
        </p:blipFill>
        <p:spPr>
          <a:xfrm>
            <a:off x="7401335" y="3344092"/>
            <a:ext cx="4691876" cy="2899954"/>
          </a:xfrm>
          <a:prstGeom prst="rect">
            <a:avLst/>
          </a:prstGeom>
        </p:spPr>
      </p:pic>
      <p:sp>
        <p:nvSpPr>
          <p:cNvPr id="5" name="Rectangle 4"/>
          <p:cNvSpPr/>
          <p:nvPr/>
        </p:nvSpPr>
        <p:spPr>
          <a:xfrm>
            <a:off x="239800" y="3108960"/>
            <a:ext cx="7011594" cy="3605348"/>
          </a:xfrm>
          <a:prstGeom prst="rect">
            <a:avLst/>
          </a:prstGeom>
          <a:solidFill>
            <a:schemeClr val="tx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 Warming-up Instructions</a:t>
            </a:r>
          </a:p>
          <a:p>
            <a:r>
              <a:rPr lang="en-US" sz="2800" dirty="0">
                <a:solidFill>
                  <a:schemeClr val="bg1"/>
                </a:solidFill>
                <a:latin typeface="Times New Roman" panose="02020603050405020304" pitchFamily="18" charset="0"/>
                <a:cs typeface="Times New Roman" panose="02020603050405020304" pitchFamily="18" charset="0"/>
              </a:rPr>
              <a:t>“Look at these pictures of people, plants, and animals at different stages of life.”</a:t>
            </a:r>
          </a:p>
          <a:p>
            <a:r>
              <a:rPr lang="en-US" sz="2800" dirty="0">
                <a:solidFill>
                  <a:schemeClr val="bg1"/>
                </a:solidFill>
                <a:latin typeface="Times New Roman" panose="02020603050405020304" pitchFamily="18" charset="0"/>
                <a:cs typeface="Times New Roman" panose="02020603050405020304" pitchFamily="18" charset="0"/>
              </a:rPr>
              <a:t>“Work in groups of four.”</a:t>
            </a:r>
          </a:p>
          <a:p>
            <a:r>
              <a:rPr lang="en-US" sz="2800" dirty="0">
                <a:solidFill>
                  <a:schemeClr val="bg1"/>
                </a:solidFill>
                <a:latin typeface="Times New Roman" panose="02020603050405020304" pitchFamily="18" charset="0"/>
                <a:cs typeface="Times New Roman" panose="02020603050405020304" pitchFamily="18" charset="0"/>
              </a:rPr>
              <a:t>“We’ll use </a:t>
            </a:r>
            <a:r>
              <a:rPr lang="en-US" sz="2800" i="1" dirty="0">
                <a:solidFill>
                  <a:schemeClr val="bg1"/>
                </a:solidFill>
                <a:latin typeface="Times New Roman" panose="02020603050405020304" pitchFamily="18" charset="0"/>
                <a:cs typeface="Times New Roman" panose="02020603050405020304" pitchFamily="18" charset="0"/>
              </a:rPr>
              <a:t>Round Robin</a:t>
            </a:r>
            <a:r>
              <a:rPr lang="en-US" sz="2800" dirty="0">
                <a:solidFill>
                  <a:schemeClr val="bg1"/>
                </a:solidFill>
                <a:latin typeface="Times New Roman" panose="02020603050405020304" pitchFamily="18" charset="0"/>
                <a:cs typeface="Times New Roman" panose="02020603050405020304" pitchFamily="18" charset="0"/>
              </a:rPr>
              <a:t> — take turns sharing your ideas, one by one.”</a:t>
            </a:r>
          </a:p>
          <a:p>
            <a:r>
              <a:rPr lang="en-US" sz="2800" dirty="0">
                <a:solidFill>
                  <a:schemeClr val="bg1"/>
                </a:solidFill>
                <a:latin typeface="Times New Roman" panose="02020603050405020304" pitchFamily="18" charset="0"/>
                <a:cs typeface="Times New Roman" panose="02020603050405020304" pitchFamily="18" charset="0"/>
              </a:rPr>
              <a:t>“Everyone must share at least one thought.”</a:t>
            </a:r>
          </a:p>
        </p:txBody>
      </p:sp>
      <p:sp>
        <p:nvSpPr>
          <p:cNvPr id="6" name="Rectangle 5"/>
          <p:cNvSpPr/>
          <p:nvPr/>
        </p:nvSpPr>
        <p:spPr>
          <a:xfrm>
            <a:off x="239800" y="282388"/>
            <a:ext cx="3310224" cy="833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Critical Thinking </a:t>
            </a:r>
          </a:p>
        </p:txBody>
      </p:sp>
    </p:spTree>
    <p:extLst>
      <p:ext uri="{BB962C8B-B14F-4D97-AF65-F5344CB8AC3E}">
        <p14:creationId xmlns:p14="http://schemas.microsoft.com/office/powerpoint/2010/main" val="14286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1361" y="792256"/>
            <a:ext cx="10917118" cy="4801720"/>
          </a:xfrm>
          <a:prstGeom prst="rect">
            <a:avLst/>
          </a:prstGeom>
        </p:spPr>
      </p:pic>
      <p:sp>
        <p:nvSpPr>
          <p:cNvPr id="9" name="AutoShape 4" descr="2 Minutes Clock Quick Number Icon. 2mi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9193025" y="2290202"/>
            <a:ext cx="2143125" cy="2143125"/>
          </a:xfrm>
          <a:prstGeom prst="rect">
            <a:avLst/>
          </a:prstGeom>
        </p:spPr>
      </p:pic>
    </p:spTree>
    <p:extLst>
      <p:ext uri="{BB962C8B-B14F-4D97-AF65-F5344CB8AC3E}">
        <p14:creationId xmlns:p14="http://schemas.microsoft.com/office/powerpoint/2010/main" val="309382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705" y="1082078"/>
            <a:ext cx="9646023" cy="4031873"/>
          </a:xfrm>
          <a:prstGeom prst="rect">
            <a:avLst/>
          </a:prstGeom>
        </p:spPr>
        <p:txBody>
          <a:bodyPr wrap="square">
            <a:spAutoFit/>
          </a:bodyPr>
          <a:lstStyle/>
          <a:p>
            <a:r>
              <a:rPr lang="en-US" sz="3200" b="1" dirty="0">
                <a:solidFill>
                  <a:schemeClr val="tx1">
                    <a:lumMod val="95000"/>
                  </a:schemeClr>
                </a:solidFill>
              </a:rPr>
              <a:t>🌱 Overall Idea</a:t>
            </a:r>
          </a:p>
          <a:p>
            <a:r>
              <a:rPr lang="en-US" sz="3200" b="1" dirty="0">
                <a:solidFill>
                  <a:schemeClr val="tx1">
                    <a:lumMod val="95000"/>
                  </a:schemeClr>
                </a:solidFill>
              </a:rPr>
              <a:t>Growth and change are closely connected.</a:t>
            </a:r>
          </a:p>
          <a:p>
            <a:pPr>
              <a:buFont typeface="Arial" panose="020B0604020202020204" pitchFamily="34" charset="0"/>
              <a:buChar char="•"/>
            </a:pPr>
            <a:r>
              <a:rPr lang="en-US" sz="3200" b="1" dirty="0">
                <a:solidFill>
                  <a:schemeClr val="tx1">
                    <a:lumMod val="95000"/>
                  </a:schemeClr>
                </a:solidFill>
              </a:rPr>
              <a:t>Everything that grows must go through changes.</a:t>
            </a:r>
          </a:p>
          <a:p>
            <a:pPr>
              <a:buFont typeface="Arial" panose="020B0604020202020204" pitchFamily="34" charset="0"/>
              <a:buChar char="•"/>
            </a:pPr>
            <a:r>
              <a:rPr lang="en-US" sz="3200" b="1" dirty="0">
                <a:solidFill>
                  <a:schemeClr val="tx1">
                    <a:lumMod val="95000"/>
                  </a:schemeClr>
                </a:solidFill>
              </a:rPr>
              <a:t>Changes allow living things — people, plants, and animals — to develop and reach maturity.</a:t>
            </a:r>
          </a:p>
          <a:p>
            <a:pPr>
              <a:buFont typeface="Arial" panose="020B0604020202020204" pitchFamily="34" charset="0"/>
              <a:buChar char="•"/>
            </a:pPr>
            <a:r>
              <a:rPr lang="en-US" sz="3200" b="1" dirty="0">
                <a:solidFill>
                  <a:schemeClr val="tx1">
                    <a:lumMod val="95000"/>
                  </a:schemeClr>
                </a:solidFill>
              </a:rPr>
              <a:t>Growth cannot happen without change, and change leads to growth.</a:t>
            </a:r>
          </a:p>
        </p:txBody>
      </p:sp>
    </p:spTree>
    <p:extLst>
      <p:ext uri="{BB962C8B-B14F-4D97-AF65-F5344CB8AC3E}">
        <p14:creationId xmlns:p14="http://schemas.microsoft.com/office/powerpoint/2010/main" val="171983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88335"/>
            <a:ext cx="9905998" cy="1478570"/>
          </a:xfrm>
        </p:spPr>
        <p:txBody>
          <a:bodyPr/>
          <a:lstStyle/>
          <a:p>
            <a:r>
              <a:rPr lang="en-US" dirty="0"/>
              <a:t>Listening </a:t>
            </a:r>
          </a:p>
        </p:txBody>
      </p:sp>
      <p:sp>
        <p:nvSpPr>
          <p:cNvPr id="3" name="Rectangle 2">
            <a:hlinkClick r:id="rId2"/>
          </p:cNvPr>
          <p:cNvSpPr/>
          <p:nvPr/>
        </p:nvSpPr>
        <p:spPr>
          <a:xfrm>
            <a:off x="1476102" y="5839097"/>
            <a:ext cx="9405257"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6572" y="2011681"/>
            <a:ext cx="8153846" cy="1323439"/>
          </a:xfrm>
          <a:prstGeom prst="rect">
            <a:avLst/>
          </a:prstGeom>
        </p:spPr>
        <p:txBody>
          <a:bodyPr wrap="square">
            <a:spAutoFit/>
          </a:bodyPr>
          <a:lstStyle/>
          <a:p>
            <a:r>
              <a:rPr lang="en-US" sz="4000" dirty="0">
                <a:solidFill>
                  <a:srgbClr val="000000"/>
                </a:solidFill>
                <a:latin typeface="Inter"/>
              </a:rPr>
              <a:t>Listen to five people talking about recent life changes</a:t>
            </a:r>
            <a:r>
              <a:rPr lang="en-US" dirty="0">
                <a:solidFill>
                  <a:srgbClr val="000000"/>
                </a:solidFill>
                <a:latin typeface="Inter"/>
              </a:rPr>
              <a:t>.</a:t>
            </a:r>
            <a:endParaRPr lang="en-US" b="0" i="0" dirty="0">
              <a:solidFill>
                <a:srgbClr val="000000"/>
              </a:solidFill>
              <a:effectLst/>
              <a:latin typeface="Inter"/>
            </a:endParaRPr>
          </a:p>
        </p:txBody>
      </p:sp>
      <p:sp>
        <p:nvSpPr>
          <p:cNvPr id="5" name="Rectangle 4"/>
          <p:cNvSpPr/>
          <p:nvPr/>
        </p:nvSpPr>
        <p:spPr>
          <a:xfrm>
            <a:off x="8834258" y="2297122"/>
            <a:ext cx="2778623" cy="3046988"/>
          </a:xfrm>
          <a:prstGeom prst="rect">
            <a:avLst/>
          </a:prstGeom>
        </p:spPr>
        <p:txBody>
          <a:bodyPr wrap="square">
            <a:spAutoFit/>
          </a:bodyPr>
          <a:lstStyle/>
          <a:p>
            <a:r>
              <a:rPr lang="en-US" sz="3200" b="1" dirty="0"/>
              <a:t>Answers:</a:t>
            </a:r>
          </a:p>
          <a:p>
            <a:pPr>
              <a:buFont typeface="+mj-lt"/>
              <a:buAutoNum type="arabicPeriod"/>
            </a:pPr>
            <a:r>
              <a:rPr lang="en-US" sz="3200" dirty="0"/>
              <a:t>A ✅</a:t>
            </a:r>
          </a:p>
          <a:p>
            <a:pPr>
              <a:buFont typeface="+mj-lt"/>
              <a:buAutoNum type="arabicPeriod"/>
            </a:pPr>
            <a:r>
              <a:rPr lang="en-US" sz="3200" dirty="0"/>
              <a:t>B ✅</a:t>
            </a:r>
          </a:p>
          <a:p>
            <a:pPr>
              <a:buFont typeface="+mj-lt"/>
              <a:buAutoNum type="arabicPeriod"/>
            </a:pPr>
            <a:r>
              <a:rPr lang="en-US" sz="3200" dirty="0"/>
              <a:t>B ✅</a:t>
            </a:r>
          </a:p>
          <a:p>
            <a:pPr>
              <a:buFont typeface="+mj-lt"/>
              <a:buAutoNum type="arabicPeriod"/>
            </a:pPr>
            <a:r>
              <a:rPr lang="en-US" sz="3200" dirty="0"/>
              <a:t>C ✅</a:t>
            </a:r>
          </a:p>
          <a:p>
            <a:pPr>
              <a:buFont typeface="+mj-lt"/>
              <a:buAutoNum type="arabicPeriod"/>
            </a:pPr>
            <a:r>
              <a:rPr lang="en-US" sz="3200" dirty="0"/>
              <a:t>A ✅</a:t>
            </a:r>
          </a:p>
        </p:txBody>
      </p:sp>
    </p:spTree>
    <p:extLst>
      <p:ext uri="{BB962C8B-B14F-4D97-AF65-F5344CB8AC3E}">
        <p14:creationId xmlns:p14="http://schemas.microsoft.com/office/powerpoint/2010/main" val="19785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AD29771925D74CA8DFF56192E886FD" ma:contentTypeVersion="7" ma:contentTypeDescription="Create a new document." ma:contentTypeScope="" ma:versionID="38e80e900462a55e8220826d1e45a649">
  <xsd:schema xmlns:xsd="http://www.w3.org/2001/XMLSchema" xmlns:xs="http://www.w3.org/2001/XMLSchema" xmlns:p="http://schemas.microsoft.com/office/2006/metadata/properties" xmlns:ns2="7c0c6e6c-3896-4fca-8179-ef404ec8b162" targetNamespace="http://schemas.microsoft.com/office/2006/metadata/properties" ma:root="true" ma:fieldsID="ab3759c44649adff9fd0aee9ddb5bdc1" ns2:_="">
    <xsd:import namespace="7c0c6e6c-3896-4fca-8179-ef404ec8b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c6e6c-3896-4fca-8179-ef404ec8b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0DD89D-0268-4F5C-89E8-55124A44EC7A}">
  <ds:schemaRef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d2960ac0-ee2a-48a4-b49f-3a5b1ab721da"/>
    <ds:schemaRef ds:uri="c68fcbeb-27c5-4cfc-b267-f1b505b98f40"/>
    <ds:schemaRef ds:uri="http://www.w3.org/XML/1998/namespace"/>
  </ds:schemaRefs>
</ds:datastoreItem>
</file>

<file path=customXml/itemProps2.xml><?xml version="1.0" encoding="utf-8"?>
<ds:datastoreItem xmlns:ds="http://schemas.openxmlformats.org/officeDocument/2006/customXml" ds:itemID="{81ED13B5-1BB9-48CB-A068-507292D62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c6e6c-3896-4fca-8179-ef404ec8b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4A0EB8-78D1-434D-BC84-C8FF193D84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2356</TotalTime>
  <Words>1279</Words>
  <Application>Microsoft Office PowerPoint</Application>
  <PresentationFormat>Widescreen</PresentationFormat>
  <Paragraphs>105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Century Gothic</vt:lpstr>
      <vt:lpstr>Inter</vt:lpstr>
      <vt:lpstr>Times New Roman</vt:lpstr>
      <vt:lpstr>Wingdings 3</vt:lpstr>
      <vt:lpstr>Ion</vt:lpstr>
      <vt:lpstr>How Seeds and Plants grow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Listening </vt:lpstr>
      <vt:lpstr>PowerPoint Presentation</vt:lpstr>
      <vt:lpstr>Take off if you know the parts of a plant . </vt:lpstr>
      <vt:lpstr>Pre assessment </vt:lpstr>
      <vt:lpstr>PowerPoint Presentation</vt:lpstr>
      <vt:lpstr>Formative Assessment </vt:lpstr>
      <vt:lpstr>PowerPoint Presentation</vt:lpstr>
      <vt:lpstr>Key Words : Match the bold words in column A with their definitions in column B</vt:lpstr>
      <vt:lpstr>PowerPoint Presentation</vt:lpstr>
      <vt:lpstr>https://www.liveworksheets.com/1-cq1262100lx</vt:lpstr>
      <vt:lpstr>PowerPoint Presentation</vt:lpstr>
      <vt:lpstr>PowerPoint Presentation</vt:lpstr>
      <vt:lpstr>PowerPoint Presentation</vt:lpstr>
      <vt:lpstr>Synonyms </vt:lpstr>
      <vt:lpstr>PowerPoint Presentation</vt:lpstr>
      <vt:lpstr>PowerPoint Presentation</vt:lpstr>
      <vt:lpstr>Lesson’s objectives :  * Analyze the text to answer some questions . * match the parts of the seed with their names . * Answer some questions based on a video students will listen to .  </vt:lpstr>
      <vt:lpstr>Before reading </vt:lpstr>
      <vt:lpstr>1. From which part of the plant is the new plant produced ?  2. What is a seed ?  3. What are the three main parts of  a seed ?  ----------------------------    ----------------------------      -------------------------- 4. What does an embryo contain ?  ------------------------------------------------------------------------------------------- 5. What is the function of "stored food " ?  ------------------------------------------------------------------------------------------- 6. How can a plant make its food when it has leaves ?  ------------------------------------------------------------------------------------------- 7. What is cotyledon ? what is the function of the  cotyledon ?  -------------------------------------------------------------------------------------------------------------------------------------------------------------------------------------  8. Why do seeds need a protection ?  ------------------------------------------------------------------------------------------- 9. When does the embryo become active ? -------------------------------------------------------------------------------------------    </vt:lpstr>
      <vt:lpstr>parts of a seed Most plants produce new plants from seeds. a seed is like a tiny package. it contains the beginning of a very young plant inside a protective covering. a seed has three important parts—an embryo, stored food, and a seed coat. the embryo contains the basic parts from which a young plant will develop—roots, stems, and leaves. stored food keeps the young plant alive until it can make its own food through photosynthesis. seeds contain one or two seed leaves, called cotyledons. in some plants, food is stored in the cotyledons</vt:lpstr>
      <vt:lpstr>* </vt:lpstr>
      <vt:lpstr>the outer protective covering of a seed is called the seed coat. the seed coat is like a plastic wrap; it protects the embryo and stored food from drying out. this protection is necessary because a seed may be inactive—may not begin to grow—for weeks, months, or even years. then, when conditions are right, the embryo inside a seed suddenly becomes active and begins to grow. the time when the embryo first begins to grow is called germination.        * What is the function of the seed coat ?      * Define germination . </vt:lpstr>
      <vt:lpstr>https://www.liveworksheets.com/jj410137lf</vt:lpstr>
      <vt:lpstr>https://www.youtube.com/watch?v=TE6xptjgNR0</vt:lpstr>
      <vt:lpstr>Germination during germination, the seed absorbs water from the environment. then the embryo uses its stored food to begin to grow. the seed coat breaks open, and the embryo’s roots grow downward. then its stem and leaves grow upward. as the stem grows longer, it breaks out of the ground. once it is above the ground, the stem straightens up toward the sunlight, and the first leaves appear on the stem. when the young plant produces its first leaves, it can begin to make its own food by photosynthesis.</vt:lpstr>
      <vt:lpstr>https://www.liveworksheets.com/pd1161354vg</vt:lpstr>
      <vt:lpstr>Revision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Seeds and Plants grow</dc:title>
  <dc:creator>User</dc:creator>
  <cp:lastModifiedBy>GTR1</cp:lastModifiedBy>
  <cp:revision>54</cp:revision>
  <dcterms:created xsi:type="dcterms:W3CDTF">2020-09-24T12:00:31Z</dcterms:created>
  <dcterms:modified xsi:type="dcterms:W3CDTF">2025-11-03T08:01:48Z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0x0101002BAD29771925D74CA8DFF56192E886FD</vt:lpwstr>
  </property>
</Properties>
</file>