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6" r:id="rId2"/>
    <p:sldId id="259" r:id="rId3"/>
    <p:sldId id="261" r:id="rId4"/>
    <p:sldId id="265" r:id="rId5"/>
    <p:sldId id="262" r:id="rId6"/>
    <p:sldId id="263" r:id="rId7"/>
    <p:sldId id="264" r:id="rId8"/>
    <p:sldId id="267" r:id="rId9"/>
    <p:sldId id="268" r:id="rId10"/>
    <p:sldId id="269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438AF"/>
    <a:srgbClr val="38CBC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572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D72034-D378-4D17-AFBA-93A82A7F9DF0}" type="datetimeFigureOut">
              <a:rPr lang="en-US" smtClean="0"/>
              <a:t>11/27/2025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4B9D3D-ED56-4A07-94EC-64B76CE9E3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22250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D72034-D378-4D17-AFBA-93A82A7F9DF0}" type="datetimeFigureOut">
              <a:rPr lang="en-US" smtClean="0"/>
              <a:t>11/27/2025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4B9D3D-ED56-4A07-94EC-64B76CE9E3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62131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D72034-D378-4D17-AFBA-93A82A7F9DF0}" type="datetimeFigureOut">
              <a:rPr lang="en-US" smtClean="0"/>
              <a:t>11/27/2025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4B9D3D-ED56-4A07-94EC-64B76CE9E3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35719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D72034-D378-4D17-AFBA-93A82A7F9DF0}" type="datetimeFigureOut">
              <a:rPr lang="en-US" smtClean="0"/>
              <a:t>11/27/2025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4B9D3D-ED56-4A07-94EC-64B76CE9E3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23094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D72034-D378-4D17-AFBA-93A82A7F9DF0}" type="datetimeFigureOut">
              <a:rPr lang="en-US" smtClean="0"/>
              <a:t>11/27/2025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4B9D3D-ED56-4A07-94EC-64B76CE9E3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37098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D72034-D378-4D17-AFBA-93A82A7F9DF0}" type="datetimeFigureOut">
              <a:rPr lang="en-US" smtClean="0"/>
              <a:t>11/27/2025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4B9D3D-ED56-4A07-94EC-64B76CE9E3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15499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D72034-D378-4D17-AFBA-93A82A7F9DF0}" type="datetimeFigureOut">
              <a:rPr lang="en-US" smtClean="0"/>
              <a:t>11/27/2025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4B9D3D-ED56-4A07-94EC-64B76CE9E3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51462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D72034-D378-4D17-AFBA-93A82A7F9DF0}" type="datetimeFigureOut">
              <a:rPr lang="en-US" smtClean="0"/>
              <a:t>11/27/2025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4B9D3D-ED56-4A07-94EC-64B76CE9E3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04667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D72034-D378-4D17-AFBA-93A82A7F9DF0}" type="datetimeFigureOut">
              <a:rPr lang="en-US" smtClean="0"/>
              <a:t>11/27/2025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4B9D3D-ED56-4A07-94EC-64B76CE9E3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59581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D72034-D378-4D17-AFBA-93A82A7F9DF0}" type="datetimeFigureOut">
              <a:rPr lang="en-US" smtClean="0"/>
              <a:t>11/27/2025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4B9D3D-ED56-4A07-94EC-64B76CE9E3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44867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D72034-D378-4D17-AFBA-93A82A7F9DF0}" type="datetimeFigureOut">
              <a:rPr lang="en-US" smtClean="0"/>
              <a:t>11/27/2025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4B9D3D-ED56-4A07-94EC-64B76CE9E3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18641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D72034-D378-4D17-AFBA-93A82A7F9DF0}" type="datetimeFigureOut">
              <a:rPr lang="en-US" smtClean="0"/>
              <a:t>11/27/2025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4B9D3D-ED56-4A07-94EC-64B76CE9E3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59362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0124" y="474661"/>
            <a:ext cx="11058525" cy="1325563"/>
          </a:xfrm>
        </p:spPr>
        <p:txBody>
          <a:bodyPr>
            <a:normAutofit/>
          </a:bodyPr>
          <a:lstStyle/>
          <a:p>
            <a:r>
              <a:rPr lang="en-US" sz="3600" b="1" dirty="0" smtClean="0">
                <a:solidFill>
                  <a:srgbClr val="0070C0"/>
                </a:solidFill>
                <a:latin typeface="Segoe Print" panose="02000600000000000000" pitchFamily="2" charset="0"/>
              </a:rPr>
              <a:t>Writing </a:t>
            </a:r>
            <a:r>
              <a:rPr lang="en-US" sz="2800" b="1" dirty="0" smtClean="0">
                <a:solidFill>
                  <a:srgbClr val="0070C0"/>
                </a:solidFill>
                <a:latin typeface="Segoe Print" panose="02000600000000000000" pitchFamily="2" charset="0"/>
              </a:rPr>
              <a:t>a</a:t>
            </a:r>
            <a:r>
              <a:rPr lang="en-US" sz="3600" b="1" dirty="0" smtClean="0">
                <a:solidFill>
                  <a:srgbClr val="0070C0"/>
                </a:solidFill>
                <a:latin typeface="Segoe Print" panose="02000600000000000000" pitchFamily="2" charset="0"/>
              </a:rPr>
              <a:t> Main Idea </a:t>
            </a:r>
            <a:r>
              <a:rPr lang="en-US" sz="2800" b="1" dirty="0" smtClean="0">
                <a:solidFill>
                  <a:srgbClr val="0070C0"/>
                </a:solidFill>
                <a:latin typeface="Segoe Print" panose="02000600000000000000" pitchFamily="2" charset="0"/>
              </a:rPr>
              <a:t>and</a:t>
            </a:r>
            <a:r>
              <a:rPr lang="en-US" sz="3600" b="1" dirty="0" smtClean="0">
                <a:solidFill>
                  <a:srgbClr val="0070C0"/>
                </a:solidFill>
                <a:latin typeface="Segoe Print" panose="02000600000000000000" pitchFamily="2" charset="0"/>
              </a:rPr>
              <a:t> Details Paragraph</a:t>
            </a:r>
            <a:endParaRPr lang="en-US" sz="3600" b="1" dirty="0">
              <a:solidFill>
                <a:srgbClr val="0070C0"/>
              </a:solidFill>
              <a:latin typeface="Segoe Print" panose="02000600000000000000" pitchFamily="2" charset="0"/>
            </a:endParaRPr>
          </a:p>
        </p:txBody>
      </p:sp>
      <p:pic>
        <p:nvPicPr>
          <p:cNvPr id="3074" name="Picture 2" descr="Paragraph Writing: Hamburger Poster and Pre-Write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7429" b="11429"/>
          <a:stretch/>
        </p:blipFill>
        <p:spPr bwMode="auto">
          <a:xfrm>
            <a:off x="2962276" y="1704974"/>
            <a:ext cx="5172074" cy="48233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697288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5890" y="1585727"/>
            <a:ext cx="11603069" cy="26578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52048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61925" y="-81439"/>
            <a:ext cx="11915775" cy="68634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200000"/>
              </a:lnSpc>
            </a:pPr>
            <a:r>
              <a:rPr lang="en-US" sz="2400" spc="50" dirty="0">
                <a:ln w="0"/>
                <a:solidFill>
                  <a:srgbClr val="E438AF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Segoe Print" panose="02000600000000000000" pitchFamily="2" charset="0"/>
              </a:rPr>
              <a:t>Imagine that in the </a:t>
            </a:r>
            <a:r>
              <a:rPr lang="en-US" sz="2400" b="1" spc="50" dirty="0">
                <a:ln w="0"/>
                <a:solidFill>
                  <a:srgbClr val="E438A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Print" panose="02000600000000000000" pitchFamily="2" charset="0"/>
              </a:rPr>
              <a:t>future</a:t>
            </a:r>
            <a:r>
              <a:rPr lang="en-US" sz="2400" spc="50" dirty="0">
                <a:ln w="0"/>
                <a:solidFill>
                  <a:srgbClr val="E438AF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Segoe Print" panose="02000600000000000000" pitchFamily="2" charset="0"/>
              </a:rPr>
              <a:t>, </a:t>
            </a:r>
            <a:r>
              <a:rPr lang="en-US" sz="3200" b="1" spc="50" dirty="0">
                <a:ln w="0"/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Print" panose="02000600000000000000" pitchFamily="2" charset="0"/>
              </a:rPr>
              <a:t>robots</a:t>
            </a:r>
            <a:r>
              <a:rPr lang="en-US" sz="2400" spc="50" dirty="0">
                <a:ln w="0"/>
                <a:solidFill>
                  <a:srgbClr val="E438AF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Segoe Print" panose="02000600000000000000" pitchFamily="2" charset="0"/>
              </a:rPr>
              <a:t> will play a big role in everyday life. </a:t>
            </a:r>
            <a:endParaRPr lang="en-US" sz="2400" spc="50" dirty="0" smtClean="0">
              <a:ln w="0"/>
              <a:solidFill>
                <a:srgbClr val="E438AF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latin typeface="Segoe Print" panose="02000600000000000000" pitchFamily="2" charset="0"/>
            </a:endParaRPr>
          </a:p>
          <a:p>
            <a:pPr>
              <a:lnSpc>
                <a:spcPct val="200000"/>
              </a:lnSpc>
            </a:pPr>
            <a:r>
              <a:rPr lang="en-US" sz="2400" spc="50" dirty="0" smtClean="0">
                <a:ln w="0"/>
                <a:solidFill>
                  <a:srgbClr val="E438AF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Segoe Print" panose="02000600000000000000" pitchFamily="2" charset="0"/>
              </a:rPr>
              <a:t>Write </a:t>
            </a:r>
            <a:r>
              <a:rPr lang="en-US" sz="2400" spc="50" dirty="0">
                <a:ln w="0"/>
                <a:solidFill>
                  <a:srgbClr val="E438AF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Segoe Print" panose="02000600000000000000" pitchFamily="2" charset="0"/>
              </a:rPr>
              <a:t>a </a:t>
            </a:r>
            <a:r>
              <a:rPr lang="en-US" sz="2400" b="1" spc="50" dirty="0">
                <a:ln w="0"/>
                <a:solidFill>
                  <a:srgbClr val="E438A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Print" panose="02000600000000000000" pitchFamily="2" charset="0"/>
              </a:rPr>
              <a:t>paragraph</a:t>
            </a:r>
            <a:r>
              <a:rPr lang="en-US" sz="2400" spc="50" dirty="0">
                <a:ln w="0"/>
                <a:solidFill>
                  <a:srgbClr val="E438AF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Segoe Print" panose="02000600000000000000" pitchFamily="2" charset="0"/>
              </a:rPr>
              <a:t> on how these robots will change the way people </a:t>
            </a:r>
            <a:r>
              <a:rPr lang="en-US" sz="2800" b="1" spc="50" dirty="0">
                <a:ln w="0"/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Print" panose="02000600000000000000" pitchFamily="2" charset="0"/>
              </a:rPr>
              <a:t>live</a:t>
            </a:r>
            <a:r>
              <a:rPr lang="en-US" sz="2400" spc="50" dirty="0">
                <a:ln w="0"/>
                <a:solidFill>
                  <a:srgbClr val="E438AF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Segoe Print" panose="02000600000000000000" pitchFamily="2" charset="0"/>
              </a:rPr>
              <a:t>, </a:t>
            </a:r>
            <a:r>
              <a:rPr lang="en-US" sz="2800" b="1" spc="50" dirty="0">
                <a:ln w="0"/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Print" panose="02000600000000000000" pitchFamily="2" charset="0"/>
              </a:rPr>
              <a:t>work</a:t>
            </a:r>
            <a:r>
              <a:rPr lang="en-US" sz="2400" spc="50" dirty="0">
                <a:ln w="0"/>
                <a:solidFill>
                  <a:srgbClr val="E438AF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Segoe Print" panose="02000600000000000000" pitchFamily="2" charset="0"/>
              </a:rPr>
              <a:t>, or </a:t>
            </a:r>
            <a:r>
              <a:rPr lang="en-US" sz="2800" b="1" spc="50" dirty="0">
                <a:ln w="0"/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Print" panose="02000600000000000000" pitchFamily="2" charset="0"/>
              </a:rPr>
              <a:t>have fun</a:t>
            </a:r>
            <a:r>
              <a:rPr lang="en-US" sz="2400" spc="50" dirty="0">
                <a:ln w="0"/>
                <a:solidFill>
                  <a:srgbClr val="E438AF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Segoe Print" panose="02000600000000000000" pitchFamily="2" charset="0"/>
              </a:rPr>
              <a:t>. </a:t>
            </a:r>
            <a:endParaRPr lang="en-US" sz="2400" spc="50" dirty="0" smtClean="0">
              <a:ln w="0"/>
              <a:solidFill>
                <a:srgbClr val="E438AF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latin typeface="Segoe Print" panose="02000600000000000000" pitchFamily="2" charset="0"/>
            </a:endParaRPr>
          </a:p>
          <a:p>
            <a:pPr>
              <a:lnSpc>
                <a:spcPct val="200000"/>
              </a:lnSpc>
            </a:pPr>
            <a:r>
              <a:rPr lang="en-US" sz="2400" spc="50" dirty="0" smtClean="0">
                <a:ln w="0"/>
                <a:solidFill>
                  <a:srgbClr val="E438AF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Segoe Print" panose="02000600000000000000" pitchFamily="2" charset="0"/>
              </a:rPr>
              <a:t>Explain </a:t>
            </a:r>
            <a:r>
              <a:rPr lang="en-US" sz="2400" spc="50" dirty="0">
                <a:ln w="0"/>
                <a:solidFill>
                  <a:srgbClr val="E438AF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Segoe Print" panose="02000600000000000000" pitchFamily="2" charset="0"/>
              </a:rPr>
              <a:t>what robots </a:t>
            </a:r>
            <a:r>
              <a:rPr lang="en-US" sz="2800" b="1" spc="50" dirty="0">
                <a:ln w="0"/>
                <a:solidFill>
                  <a:schemeClr val="accent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Print" panose="02000600000000000000" pitchFamily="2" charset="0"/>
              </a:rPr>
              <a:t>will do and how they will make life different</a:t>
            </a:r>
            <a:r>
              <a:rPr lang="en-US" sz="2400" spc="50" dirty="0">
                <a:ln w="0"/>
                <a:solidFill>
                  <a:srgbClr val="E438AF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Segoe Print" panose="02000600000000000000" pitchFamily="2" charset="0"/>
              </a:rPr>
              <a:t>. </a:t>
            </a:r>
            <a:endParaRPr lang="en-US" sz="2400" spc="50" dirty="0" smtClean="0">
              <a:ln w="0"/>
              <a:solidFill>
                <a:srgbClr val="E438AF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latin typeface="Segoe Print" panose="02000600000000000000" pitchFamily="2" charset="0"/>
            </a:endParaRPr>
          </a:p>
          <a:p>
            <a:pPr>
              <a:lnSpc>
                <a:spcPct val="200000"/>
              </a:lnSpc>
            </a:pPr>
            <a:r>
              <a:rPr lang="en-US" sz="2400" spc="50" dirty="0" smtClean="0">
                <a:ln w="0"/>
                <a:solidFill>
                  <a:srgbClr val="E438AF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Segoe Print" panose="02000600000000000000" pitchFamily="2" charset="0"/>
              </a:rPr>
              <a:t>Use </a:t>
            </a:r>
            <a:r>
              <a:rPr lang="en-US" sz="2400" spc="50" dirty="0">
                <a:ln w="0"/>
                <a:solidFill>
                  <a:srgbClr val="E438AF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Segoe Print" panose="02000600000000000000" pitchFamily="2" charset="0"/>
              </a:rPr>
              <a:t>the future tense and words like </a:t>
            </a:r>
            <a:r>
              <a:rPr lang="en-US" sz="2800" b="1" spc="50" dirty="0">
                <a:ln w="0"/>
                <a:solidFill>
                  <a:schemeClr val="accent6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Print" panose="02000600000000000000" pitchFamily="2" charset="0"/>
              </a:rPr>
              <a:t>'will</a:t>
            </a:r>
            <a:r>
              <a:rPr lang="en-US" sz="2400" spc="50" dirty="0">
                <a:ln w="0"/>
                <a:solidFill>
                  <a:srgbClr val="E438AF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Segoe Print" panose="02000600000000000000" pitchFamily="2" charset="0"/>
              </a:rPr>
              <a:t>,' </a:t>
            </a:r>
            <a:r>
              <a:rPr lang="en-US" sz="2800" spc="50" dirty="0">
                <a:ln w="0"/>
                <a:solidFill>
                  <a:schemeClr val="accent6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Print" panose="02000600000000000000" pitchFamily="2" charset="0"/>
              </a:rPr>
              <a:t>'might</a:t>
            </a:r>
            <a:r>
              <a:rPr lang="en-US" sz="2400" spc="50" dirty="0" smtClean="0">
                <a:ln w="0"/>
                <a:solidFill>
                  <a:srgbClr val="E438AF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Segoe Print" panose="02000600000000000000" pitchFamily="2" charset="0"/>
              </a:rPr>
              <a:t>,‘ and </a:t>
            </a:r>
            <a:r>
              <a:rPr lang="en-US" sz="2800" spc="50" dirty="0">
                <a:ln w="0"/>
                <a:solidFill>
                  <a:schemeClr val="accent6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Print" panose="02000600000000000000" pitchFamily="2" charset="0"/>
              </a:rPr>
              <a:t>'could</a:t>
            </a:r>
            <a:r>
              <a:rPr lang="en-US" sz="2400" spc="50" dirty="0">
                <a:ln w="0"/>
                <a:solidFill>
                  <a:srgbClr val="E438AF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Segoe Print" panose="02000600000000000000" pitchFamily="2" charset="0"/>
              </a:rPr>
              <a:t>' to describe these changes. Make sure to include a </a:t>
            </a:r>
            <a:r>
              <a:rPr lang="en-US" sz="2400" b="1" u="sng" spc="50" dirty="0">
                <a:ln w="0"/>
                <a:solidFill>
                  <a:srgbClr val="E438A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Print" panose="02000600000000000000" pitchFamily="2" charset="0"/>
              </a:rPr>
              <a:t>clear main idea </a:t>
            </a:r>
            <a:r>
              <a:rPr lang="en-US" sz="2400" spc="50" dirty="0">
                <a:ln w="0"/>
                <a:solidFill>
                  <a:srgbClr val="E438AF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Segoe Print" panose="02000600000000000000" pitchFamily="2" charset="0"/>
              </a:rPr>
              <a:t>and provide at least </a:t>
            </a:r>
            <a:r>
              <a:rPr lang="en-US" sz="2400" b="1" u="sng" spc="50" dirty="0">
                <a:ln w="0"/>
                <a:solidFill>
                  <a:srgbClr val="E438A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Print" panose="02000600000000000000" pitchFamily="2" charset="0"/>
              </a:rPr>
              <a:t>three supporting details</a:t>
            </a:r>
            <a:r>
              <a:rPr lang="en-US" sz="2400" spc="50" dirty="0" smtClean="0">
                <a:ln w="0"/>
                <a:solidFill>
                  <a:srgbClr val="E438AF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Segoe Print" panose="02000600000000000000" pitchFamily="2" charset="0"/>
              </a:rPr>
              <a:t>.</a:t>
            </a:r>
            <a:endParaRPr lang="en-US" sz="2400" spc="50" dirty="0">
              <a:ln w="0"/>
              <a:solidFill>
                <a:srgbClr val="E438AF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latin typeface="Segoe Print" panose="020006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9782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1874" y="371475"/>
            <a:ext cx="9931289" cy="6372771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2366534" y="1004693"/>
            <a:ext cx="7165092" cy="1569660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200" b="1" spc="50" dirty="0" smtClean="0">
                <a:ln w="0"/>
                <a:solidFill>
                  <a:schemeClr val="accent2">
                    <a:lumMod val="60000"/>
                    <a:lumOff val="40000"/>
                  </a:schemeClr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Segoe Print" panose="02000600000000000000" pitchFamily="2" charset="0"/>
              </a:rPr>
              <a:t>Robots will change people’s lives in the future in many different ways. </a:t>
            </a:r>
            <a:endParaRPr lang="en-US" sz="3200" b="1" cap="none" spc="50" dirty="0">
              <a:ln w="0"/>
              <a:solidFill>
                <a:schemeClr val="accent2">
                  <a:lumMod val="60000"/>
                  <a:lumOff val="40000"/>
                </a:schemeClr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latin typeface="Segoe Print" panose="02000600000000000000" pitchFamily="2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600201" y="4097293"/>
            <a:ext cx="2724150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spc="50" dirty="0" smtClean="0">
                <a:ln w="0"/>
                <a:solidFill>
                  <a:schemeClr val="accent1">
                    <a:lumMod val="75000"/>
                  </a:schemeClr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Segoe Print" panose="02000600000000000000" pitchFamily="2" charset="0"/>
              </a:rPr>
              <a:t>Robots </a:t>
            </a:r>
            <a:r>
              <a:rPr lang="en-US" sz="3200" b="1" spc="50" dirty="0">
                <a:ln w="0"/>
                <a:solidFill>
                  <a:schemeClr val="accent6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Segoe Print" panose="02000600000000000000" pitchFamily="2" charset="0"/>
              </a:rPr>
              <a:t>will</a:t>
            </a:r>
            <a:r>
              <a:rPr lang="en-US" sz="2800" b="1" spc="50" dirty="0">
                <a:ln w="0"/>
                <a:solidFill>
                  <a:schemeClr val="accent1">
                    <a:lumMod val="75000"/>
                  </a:schemeClr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Segoe Print" panose="02000600000000000000" pitchFamily="2" charset="0"/>
              </a:rPr>
              <a:t> help with house </a:t>
            </a:r>
            <a:r>
              <a:rPr lang="en-US" sz="2800" b="1" spc="50" dirty="0" smtClean="0">
                <a:ln w="0"/>
                <a:solidFill>
                  <a:schemeClr val="accent1">
                    <a:lumMod val="75000"/>
                  </a:schemeClr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Segoe Print" panose="02000600000000000000" pitchFamily="2" charset="0"/>
              </a:rPr>
              <a:t>chores. </a:t>
            </a:r>
            <a:endParaRPr lang="en-US" sz="2800" dirty="0"/>
          </a:p>
        </p:txBody>
      </p:sp>
      <p:sp>
        <p:nvSpPr>
          <p:cNvPr id="5" name="Rectangle 4"/>
          <p:cNvSpPr/>
          <p:nvPr/>
        </p:nvSpPr>
        <p:spPr>
          <a:xfrm>
            <a:off x="4527892" y="4097293"/>
            <a:ext cx="2911134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spc="50" dirty="0" smtClean="0">
                <a:ln w="0"/>
                <a:solidFill>
                  <a:schemeClr val="accent1">
                    <a:lumMod val="75000"/>
                  </a:schemeClr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Segoe Print" panose="02000600000000000000" pitchFamily="2" charset="0"/>
              </a:rPr>
              <a:t>Robots </a:t>
            </a:r>
            <a:r>
              <a:rPr lang="en-US" sz="3200" b="1" spc="50" dirty="0">
                <a:ln w="0"/>
                <a:solidFill>
                  <a:schemeClr val="accent6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Segoe Print" panose="02000600000000000000" pitchFamily="2" charset="0"/>
              </a:rPr>
              <a:t>might</a:t>
            </a:r>
            <a:r>
              <a:rPr lang="en-US" sz="2800" b="1" spc="50" dirty="0">
                <a:ln w="0"/>
                <a:solidFill>
                  <a:schemeClr val="accent1">
                    <a:lumMod val="75000"/>
                  </a:schemeClr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Segoe Print" panose="02000600000000000000" pitchFamily="2" charset="0"/>
              </a:rPr>
              <a:t> take </a:t>
            </a:r>
            <a:r>
              <a:rPr lang="en-US" sz="2800" b="1" spc="50" dirty="0" smtClean="0">
                <a:ln w="0"/>
                <a:solidFill>
                  <a:schemeClr val="accent1">
                    <a:lumMod val="75000"/>
                  </a:schemeClr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Segoe Print" panose="02000600000000000000" pitchFamily="2" charset="0"/>
              </a:rPr>
              <a:t>over some jobs.</a:t>
            </a:r>
            <a:endParaRPr lang="en-US" sz="2800" dirty="0"/>
          </a:p>
        </p:txBody>
      </p:sp>
      <p:sp>
        <p:nvSpPr>
          <p:cNvPr id="6" name="Rectangle 5"/>
          <p:cNvSpPr/>
          <p:nvPr/>
        </p:nvSpPr>
        <p:spPr>
          <a:xfrm>
            <a:off x="7734300" y="4043230"/>
            <a:ext cx="2695575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spc="50" dirty="0" smtClean="0">
                <a:ln w="0"/>
                <a:solidFill>
                  <a:schemeClr val="accent1">
                    <a:lumMod val="75000"/>
                  </a:schemeClr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Segoe Print" panose="02000600000000000000" pitchFamily="2" charset="0"/>
              </a:rPr>
              <a:t>Robots </a:t>
            </a:r>
            <a:r>
              <a:rPr lang="en-US" sz="3200" b="1" spc="50" dirty="0">
                <a:ln w="0"/>
                <a:solidFill>
                  <a:schemeClr val="accent6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Segoe Print" panose="02000600000000000000" pitchFamily="2" charset="0"/>
              </a:rPr>
              <a:t>could</a:t>
            </a:r>
            <a:r>
              <a:rPr lang="en-US" sz="2800" b="1" spc="50" dirty="0">
                <a:ln w="0"/>
                <a:solidFill>
                  <a:schemeClr val="accent1">
                    <a:lumMod val="75000"/>
                  </a:schemeClr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Segoe Print" panose="02000600000000000000" pitchFamily="2" charset="0"/>
              </a:rPr>
              <a:t> entertain people and play games with kids. 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2058670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32724" y="1555636"/>
            <a:ext cx="2715251" cy="3046988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>
            <a:spAutoFit/>
          </a:bodyPr>
          <a:lstStyle/>
          <a:p>
            <a:pPr algn="ctr">
              <a:lnSpc>
                <a:spcPct val="200000"/>
              </a:lnSpc>
            </a:pPr>
            <a:r>
              <a:rPr lang="en-US" sz="2400" b="1" spc="50" dirty="0" smtClean="0">
                <a:ln w="0"/>
                <a:solidFill>
                  <a:srgbClr val="E438AF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Segoe Print" panose="02000600000000000000" pitchFamily="2" charset="0"/>
              </a:rPr>
              <a:t>First, </a:t>
            </a:r>
          </a:p>
          <a:p>
            <a:pPr algn="ctr">
              <a:lnSpc>
                <a:spcPct val="200000"/>
              </a:lnSpc>
            </a:pPr>
            <a:r>
              <a:rPr lang="en-US" sz="2400" b="1" cap="none" spc="50" dirty="0" smtClean="0">
                <a:ln w="0"/>
                <a:solidFill>
                  <a:srgbClr val="E438AF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Segoe Print" panose="02000600000000000000" pitchFamily="2" charset="0"/>
              </a:rPr>
              <a:t>First of all, </a:t>
            </a:r>
          </a:p>
          <a:p>
            <a:pPr algn="ctr">
              <a:lnSpc>
                <a:spcPct val="200000"/>
              </a:lnSpc>
            </a:pPr>
            <a:r>
              <a:rPr lang="en-US" sz="2400" b="1" spc="50" dirty="0" smtClean="0">
                <a:ln w="0"/>
                <a:solidFill>
                  <a:srgbClr val="E438AF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Segoe Print" panose="02000600000000000000" pitchFamily="2" charset="0"/>
              </a:rPr>
              <a:t>To begin with, </a:t>
            </a:r>
          </a:p>
          <a:p>
            <a:pPr algn="ctr">
              <a:lnSpc>
                <a:spcPct val="200000"/>
              </a:lnSpc>
            </a:pPr>
            <a:r>
              <a:rPr lang="en-US" sz="2400" b="1" cap="none" spc="50" dirty="0" smtClean="0">
                <a:ln w="0"/>
                <a:solidFill>
                  <a:srgbClr val="E438AF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Segoe Print" panose="02000600000000000000" pitchFamily="2" charset="0"/>
              </a:rPr>
              <a:t>Firstly, </a:t>
            </a:r>
            <a:endParaRPr lang="en-US" sz="2400" b="1" cap="none" spc="50" dirty="0">
              <a:ln w="0"/>
              <a:solidFill>
                <a:srgbClr val="E438AF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latin typeface="Segoe Print" panose="02000600000000000000" pitchFamily="2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694949" y="1555636"/>
            <a:ext cx="2924801" cy="3046988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>
            <a:spAutoFit/>
          </a:bodyPr>
          <a:lstStyle/>
          <a:p>
            <a:pPr algn="ctr">
              <a:lnSpc>
                <a:spcPct val="200000"/>
              </a:lnSpc>
            </a:pPr>
            <a:r>
              <a:rPr lang="en-US" sz="2400" b="1" spc="50" dirty="0">
                <a:ln w="0"/>
                <a:solidFill>
                  <a:schemeClr val="accent2">
                    <a:lumMod val="60000"/>
                    <a:lumOff val="40000"/>
                  </a:schemeClr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Segoe Print" panose="02000600000000000000" pitchFamily="2" charset="0"/>
              </a:rPr>
              <a:t>In </a:t>
            </a:r>
            <a:r>
              <a:rPr lang="en-US" sz="2400" b="1" spc="50" dirty="0" smtClean="0">
                <a:ln w="0"/>
                <a:solidFill>
                  <a:schemeClr val="accent2">
                    <a:lumMod val="60000"/>
                    <a:lumOff val="40000"/>
                  </a:schemeClr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Segoe Print" panose="02000600000000000000" pitchFamily="2" charset="0"/>
              </a:rPr>
              <a:t>addition,</a:t>
            </a:r>
          </a:p>
          <a:p>
            <a:pPr algn="ctr">
              <a:lnSpc>
                <a:spcPct val="200000"/>
              </a:lnSpc>
            </a:pPr>
            <a:r>
              <a:rPr lang="en-US" sz="2400" b="1" spc="50" dirty="0" smtClean="0">
                <a:ln w="0"/>
                <a:solidFill>
                  <a:schemeClr val="accent2">
                    <a:lumMod val="60000"/>
                    <a:lumOff val="40000"/>
                  </a:schemeClr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Segoe Print" panose="02000600000000000000" pitchFamily="2" charset="0"/>
              </a:rPr>
              <a:t>Also,</a:t>
            </a:r>
          </a:p>
          <a:p>
            <a:pPr algn="ctr">
              <a:lnSpc>
                <a:spcPct val="200000"/>
              </a:lnSpc>
            </a:pPr>
            <a:r>
              <a:rPr lang="en-US" sz="2400" b="1" spc="50" dirty="0" smtClean="0">
                <a:ln w="0"/>
                <a:solidFill>
                  <a:schemeClr val="accent2">
                    <a:lumMod val="60000"/>
                    <a:lumOff val="40000"/>
                  </a:schemeClr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Segoe Print" panose="02000600000000000000" pitchFamily="2" charset="0"/>
              </a:rPr>
              <a:t>Furthermore,</a:t>
            </a:r>
          </a:p>
          <a:p>
            <a:pPr algn="ctr">
              <a:lnSpc>
                <a:spcPct val="200000"/>
              </a:lnSpc>
            </a:pPr>
            <a:r>
              <a:rPr lang="en-US" sz="2400" b="1" spc="50" dirty="0" smtClean="0">
                <a:ln w="0"/>
                <a:solidFill>
                  <a:schemeClr val="accent2">
                    <a:lumMod val="60000"/>
                    <a:lumOff val="40000"/>
                  </a:schemeClr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Segoe Print" panose="02000600000000000000" pitchFamily="2" charset="0"/>
              </a:rPr>
              <a:t>Moreover,</a:t>
            </a:r>
            <a:endParaRPr lang="en-US" sz="2400" b="1" cap="none" spc="50" dirty="0">
              <a:ln w="0"/>
              <a:solidFill>
                <a:schemeClr val="accent2">
                  <a:lumMod val="60000"/>
                  <a:lumOff val="40000"/>
                </a:schemeClr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latin typeface="Segoe Print" panose="02000600000000000000" pitchFamily="2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5410200" y="1555636"/>
            <a:ext cx="3258176" cy="3046988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>
            <a:spAutoFit/>
          </a:bodyPr>
          <a:lstStyle/>
          <a:p>
            <a:pPr algn="ctr">
              <a:lnSpc>
                <a:spcPct val="200000"/>
              </a:lnSpc>
            </a:pPr>
            <a:r>
              <a:rPr lang="en-US" sz="2400" b="1" spc="50" dirty="0" smtClean="0">
                <a:ln w="0"/>
                <a:solidFill>
                  <a:schemeClr val="accent5">
                    <a:lumMod val="60000"/>
                    <a:lumOff val="40000"/>
                  </a:schemeClr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Segoe Print" panose="02000600000000000000" pitchFamily="2" charset="0"/>
              </a:rPr>
              <a:t>Finally,</a:t>
            </a:r>
          </a:p>
          <a:p>
            <a:pPr algn="ctr">
              <a:lnSpc>
                <a:spcPct val="200000"/>
              </a:lnSpc>
            </a:pPr>
            <a:r>
              <a:rPr lang="en-US" sz="2400" b="1" spc="50" dirty="0" smtClean="0">
                <a:ln w="0"/>
                <a:solidFill>
                  <a:schemeClr val="accent5">
                    <a:lumMod val="60000"/>
                    <a:lumOff val="40000"/>
                  </a:schemeClr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Segoe Print" panose="02000600000000000000" pitchFamily="2" charset="0"/>
              </a:rPr>
              <a:t>Last </a:t>
            </a:r>
            <a:r>
              <a:rPr lang="en-US" sz="2400" b="1" spc="50" dirty="0">
                <a:ln w="0"/>
                <a:solidFill>
                  <a:schemeClr val="accent5">
                    <a:lumMod val="60000"/>
                    <a:lumOff val="40000"/>
                  </a:schemeClr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Segoe Print" panose="02000600000000000000" pitchFamily="2" charset="0"/>
              </a:rPr>
              <a:t>but not </a:t>
            </a:r>
            <a:r>
              <a:rPr lang="en-US" sz="2400" b="1" spc="50" dirty="0" smtClean="0">
                <a:ln w="0"/>
                <a:solidFill>
                  <a:schemeClr val="accent5">
                    <a:lumMod val="60000"/>
                    <a:lumOff val="40000"/>
                  </a:schemeClr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Segoe Print" panose="02000600000000000000" pitchFamily="2" charset="0"/>
              </a:rPr>
              <a:t>least,</a:t>
            </a:r>
          </a:p>
          <a:p>
            <a:pPr algn="ctr">
              <a:lnSpc>
                <a:spcPct val="200000"/>
              </a:lnSpc>
            </a:pPr>
            <a:r>
              <a:rPr lang="en-US" sz="2400" b="1" spc="50" dirty="0" smtClean="0">
                <a:ln w="0"/>
                <a:solidFill>
                  <a:schemeClr val="accent5">
                    <a:lumMod val="60000"/>
                    <a:lumOff val="40000"/>
                  </a:schemeClr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Segoe Print" panose="02000600000000000000" pitchFamily="2" charset="0"/>
              </a:rPr>
              <a:t>In </a:t>
            </a:r>
            <a:r>
              <a:rPr lang="en-US" sz="2400" b="1" spc="50" dirty="0">
                <a:ln w="0"/>
                <a:solidFill>
                  <a:schemeClr val="accent5">
                    <a:lumMod val="60000"/>
                    <a:lumOff val="40000"/>
                  </a:schemeClr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Segoe Print" panose="02000600000000000000" pitchFamily="2" charset="0"/>
              </a:rPr>
              <a:t>the </a:t>
            </a:r>
            <a:r>
              <a:rPr lang="en-US" sz="2400" b="1" spc="50" dirty="0" smtClean="0">
                <a:ln w="0"/>
                <a:solidFill>
                  <a:schemeClr val="accent5">
                    <a:lumMod val="60000"/>
                    <a:lumOff val="40000"/>
                  </a:schemeClr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Segoe Print" panose="02000600000000000000" pitchFamily="2" charset="0"/>
              </a:rPr>
              <a:t>end,</a:t>
            </a:r>
          </a:p>
          <a:p>
            <a:pPr algn="ctr">
              <a:lnSpc>
                <a:spcPct val="200000"/>
              </a:lnSpc>
            </a:pPr>
            <a:r>
              <a:rPr lang="en-US" sz="2400" b="1" spc="50" dirty="0" smtClean="0">
                <a:ln w="0"/>
                <a:solidFill>
                  <a:schemeClr val="accent5">
                    <a:lumMod val="60000"/>
                    <a:lumOff val="40000"/>
                  </a:schemeClr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Segoe Print" panose="02000600000000000000" pitchFamily="2" charset="0"/>
              </a:rPr>
              <a:t>Lastly,</a:t>
            </a:r>
            <a:endParaRPr lang="en-US" sz="2400" b="1" cap="none" spc="50" dirty="0">
              <a:ln w="0"/>
              <a:solidFill>
                <a:schemeClr val="accent5">
                  <a:lumMod val="60000"/>
                  <a:lumOff val="40000"/>
                </a:schemeClr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latin typeface="Segoe Print" panose="02000600000000000000" pitchFamily="2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8601075" y="1555636"/>
            <a:ext cx="3258176" cy="3785652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>
            <a:spAutoFit/>
          </a:bodyPr>
          <a:lstStyle/>
          <a:p>
            <a:pPr algn="ctr">
              <a:lnSpc>
                <a:spcPct val="200000"/>
              </a:lnSpc>
            </a:pPr>
            <a:r>
              <a:rPr lang="en-US" sz="2400" b="1" spc="50" dirty="0">
                <a:ln w="0"/>
                <a:solidFill>
                  <a:schemeClr val="accent6">
                    <a:lumMod val="60000"/>
                    <a:lumOff val="40000"/>
                  </a:schemeClr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Segoe Print" panose="02000600000000000000" pitchFamily="2" charset="0"/>
              </a:rPr>
              <a:t>In </a:t>
            </a:r>
            <a:r>
              <a:rPr lang="en-US" sz="2400" b="1" spc="50" dirty="0" smtClean="0">
                <a:ln w="0"/>
                <a:solidFill>
                  <a:schemeClr val="accent6">
                    <a:lumMod val="60000"/>
                    <a:lumOff val="40000"/>
                  </a:schemeClr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Segoe Print" panose="02000600000000000000" pitchFamily="2" charset="0"/>
              </a:rPr>
              <a:t>conclusion,</a:t>
            </a:r>
          </a:p>
          <a:p>
            <a:pPr algn="ctr">
              <a:lnSpc>
                <a:spcPct val="200000"/>
              </a:lnSpc>
            </a:pPr>
            <a:r>
              <a:rPr lang="en-US" sz="2400" b="1" spc="50" dirty="0" smtClean="0">
                <a:ln w="0"/>
                <a:solidFill>
                  <a:schemeClr val="accent6">
                    <a:lumMod val="60000"/>
                    <a:lumOff val="40000"/>
                  </a:schemeClr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Segoe Print" panose="02000600000000000000" pitchFamily="2" charset="0"/>
              </a:rPr>
              <a:t>To </a:t>
            </a:r>
            <a:r>
              <a:rPr lang="en-US" sz="2400" b="1" spc="50" dirty="0">
                <a:ln w="0"/>
                <a:solidFill>
                  <a:schemeClr val="accent6">
                    <a:lumMod val="60000"/>
                    <a:lumOff val="40000"/>
                  </a:schemeClr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Segoe Print" panose="02000600000000000000" pitchFamily="2" charset="0"/>
              </a:rPr>
              <a:t>sum </a:t>
            </a:r>
            <a:r>
              <a:rPr lang="en-US" sz="2400" b="1" spc="50" dirty="0" smtClean="0">
                <a:ln w="0"/>
                <a:solidFill>
                  <a:schemeClr val="accent6">
                    <a:lumMod val="60000"/>
                    <a:lumOff val="40000"/>
                  </a:schemeClr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Segoe Print" panose="02000600000000000000" pitchFamily="2" charset="0"/>
              </a:rPr>
              <a:t>up,</a:t>
            </a:r>
          </a:p>
          <a:p>
            <a:pPr algn="ctr">
              <a:lnSpc>
                <a:spcPct val="200000"/>
              </a:lnSpc>
            </a:pPr>
            <a:r>
              <a:rPr lang="en-US" sz="2400" b="1" spc="50" dirty="0" smtClean="0">
                <a:ln w="0"/>
                <a:solidFill>
                  <a:schemeClr val="accent6">
                    <a:lumMod val="60000"/>
                    <a:lumOff val="40000"/>
                  </a:schemeClr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Segoe Print" panose="02000600000000000000" pitchFamily="2" charset="0"/>
              </a:rPr>
              <a:t>All </a:t>
            </a:r>
            <a:r>
              <a:rPr lang="en-US" sz="2400" b="1" spc="50" dirty="0">
                <a:ln w="0"/>
                <a:solidFill>
                  <a:schemeClr val="accent6">
                    <a:lumMod val="60000"/>
                    <a:lumOff val="40000"/>
                  </a:schemeClr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Segoe Print" panose="02000600000000000000" pitchFamily="2" charset="0"/>
              </a:rPr>
              <a:t>in </a:t>
            </a:r>
            <a:r>
              <a:rPr lang="en-US" sz="2400" b="1" spc="50" dirty="0" smtClean="0">
                <a:ln w="0"/>
                <a:solidFill>
                  <a:schemeClr val="accent6">
                    <a:lumMod val="60000"/>
                    <a:lumOff val="40000"/>
                  </a:schemeClr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Segoe Print" panose="02000600000000000000" pitchFamily="2" charset="0"/>
              </a:rPr>
              <a:t>all,</a:t>
            </a:r>
          </a:p>
          <a:p>
            <a:pPr algn="ctr">
              <a:lnSpc>
                <a:spcPct val="200000"/>
              </a:lnSpc>
            </a:pPr>
            <a:r>
              <a:rPr lang="en-US" sz="2400" b="1" spc="50" dirty="0" smtClean="0">
                <a:ln w="0"/>
                <a:solidFill>
                  <a:schemeClr val="accent6">
                    <a:lumMod val="60000"/>
                    <a:lumOff val="40000"/>
                  </a:schemeClr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Segoe Print" panose="02000600000000000000" pitchFamily="2" charset="0"/>
              </a:rPr>
              <a:t>In summary,</a:t>
            </a:r>
          </a:p>
          <a:p>
            <a:pPr algn="ctr">
              <a:lnSpc>
                <a:spcPct val="200000"/>
              </a:lnSpc>
            </a:pPr>
            <a:r>
              <a:rPr lang="en-US" sz="2400" b="1" spc="50" dirty="0" smtClean="0">
                <a:ln w="0"/>
                <a:solidFill>
                  <a:schemeClr val="accent6">
                    <a:lumMod val="60000"/>
                    <a:lumOff val="40000"/>
                  </a:schemeClr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Segoe Print" panose="02000600000000000000" pitchFamily="2" charset="0"/>
              </a:rPr>
              <a:t>Overall,</a:t>
            </a:r>
            <a:endParaRPr lang="en-US" sz="2400" b="1" cap="none" spc="50" dirty="0">
              <a:ln w="0"/>
              <a:solidFill>
                <a:schemeClr val="accent6">
                  <a:lumMod val="60000"/>
                  <a:lumOff val="40000"/>
                </a:schemeClr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latin typeface="Segoe Print" panose="02000600000000000000" pitchFamily="2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99399" y="816972"/>
            <a:ext cx="2715251" cy="738664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>
            <a:spAutoFit/>
          </a:bodyPr>
          <a:lstStyle/>
          <a:p>
            <a:pPr algn="ctr">
              <a:lnSpc>
                <a:spcPct val="200000"/>
              </a:lnSpc>
            </a:pPr>
            <a:r>
              <a:rPr lang="en-US" sz="2400" b="1" i="1" u="sng" spc="50" dirty="0" smtClean="0">
                <a:ln w="0"/>
                <a:solidFill>
                  <a:srgbClr val="E438A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Print" panose="02000600000000000000" pitchFamily="2" charset="0"/>
              </a:rPr>
              <a:t>(first detail)</a:t>
            </a:r>
          </a:p>
        </p:txBody>
      </p:sp>
      <p:sp>
        <p:nvSpPr>
          <p:cNvPr id="10" name="Rectangle 9"/>
          <p:cNvSpPr/>
          <p:nvPr/>
        </p:nvSpPr>
        <p:spPr>
          <a:xfrm>
            <a:off x="2728287" y="816972"/>
            <a:ext cx="2715251" cy="738664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>
            <a:spAutoFit/>
          </a:bodyPr>
          <a:lstStyle/>
          <a:p>
            <a:pPr algn="ctr">
              <a:lnSpc>
                <a:spcPct val="200000"/>
              </a:lnSpc>
            </a:pPr>
            <a:r>
              <a:rPr lang="en-US" sz="2400" b="1" i="1" u="sng" spc="50" dirty="0" smtClean="0">
                <a:ln w="0"/>
                <a:solidFill>
                  <a:schemeClr val="accent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Print" panose="02000600000000000000" pitchFamily="2" charset="0"/>
              </a:rPr>
              <a:t>(second detail)</a:t>
            </a:r>
          </a:p>
        </p:txBody>
      </p:sp>
      <p:sp>
        <p:nvSpPr>
          <p:cNvPr id="11" name="Rectangle 10"/>
          <p:cNvSpPr/>
          <p:nvPr/>
        </p:nvSpPr>
        <p:spPr>
          <a:xfrm>
            <a:off x="5591488" y="816972"/>
            <a:ext cx="2715251" cy="738664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>
            <a:spAutoFit/>
          </a:bodyPr>
          <a:lstStyle/>
          <a:p>
            <a:pPr algn="ctr">
              <a:lnSpc>
                <a:spcPct val="200000"/>
              </a:lnSpc>
            </a:pPr>
            <a:r>
              <a:rPr lang="en-US" sz="2400" b="1" i="1" u="sng" spc="50" dirty="0" smtClean="0">
                <a:ln w="0"/>
                <a:solidFill>
                  <a:schemeClr val="accent5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Print" panose="02000600000000000000" pitchFamily="2" charset="0"/>
              </a:rPr>
              <a:t>(third detail)</a:t>
            </a:r>
          </a:p>
        </p:txBody>
      </p:sp>
      <p:sp>
        <p:nvSpPr>
          <p:cNvPr id="12" name="Rectangle 11"/>
          <p:cNvSpPr/>
          <p:nvPr/>
        </p:nvSpPr>
        <p:spPr>
          <a:xfrm>
            <a:off x="8363263" y="816972"/>
            <a:ext cx="3733800" cy="738664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>
            <a:spAutoFit/>
          </a:bodyPr>
          <a:lstStyle/>
          <a:p>
            <a:pPr algn="ctr">
              <a:lnSpc>
                <a:spcPct val="200000"/>
              </a:lnSpc>
            </a:pPr>
            <a:r>
              <a:rPr lang="en-US" sz="2400" b="1" i="1" u="sng" spc="50" dirty="0" smtClean="0">
                <a:ln w="0"/>
                <a:solidFill>
                  <a:schemeClr val="accent6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Print" panose="02000600000000000000" pitchFamily="2" charset="0"/>
              </a:rPr>
              <a:t>(concluding sentence)</a:t>
            </a:r>
          </a:p>
        </p:txBody>
      </p:sp>
    </p:spTree>
    <p:extLst>
      <p:ext uri="{BB962C8B-B14F-4D97-AF65-F5344CB8AC3E}">
        <p14:creationId xmlns:p14="http://schemas.microsoft.com/office/powerpoint/2010/main" val="22712225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98174" y="607010"/>
            <a:ext cx="11718235" cy="46166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b="1" spc="50" dirty="0" smtClean="0">
              <a:ln w="0"/>
              <a:solidFill>
                <a:schemeClr val="accent1">
                  <a:lumMod val="75000"/>
                </a:schemeClr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</a:endParaRPr>
          </a:p>
          <a:p>
            <a:pPr>
              <a:lnSpc>
                <a:spcPct val="150000"/>
              </a:lnSpc>
            </a:pPr>
            <a:r>
              <a:rPr lang="en-US" sz="2400" b="1" u="sng" spc="50" dirty="0" smtClean="0">
                <a:ln w="0"/>
                <a:solidFill>
                  <a:srgbClr val="E438AF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Segoe Print" panose="02000600000000000000" pitchFamily="2" charset="0"/>
              </a:rPr>
              <a:t>Robots will change people’s lives in the future in many different ways.</a:t>
            </a:r>
            <a:r>
              <a:rPr lang="en-US" sz="2400" b="1" spc="50" dirty="0" smtClean="0">
                <a:ln w="0"/>
                <a:solidFill>
                  <a:srgbClr val="E438AF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Segoe Print" panose="02000600000000000000" pitchFamily="2" charset="0"/>
              </a:rPr>
              <a:t> </a:t>
            </a:r>
            <a:r>
              <a:rPr lang="en-US" sz="2800" b="1" u="sng" spc="50" dirty="0" smtClean="0">
                <a:ln w="0"/>
                <a:solidFill>
                  <a:schemeClr val="accent2">
                    <a:lumMod val="60000"/>
                    <a:lumOff val="40000"/>
                  </a:schemeClr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Segoe Print" panose="02000600000000000000" pitchFamily="2" charset="0"/>
              </a:rPr>
              <a:t>First, </a:t>
            </a:r>
            <a:r>
              <a:rPr lang="en-US" sz="2400" b="1" spc="50" dirty="0" smtClean="0">
                <a:ln w="0"/>
                <a:solidFill>
                  <a:schemeClr val="accent1">
                    <a:lumMod val="75000"/>
                  </a:schemeClr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Segoe Print" panose="02000600000000000000" pitchFamily="2" charset="0"/>
              </a:rPr>
              <a:t>robots </a:t>
            </a:r>
            <a:r>
              <a:rPr lang="en-US" sz="2800" b="1" spc="50" dirty="0" smtClean="0">
                <a:ln w="0"/>
                <a:solidFill>
                  <a:schemeClr val="accent6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Segoe Print" panose="02000600000000000000" pitchFamily="2" charset="0"/>
              </a:rPr>
              <a:t>will</a:t>
            </a:r>
            <a:r>
              <a:rPr lang="en-US" sz="2400" b="1" spc="50" dirty="0" smtClean="0">
                <a:ln w="0"/>
                <a:solidFill>
                  <a:schemeClr val="accent1">
                    <a:lumMod val="75000"/>
                  </a:schemeClr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Segoe Print" panose="02000600000000000000" pitchFamily="2" charset="0"/>
              </a:rPr>
              <a:t> help with house chores. </a:t>
            </a:r>
            <a:r>
              <a:rPr lang="en-US" sz="2800" b="1" u="sng" spc="50" dirty="0" smtClean="0">
                <a:ln w="0"/>
                <a:solidFill>
                  <a:schemeClr val="accent2">
                    <a:lumMod val="60000"/>
                    <a:lumOff val="40000"/>
                  </a:schemeClr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Segoe Print" panose="02000600000000000000" pitchFamily="2" charset="0"/>
              </a:rPr>
              <a:t>For example, </a:t>
            </a:r>
            <a:r>
              <a:rPr lang="en-US" sz="2400" b="1" spc="50" dirty="0" smtClean="0">
                <a:ln w="0"/>
                <a:solidFill>
                  <a:schemeClr val="accent1">
                    <a:lumMod val="75000"/>
                  </a:schemeClr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Segoe Print" panose="02000600000000000000" pitchFamily="2" charset="0"/>
              </a:rPr>
              <a:t>they</a:t>
            </a:r>
            <a:r>
              <a:rPr lang="en-US" sz="2800" b="1" spc="50" dirty="0" smtClean="0">
                <a:ln w="0"/>
                <a:solidFill>
                  <a:schemeClr val="accent1">
                    <a:lumMod val="75000"/>
                  </a:schemeClr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Segoe Print" panose="02000600000000000000" pitchFamily="2" charset="0"/>
              </a:rPr>
              <a:t> </a:t>
            </a:r>
            <a:r>
              <a:rPr lang="en-US" sz="2800" b="1" spc="50" dirty="0" smtClean="0">
                <a:ln w="0"/>
                <a:solidFill>
                  <a:schemeClr val="accent6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Segoe Print" panose="02000600000000000000" pitchFamily="2" charset="0"/>
              </a:rPr>
              <a:t>will</a:t>
            </a:r>
            <a:r>
              <a:rPr lang="en-US" sz="2800" b="1" spc="50" dirty="0" smtClean="0">
                <a:ln w="0"/>
                <a:solidFill>
                  <a:schemeClr val="accent1">
                    <a:lumMod val="75000"/>
                  </a:schemeClr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Segoe Print" panose="02000600000000000000" pitchFamily="2" charset="0"/>
              </a:rPr>
              <a:t> </a:t>
            </a:r>
            <a:r>
              <a:rPr lang="en-US" sz="2400" b="1" spc="50" dirty="0" smtClean="0">
                <a:ln w="0"/>
                <a:solidFill>
                  <a:schemeClr val="accent1">
                    <a:lumMod val="75000"/>
                  </a:schemeClr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Segoe Print" panose="02000600000000000000" pitchFamily="2" charset="0"/>
              </a:rPr>
              <a:t>clean, cook, and take care of babies. </a:t>
            </a:r>
            <a:r>
              <a:rPr lang="en-US" sz="2800" b="1" u="sng" spc="50" dirty="0" smtClean="0">
                <a:ln w="0"/>
                <a:solidFill>
                  <a:schemeClr val="accent2">
                    <a:lumMod val="60000"/>
                    <a:lumOff val="40000"/>
                  </a:schemeClr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Segoe Print" panose="02000600000000000000" pitchFamily="2" charset="0"/>
              </a:rPr>
              <a:t>In addition, </a:t>
            </a:r>
            <a:r>
              <a:rPr lang="en-US" sz="2400" b="1" spc="50" dirty="0" smtClean="0">
                <a:ln w="0"/>
                <a:solidFill>
                  <a:schemeClr val="accent1">
                    <a:lumMod val="75000"/>
                  </a:schemeClr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Segoe Print" panose="02000600000000000000" pitchFamily="2" charset="0"/>
              </a:rPr>
              <a:t>robots </a:t>
            </a:r>
            <a:r>
              <a:rPr lang="en-US" sz="2800" b="1" spc="50" dirty="0" smtClean="0">
                <a:ln w="0"/>
                <a:solidFill>
                  <a:schemeClr val="accent6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Segoe Print" panose="02000600000000000000" pitchFamily="2" charset="0"/>
              </a:rPr>
              <a:t>might</a:t>
            </a:r>
            <a:r>
              <a:rPr lang="en-US" sz="2400" b="1" spc="50" dirty="0" smtClean="0">
                <a:ln w="0"/>
                <a:solidFill>
                  <a:schemeClr val="accent1">
                    <a:lumMod val="75000"/>
                  </a:schemeClr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Segoe Print" panose="02000600000000000000" pitchFamily="2" charset="0"/>
              </a:rPr>
              <a:t> take over jobs. They might become teachers, doctors, engineers, and cashiers. </a:t>
            </a:r>
            <a:r>
              <a:rPr lang="en-US" sz="2800" b="1" u="sng" spc="50" dirty="0" smtClean="0">
                <a:ln w="0"/>
                <a:solidFill>
                  <a:schemeClr val="accent2">
                    <a:lumMod val="60000"/>
                    <a:lumOff val="40000"/>
                  </a:schemeClr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Segoe Print" panose="02000600000000000000" pitchFamily="2" charset="0"/>
              </a:rPr>
              <a:t>Finally, </a:t>
            </a:r>
            <a:r>
              <a:rPr lang="en-US" sz="2400" b="1" spc="50" dirty="0" smtClean="0">
                <a:ln w="0"/>
                <a:solidFill>
                  <a:schemeClr val="accent1">
                    <a:lumMod val="75000"/>
                  </a:schemeClr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Segoe Print" panose="02000600000000000000" pitchFamily="2" charset="0"/>
              </a:rPr>
              <a:t>robots </a:t>
            </a:r>
            <a:r>
              <a:rPr lang="en-US" sz="2800" b="1" spc="50" dirty="0" smtClean="0">
                <a:ln w="0"/>
                <a:solidFill>
                  <a:schemeClr val="accent6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Segoe Print" panose="02000600000000000000" pitchFamily="2" charset="0"/>
              </a:rPr>
              <a:t>could</a:t>
            </a:r>
            <a:r>
              <a:rPr lang="en-US" sz="2400" b="1" spc="50" dirty="0" smtClean="0">
                <a:ln w="0"/>
                <a:solidFill>
                  <a:schemeClr val="accent1">
                    <a:lumMod val="75000"/>
                  </a:schemeClr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Segoe Print" panose="02000600000000000000" pitchFamily="2" charset="0"/>
              </a:rPr>
              <a:t> entertain people and play games with kids. </a:t>
            </a:r>
            <a:r>
              <a:rPr lang="en-US" sz="2800" b="1" u="sng" spc="50" dirty="0" smtClean="0">
                <a:ln w="0"/>
                <a:solidFill>
                  <a:schemeClr val="accent2">
                    <a:lumMod val="60000"/>
                    <a:lumOff val="40000"/>
                  </a:schemeClr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Segoe Print" panose="02000600000000000000" pitchFamily="2" charset="0"/>
              </a:rPr>
              <a:t>In conclusion, </a:t>
            </a:r>
            <a:r>
              <a:rPr lang="en-US" sz="2400" b="1" u="sng" spc="50" dirty="0" smtClean="0">
                <a:ln w="0"/>
                <a:solidFill>
                  <a:srgbClr val="E438AF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Segoe Print" panose="02000600000000000000" pitchFamily="2" charset="0"/>
              </a:rPr>
              <a:t>robots will change how people live, work, and have fun.</a:t>
            </a:r>
            <a:endParaRPr lang="en-US" sz="2400" b="1" u="sng" spc="50" dirty="0">
              <a:ln w="0"/>
              <a:solidFill>
                <a:srgbClr val="E438AF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latin typeface="Segoe Print" panose="020006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486779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1874" y="371475"/>
            <a:ext cx="9931289" cy="6372771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2366534" y="1004693"/>
            <a:ext cx="7165092" cy="1569660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200" b="1" spc="50" dirty="0" smtClean="0">
                <a:ln w="0"/>
                <a:solidFill>
                  <a:schemeClr val="accent6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Segoe Print" panose="02000600000000000000" pitchFamily="2" charset="0"/>
              </a:rPr>
              <a:t>Technology </a:t>
            </a:r>
            <a:r>
              <a:rPr lang="en-US" sz="3200" b="1" spc="50" dirty="0">
                <a:ln w="0"/>
                <a:solidFill>
                  <a:schemeClr val="accent6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Segoe Print" panose="02000600000000000000" pitchFamily="2" charset="0"/>
              </a:rPr>
              <a:t>will make homes smarter in the future and change the way families live</a:t>
            </a:r>
            <a:r>
              <a:rPr lang="en-US" sz="3200" b="1" spc="50" dirty="0" smtClean="0">
                <a:ln w="0"/>
                <a:solidFill>
                  <a:schemeClr val="accent6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Segoe Print" panose="02000600000000000000" pitchFamily="2" charset="0"/>
              </a:rPr>
              <a:t>.</a:t>
            </a:r>
            <a:endParaRPr lang="en-US" sz="3200" b="1" cap="none" spc="50" dirty="0">
              <a:ln w="0"/>
              <a:solidFill>
                <a:schemeClr val="accent6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latin typeface="Segoe Print" panose="020006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993501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/>
          <a:srcRect b="62783"/>
          <a:stretch/>
        </p:blipFill>
        <p:spPr>
          <a:xfrm>
            <a:off x="983435" y="-76200"/>
            <a:ext cx="9931289" cy="2371725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2366533" y="544696"/>
            <a:ext cx="7165092" cy="1569660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200" b="1" spc="50" dirty="0" smtClean="0">
                <a:ln w="0"/>
                <a:solidFill>
                  <a:schemeClr val="accent6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Segoe Print" panose="02000600000000000000" pitchFamily="2" charset="0"/>
              </a:rPr>
              <a:t>Technology </a:t>
            </a:r>
            <a:r>
              <a:rPr lang="en-US" sz="3200" b="1" spc="50" dirty="0">
                <a:ln w="0"/>
                <a:solidFill>
                  <a:schemeClr val="accent6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Segoe Print" panose="02000600000000000000" pitchFamily="2" charset="0"/>
              </a:rPr>
              <a:t>will make homes smarter in the future and change the way families live</a:t>
            </a:r>
            <a:r>
              <a:rPr lang="en-US" sz="3200" b="1" spc="50" dirty="0" smtClean="0">
                <a:ln w="0"/>
                <a:solidFill>
                  <a:schemeClr val="accent6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Segoe Print" panose="02000600000000000000" pitchFamily="2" charset="0"/>
              </a:rPr>
              <a:t>.</a:t>
            </a:r>
            <a:endParaRPr lang="en-US" sz="3200" b="1" cap="none" spc="50" dirty="0">
              <a:ln w="0"/>
              <a:solidFill>
                <a:schemeClr val="accent6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latin typeface="Segoe Print" panose="02000600000000000000" pitchFamily="2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18449" y="2612911"/>
            <a:ext cx="5291566" cy="1015663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000" b="1" spc="50" dirty="0">
                <a:ln w="0"/>
                <a:solidFill>
                  <a:schemeClr val="accent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Segoe Print" panose="02000600000000000000" pitchFamily="2" charset="0"/>
              </a:rPr>
              <a:t>Smart homes </a:t>
            </a:r>
            <a:r>
              <a:rPr lang="en-US" sz="2000" b="1" spc="50" dirty="0" smtClean="0">
                <a:ln w="0"/>
                <a:solidFill>
                  <a:schemeClr val="accent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Segoe Print" panose="02000600000000000000" pitchFamily="2" charset="0"/>
              </a:rPr>
              <a:t>might </a:t>
            </a:r>
            <a:r>
              <a:rPr lang="en-US" sz="2000" b="1" spc="50" dirty="0">
                <a:ln w="0"/>
                <a:solidFill>
                  <a:schemeClr val="accent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Segoe Print" panose="02000600000000000000" pitchFamily="2" charset="0"/>
              </a:rPr>
              <a:t>have voice-controlled lights, so families can turn lights on and off just by speaking.</a:t>
            </a:r>
            <a:endParaRPr lang="en-US" sz="2000" b="1" cap="none" spc="50" dirty="0">
              <a:ln w="0"/>
              <a:solidFill>
                <a:schemeClr val="accent1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latin typeface="Segoe Print" panose="02000600000000000000" pitchFamily="2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825514" y="2431742"/>
            <a:ext cx="6001896" cy="1323439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000" b="1" spc="50" dirty="0">
                <a:ln w="0"/>
                <a:solidFill>
                  <a:schemeClr val="accent2">
                    <a:lumMod val="60000"/>
                    <a:lumOff val="40000"/>
                  </a:schemeClr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Segoe Print" panose="02000600000000000000" pitchFamily="2" charset="0"/>
              </a:rPr>
              <a:t>Smart kitchens will help with </a:t>
            </a:r>
            <a:r>
              <a:rPr lang="en-US" sz="2000" b="1" spc="50" dirty="0" smtClean="0">
                <a:ln w="0"/>
                <a:solidFill>
                  <a:schemeClr val="accent2">
                    <a:lumMod val="60000"/>
                    <a:lumOff val="40000"/>
                  </a:schemeClr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Segoe Print" panose="02000600000000000000" pitchFamily="2" charset="0"/>
              </a:rPr>
              <a:t>cooking. For example, smart kitchens will have ovens </a:t>
            </a:r>
            <a:r>
              <a:rPr lang="en-US" sz="2000" b="1" spc="50" dirty="0">
                <a:ln w="0"/>
                <a:solidFill>
                  <a:schemeClr val="accent2">
                    <a:lumMod val="60000"/>
                    <a:lumOff val="40000"/>
                  </a:schemeClr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Segoe Print" panose="02000600000000000000" pitchFamily="2" charset="0"/>
              </a:rPr>
              <a:t>that set the right temperature and fridges that remind you when food is running out.</a:t>
            </a:r>
            <a:endParaRPr lang="en-US" sz="2000" b="1" cap="none" spc="50" dirty="0">
              <a:ln w="0"/>
              <a:solidFill>
                <a:schemeClr val="accent2">
                  <a:lumMod val="60000"/>
                  <a:lumOff val="40000"/>
                </a:schemeClr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latin typeface="Segoe Print" panose="02000600000000000000" pitchFamily="2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559199" y="3891398"/>
            <a:ext cx="4534526" cy="1323439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000" b="1" spc="50" dirty="0">
                <a:ln w="0"/>
                <a:solidFill>
                  <a:schemeClr val="accent3">
                    <a:lumMod val="75000"/>
                  </a:schemeClr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Segoe Print" panose="02000600000000000000" pitchFamily="2" charset="0"/>
              </a:rPr>
              <a:t>Smart doors and alarms will make homes </a:t>
            </a:r>
            <a:r>
              <a:rPr lang="en-US" sz="2000" b="1" spc="50" dirty="0" smtClean="0">
                <a:ln w="0"/>
                <a:solidFill>
                  <a:schemeClr val="accent3">
                    <a:lumMod val="75000"/>
                  </a:schemeClr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Segoe Print" panose="02000600000000000000" pitchFamily="2" charset="0"/>
              </a:rPr>
              <a:t>safer. They will warn </a:t>
            </a:r>
            <a:r>
              <a:rPr lang="en-US" sz="2000" b="1" spc="50" dirty="0">
                <a:ln w="0"/>
                <a:solidFill>
                  <a:schemeClr val="accent3">
                    <a:lumMod val="75000"/>
                  </a:schemeClr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Segoe Print" panose="02000600000000000000" pitchFamily="2" charset="0"/>
              </a:rPr>
              <a:t>families if there is danger or if someone enters the </a:t>
            </a:r>
            <a:r>
              <a:rPr lang="en-US" sz="2000" b="1" spc="50" dirty="0" smtClean="0">
                <a:ln w="0"/>
                <a:solidFill>
                  <a:schemeClr val="accent3">
                    <a:lumMod val="75000"/>
                  </a:schemeClr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Segoe Print" panose="02000600000000000000" pitchFamily="2" charset="0"/>
              </a:rPr>
              <a:t>house.</a:t>
            </a:r>
            <a:endParaRPr lang="en-US" sz="2000" b="1" cap="none" spc="50" dirty="0">
              <a:ln w="0"/>
              <a:solidFill>
                <a:schemeClr val="accent3">
                  <a:lumMod val="75000"/>
                </a:schemeClr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latin typeface="Segoe Print" panose="02000600000000000000" pitchFamily="2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466099" y="3967217"/>
            <a:ext cx="4534526" cy="1015663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000" b="1" spc="50" dirty="0">
                <a:ln w="0"/>
                <a:solidFill>
                  <a:schemeClr val="accent4">
                    <a:lumMod val="75000"/>
                  </a:schemeClr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Segoe Print" panose="02000600000000000000" pitchFamily="2" charset="0"/>
              </a:rPr>
              <a:t>Smart homes will have cleaning robots, so floors and rooms can stay tidy without much effort.</a:t>
            </a:r>
            <a:endParaRPr lang="en-US" sz="2000" b="1" cap="none" spc="50" dirty="0">
              <a:ln w="0"/>
              <a:solidFill>
                <a:schemeClr val="accent4">
                  <a:lumMod val="75000"/>
                </a:schemeClr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latin typeface="Segoe Print" panose="02000600000000000000" pitchFamily="2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218449" y="5321523"/>
            <a:ext cx="5875071" cy="1015663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000" b="1" spc="50" dirty="0">
                <a:ln w="0"/>
                <a:solidFill>
                  <a:srgbClr val="E438AF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Segoe Print" panose="02000600000000000000" pitchFamily="2" charset="0"/>
              </a:rPr>
              <a:t>Smart homes </a:t>
            </a:r>
            <a:r>
              <a:rPr lang="en-US" sz="2000" b="1" spc="50" dirty="0" smtClean="0">
                <a:ln w="0"/>
                <a:solidFill>
                  <a:srgbClr val="E438AF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Segoe Print" panose="02000600000000000000" pitchFamily="2" charset="0"/>
              </a:rPr>
              <a:t>could </a:t>
            </a:r>
            <a:r>
              <a:rPr lang="en-US" sz="2000" b="1" spc="50" dirty="0">
                <a:ln w="0"/>
                <a:solidFill>
                  <a:srgbClr val="E438AF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Segoe Print" panose="02000600000000000000" pitchFamily="2" charset="0"/>
              </a:rPr>
              <a:t>save </a:t>
            </a:r>
            <a:r>
              <a:rPr lang="en-US" sz="2000" b="1" spc="50" dirty="0" smtClean="0">
                <a:ln w="0"/>
                <a:solidFill>
                  <a:srgbClr val="E438AF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Segoe Print" panose="02000600000000000000" pitchFamily="2" charset="0"/>
              </a:rPr>
              <a:t>energy. They could turn </a:t>
            </a:r>
            <a:r>
              <a:rPr lang="en-US" sz="2000" b="1" spc="50" dirty="0">
                <a:ln w="0"/>
                <a:solidFill>
                  <a:srgbClr val="E438AF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Segoe Print" panose="02000600000000000000" pitchFamily="2" charset="0"/>
              </a:rPr>
              <a:t>off lights and devices automatically when no one is using </a:t>
            </a:r>
            <a:r>
              <a:rPr lang="en-US" sz="2000" b="1" spc="50" dirty="0" smtClean="0">
                <a:ln w="0"/>
                <a:solidFill>
                  <a:srgbClr val="E438AF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Segoe Print" panose="02000600000000000000" pitchFamily="2" charset="0"/>
              </a:rPr>
              <a:t>them.</a:t>
            </a:r>
            <a:endParaRPr lang="en-US" sz="2000" b="1" spc="50" dirty="0">
              <a:ln w="0"/>
              <a:solidFill>
                <a:srgbClr val="E438AF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latin typeface="Segoe Print" panose="02000600000000000000" pitchFamily="2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6282973" y="5296965"/>
            <a:ext cx="5268211" cy="1015663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000" b="1" spc="50" dirty="0">
                <a:ln w="0"/>
                <a:solidFill>
                  <a:srgbClr val="38CBC8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Segoe Print" panose="02000600000000000000" pitchFamily="2" charset="0"/>
              </a:rPr>
              <a:t>Smart bathrooms will save water, with showers that turn off when the water has been running too long.</a:t>
            </a:r>
            <a:endParaRPr lang="en-US" sz="2000" b="1" cap="none" spc="50" dirty="0">
              <a:ln w="0"/>
              <a:solidFill>
                <a:srgbClr val="38CBC8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latin typeface="Segoe Print" panose="020006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110662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  <p:bldP spid="7" grpId="0"/>
      <p:bldP spid="8" grpId="0"/>
      <p:bldP spid="9" grpId="0"/>
      <p:bldP spid="12" grpId="0"/>
      <p:bldP spid="1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47674" y="995393"/>
            <a:ext cx="11363325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 b="1" u="sng" spc="50" dirty="0" smtClean="0">
                <a:ln w="0"/>
                <a:solidFill>
                  <a:srgbClr val="E438AF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Segoe Print" panose="02000600000000000000" pitchFamily="2" charset="0"/>
              </a:rPr>
              <a:t>Technology will make homes smarter in the future and change the way families live.</a:t>
            </a:r>
            <a:r>
              <a:rPr lang="en-US" sz="2400" b="1" spc="50" dirty="0" smtClean="0">
                <a:ln w="0"/>
                <a:solidFill>
                  <a:srgbClr val="E438AF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Segoe Print" panose="02000600000000000000" pitchFamily="2" charset="0"/>
              </a:rPr>
              <a:t> </a:t>
            </a:r>
            <a:r>
              <a:rPr lang="en-US" sz="2400" b="1" u="sng" spc="50" dirty="0" smtClean="0">
                <a:ln w="0"/>
                <a:solidFill>
                  <a:schemeClr val="accent2">
                    <a:lumMod val="60000"/>
                    <a:lumOff val="40000"/>
                  </a:schemeClr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Segoe Print" panose="02000600000000000000" pitchFamily="2" charset="0"/>
              </a:rPr>
              <a:t>First of all,</a:t>
            </a:r>
            <a:r>
              <a:rPr lang="en-US" sz="2400" b="1" spc="50" dirty="0" smtClean="0">
                <a:ln w="0"/>
                <a:solidFill>
                  <a:schemeClr val="accent2">
                    <a:lumMod val="60000"/>
                    <a:lumOff val="40000"/>
                  </a:schemeClr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Segoe Print" panose="02000600000000000000" pitchFamily="2" charset="0"/>
              </a:rPr>
              <a:t> </a:t>
            </a:r>
            <a:r>
              <a:rPr lang="en-US" b="1" spc="50" dirty="0" smtClean="0">
                <a:ln w="0"/>
                <a:solidFill>
                  <a:schemeClr val="accent1">
                    <a:lumMod val="75000"/>
                  </a:schemeClr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Segoe Print" panose="02000600000000000000" pitchFamily="2" charset="0"/>
              </a:rPr>
              <a:t>smart kitchens </a:t>
            </a:r>
            <a:r>
              <a:rPr lang="en-US" sz="2400" b="1" spc="50" dirty="0" smtClean="0">
                <a:ln w="0"/>
                <a:solidFill>
                  <a:schemeClr val="accent6">
                    <a:lumMod val="60000"/>
                    <a:lumOff val="40000"/>
                  </a:schemeClr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Segoe Print" panose="02000600000000000000" pitchFamily="2" charset="0"/>
              </a:rPr>
              <a:t>will</a:t>
            </a:r>
            <a:r>
              <a:rPr lang="en-US" b="1" spc="50" dirty="0" smtClean="0">
                <a:ln w="0"/>
                <a:solidFill>
                  <a:schemeClr val="accent1">
                    <a:lumMod val="75000"/>
                  </a:schemeClr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Segoe Print" panose="02000600000000000000" pitchFamily="2" charset="0"/>
              </a:rPr>
              <a:t> help with cooking. </a:t>
            </a:r>
            <a:r>
              <a:rPr lang="en-US" sz="2400" b="1" u="sng" spc="50" dirty="0" smtClean="0">
                <a:ln w="0"/>
                <a:solidFill>
                  <a:schemeClr val="accent2">
                    <a:lumMod val="60000"/>
                    <a:lumOff val="40000"/>
                  </a:schemeClr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Segoe Print" panose="02000600000000000000" pitchFamily="2" charset="0"/>
              </a:rPr>
              <a:t>For example, </a:t>
            </a:r>
            <a:r>
              <a:rPr lang="en-US" b="1" spc="50" dirty="0" smtClean="0">
                <a:ln w="0"/>
                <a:solidFill>
                  <a:schemeClr val="accent1">
                    <a:lumMod val="75000"/>
                  </a:schemeClr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Segoe Print" panose="02000600000000000000" pitchFamily="2" charset="0"/>
              </a:rPr>
              <a:t>smart kitchens </a:t>
            </a:r>
            <a:r>
              <a:rPr lang="en-US" sz="2400" b="1" spc="50" dirty="0" smtClean="0">
                <a:ln w="0"/>
                <a:solidFill>
                  <a:schemeClr val="accent6">
                    <a:lumMod val="60000"/>
                    <a:lumOff val="40000"/>
                  </a:schemeClr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Segoe Print" panose="02000600000000000000" pitchFamily="2" charset="0"/>
              </a:rPr>
              <a:t>will</a:t>
            </a:r>
            <a:r>
              <a:rPr lang="en-US" b="1" spc="50" dirty="0" smtClean="0">
                <a:ln w="0"/>
                <a:solidFill>
                  <a:schemeClr val="accent1">
                    <a:lumMod val="75000"/>
                  </a:schemeClr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Segoe Print" panose="02000600000000000000" pitchFamily="2" charset="0"/>
              </a:rPr>
              <a:t> have ovens that set the right temperature and fridges that remind you when food is running out. </a:t>
            </a:r>
            <a:r>
              <a:rPr lang="en-US" sz="2400" b="1" u="sng" spc="50" dirty="0" smtClean="0">
                <a:ln w="0"/>
                <a:solidFill>
                  <a:schemeClr val="accent2">
                    <a:lumMod val="60000"/>
                    <a:lumOff val="40000"/>
                  </a:schemeClr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Segoe Print" panose="02000600000000000000" pitchFamily="2" charset="0"/>
              </a:rPr>
              <a:t>Furthermore,</a:t>
            </a:r>
            <a:r>
              <a:rPr lang="en-US" sz="2400" b="1" spc="50" dirty="0" smtClean="0">
                <a:ln w="0"/>
                <a:solidFill>
                  <a:schemeClr val="accent2">
                    <a:lumMod val="60000"/>
                    <a:lumOff val="40000"/>
                  </a:schemeClr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Segoe Print" panose="02000600000000000000" pitchFamily="2" charset="0"/>
              </a:rPr>
              <a:t> </a:t>
            </a:r>
            <a:r>
              <a:rPr lang="en-US" b="1" spc="50" dirty="0" smtClean="0">
                <a:ln w="0"/>
                <a:solidFill>
                  <a:schemeClr val="accent1">
                    <a:lumMod val="75000"/>
                  </a:schemeClr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Segoe Print" panose="02000600000000000000" pitchFamily="2" charset="0"/>
              </a:rPr>
              <a:t>smart bathrooms </a:t>
            </a:r>
            <a:r>
              <a:rPr lang="en-US" sz="2400" b="1" spc="50" dirty="0" smtClean="0">
                <a:ln w="0"/>
                <a:solidFill>
                  <a:schemeClr val="accent6">
                    <a:lumMod val="60000"/>
                    <a:lumOff val="40000"/>
                  </a:schemeClr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Segoe Print" panose="02000600000000000000" pitchFamily="2" charset="0"/>
              </a:rPr>
              <a:t>might</a:t>
            </a:r>
            <a:r>
              <a:rPr lang="en-US" b="1" spc="50" dirty="0" smtClean="0">
                <a:ln w="0"/>
                <a:solidFill>
                  <a:schemeClr val="accent1">
                    <a:lumMod val="75000"/>
                  </a:schemeClr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Segoe Print" panose="02000600000000000000" pitchFamily="2" charset="0"/>
              </a:rPr>
              <a:t> save water, with showers that turn off when the water has been running too long. </a:t>
            </a:r>
            <a:r>
              <a:rPr lang="en-US" sz="2400" b="1" u="sng" spc="50" dirty="0" smtClean="0">
                <a:ln w="0"/>
                <a:solidFill>
                  <a:schemeClr val="accent2">
                    <a:lumMod val="60000"/>
                    <a:lumOff val="40000"/>
                  </a:schemeClr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Segoe Print" panose="02000600000000000000" pitchFamily="2" charset="0"/>
              </a:rPr>
              <a:t>Last but not least,</a:t>
            </a:r>
            <a:r>
              <a:rPr lang="en-US" sz="2800" b="1" spc="50" dirty="0" smtClean="0">
                <a:ln w="0"/>
                <a:solidFill>
                  <a:schemeClr val="accent2">
                    <a:lumMod val="60000"/>
                    <a:lumOff val="40000"/>
                  </a:schemeClr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Segoe Print" panose="02000600000000000000" pitchFamily="2" charset="0"/>
              </a:rPr>
              <a:t> </a:t>
            </a:r>
            <a:r>
              <a:rPr lang="en-US" b="1" spc="50" dirty="0" smtClean="0">
                <a:ln w="0"/>
                <a:solidFill>
                  <a:schemeClr val="accent1">
                    <a:lumMod val="75000"/>
                  </a:schemeClr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Segoe Print" panose="02000600000000000000" pitchFamily="2" charset="0"/>
              </a:rPr>
              <a:t>smart </a:t>
            </a:r>
            <a:r>
              <a:rPr lang="en-US" b="1" spc="50" dirty="0">
                <a:ln w="0"/>
                <a:solidFill>
                  <a:schemeClr val="accent1">
                    <a:lumMod val="75000"/>
                  </a:schemeClr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Segoe Print" panose="02000600000000000000" pitchFamily="2" charset="0"/>
              </a:rPr>
              <a:t>homes </a:t>
            </a:r>
            <a:r>
              <a:rPr lang="en-US" sz="2400" b="1" spc="50" dirty="0">
                <a:ln w="0"/>
                <a:solidFill>
                  <a:schemeClr val="accent6">
                    <a:lumMod val="60000"/>
                    <a:lumOff val="40000"/>
                  </a:schemeClr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Segoe Print" panose="02000600000000000000" pitchFamily="2" charset="0"/>
              </a:rPr>
              <a:t>could</a:t>
            </a:r>
            <a:r>
              <a:rPr lang="en-US" b="1" spc="50" dirty="0">
                <a:ln w="0"/>
                <a:solidFill>
                  <a:schemeClr val="accent1">
                    <a:lumMod val="75000"/>
                  </a:schemeClr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Segoe Print" panose="02000600000000000000" pitchFamily="2" charset="0"/>
              </a:rPr>
              <a:t> save energy. They could turn off lights and devices automatically when no one is using </a:t>
            </a:r>
            <a:r>
              <a:rPr lang="en-US" b="1" spc="50" dirty="0" smtClean="0">
                <a:ln w="0"/>
                <a:solidFill>
                  <a:schemeClr val="accent1">
                    <a:lumMod val="75000"/>
                  </a:schemeClr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Segoe Print" panose="02000600000000000000" pitchFamily="2" charset="0"/>
              </a:rPr>
              <a:t>them. </a:t>
            </a:r>
            <a:r>
              <a:rPr lang="en-US" sz="2400" b="1" u="sng" spc="50" dirty="0" smtClean="0">
                <a:ln w="0"/>
                <a:solidFill>
                  <a:schemeClr val="accent2">
                    <a:lumMod val="60000"/>
                    <a:lumOff val="40000"/>
                  </a:schemeClr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Segoe Print" panose="02000600000000000000" pitchFamily="2" charset="0"/>
              </a:rPr>
              <a:t>To sum up</a:t>
            </a:r>
            <a:r>
              <a:rPr lang="en-US" sz="2800" b="1" u="sng" spc="50" dirty="0" smtClean="0">
                <a:ln w="0"/>
                <a:solidFill>
                  <a:schemeClr val="accent2">
                    <a:lumMod val="60000"/>
                    <a:lumOff val="40000"/>
                  </a:schemeClr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Segoe Print" panose="02000600000000000000" pitchFamily="2" charset="0"/>
              </a:rPr>
              <a:t>,</a:t>
            </a:r>
            <a:r>
              <a:rPr lang="en-US" sz="2800" b="1" spc="50" dirty="0" smtClean="0">
                <a:ln w="0"/>
                <a:solidFill>
                  <a:schemeClr val="accent2">
                    <a:lumMod val="60000"/>
                    <a:lumOff val="40000"/>
                  </a:schemeClr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Segoe Print" panose="02000600000000000000" pitchFamily="2" charset="0"/>
              </a:rPr>
              <a:t> </a:t>
            </a:r>
            <a:r>
              <a:rPr lang="en-US" sz="2400" b="1" u="sng" spc="50" dirty="0" smtClean="0">
                <a:ln w="0"/>
                <a:solidFill>
                  <a:srgbClr val="E438AF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Segoe Print" panose="02000600000000000000" pitchFamily="2" charset="0"/>
              </a:rPr>
              <a:t>technology will make homes easier to live in for all families. </a:t>
            </a:r>
            <a:endParaRPr lang="en-US" sz="2400" b="1" u="sng" spc="50" dirty="0">
              <a:ln w="0"/>
              <a:solidFill>
                <a:srgbClr val="E438AF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latin typeface="Segoe Print" panose="020006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7563206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4375" y="160337"/>
            <a:ext cx="10896600" cy="1325563"/>
          </a:xfrm>
        </p:spPr>
        <p:txBody>
          <a:bodyPr>
            <a:norm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r>
              <a:rPr lang="en-US" sz="3200" b="1" dirty="0" smtClean="0">
                <a:ln/>
                <a:solidFill>
                  <a:schemeClr val="accent3"/>
                </a:solidFill>
                <a:latin typeface="Segoe Print" panose="02000600000000000000" pitchFamily="2" charset="0"/>
              </a:rPr>
              <a:t>Practice writing a Main </a:t>
            </a:r>
            <a:r>
              <a:rPr lang="en-US" sz="3200" b="1" dirty="0">
                <a:ln/>
                <a:solidFill>
                  <a:schemeClr val="accent3"/>
                </a:solidFill>
                <a:latin typeface="Segoe Print" panose="02000600000000000000" pitchFamily="2" charset="0"/>
              </a:rPr>
              <a:t>I</a:t>
            </a:r>
            <a:r>
              <a:rPr lang="en-US" sz="3200" b="1" dirty="0" smtClean="0">
                <a:ln/>
                <a:solidFill>
                  <a:schemeClr val="accent3"/>
                </a:solidFill>
                <a:latin typeface="Segoe Print" panose="02000600000000000000" pitchFamily="2" charset="0"/>
              </a:rPr>
              <a:t>dea and Details paragraph about the following topic. </a:t>
            </a:r>
            <a:endParaRPr lang="en-US" sz="3200" b="1" dirty="0">
              <a:ln/>
              <a:solidFill>
                <a:schemeClr val="accent3"/>
              </a:solidFill>
              <a:latin typeface="Segoe Print" panose="02000600000000000000" pitchFamily="2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13074" y="1314449"/>
            <a:ext cx="8459626" cy="5428425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2814208" y="1847850"/>
            <a:ext cx="5939267" cy="1200329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400" b="1" spc="50" dirty="0" smtClean="0">
                <a:ln w="0"/>
                <a:solidFill>
                  <a:schemeClr val="accent1">
                    <a:lumMod val="75000"/>
                  </a:schemeClr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Segoe Print" panose="02000600000000000000" pitchFamily="2" charset="0"/>
              </a:rPr>
              <a:t>Technology will change transportation in the future and make travel easier for everyone. </a:t>
            </a:r>
            <a:endParaRPr lang="en-US" sz="2400" b="1" cap="none" spc="50" dirty="0">
              <a:ln w="0"/>
              <a:solidFill>
                <a:schemeClr val="accent1">
                  <a:lumMod val="75000"/>
                </a:schemeClr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latin typeface="Segoe Print" panose="020006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648625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4676</TotalTime>
  <Words>584</Words>
  <Application>Microsoft Office PowerPoint</Application>
  <PresentationFormat>Widescreen</PresentationFormat>
  <Paragraphs>43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Segoe Print</vt:lpstr>
      <vt:lpstr>Office Theme</vt:lpstr>
      <vt:lpstr>Writing a Main Idea and Details Paragraph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Practice writing a Main Idea and Details paragraph about the following topic. </vt:lpstr>
      <vt:lpstr>PowerPoint Presentation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Diana Shaban</dc:creator>
  <cp:lastModifiedBy>Diana Shaban</cp:lastModifiedBy>
  <cp:revision>16</cp:revision>
  <dcterms:created xsi:type="dcterms:W3CDTF">2024-11-27T05:29:26Z</dcterms:created>
  <dcterms:modified xsi:type="dcterms:W3CDTF">2025-11-27T11:27:19Z</dcterms:modified>
</cp:coreProperties>
</file>