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4" r:id="rId5"/>
    <p:sldId id="385" r:id="rId6"/>
    <p:sldId id="303" r:id="rId7"/>
    <p:sldId id="320" r:id="rId8"/>
    <p:sldId id="304" r:id="rId9"/>
    <p:sldId id="305" r:id="rId10"/>
    <p:sldId id="465" r:id="rId11"/>
    <p:sldId id="380" r:id="rId12"/>
    <p:sldId id="383" r:id="rId13"/>
    <p:sldId id="386" r:id="rId14"/>
    <p:sldId id="466" r:id="rId15"/>
    <p:sldId id="467" r:id="rId16"/>
    <p:sldId id="468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8F8F8"/>
    <a:srgbClr val="FFCCCC"/>
    <a:srgbClr val="FF99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hlinkClick r:id="rId2" action="ppaction://hlinksldjump"/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  <a:hlinkClick r:id="rId3" action="ppaction://hlinksldjump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4" action="ppaction://hlinksldjump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4" action="ppaction://hlinksldjump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5" action="ppaction://hlinksldjump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6" action="ppaction://hlinksldjump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" action="ppaction://noaction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98791" y="1788372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  <a:hlinkClick r:id="rId7" action="ppaction://hlinksldjump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" action="ppaction://noaction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" action="ppaction://noaction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" action="ppaction://noaction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B737CE5B-B25A-494B-BFEF-F96EEBED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53" y="0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C2AA7B-D64D-447F-9275-A7C3DB2D8282}"/>
              </a:ext>
            </a:extLst>
          </p:cNvPr>
          <p:cNvSpPr/>
          <p:nvPr/>
        </p:nvSpPr>
        <p:spPr>
          <a:xfrm>
            <a:off x="3232297" y="1938740"/>
            <a:ext cx="7329441" cy="249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cs typeface="+mj-cs"/>
              </a:rPr>
              <a:t>Unit</a:t>
            </a:r>
            <a:r>
              <a:rPr lang="ar-SA" sz="3600" dirty="0">
                <a:cs typeface="+mj-cs"/>
              </a:rPr>
              <a:t>: </a:t>
            </a:r>
            <a:r>
              <a:rPr lang="en-US" sz="3600" dirty="0">
                <a:cs typeface="+mj-cs"/>
              </a:rPr>
              <a:t> 1 &gt;&gt;  </a:t>
            </a:r>
            <a:r>
              <a:rPr lang="en-US" sz="3600" b="1" u="sng" dirty="0">
                <a:cs typeface="+mj-cs"/>
              </a:rPr>
              <a:t>If Poem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cs typeface="+mj-cs"/>
              </a:rPr>
              <a:t>Subject: Problem-Solving Essay</a:t>
            </a:r>
            <a:endParaRPr lang="ar-SA" sz="3600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cs typeface="+mj-cs"/>
              </a:rPr>
              <a:t>Grade: SEVEN</a:t>
            </a:r>
            <a:endParaRPr lang="ar-JO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0703-8ACF-9BCF-5E91-3BCCBA74B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B002122-286F-080E-0A11-98C12DA59D12}"/>
              </a:ext>
            </a:extLst>
          </p:cNvPr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9B230DE-78E5-9D86-A5D0-CF44F873CFB0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95BFA9C-88B3-C248-A248-10CF059C8D9E}"/>
              </a:ext>
            </a:extLst>
          </p:cNvPr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C815B6B-1A94-8241-8C7B-0FA109B5DBE4}"/>
              </a:ext>
            </a:extLst>
          </p:cNvPr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6ED2BA8-4477-20A1-6A65-4DC853B53216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2E1E974-B134-8CAD-BD7B-DCFA89E303B3}"/>
              </a:ext>
            </a:extLst>
          </p:cNvPr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F085CF81-4D1B-97B5-C31F-D00A0DECA271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164EA6-18E2-25AF-974C-DEA4D684FE39}"/>
              </a:ext>
            </a:extLst>
          </p:cNvPr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6FEE0B9-3920-B661-B6C0-2A70FA1719E1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A9984B50-43BB-DA8D-2F65-8B4080EAD1DB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CEAEC63C-3689-9D8A-625C-74402D5042EF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2FC49089-F760-1F15-8BBD-0EFD2E7BF0C4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8D73D61-E37F-AD75-2EB7-EC2D4A5DB6E8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93223973-B21C-A6CF-D5F9-535E591CD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58D1E6F-7476-B5E5-808B-31771485F66C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EB98CAB8-6392-07AF-CF81-8199996F8C35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3A86C20-FB5A-D0CF-EE1E-CF7159AA3DD6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26AB84D-B6F6-1A7B-C01A-77411069C2B0}"/>
              </a:ext>
            </a:extLst>
          </p:cNvPr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2151E1C-0CF8-B839-B0D3-5BC248A59F6B}"/>
              </a:ext>
            </a:extLst>
          </p:cNvPr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4FDA51D-601A-1A01-A1AC-1908A31511BA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CF5FEB82-D04E-63BF-B437-BD561FA61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769" y="6129076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Entry And Exit Sign Stock Illustration - Download Image Now - Exit Sign,  Entering, Sign - iStock">
            <a:extLst>
              <a:ext uri="{FF2B5EF4-FFF2-40B4-BE49-F238E27FC236}">
                <a16:creationId xmlns:a16="http://schemas.microsoft.com/office/drawing/2014/main" id="{79C2BFF4-87ED-8AD9-C1BF-8F193F30E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5" t="2757" r="3274" b="3427"/>
          <a:stretch/>
        </p:blipFill>
        <p:spPr bwMode="auto">
          <a:xfrm>
            <a:off x="8385620" y="1998230"/>
            <a:ext cx="2581275" cy="395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ree Printable Exit Ticket Templates [PDF, Word] Examples">
            <a:extLst>
              <a:ext uri="{FF2B5EF4-FFF2-40B4-BE49-F238E27FC236}">
                <a16:creationId xmlns:a16="http://schemas.microsoft.com/office/drawing/2014/main" id="{89B83AE6-77E9-5E5B-1393-47806E802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2" b="4825"/>
          <a:stretch/>
        </p:blipFill>
        <p:spPr bwMode="auto">
          <a:xfrm>
            <a:off x="3026569" y="1467372"/>
            <a:ext cx="5015046" cy="506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82921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5B7B3-43A8-132E-EF5C-5512B2622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3740659F-E662-B145-0C25-DC8BAC60BBCA}"/>
              </a:ext>
            </a:extLst>
          </p:cNvPr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DD459B3D-DD40-697C-A38F-E91FF9DB1D0B}"/>
              </a:ext>
            </a:extLst>
          </p:cNvPr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39CAC64F-E429-E121-917B-81F559163282}"/>
              </a:ext>
            </a:extLst>
          </p:cNvPr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C8E2F4DD-D108-2DFE-11FF-E41F41B967EB}"/>
              </a:ext>
            </a:extLst>
          </p:cNvPr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D1AE5BD-F07C-3CAC-2D2E-63381CA00E25}"/>
              </a:ext>
            </a:extLst>
          </p:cNvPr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D121261-F5DA-A0A2-71D2-944A825B6F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9" y="12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48C69C9B-9E5C-E135-BE90-8BBA378E1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71AE005-577D-438D-A68C-89202C07B3F0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6275E629-8AE4-65A7-F331-DC291F6B2EC9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86590128-D290-99E3-5F21-3018D5743B56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10:00 minutes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59D9541-4405-AFDE-4D5B-A3CC43D94ED5}"/>
              </a:ext>
            </a:extLst>
          </p:cNvPr>
          <p:cNvSpPr txBox="1"/>
          <p:nvPr/>
        </p:nvSpPr>
        <p:spPr>
          <a:xfrm>
            <a:off x="468880" y="1298269"/>
            <a:ext cx="873316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endParaRPr lang="en-US" sz="2800" b="1" dirty="0">
              <a:cs typeface="GE SS Text Bold" pitchFamily="18" charset="-78"/>
            </a:endParaRPr>
          </a:p>
          <a:p>
            <a:pPr algn="r"/>
            <a:endParaRPr lang="ar-JO" sz="2000" b="1" dirty="0"/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DE115C88-9C8D-AE6B-3E88-DADC38A09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D9E3CCA-6526-E659-2773-122BB3D13007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C904F-417A-68F1-D4F7-C3DC78090E6A}"/>
              </a:ext>
            </a:extLst>
          </p:cNvPr>
          <p:cNvSpPr txBox="1"/>
          <p:nvPr/>
        </p:nvSpPr>
        <p:spPr>
          <a:xfrm>
            <a:off x="603471" y="1426513"/>
            <a:ext cx="449238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Suggested Topics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037988-7CFF-16B2-EF53-51B7875CC326}"/>
              </a:ext>
            </a:extLst>
          </p:cNvPr>
          <p:cNvSpPr/>
          <p:nvPr/>
        </p:nvSpPr>
        <p:spPr>
          <a:xfrm>
            <a:off x="2706582" y="2400706"/>
            <a:ext cx="566212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Bullying</a:t>
            </a:r>
          </a:p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sleep</a:t>
            </a:r>
          </a:p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much homework</a:t>
            </a:r>
          </a:p>
          <a:p>
            <a:pPr algn="ctr"/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addiction</a:t>
            </a:r>
          </a:p>
          <a:p>
            <a:pPr algn="ctr"/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Cafeteria food problems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stress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4873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EE18F-7E3B-C062-B8AF-3CBACDBEA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3D260D4C-7616-2D8F-8B51-64EA1C238AE0}"/>
              </a:ext>
            </a:extLst>
          </p:cNvPr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3A06040F-7B82-0B2A-58AD-395762DB4CB6}"/>
              </a:ext>
            </a:extLst>
          </p:cNvPr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A5494B88-0904-041E-92CA-401D572D22B9}"/>
              </a:ext>
            </a:extLst>
          </p:cNvPr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C96CBBF3-FB6D-0B14-2DDC-7E8704CD6161}"/>
              </a:ext>
            </a:extLst>
          </p:cNvPr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5E0A5F-FF99-199D-22EE-BEFDD56499EE}"/>
              </a:ext>
            </a:extLst>
          </p:cNvPr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4695250-6906-78A2-F4A2-DA312A4FA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9" y="12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865257AA-1111-1621-9416-2A5927E5C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E316317-3704-7657-2715-3507A0FD9C7C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C4F9A68-810C-6912-96D8-1350A498F59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42CB1495-C6EA-F9F1-C87F-4C03917B0BD1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10:00 minutes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C6946BE-DE3C-10F5-19F1-E16997B1B599}"/>
              </a:ext>
            </a:extLst>
          </p:cNvPr>
          <p:cNvSpPr txBox="1"/>
          <p:nvPr/>
        </p:nvSpPr>
        <p:spPr>
          <a:xfrm>
            <a:off x="468880" y="1298269"/>
            <a:ext cx="873316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endParaRPr lang="en-US" sz="2800" b="1" dirty="0">
              <a:cs typeface="GE SS Text Bold" pitchFamily="18" charset="-78"/>
            </a:endParaRPr>
          </a:p>
          <a:p>
            <a:pPr algn="r"/>
            <a:endParaRPr lang="ar-JO" sz="2000" b="1" dirty="0"/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C10299DF-0FA3-DC67-CA1C-C70042B46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456634B-52C9-8C39-275F-B55D8758F8C3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D93FC-F453-C61D-39D4-6DA1FAD2DD44}"/>
              </a:ext>
            </a:extLst>
          </p:cNvPr>
          <p:cNvSpPr txBox="1"/>
          <p:nvPr/>
        </p:nvSpPr>
        <p:spPr>
          <a:xfrm>
            <a:off x="603471" y="1426513"/>
            <a:ext cx="449238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Suggested Topics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90B14-EE8E-F142-6A94-9BF40DC23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58" y="2172111"/>
            <a:ext cx="6546776" cy="436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8690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E9EB98-F0AC-4FC3-97D7-74E5C08AE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4" y="116958"/>
            <a:ext cx="5869171" cy="6666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CF7368-441C-4FDF-9F67-3C0F6AFE1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958"/>
            <a:ext cx="5869171" cy="666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1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DS03 Green Chalk Board for College Durable, Professional Design at  Attractive Prices">
            <a:extLst>
              <a:ext uri="{FF2B5EF4-FFF2-40B4-BE49-F238E27FC236}">
                <a16:creationId xmlns:a16="http://schemas.microsoft.com/office/drawing/2014/main" id="{77C76AD9-10C3-2DB4-286A-4F09CF177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6" y="595588"/>
            <a:ext cx="10212324" cy="566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BE3C41-FDC5-3BED-FECD-89DCDDA7531E}"/>
              </a:ext>
            </a:extLst>
          </p:cNvPr>
          <p:cNvSpPr/>
          <p:nvPr/>
        </p:nvSpPr>
        <p:spPr>
          <a:xfrm>
            <a:off x="2823143" y="2705725"/>
            <a:ext cx="65457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Week 4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B20AFA-0A3F-BD63-7CD2-8E7A99AA92B3}"/>
              </a:ext>
            </a:extLst>
          </p:cNvPr>
          <p:cNvSpPr txBox="1"/>
          <p:nvPr/>
        </p:nvSpPr>
        <p:spPr>
          <a:xfrm>
            <a:off x="3708653" y="1089744"/>
            <a:ext cx="4590288" cy="707886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UNIT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1A689-8347-CCDA-E9AA-D89FD159DA16}"/>
              </a:ext>
            </a:extLst>
          </p:cNvPr>
          <p:cNvSpPr txBox="1"/>
          <p:nvPr/>
        </p:nvSpPr>
        <p:spPr>
          <a:xfrm>
            <a:off x="2609849" y="5128344"/>
            <a:ext cx="6787896" cy="707886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Problem-Solving Essay</a:t>
            </a:r>
          </a:p>
        </p:txBody>
      </p:sp>
    </p:spTree>
    <p:extLst>
      <p:ext uri="{BB962C8B-B14F-4D97-AF65-F5344CB8AC3E}">
        <p14:creationId xmlns:p14="http://schemas.microsoft.com/office/powerpoint/2010/main" val="112013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68880" y="1298269"/>
            <a:ext cx="873316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endParaRPr lang="en-US" sz="2800" b="1" dirty="0">
              <a:cs typeface="GE SS Text Bold" pitchFamily="18" charset="-78"/>
            </a:endParaRPr>
          </a:p>
          <a:p>
            <a:pPr algn="r"/>
            <a:endParaRPr lang="ar-JO" sz="2000" b="1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A377B85-2F22-45D6-B306-BACAFE1AB7D8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C8AF74-B50A-4805-A8E4-A41139DDDC04}"/>
              </a:ext>
            </a:extLst>
          </p:cNvPr>
          <p:cNvSpPr txBox="1"/>
          <p:nvPr/>
        </p:nvSpPr>
        <p:spPr>
          <a:xfrm>
            <a:off x="884575" y="1840213"/>
            <a:ext cx="30233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706FF-838A-7336-5009-F360C5EC8EA5}"/>
              </a:ext>
            </a:extLst>
          </p:cNvPr>
          <p:cNvSpPr txBox="1"/>
          <p:nvPr/>
        </p:nvSpPr>
        <p:spPr>
          <a:xfrm>
            <a:off x="606863" y="2678021"/>
            <a:ext cx="1007885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should be able to discuss a problem they face at school and find out some solutions</a:t>
            </a:r>
          </a:p>
          <a:p>
            <a:pPr lvl="0"/>
            <a:endParaRPr lang="en-US" sz="2800" dirty="0"/>
          </a:p>
          <a:p>
            <a:pPr marL="457200" lvl="0" indent="-457200">
              <a:buFontTx/>
              <a:buChar char="-"/>
            </a:pPr>
            <a:r>
              <a:rPr lang="en-US" sz="2800" dirty="0">
                <a:latin typeface="Arial" panose="020B0604020202020204" pitchFamily="34" charset="0"/>
              </a:rPr>
              <a:t>to o</a:t>
            </a:r>
            <a:r>
              <a:rPr lang="en-US" altLang="en-US" sz="2800" dirty="0">
                <a:latin typeface="Arial" panose="020B0604020202020204" pitchFamily="34" charset="0"/>
              </a:rPr>
              <a:t>rganize ideas in a clear problem-solution essay structure</a:t>
            </a:r>
          </a:p>
          <a:p>
            <a:pPr lvl="0"/>
            <a:endParaRPr lang="en-US" sz="2800" dirty="0">
              <a:latin typeface="Arial" panose="020B0604020202020204" pitchFamily="34" charset="0"/>
            </a:endParaRPr>
          </a:p>
          <a:p>
            <a:pPr lvl="0"/>
            <a:r>
              <a:rPr lang="en-US" sz="2800" dirty="0">
                <a:latin typeface="Arial" panose="020B0604020202020204" pitchFamily="34" charset="0"/>
              </a:rPr>
              <a:t>-   to c</a:t>
            </a:r>
            <a:r>
              <a:rPr lang="en-US" sz="2800" dirty="0"/>
              <a:t>ollaborate effectively using Kagan structures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Picture 2" descr="Outcomes - Connecting the Dots">
            <a:extLst>
              <a:ext uri="{FF2B5EF4-FFF2-40B4-BE49-F238E27FC236}">
                <a16:creationId xmlns:a16="http://schemas.microsoft.com/office/drawing/2014/main" id="{5638A2A4-D27A-5D27-EF6B-341AEFF81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783" y="1510532"/>
            <a:ext cx="1457910" cy="11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F19A321-9AFF-4F4E-8EEF-EF78812DE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277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DC8AF74-B50A-4805-A8E4-A41139DDDC04}"/>
              </a:ext>
            </a:extLst>
          </p:cNvPr>
          <p:cNvSpPr txBox="1"/>
          <p:nvPr/>
        </p:nvSpPr>
        <p:spPr>
          <a:xfrm>
            <a:off x="922122" y="530303"/>
            <a:ext cx="249760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C71467-D31F-F150-F8A8-2AFA8A1FCC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175" t="29332" r="39775" b="19601"/>
          <a:stretch>
            <a:fillRect/>
          </a:stretch>
        </p:blipFill>
        <p:spPr>
          <a:xfrm>
            <a:off x="371725" y="2629193"/>
            <a:ext cx="3048000" cy="3970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9E343C-F1CB-76C6-E2CB-70DAB689B00A}"/>
              </a:ext>
            </a:extLst>
          </p:cNvPr>
          <p:cNvSpPr txBox="1"/>
          <p:nvPr/>
        </p:nvSpPr>
        <p:spPr>
          <a:xfrm>
            <a:off x="832607" y="1342024"/>
            <a:ext cx="105680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 are a detective in school! Your mission: Find 3 common problems that students face every day.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758D9-976E-7CF7-403E-70EDBB174084}"/>
              </a:ext>
            </a:extLst>
          </p:cNvPr>
          <p:cNvSpPr txBox="1"/>
          <p:nvPr/>
        </p:nvSpPr>
        <p:spPr>
          <a:xfrm>
            <a:off x="5306037" y="5138067"/>
            <a:ext cx="60946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“Which of these problems can we actually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solve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if we work together?”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1DF027-91E8-1F67-153A-102F4D396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566" y="270709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1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66930"/>
              <a:ext cx="1299081" cy="5583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05:00 minutes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68880" y="1298269"/>
            <a:ext cx="873316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endParaRPr lang="en-US" sz="2800" b="1" dirty="0">
              <a:cs typeface="GE SS Text Bold" pitchFamily="18" charset="-78"/>
            </a:endParaRPr>
          </a:p>
          <a:p>
            <a:pPr algn="r"/>
            <a:endParaRPr lang="ar-JO" sz="2000" b="1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A377B85-2F22-45D6-B306-BACAFE1AB7D8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EC12C-8920-9790-5D1E-39B61957F08C}"/>
              </a:ext>
            </a:extLst>
          </p:cNvPr>
          <p:cNvSpPr txBox="1"/>
          <p:nvPr/>
        </p:nvSpPr>
        <p:spPr>
          <a:xfrm>
            <a:off x="507177" y="1377617"/>
            <a:ext cx="361402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PREASSESSMENT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ADA15-F476-E347-85A5-56C9878A26AF}"/>
              </a:ext>
            </a:extLst>
          </p:cNvPr>
          <p:cNvSpPr txBox="1"/>
          <p:nvPr/>
        </p:nvSpPr>
        <p:spPr>
          <a:xfrm>
            <a:off x="612648" y="2036933"/>
            <a:ext cx="8065008" cy="187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*What is the </a:t>
            </a:r>
            <a:r>
              <a:rPr lang="en-US" sz="2400" i="1" u="sng" dirty="0"/>
              <a:t>main purpose</a:t>
            </a:r>
            <a:r>
              <a:rPr lang="en-US" sz="2400" dirty="0"/>
              <a:t> of a problem-solution essay?</a:t>
            </a: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1- t</a:t>
            </a:r>
            <a:r>
              <a:rPr lang="en-US" sz="2400" dirty="0"/>
              <a:t>o explain a problem and suggest ways to fix it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2- t</a:t>
            </a:r>
            <a:r>
              <a:rPr lang="en-US" sz="2400" dirty="0"/>
              <a:t>o describe an event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855CF6-C8C7-3C82-5938-59E8C73FB3A9}"/>
              </a:ext>
            </a:extLst>
          </p:cNvPr>
          <p:cNvSpPr txBox="1"/>
          <p:nvPr/>
        </p:nvSpPr>
        <p:spPr>
          <a:xfrm>
            <a:off x="612647" y="4646109"/>
            <a:ext cx="8942413" cy="150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*Which of the following is a </a:t>
            </a:r>
            <a:r>
              <a:rPr lang="en-US" sz="2400" i="1" dirty="0"/>
              <a:t>good topic</a:t>
            </a:r>
            <a:r>
              <a:rPr lang="en-US" sz="2400" dirty="0"/>
              <a:t> for a problem-solution essay?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2400" dirty="0"/>
              <a:t>My summer vacation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2400" dirty="0"/>
              <a:t>Too much homework!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E78432-5A36-F829-3A30-8D972BC93628}"/>
              </a:ext>
            </a:extLst>
          </p:cNvPr>
          <p:cNvCxnSpPr/>
          <p:nvPr/>
        </p:nvCxnSpPr>
        <p:spPr>
          <a:xfrm>
            <a:off x="1572768" y="4246447"/>
            <a:ext cx="8476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61C8990-05F3-6DC3-714C-7A3179FFC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730" y="1559902"/>
            <a:ext cx="2085013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9251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0946" y="1223720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10:00 minutes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68880" y="1298269"/>
            <a:ext cx="873316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endParaRPr lang="en-US" sz="2800" b="1" dirty="0">
              <a:cs typeface="GE SS Text Bold" pitchFamily="18" charset="-78"/>
            </a:endParaRPr>
          </a:p>
          <a:p>
            <a:pPr algn="r"/>
            <a:endParaRPr lang="ar-JO" sz="2000" b="1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A377B85-2F22-45D6-B306-BACAFE1AB7D8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C8AF74-B50A-4805-A8E4-A41139DDDC04}"/>
              </a:ext>
            </a:extLst>
          </p:cNvPr>
          <p:cNvSpPr txBox="1"/>
          <p:nvPr/>
        </p:nvSpPr>
        <p:spPr>
          <a:xfrm>
            <a:off x="884575" y="1607140"/>
            <a:ext cx="32151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811C0-AC27-E0BB-614E-BE196E1ACF74}"/>
              </a:ext>
            </a:extLst>
          </p:cNvPr>
          <p:cNvSpPr txBox="1"/>
          <p:nvPr/>
        </p:nvSpPr>
        <p:spPr>
          <a:xfrm>
            <a:off x="1122018" y="3684885"/>
            <a:ext cx="99479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Problem-Solving Essay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Identify the problem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+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en-US" sz="32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Offer clear solutions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ADD6FD-13C0-478D-DA66-1DC6CCF94DA1}"/>
              </a:ext>
            </a:extLst>
          </p:cNvPr>
          <p:cNvSpPr txBox="1">
            <a:spLocks/>
          </p:cNvSpPr>
          <p:nvPr/>
        </p:nvSpPr>
        <p:spPr>
          <a:xfrm>
            <a:off x="1941494" y="2328775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What Is a Problem–Solution Essay?</a:t>
            </a:r>
          </a:p>
        </p:txBody>
      </p:sp>
    </p:spTree>
    <p:extLst>
      <p:ext uri="{BB962C8B-B14F-4D97-AF65-F5344CB8AC3E}">
        <p14:creationId xmlns:p14="http://schemas.microsoft.com/office/powerpoint/2010/main" val="274316055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3C85E-C8ED-F3CF-9B03-1C018D078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57E1F0FF-7CBD-F3CA-AFE3-1D1FA3BADC29}"/>
              </a:ext>
            </a:extLst>
          </p:cNvPr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BE496A26-AF04-86FF-76F5-71B1642CF6D2}"/>
              </a:ext>
            </a:extLst>
          </p:cNvPr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3E419761-AB6E-3600-91FF-B43AED76EBCE}"/>
              </a:ext>
            </a:extLst>
          </p:cNvPr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417AA464-3B98-0C86-2202-B073A8FFE1E1}"/>
              </a:ext>
            </a:extLst>
          </p:cNvPr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6BAF07A-F0B2-EA16-E888-2759CB231D04}"/>
              </a:ext>
            </a:extLst>
          </p:cNvPr>
          <p:cNvSpPr/>
          <p:nvPr/>
        </p:nvSpPr>
        <p:spPr>
          <a:xfrm>
            <a:off x="380946" y="1223720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0AFCEF52-DEC1-DC12-0E00-C8BDF4313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97B7478-3100-7A78-5A6D-1B1CC7D757EA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F47065A9-FF0B-AB64-A29A-2DCF1FA041C0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3C4237E-138A-2648-B940-9DA7B6E90167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10:00 minutes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2204E7B-7F11-FC70-1C0C-42DCD47594DF}"/>
              </a:ext>
            </a:extLst>
          </p:cNvPr>
          <p:cNvSpPr txBox="1"/>
          <p:nvPr/>
        </p:nvSpPr>
        <p:spPr>
          <a:xfrm>
            <a:off x="468880" y="1298269"/>
            <a:ext cx="873316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endParaRPr lang="en-US" sz="2800" b="1" dirty="0">
              <a:cs typeface="GE SS Text Bold" pitchFamily="18" charset="-78"/>
            </a:endParaRPr>
          </a:p>
          <a:p>
            <a:pPr algn="r"/>
            <a:endParaRPr lang="ar-JO" sz="2000" b="1" dirty="0"/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FC64A760-480C-94AF-EAEF-476648FF5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214A429-469F-B4E9-9BED-8A7534452D02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8AFA7C-D08E-7A64-39F1-982B7D384730}"/>
              </a:ext>
            </a:extLst>
          </p:cNvPr>
          <p:cNvSpPr txBox="1"/>
          <p:nvPr/>
        </p:nvSpPr>
        <p:spPr>
          <a:xfrm>
            <a:off x="884575" y="1607140"/>
            <a:ext cx="32151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211B49-B9EA-6B65-C864-DA7723800C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061" t="29200" r="39400" b="14133"/>
          <a:stretch>
            <a:fillRect/>
          </a:stretch>
        </p:blipFill>
        <p:spPr>
          <a:xfrm>
            <a:off x="8604848" y="1607140"/>
            <a:ext cx="1926500" cy="272440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C4AA64C-7635-F3F2-8257-3884A84C1AE4}"/>
              </a:ext>
            </a:extLst>
          </p:cNvPr>
          <p:cNvSpPr txBox="1">
            <a:spLocks/>
          </p:cNvSpPr>
          <p:nvPr/>
        </p:nvSpPr>
        <p:spPr>
          <a:xfrm>
            <a:off x="867316" y="232241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Basic Structure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49F4A1-D5E8-BF5B-4BD1-3BD4F05ED2CC}"/>
              </a:ext>
            </a:extLst>
          </p:cNvPr>
          <p:cNvSpPr txBox="1">
            <a:spLocks/>
          </p:cNvSpPr>
          <p:nvPr/>
        </p:nvSpPr>
        <p:spPr>
          <a:xfrm>
            <a:off x="682561" y="2775597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Introduction: Presents the problem.</a:t>
            </a:r>
          </a:p>
          <a:p>
            <a:r>
              <a:rPr lang="en-US" dirty="0"/>
              <a:t>Body Paragraphs: Explain </a:t>
            </a:r>
            <a:r>
              <a:rPr lang="en-US" b="1" u="sng" dirty="0"/>
              <a:t>causes</a:t>
            </a:r>
            <a:r>
              <a:rPr lang="en-US" dirty="0"/>
              <a:t> and </a:t>
            </a:r>
            <a:r>
              <a:rPr lang="en-US" b="1" u="sng" dirty="0"/>
              <a:t>effects</a:t>
            </a:r>
            <a:r>
              <a:rPr lang="en-US" dirty="0"/>
              <a:t>.</a:t>
            </a:r>
          </a:p>
          <a:p>
            <a:r>
              <a:rPr lang="en-US" dirty="0"/>
              <a:t>Solution Paragraph: Gives logical, realistic </a:t>
            </a:r>
            <a:r>
              <a:rPr lang="en-US" b="1" u="sng" dirty="0"/>
              <a:t>solutions</a:t>
            </a:r>
            <a:r>
              <a:rPr lang="en-US" dirty="0"/>
              <a:t>.</a:t>
            </a:r>
          </a:p>
          <a:p>
            <a:r>
              <a:rPr lang="en-US" dirty="0"/>
              <a:t>Conclusion: Summarizes and restates what was mentioned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1A957A-8742-1CDF-D7E2-9599230D3D31}"/>
              </a:ext>
            </a:extLst>
          </p:cNvPr>
          <p:cNvSpPr txBox="1"/>
          <p:nvPr/>
        </p:nvSpPr>
        <p:spPr>
          <a:xfrm>
            <a:off x="880943" y="5808872"/>
            <a:ext cx="91987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in general → causes and results → possible solutions → summary</a:t>
            </a:r>
          </a:p>
        </p:txBody>
      </p:sp>
    </p:spTree>
    <p:extLst>
      <p:ext uri="{BB962C8B-B14F-4D97-AF65-F5344CB8AC3E}">
        <p14:creationId xmlns:p14="http://schemas.microsoft.com/office/powerpoint/2010/main" val="47013635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0946" y="1223720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10:00 minutes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68880" y="1298269"/>
            <a:ext cx="873316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endParaRPr lang="en-US" sz="2800" b="1" dirty="0">
              <a:cs typeface="GE SS Text Bold" pitchFamily="18" charset="-78"/>
            </a:endParaRPr>
          </a:p>
          <a:p>
            <a:pPr algn="r"/>
            <a:endParaRPr lang="ar-JO" sz="2000" b="1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A377B85-2F22-45D6-B306-BACAFE1AB7D8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21DFA-C845-6E79-01C3-F520166D9190}"/>
              </a:ext>
            </a:extLst>
          </p:cNvPr>
          <p:cNvSpPr txBox="1"/>
          <p:nvPr/>
        </p:nvSpPr>
        <p:spPr>
          <a:xfrm>
            <a:off x="655324" y="1513713"/>
            <a:ext cx="499212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Critical Thinking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REAL LIFE APPLICATION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99011C-BEB8-14D6-60D8-A823546F3C99}"/>
              </a:ext>
            </a:extLst>
          </p:cNvPr>
          <p:cNvSpPr txBox="1"/>
          <p:nvPr/>
        </p:nvSpPr>
        <p:spPr>
          <a:xfrm>
            <a:off x="729610" y="3333689"/>
            <a:ext cx="6983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you could change one rule or system at your school to solve a common students’ problems, what would it be and why do you think your solution would work better than the current system?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175729B-FD9E-DF4B-9F95-B09726C3A9C8}"/>
              </a:ext>
            </a:extLst>
          </p:cNvPr>
          <p:cNvSpPr/>
          <p:nvPr/>
        </p:nvSpPr>
        <p:spPr>
          <a:xfrm>
            <a:off x="418397" y="3350498"/>
            <a:ext cx="374737" cy="433719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Buzz comic book explosion bubble vector ...">
            <a:extLst>
              <a:ext uri="{FF2B5EF4-FFF2-40B4-BE49-F238E27FC236}">
                <a16:creationId xmlns:a16="http://schemas.microsoft.com/office/drawing/2014/main" id="{D5A926C7-2E93-83DB-77EC-E23B293E3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" b="5627"/>
          <a:stretch>
            <a:fillRect/>
          </a:stretch>
        </p:blipFill>
        <p:spPr bwMode="auto">
          <a:xfrm>
            <a:off x="6248525" y="4821129"/>
            <a:ext cx="971987" cy="86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1A2E5D-A807-776A-D5FD-2124E47518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279" t="29701" r="42718" b="32447"/>
          <a:stretch>
            <a:fillRect/>
          </a:stretch>
        </p:blipFill>
        <p:spPr>
          <a:xfrm>
            <a:off x="7691694" y="1605592"/>
            <a:ext cx="2740969" cy="364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188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9" y="12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10:00 minutes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68880" y="1298269"/>
            <a:ext cx="873316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endParaRPr lang="en-US" sz="2800" b="1" dirty="0">
              <a:cs typeface="GE SS Text Bold" pitchFamily="18" charset="-78"/>
            </a:endParaRPr>
          </a:p>
          <a:p>
            <a:pPr algn="r"/>
            <a:endParaRPr lang="ar-JO" sz="2000" b="1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81" y="6129076"/>
            <a:ext cx="1216731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A377B85-2F22-45D6-B306-BACAFE1AB7D8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9ED838-5015-A5F0-E915-928BF3712865}"/>
              </a:ext>
            </a:extLst>
          </p:cNvPr>
          <p:cNvSpPr txBox="1"/>
          <p:nvPr/>
        </p:nvSpPr>
        <p:spPr>
          <a:xfrm>
            <a:off x="603471" y="1426513"/>
            <a:ext cx="449238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FORMATIVE ASSESSMENT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C05E4D-27C9-FD0E-2ED5-4AC4D4596C69}"/>
              </a:ext>
            </a:extLst>
          </p:cNvPr>
          <p:cNvSpPr txBox="1">
            <a:spLocks/>
          </p:cNvSpPr>
          <p:nvPr/>
        </p:nvSpPr>
        <p:spPr>
          <a:xfrm>
            <a:off x="603471" y="2163787"/>
            <a:ext cx="8229600" cy="22404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Identify a </a:t>
            </a:r>
            <a:r>
              <a:rPr lang="en-US" b="1" u="sng" dirty="0"/>
              <a:t>problem</a:t>
            </a:r>
            <a:r>
              <a:rPr lang="en-US" dirty="0"/>
              <a:t> in your school/community.</a:t>
            </a:r>
          </a:p>
          <a:p>
            <a:r>
              <a:rPr lang="en-US" dirty="0"/>
              <a:t>Write one clear sentence explaining the problem.</a:t>
            </a:r>
          </a:p>
          <a:p>
            <a:r>
              <a:rPr lang="en-US" dirty="0"/>
              <a:t>Write one sentence suggesting a </a:t>
            </a:r>
            <a:r>
              <a:rPr lang="en-US" b="1" u="sng" dirty="0"/>
              <a:t>possible solution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07C25D-6B73-5716-FCE2-808939B0C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1460" y="4136312"/>
            <a:ext cx="1718211" cy="22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7729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d3d12-a688-4a65-9735-5d5242335cee">
      <Terms xmlns="http://schemas.microsoft.com/office/infopath/2007/PartnerControls"/>
    </lcf76f155ced4ddcb4097134ff3c332f>
    <TaxCatchAll xmlns="3e03e693-6f57-4a0f-8762-2487ed846c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D5A634654594FBBFFA6A58C1B7A05" ma:contentTypeVersion="14" ma:contentTypeDescription="Create a new document." ma:contentTypeScope="" ma:versionID="4ae34e567321fda67eec42c1bc91d3e3">
  <xsd:schema xmlns:xsd="http://www.w3.org/2001/XMLSchema" xmlns:xs="http://www.w3.org/2001/XMLSchema" xmlns:p="http://schemas.microsoft.com/office/2006/metadata/properties" xmlns:ns2="0b7d3d12-a688-4a65-9735-5d5242335cee" xmlns:ns3="3e03e693-6f57-4a0f-8762-2487ed846c1c" targetNamespace="http://schemas.microsoft.com/office/2006/metadata/properties" ma:root="true" ma:fieldsID="4e5d12226c4a33d6c79dcd21bf08b823" ns2:_="" ns3:_="">
    <xsd:import namespace="0b7d3d12-a688-4a65-9735-5d5242335cee"/>
    <xsd:import namespace="3e03e693-6f57-4a0f-8762-2487ed846c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d3d12-a688-4a65-9735-5d5242335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e693-6f57-4a0f-8762-2487ed846c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24593b5-bb6d-4ace-b8b0-595ce26c6980}" ma:internalName="TaxCatchAll" ma:showField="CatchAllData" ma:web="3e03e693-6f57-4a0f-8762-2487ed846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AE44BC-D156-40D8-8AE9-3CFCFE4A6A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3EAB33-5152-49E1-8E0F-53623263914C}">
  <ds:schemaRefs>
    <ds:schemaRef ds:uri="http://schemas.microsoft.com/office/2006/metadata/properties"/>
    <ds:schemaRef ds:uri="http://schemas.microsoft.com/office/infopath/2007/PartnerControls"/>
    <ds:schemaRef ds:uri="0b7d3d12-a688-4a65-9735-5d5242335cee"/>
    <ds:schemaRef ds:uri="3e03e693-6f57-4a0f-8762-2487ed846c1c"/>
  </ds:schemaRefs>
</ds:datastoreItem>
</file>

<file path=customXml/itemProps3.xml><?xml version="1.0" encoding="utf-8"?>
<ds:datastoreItem xmlns:ds="http://schemas.openxmlformats.org/officeDocument/2006/customXml" ds:itemID="{99421EE2-D81F-4778-BFEF-CF3DDB525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d3d12-a688-4a65-9735-5d5242335cee"/>
    <ds:schemaRef ds:uri="3e03e693-6f57-4a0f-8762-2487ed846c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3338</TotalTime>
  <Words>393</Words>
  <Application>Microsoft Office PowerPoint</Application>
  <PresentationFormat>Widescreen</PresentationFormat>
  <Paragraphs>117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Adobe Arabic</vt:lpstr>
      <vt:lpstr>AGA Aladdin Regular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GTR6</cp:lastModifiedBy>
  <cp:revision>471</cp:revision>
  <cp:lastPrinted>2024-02-21T09:04:20Z</cp:lastPrinted>
  <dcterms:created xsi:type="dcterms:W3CDTF">2019-06-13T08:00:41Z</dcterms:created>
  <dcterms:modified xsi:type="dcterms:W3CDTF">2025-11-26T09:04:19Z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</Properties>
</file>