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08" r:id="rId3"/>
    <p:sldId id="257" r:id="rId4"/>
    <p:sldId id="258" r:id="rId5"/>
    <p:sldId id="278" r:id="rId6"/>
    <p:sldId id="260" r:id="rId7"/>
    <p:sldId id="288" r:id="rId8"/>
    <p:sldId id="283" r:id="rId9"/>
    <p:sldId id="309" r:id="rId10"/>
    <p:sldId id="277" r:id="rId11"/>
    <p:sldId id="310" r:id="rId12"/>
    <p:sldId id="275" r:id="rId13"/>
    <p:sldId id="271" r:id="rId14"/>
    <p:sldId id="311" r:id="rId15"/>
    <p:sldId id="312" r:id="rId16"/>
    <p:sldId id="313" r:id="rId17"/>
    <p:sldId id="268" r:id="rId18"/>
    <p:sldId id="316" r:id="rId19"/>
    <p:sldId id="317" r:id="rId20"/>
    <p:sldId id="314" r:id="rId21"/>
    <p:sldId id="315" r:id="rId22"/>
    <p:sldId id="318" r:id="rId23"/>
    <p:sldId id="269" r:id="rId24"/>
    <p:sldId id="324" r:id="rId25"/>
    <p:sldId id="319" r:id="rId26"/>
    <p:sldId id="322" r:id="rId27"/>
    <p:sldId id="320" r:id="rId28"/>
    <p:sldId id="321" r:id="rId29"/>
    <p:sldId id="323" r:id="rId30"/>
    <p:sldId id="270" r:id="rId31"/>
    <p:sldId id="280" r:id="rId32"/>
    <p:sldId id="279" r:id="rId33"/>
    <p:sldId id="267" r:id="rId34"/>
    <p:sldId id="281" r:id="rId35"/>
    <p:sldId id="282" r:id="rId36"/>
  </p:sldIdLst>
  <p:sldSz cx="18288000" cy="10287000"/>
  <p:notesSz cx="6858000" cy="9144000"/>
  <p:embeddedFontLst>
    <p:embeddedFont>
      <p:font typeface="Calibri" panose="020F0502020204030204" pitchFamily="34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C57E"/>
    <a:srgbClr val="CCFF99"/>
    <a:srgbClr val="3D41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74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2FF174-5481-4658-A591-4144BD4F83D0}" type="doc">
      <dgm:prSet loTypeId="urn:microsoft.com/office/officeart/2005/8/layout/hierarchy2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E36A7C6-4E8B-4AA9-9503-C77A3BC381E1}">
      <dgm:prSet phldrT="[Text]"/>
      <dgm:spPr/>
      <dgm:t>
        <a:bodyPr/>
        <a:lstStyle/>
        <a:p>
          <a:r>
            <a:rPr lang="ar-JO" b="1" dirty="0"/>
            <a:t>زكاة الزروع والثمار </a:t>
          </a:r>
          <a:endParaRPr lang="en-US" b="1" dirty="0"/>
        </a:p>
      </dgm:t>
    </dgm:pt>
    <dgm:pt modelId="{6C87F985-CAC8-418D-84A7-D5ADB2C4AEFC}" type="parTrans" cxnId="{44FBB76E-7D3A-408B-BB4C-47B81068A600}">
      <dgm:prSet/>
      <dgm:spPr/>
      <dgm:t>
        <a:bodyPr/>
        <a:lstStyle/>
        <a:p>
          <a:endParaRPr lang="en-US"/>
        </a:p>
      </dgm:t>
    </dgm:pt>
    <dgm:pt modelId="{C1E44299-D565-4715-BCB5-8BF991E11AB7}" type="sibTrans" cxnId="{44FBB76E-7D3A-408B-BB4C-47B81068A600}">
      <dgm:prSet/>
      <dgm:spPr/>
      <dgm:t>
        <a:bodyPr/>
        <a:lstStyle/>
        <a:p>
          <a:endParaRPr lang="en-US"/>
        </a:p>
      </dgm:t>
    </dgm:pt>
    <dgm:pt modelId="{DE6DC68D-6C48-4293-8EF3-0A02DBFEE460}">
      <dgm:prSet phldrT="[Text]"/>
      <dgm:spPr/>
      <dgm:t>
        <a:bodyPr/>
        <a:lstStyle/>
        <a:p>
          <a:r>
            <a:rPr lang="ar-JO" b="1" dirty="0"/>
            <a:t>إذا سقي بماء المطر </a:t>
          </a:r>
        </a:p>
        <a:p>
          <a:r>
            <a:rPr lang="ar-JO" b="1" dirty="0"/>
            <a:t>10%</a:t>
          </a:r>
          <a:endParaRPr lang="en-US" b="1" dirty="0"/>
        </a:p>
      </dgm:t>
    </dgm:pt>
    <dgm:pt modelId="{91A8FBC6-9475-4DA5-9F5C-B126AB418D1D}" type="parTrans" cxnId="{BCA65E78-E342-4765-85DB-DACB745E39B9}">
      <dgm:prSet/>
      <dgm:spPr/>
      <dgm:t>
        <a:bodyPr/>
        <a:lstStyle/>
        <a:p>
          <a:endParaRPr lang="en-US"/>
        </a:p>
      </dgm:t>
    </dgm:pt>
    <dgm:pt modelId="{E47700B9-DB5A-4004-B7FA-7CA78B72E071}" type="sibTrans" cxnId="{BCA65E78-E342-4765-85DB-DACB745E39B9}">
      <dgm:prSet/>
      <dgm:spPr/>
      <dgm:t>
        <a:bodyPr/>
        <a:lstStyle/>
        <a:p>
          <a:endParaRPr lang="en-US"/>
        </a:p>
      </dgm:t>
    </dgm:pt>
    <dgm:pt modelId="{F645668B-C451-465E-975E-DA65B4A25033}">
      <dgm:prSet phldrT="[Text]"/>
      <dgm:spPr/>
      <dgm:t>
        <a:bodyPr/>
        <a:lstStyle/>
        <a:p>
          <a:r>
            <a:rPr lang="ar-JO" b="1" dirty="0"/>
            <a:t>إذا سقي بماء ذي كلفة </a:t>
          </a:r>
        </a:p>
        <a:p>
          <a:r>
            <a:rPr lang="ar-JO" b="1" dirty="0"/>
            <a:t>5%</a:t>
          </a:r>
          <a:endParaRPr lang="en-US" b="1" dirty="0"/>
        </a:p>
      </dgm:t>
    </dgm:pt>
    <dgm:pt modelId="{65EA13C8-D37F-4B6E-B26B-9E8431FD390C}" type="parTrans" cxnId="{B450B1C1-9E63-4027-BD13-8392DD1BFDA3}">
      <dgm:prSet/>
      <dgm:spPr/>
      <dgm:t>
        <a:bodyPr/>
        <a:lstStyle/>
        <a:p>
          <a:endParaRPr lang="en-US"/>
        </a:p>
      </dgm:t>
    </dgm:pt>
    <dgm:pt modelId="{EA1BAF99-56F5-435F-9E7F-26D97D6BA56B}" type="sibTrans" cxnId="{B450B1C1-9E63-4027-BD13-8392DD1BFDA3}">
      <dgm:prSet/>
      <dgm:spPr/>
      <dgm:t>
        <a:bodyPr/>
        <a:lstStyle/>
        <a:p>
          <a:endParaRPr lang="en-US"/>
        </a:p>
      </dgm:t>
    </dgm:pt>
    <dgm:pt modelId="{29387330-2D41-4D9F-B079-017C52D5510B}" type="pres">
      <dgm:prSet presAssocID="{002FF174-5481-4658-A591-4144BD4F83D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B06F905-0DAE-489A-9AE0-EA3F46964118}" type="pres">
      <dgm:prSet presAssocID="{EE36A7C6-4E8B-4AA9-9503-C77A3BC381E1}" presName="root1" presStyleCnt="0"/>
      <dgm:spPr/>
    </dgm:pt>
    <dgm:pt modelId="{FF406EB4-6664-4D1B-A2D4-D9DC1333F5A6}" type="pres">
      <dgm:prSet presAssocID="{EE36A7C6-4E8B-4AA9-9503-C77A3BC381E1}" presName="LevelOneTextNode" presStyleLbl="node0" presStyleIdx="0" presStyleCnt="1" custScaleX="64940">
        <dgm:presLayoutVars>
          <dgm:chPref val="3"/>
        </dgm:presLayoutVars>
      </dgm:prSet>
      <dgm:spPr/>
    </dgm:pt>
    <dgm:pt modelId="{FFA894F0-FD91-4FC9-81C7-5D7A4638D617}" type="pres">
      <dgm:prSet presAssocID="{EE36A7C6-4E8B-4AA9-9503-C77A3BC381E1}" presName="level2hierChild" presStyleCnt="0"/>
      <dgm:spPr/>
    </dgm:pt>
    <dgm:pt modelId="{BCEE3966-7310-480C-A1EE-95DB7A8998EC}" type="pres">
      <dgm:prSet presAssocID="{91A8FBC6-9475-4DA5-9F5C-B126AB418D1D}" presName="conn2-1" presStyleLbl="parChTrans1D2" presStyleIdx="0" presStyleCnt="2"/>
      <dgm:spPr/>
    </dgm:pt>
    <dgm:pt modelId="{AB8059FC-7159-442F-9651-D84262592533}" type="pres">
      <dgm:prSet presAssocID="{91A8FBC6-9475-4DA5-9F5C-B126AB418D1D}" presName="connTx" presStyleLbl="parChTrans1D2" presStyleIdx="0" presStyleCnt="2"/>
      <dgm:spPr/>
    </dgm:pt>
    <dgm:pt modelId="{8BD35AD1-BF1F-46E5-9B57-3897A3183B8C}" type="pres">
      <dgm:prSet presAssocID="{DE6DC68D-6C48-4293-8EF3-0A02DBFEE460}" presName="root2" presStyleCnt="0"/>
      <dgm:spPr/>
    </dgm:pt>
    <dgm:pt modelId="{A6494E17-9F81-43ED-A5C2-C7CCBC301AB6}" type="pres">
      <dgm:prSet presAssocID="{DE6DC68D-6C48-4293-8EF3-0A02DBFEE460}" presName="LevelTwoTextNode" presStyleLbl="node2" presStyleIdx="0" presStyleCnt="2">
        <dgm:presLayoutVars>
          <dgm:chPref val="3"/>
        </dgm:presLayoutVars>
      </dgm:prSet>
      <dgm:spPr/>
    </dgm:pt>
    <dgm:pt modelId="{C62A6EAA-A4FC-4B8D-B28D-A246EB67737A}" type="pres">
      <dgm:prSet presAssocID="{DE6DC68D-6C48-4293-8EF3-0A02DBFEE460}" presName="level3hierChild" presStyleCnt="0"/>
      <dgm:spPr/>
    </dgm:pt>
    <dgm:pt modelId="{714894C4-E203-4AD6-8E7A-C11365A56EDE}" type="pres">
      <dgm:prSet presAssocID="{65EA13C8-D37F-4B6E-B26B-9E8431FD390C}" presName="conn2-1" presStyleLbl="parChTrans1D2" presStyleIdx="1" presStyleCnt="2"/>
      <dgm:spPr/>
    </dgm:pt>
    <dgm:pt modelId="{BBEFC522-5177-45EA-A22E-61EDBCA4A51F}" type="pres">
      <dgm:prSet presAssocID="{65EA13C8-D37F-4B6E-B26B-9E8431FD390C}" presName="connTx" presStyleLbl="parChTrans1D2" presStyleIdx="1" presStyleCnt="2"/>
      <dgm:spPr/>
    </dgm:pt>
    <dgm:pt modelId="{493721AE-13B3-4EBA-871A-FB8EE4F5A0BA}" type="pres">
      <dgm:prSet presAssocID="{F645668B-C451-465E-975E-DA65B4A25033}" presName="root2" presStyleCnt="0"/>
      <dgm:spPr/>
    </dgm:pt>
    <dgm:pt modelId="{F545DF19-CCE7-437D-94F0-DEDFD62370F8}" type="pres">
      <dgm:prSet presAssocID="{F645668B-C451-465E-975E-DA65B4A25033}" presName="LevelTwoTextNode" presStyleLbl="node2" presStyleIdx="1" presStyleCnt="2">
        <dgm:presLayoutVars>
          <dgm:chPref val="3"/>
        </dgm:presLayoutVars>
      </dgm:prSet>
      <dgm:spPr/>
    </dgm:pt>
    <dgm:pt modelId="{6E92F0A0-72BD-4CCA-A4DD-33C85A35A87D}" type="pres">
      <dgm:prSet presAssocID="{F645668B-C451-465E-975E-DA65B4A25033}" presName="level3hierChild" presStyleCnt="0"/>
      <dgm:spPr/>
    </dgm:pt>
  </dgm:ptLst>
  <dgm:cxnLst>
    <dgm:cxn modelId="{7603B514-9312-4AD4-A0D3-3856AA64D425}" type="presOf" srcId="{DE6DC68D-6C48-4293-8EF3-0A02DBFEE460}" destId="{A6494E17-9F81-43ED-A5C2-C7CCBC301AB6}" srcOrd="0" destOrd="0" presId="urn:microsoft.com/office/officeart/2005/8/layout/hierarchy2"/>
    <dgm:cxn modelId="{E26B435C-2058-4E3F-A91C-78DE723C0E26}" type="presOf" srcId="{002FF174-5481-4658-A591-4144BD4F83D0}" destId="{29387330-2D41-4D9F-B079-017C52D5510B}" srcOrd="0" destOrd="0" presId="urn:microsoft.com/office/officeart/2005/8/layout/hierarchy2"/>
    <dgm:cxn modelId="{92021A49-6B20-4B67-B41E-1B81A4375C69}" type="presOf" srcId="{EE36A7C6-4E8B-4AA9-9503-C77A3BC381E1}" destId="{FF406EB4-6664-4D1B-A2D4-D9DC1333F5A6}" srcOrd="0" destOrd="0" presId="urn:microsoft.com/office/officeart/2005/8/layout/hierarchy2"/>
    <dgm:cxn modelId="{CB81F16B-C9E5-4406-9162-7A81BCFE88D3}" type="presOf" srcId="{65EA13C8-D37F-4B6E-B26B-9E8431FD390C}" destId="{BBEFC522-5177-45EA-A22E-61EDBCA4A51F}" srcOrd="1" destOrd="0" presId="urn:microsoft.com/office/officeart/2005/8/layout/hierarchy2"/>
    <dgm:cxn modelId="{44FBB76E-7D3A-408B-BB4C-47B81068A600}" srcId="{002FF174-5481-4658-A591-4144BD4F83D0}" destId="{EE36A7C6-4E8B-4AA9-9503-C77A3BC381E1}" srcOrd="0" destOrd="0" parTransId="{6C87F985-CAC8-418D-84A7-D5ADB2C4AEFC}" sibTransId="{C1E44299-D565-4715-BCB5-8BF991E11AB7}"/>
    <dgm:cxn modelId="{BCA65E78-E342-4765-85DB-DACB745E39B9}" srcId="{EE36A7C6-4E8B-4AA9-9503-C77A3BC381E1}" destId="{DE6DC68D-6C48-4293-8EF3-0A02DBFEE460}" srcOrd="0" destOrd="0" parTransId="{91A8FBC6-9475-4DA5-9F5C-B126AB418D1D}" sibTransId="{E47700B9-DB5A-4004-B7FA-7CA78B72E071}"/>
    <dgm:cxn modelId="{642B7E7E-7130-483E-81D7-C4B6A6643833}" type="presOf" srcId="{65EA13C8-D37F-4B6E-B26B-9E8431FD390C}" destId="{714894C4-E203-4AD6-8E7A-C11365A56EDE}" srcOrd="0" destOrd="0" presId="urn:microsoft.com/office/officeart/2005/8/layout/hierarchy2"/>
    <dgm:cxn modelId="{BFE5699F-B259-4082-A1BC-A33B6214291A}" type="presOf" srcId="{91A8FBC6-9475-4DA5-9F5C-B126AB418D1D}" destId="{BCEE3966-7310-480C-A1EE-95DB7A8998EC}" srcOrd="0" destOrd="0" presId="urn:microsoft.com/office/officeart/2005/8/layout/hierarchy2"/>
    <dgm:cxn modelId="{B450B1C1-9E63-4027-BD13-8392DD1BFDA3}" srcId="{EE36A7C6-4E8B-4AA9-9503-C77A3BC381E1}" destId="{F645668B-C451-465E-975E-DA65B4A25033}" srcOrd="1" destOrd="0" parTransId="{65EA13C8-D37F-4B6E-B26B-9E8431FD390C}" sibTransId="{EA1BAF99-56F5-435F-9E7F-26D97D6BA56B}"/>
    <dgm:cxn modelId="{EE1080CF-EA45-455E-8DE7-2967563AABC7}" type="presOf" srcId="{91A8FBC6-9475-4DA5-9F5C-B126AB418D1D}" destId="{AB8059FC-7159-442F-9651-D84262592533}" srcOrd="1" destOrd="0" presId="urn:microsoft.com/office/officeart/2005/8/layout/hierarchy2"/>
    <dgm:cxn modelId="{C6803BE7-B18C-4286-8634-A2199F811AFE}" type="presOf" srcId="{F645668B-C451-465E-975E-DA65B4A25033}" destId="{F545DF19-CCE7-437D-94F0-DEDFD62370F8}" srcOrd="0" destOrd="0" presId="urn:microsoft.com/office/officeart/2005/8/layout/hierarchy2"/>
    <dgm:cxn modelId="{C4F8C609-4D9A-48A0-A69D-F9DADB79327E}" type="presParOf" srcId="{29387330-2D41-4D9F-B079-017C52D5510B}" destId="{0B06F905-0DAE-489A-9AE0-EA3F46964118}" srcOrd="0" destOrd="0" presId="urn:microsoft.com/office/officeart/2005/8/layout/hierarchy2"/>
    <dgm:cxn modelId="{1DC1F22A-3E45-4640-8CEA-E88214BC0003}" type="presParOf" srcId="{0B06F905-0DAE-489A-9AE0-EA3F46964118}" destId="{FF406EB4-6664-4D1B-A2D4-D9DC1333F5A6}" srcOrd="0" destOrd="0" presId="urn:microsoft.com/office/officeart/2005/8/layout/hierarchy2"/>
    <dgm:cxn modelId="{8D07087E-8265-415D-B883-E332E947388F}" type="presParOf" srcId="{0B06F905-0DAE-489A-9AE0-EA3F46964118}" destId="{FFA894F0-FD91-4FC9-81C7-5D7A4638D617}" srcOrd="1" destOrd="0" presId="urn:microsoft.com/office/officeart/2005/8/layout/hierarchy2"/>
    <dgm:cxn modelId="{51B29498-9406-4091-BFB6-2040772ED961}" type="presParOf" srcId="{FFA894F0-FD91-4FC9-81C7-5D7A4638D617}" destId="{BCEE3966-7310-480C-A1EE-95DB7A8998EC}" srcOrd="0" destOrd="0" presId="urn:microsoft.com/office/officeart/2005/8/layout/hierarchy2"/>
    <dgm:cxn modelId="{B61F046C-D46B-48A6-A8D8-B8F34D6FD465}" type="presParOf" srcId="{BCEE3966-7310-480C-A1EE-95DB7A8998EC}" destId="{AB8059FC-7159-442F-9651-D84262592533}" srcOrd="0" destOrd="0" presId="urn:microsoft.com/office/officeart/2005/8/layout/hierarchy2"/>
    <dgm:cxn modelId="{AF371877-F20E-4343-A31B-44D2A1BBB8A2}" type="presParOf" srcId="{FFA894F0-FD91-4FC9-81C7-5D7A4638D617}" destId="{8BD35AD1-BF1F-46E5-9B57-3897A3183B8C}" srcOrd="1" destOrd="0" presId="urn:microsoft.com/office/officeart/2005/8/layout/hierarchy2"/>
    <dgm:cxn modelId="{2DF169AC-D4BD-4794-8ADE-94E1F2B4EE1F}" type="presParOf" srcId="{8BD35AD1-BF1F-46E5-9B57-3897A3183B8C}" destId="{A6494E17-9F81-43ED-A5C2-C7CCBC301AB6}" srcOrd="0" destOrd="0" presId="urn:microsoft.com/office/officeart/2005/8/layout/hierarchy2"/>
    <dgm:cxn modelId="{5A5DA165-BD8D-475D-BE22-AC49CE7ABC5D}" type="presParOf" srcId="{8BD35AD1-BF1F-46E5-9B57-3897A3183B8C}" destId="{C62A6EAA-A4FC-4B8D-B28D-A246EB67737A}" srcOrd="1" destOrd="0" presId="urn:microsoft.com/office/officeart/2005/8/layout/hierarchy2"/>
    <dgm:cxn modelId="{AED2F181-B211-4BC1-905B-F99784A3893F}" type="presParOf" srcId="{FFA894F0-FD91-4FC9-81C7-5D7A4638D617}" destId="{714894C4-E203-4AD6-8E7A-C11365A56EDE}" srcOrd="2" destOrd="0" presId="urn:microsoft.com/office/officeart/2005/8/layout/hierarchy2"/>
    <dgm:cxn modelId="{41B6E0BA-5506-4BE7-810A-FD348794FE5E}" type="presParOf" srcId="{714894C4-E203-4AD6-8E7A-C11365A56EDE}" destId="{BBEFC522-5177-45EA-A22E-61EDBCA4A51F}" srcOrd="0" destOrd="0" presId="urn:microsoft.com/office/officeart/2005/8/layout/hierarchy2"/>
    <dgm:cxn modelId="{A198C373-C9BE-45DD-BA0C-74A1798DB592}" type="presParOf" srcId="{FFA894F0-FD91-4FC9-81C7-5D7A4638D617}" destId="{493721AE-13B3-4EBA-871A-FB8EE4F5A0BA}" srcOrd="3" destOrd="0" presId="urn:microsoft.com/office/officeart/2005/8/layout/hierarchy2"/>
    <dgm:cxn modelId="{B4EFBCD2-A8A6-4197-B95B-963F39B3444E}" type="presParOf" srcId="{493721AE-13B3-4EBA-871A-FB8EE4F5A0BA}" destId="{F545DF19-CCE7-437D-94F0-DEDFD62370F8}" srcOrd="0" destOrd="0" presId="urn:microsoft.com/office/officeart/2005/8/layout/hierarchy2"/>
    <dgm:cxn modelId="{E78755A8-BA52-4EF0-86C0-01860451A5A1}" type="presParOf" srcId="{493721AE-13B3-4EBA-871A-FB8EE4F5A0BA}" destId="{6E92F0A0-72BD-4CCA-A4DD-33C85A35A87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406EB4-6664-4D1B-A2D4-D9DC1333F5A6}">
      <dsp:nvSpPr>
        <dsp:cNvPr id="0" name=""/>
        <dsp:cNvSpPr/>
      </dsp:nvSpPr>
      <dsp:spPr>
        <a:xfrm>
          <a:off x="3966" y="2577703"/>
          <a:ext cx="3860804" cy="29725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6000" b="1" kern="1200" dirty="0"/>
            <a:t>زكاة الزروع والثمار </a:t>
          </a:r>
          <a:endParaRPr lang="en-US" sz="6000" b="1" kern="1200" dirty="0"/>
        </a:p>
      </dsp:txBody>
      <dsp:txXfrm>
        <a:off x="91030" y="2664767"/>
        <a:ext cx="3686676" cy="2798465"/>
      </dsp:txXfrm>
    </dsp:sp>
    <dsp:sp modelId="{BCEE3966-7310-480C-A1EE-95DB7A8998EC}">
      <dsp:nvSpPr>
        <dsp:cNvPr id="0" name=""/>
        <dsp:cNvSpPr/>
      </dsp:nvSpPr>
      <dsp:spPr>
        <a:xfrm rot="19457599">
          <a:off x="3589504" y="3176464"/>
          <a:ext cx="2928608" cy="65830"/>
        </a:xfrm>
        <a:custGeom>
          <a:avLst/>
          <a:gdLst/>
          <a:ahLst/>
          <a:cxnLst/>
          <a:rect l="0" t="0" r="0" b="0"/>
          <a:pathLst>
            <a:path>
              <a:moveTo>
                <a:pt x="0" y="32915"/>
              </a:moveTo>
              <a:lnTo>
                <a:pt x="2928608" y="32915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980593" y="3136164"/>
        <a:ext cx="146430" cy="146430"/>
      </dsp:txXfrm>
    </dsp:sp>
    <dsp:sp modelId="{A6494E17-9F81-43ED-A5C2-C7CCBC301AB6}">
      <dsp:nvSpPr>
        <dsp:cNvPr id="0" name=""/>
        <dsp:cNvSpPr/>
      </dsp:nvSpPr>
      <dsp:spPr>
        <a:xfrm>
          <a:off x="6242846" y="868461"/>
          <a:ext cx="5945187" cy="29725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6000" b="1" kern="1200" dirty="0"/>
            <a:t>إذا سقي بماء المطر 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6000" b="1" kern="1200" dirty="0"/>
            <a:t>10%</a:t>
          </a:r>
          <a:endParaRPr lang="en-US" sz="6000" b="1" kern="1200" dirty="0"/>
        </a:p>
      </dsp:txBody>
      <dsp:txXfrm>
        <a:off x="6329910" y="955525"/>
        <a:ext cx="5771059" cy="2798465"/>
      </dsp:txXfrm>
    </dsp:sp>
    <dsp:sp modelId="{714894C4-E203-4AD6-8E7A-C11365A56EDE}">
      <dsp:nvSpPr>
        <dsp:cNvPr id="0" name=""/>
        <dsp:cNvSpPr/>
      </dsp:nvSpPr>
      <dsp:spPr>
        <a:xfrm rot="2142401">
          <a:off x="3589504" y="4885705"/>
          <a:ext cx="2928608" cy="65830"/>
        </a:xfrm>
        <a:custGeom>
          <a:avLst/>
          <a:gdLst/>
          <a:ahLst/>
          <a:cxnLst/>
          <a:rect l="0" t="0" r="0" b="0"/>
          <a:pathLst>
            <a:path>
              <a:moveTo>
                <a:pt x="0" y="32915"/>
              </a:moveTo>
              <a:lnTo>
                <a:pt x="2928608" y="32915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980593" y="4845405"/>
        <a:ext cx="146430" cy="146430"/>
      </dsp:txXfrm>
    </dsp:sp>
    <dsp:sp modelId="{F545DF19-CCE7-437D-94F0-DEDFD62370F8}">
      <dsp:nvSpPr>
        <dsp:cNvPr id="0" name=""/>
        <dsp:cNvSpPr/>
      </dsp:nvSpPr>
      <dsp:spPr>
        <a:xfrm>
          <a:off x="6242846" y="4286944"/>
          <a:ext cx="5945187" cy="29725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6000" b="1" kern="1200" dirty="0"/>
            <a:t>إذا سقي بماء ذي كلفة 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6000" b="1" kern="1200" dirty="0"/>
            <a:t>5%</a:t>
          </a:r>
          <a:endParaRPr lang="en-US" sz="6000" b="1" kern="1200" dirty="0"/>
        </a:p>
      </dsp:txBody>
      <dsp:txXfrm>
        <a:off x="6329910" y="4374008"/>
        <a:ext cx="5771059" cy="27984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emf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sv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21" Type="http://schemas.openxmlformats.org/officeDocument/2006/relationships/image" Target="../media/image61.svg"/><Relationship Id="rId34" Type="http://schemas.openxmlformats.org/officeDocument/2006/relationships/image" Target="../media/image3.png"/><Relationship Id="rId7" Type="http://schemas.openxmlformats.org/officeDocument/2006/relationships/image" Target="../media/image49.svg"/><Relationship Id="rId12" Type="http://schemas.openxmlformats.org/officeDocument/2006/relationships/image" Target="../media/image23.png"/><Relationship Id="rId17" Type="http://schemas.openxmlformats.org/officeDocument/2006/relationships/image" Target="../media/image57.svg"/><Relationship Id="rId25" Type="http://schemas.openxmlformats.org/officeDocument/2006/relationships/image" Target="../media/image65.svg"/><Relationship Id="rId33" Type="http://schemas.openxmlformats.org/officeDocument/2006/relationships/image" Target="../media/image71.svg"/><Relationship Id="rId2" Type="http://schemas.openxmlformats.org/officeDocument/2006/relationships/image" Target="../media/image44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29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24" Type="http://schemas.openxmlformats.org/officeDocument/2006/relationships/image" Target="../media/image64.png"/><Relationship Id="rId32" Type="http://schemas.openxmlformats.org/officeDocument/2006/relationships/image" Target="../media/image70.png"/><Relationship Id="rId37" Type="http://schemas.openxmlformats.org/officeDocument/2006/relationships/image" Target="../media/image73.svg"/><Relationship Id="rId5" Type="http://schemas.openxmlformats.org/officeDocument/2006/relationships/image" Target="../media/image47.svg"/><Relationship Id="rId15" Type="http://schemas.openxmlformats.org/officeDocument/2006/relationships/image" Target="../media/image55.svg"/><Relationship Id="rId23" Type="http://schemas.openxmlformats.org/officeDocument/2006/relationships/image" Target="../media/image63.svg"/><Relationship Id="rId28" Type="http://schemas.openxmlformats.org/officeDocument/2006/relationships/image" Target="../media/image68.png"/><Relationship Id="rId36" Type="http://schemas.openxmlformats.org/officeDocument/2006/relationships/image" Target="../media/image72.png"/><Relationship Id="rId10" Type="http://schemas.openxmlformats.org/officeDocument/2006/relationships/image" Target="../media/image52.png"/><Relationship Id="rId19" Type="http://schemas.openxmlformats.org/officeDocument/2006/relationships/image" Target="../media/image59.svg"/><Relationship Id="rId31" Type="http://schemas.openxmlformats.org/officeDocument/2006/relationships/image" Target="../media/image6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svg"/><Relationship Id="rId30" Type="http://schemas.openxmlformats.org/officeDocument/2006/relationships/image" Target="../media/image5.png"/><Relationship Id="rId35" Type="http://schemas.openxmlformats.org/officeDocument/2006/relationships/image" Target="../media/image4.svg"/><Relationship Id="rId8" Type="http://schemas.openxmlformats.org/officeDocument/2006/relationships/image" Target="../media/image50.png"/><Relationship Id="rId3" Type="http://schemas.openxmlformats.org/officeDocument/2006/relationships/image" Target="../media/image4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sv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21" Type="http://schemas.openxmlformats.org/officeDocument/2006/relationships/image" Target="../media/image61.svg"/><Relationship Id="rId34" Type="http://schemas.openxmlformats.org/officeDocument/2006/relationships/image" Target="../media/image3.png"/><Relationship Id="rId7" Type="http://schemas.openxmlformats.org/officeDocument/2006/relationships/image" Target="../media/image49.svg"/><Relationship Id="rId12" Type="http://schemas.openxmlformats.org/officeDocument/2006/relationships/image" Target="../media/image23.png"/><Relationship Id="rId17" Type="http://schemas.openxmlformats.org/officeDocument/2006/relationships/image" Target="../media/image57.svg"/><Relationship Id="rId25" Type="http://schemas.openxmlformats.org/officeDocument/2006/relationships/image" Target="../media/image65.svg"/><Relationship Id="rId33" Type="http://schemas.openxmlformats.org/officeDocument/2006/relationships/image" Target="../media/image71.svg"/><Relationship Id="rId2" Type="http://schemas.openxmlformats.org/officeDocument/2006/relationships/image" Target="../media/image44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29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24" Type="http://schemas.openxmlformats.org/officeDocument/2006/relationships/image" Target="../media/image64.png"/><Relationship Id="rId32" Type="http://schemas.openxmlformats.org/officeDocument/2006/relationships/image" Target="../media/image70.png"/><Relationship Id="rId37" Type="http://schemas.openxmlformats.org/officeDocument/2006/relationships/image" Target="../media/image73.svg"/><Relationship Id="rId5" Type="http://schemas.openxmlformats.org/officeDocument/2006/relationships/image" Target="../media/image47.svg"/><Relationship Id="rId15" Type="http://schemas.openxmlformats.org/officeDocument/2006/relationships/image" Target="../media/image55.svg"/><Relationship Id="rId23" Type="http://schemas.openxmlformats.org/officeDocument/2006/relationships/image" Target="../media/image63.svg"/><Relationship Id="rId28" Type="http://schemas.openxmlformats.org/officeDocument/2006/relationships/image" Target="../media/image68.png"/><Relationship Id="rId36" Type="http://schemas.openxmlformats.org/officeDocument/2006/relationships/image" Target="../media/image72.png"/><Relationship Id="rId10" Type="http://schemas.openxmlformats.org/officeDocument/2006/relationships/image" Target="../media/image52.png"/><Relationship Id="rId19" Type="http://schemas.openxmlformats.org/officeDocument/2006/relationships/image" Target="../media/image59.svg"/><Relationship Id="rId31" Type="http://schemas.openxmlformats.org/officeDocument/2006/relationships/image" Target="../media/image6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svg"/><Relationship Id="rId30" Type="http://schemas.openxmlformats.org/officeDocument/2006/relationships/image" Target="../media/image5.png"/><Relationship Id="rId35" Type="http://schemas.openxmlformats.org/officeDocument/2006/relationships/image" Target="../media/image4.svg"/><Relationship Id="rId8" Type="http://schemas.openxmlformats.org/officeDocument/2006/relationships/image" Target="../media/image50.png"/><Relationship Id="rId3" Type="http://schemas.openxmlformats.org/officeDocument/2006/relationships/image" Target="../media/image45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145185" y="480120"/>
            <a:ext cx="7138565" cy="3880783"/>
          </a:xfrm>
          <a:custGeom>
            <a:avLst/>
            <a:gdLst/>
            <a:ahLst/>
            <a:cxnLst/>
            <a:rect l="l" t="t" r="r" b="b"/>
            <a:pathLst>
              <a:path w="7138565" h="3880783">
                <a:moveTo>
                  <a:pt x="0" y="0"/>
                </a:moveTo>
                <a:lnTo>
                  <a:pt x="7138565" y="0"/>
                </a:lnTo>
                <a:lnTo>
                  <a:pt x="7138565" y="3880784"/>
                </a:lnTo>
                <a:lnTo>
                  <a:pt x="0" y="388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41298" y="3634796"/>
            <a:ext cx="3453281" cy="4015443"/>
          </a:xfrm>
          <a:custGeom>
            <a:avLst/>
            <a:gdLst/>
            <a:ahLst/>
            <a:cxnLst/>
            <a:rect l="l" t="t" r="r" b="b"/>
            <a:pathLst>
              <a:path w="3453281" h="4015443">
                <a:moveTo>
                  <a:pt x="0" y="0"/>
                </a:moveTo>
                <a:lnTo>
                  <a:pt x="3453281" y="0"/>
                </a:lnTo>
                <a:lnTo>
                  <a:pt x="3453281" y="4015442"/>
                </a:lnTo>
                <a:lnTo>
                  <a:pt x="0" y="4015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77148" y="4718236"/>
            <a:ext cx="2088211" cy="4846060"/>
          </a:xfrm>
          <a:custGeom>
            <a:avLst/>
            <a:gdLst/>
            <a:ahLst/>
            <a:cxnLst/>
            <a:rect l="l" t="t" r="r" b="b"/>
            <a:pathLst>
              <a:path w="2088211" h="4846060">
                <a:moveTo>
                  <a:pt x="0" y="0"/>
                </a:moveTo>
                <a:lnTo>
                  <a:pt x="2088211" y="0"/>
                </a:lnTo>
                <a:lnTo>
                  <a:pt x="2088211" y="4846060"/>
                </a:lnTo>
                <a:lnTo>
                  <a:pt x="0" y="4846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32782" y="8103157"/>
            <a:ext cx="5205819" cy="1703723"/>
          </a:xfrm>
          <a:custGeom>
            <a:avLst/>
            <a:gdLst/>
            <a:ahLst/>
            <a:cxnLst/>
            <a:rect l="l" t="t" r="r" b="b"/>
            <a:pathLst>
              <a:path w="5205819" h="1703723">
                <a:moveTo>
                  <a:pt x="0" y="0"/>
                </a:moveTo>
                <a:lnTo>
                  <a:pt x="5205819" y="0"/>
                </a:lnTo>
                <a:lnTo>
                  <a:pt x="5205819" y="1703723"/>
                </a:lnTo>
                <a:lnTo>
                  <a:pt x="0" y="17037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2108879" y="2687862"/>
            <a:ext cx="7823903" cy="59093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 rtl="1">
              <a:lnSpc>
                <a:spcPct val="150000"/>
              </a:lnSpc>
            </a:pPr>
            <a:r>
              <a:rPr lang="ar-SA" sz="4800" b="1" dirty="0">
                <a:ln/>
                <a:solidFill>
                  <a:srgbClr val="821900"/>
                </a:solidFill>
                <a:cs typeface="+mj-cs"/>
              </a:rPr>
              <a:t>الوحدة : </a:t>
            </a:r>
            <a:r>
              <a:rPr lang="ar-JO" sz="4800" b="1" dirty="0">
                <a:ln/>
                <a:solidFill>
                  <a:srgbClr val="002060"/>
                </a:solidFill>
                <a:cs typeface="+mj-cs"/>
              </a:rPr>
              <a:t>الثالثة </a:t>
            </a:r>
            <a:endParaRPr lang="ar-SA" sz="4800" b="1" dirty="0">
              <a:ln/>
              <a:solidFill>
                <a:srgbClr val="002060"/>
              </a:solidFill>
              <a:cs typeface="+mj-cs"/>
            </a:endParaRPr>
          </a:p>
          <a:p>
            <a:pPr algn="r" rtl="1">
              <a:lnSpc>
                <a:spcPct val="150000"/>
              </a:lnSpc>
            </a:pPr>
            <a:r>
              <a:rPr lang="ar-SA" sz="4800" b="1" dirty="0">
                <a:ln/>
                <a:solidFill>
                  <a:srgbClr val="821900"/>
                </a:solidFill>
                <a:cs typeface="+mj-cs"/>
              </a:rPr>
              <a:t>الدرس :</a:t>
            </a:r>
            <a:r>
              <a:rPr lang="ar-JO" sz="4800" b="1" dirty="0">
                <a:ln/>
                <a:solidFill>
                  <a:srgbClr val="821900"/>
                </a:solidFill>
                <a:cs typeface="+mj-cs"/>
              </a:rPr>
              <a:t> </a:t>
            </a:r>
            <a:r>
              <a:rPr lang="ar-JO" sz="4800" b="1" dirty="0">
                <a:ln/>
                <a:solidFill>
                  <a:srgbClr val="002060"/>
                </a:solidFill>
                <a:cs typeface="+mj-cs"/>
              </a:rPr>
              <a:t>الأموال التي تجب فيها الزكاة </a:t>
            </a:r>
            <a:br>
              <a:rPr lang="ar-JO" sz="4800" b="1" dirty="0">
                <a:ln/>
                <a:solidFill>
                  <a:srgbClr val="00BAB1"/>
                </a:solidFill>
                <a:cs typeface="+mj-cs"/>
              </a:rPr>
            </a:br>
            <a:r>
              <a:rPr lang="ar-JO" sz="4800" b="1" dirty="0">
                <a:ln/>
                <a:solidFill>
                  <a:srgbClr val="821900"/>
                </a:solidFill>
                <a:cs typeface="+mj-cs"/>
              </a:rPr>
              <a:t>الصفحة :115</a:t>
            </a:r>
            <a:br>
              <a:rPr lang="ar-JO" sz="4800" b="1" dirty="0">
                <a:ln/>
                <a:solidFill>
                  <a:srgbClr val="821900"/>
                </a:solidFill>
                <a:cs typeface="+mj-cs"/>
              </a:rPr>
            </a:br>
            <a:r>
              <a:rPr lang="ar-SA" sz="4800" b="1" dirty="0">
                <a:ln/>
                <a:solidFill>
                  <a:srgbClr val="821900"/>
                </a:solidFill>
                <a:cs typeface="+mj-cs"/>
              </a:rPr>
              <a:t>المبحث :  </a:t>
            </a:r>
            <a:r>
              <a:rPr lang="ar-JO" sz="4800" b="1" dirty="0">
                <a:ln/>
                <a:solidFill>
                  <a:srgbClr val="002060"/>
                </a:solidFill>
                <a:cs typeface="+mj-cs"/>
              </a:rPr>
              <a:t>التربية الإسلامية</a:t>
            </a:r>
            <a:endParaRPr lang="ar-SA" sz="4800" b="1" dirty="0">
              <a:ln/>
              <a:solidFill>
                <a:srgbClr val="002060"/>
              </a:solidFill>
              <a:cs typeface="+mj-cs"/>
            </a:endParaRPr>
          </a:p>
          <a:p>
            <a:pPr algn="r" rtl="1">
              <a:lnSpc>
                <a:spcPct val="150000"/>
              </a:lnSpc>
            </a:pPr>
            <a:r>
              <a:rPr lang="ar-SA" sz="4800" b="1" dirty="0">
                <a:ln/>
                <a:solidFill>
                  <a:srgbClr val="821900"/>
                </a:solidFill>
                <a:cs typeface="+mj-cs"/>
              </a:rPr>
              <a:t>الصف :  </a:t>
            </a:r>
            <a:r>
              <a:rPr lang="ar-JO" sz="4800" b="1" dirty="0">
                <a:ln/>
                <a:solidFill>
                  <a:srgbClr val="002060"/>
                </a:solidFill>
                <a:cs typeface="+mj-cs"/>
              </a:rPr>
              <a:t>الثامن</a:t>
            </a:r>
          </a:p>
          <a:p>
            <a:endParaRPr lang="ar-JO" sz="2000" b="1" dirty="0">
              <a:ln/>
              <a:solidFill>
                <a:schemeClr val="accent3"/>
              </a:solidFill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11587"/>
            <a:ext cx="5910202" cy="121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000" y="96114"/>
            <a:ext cx="3772859" cy="35386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6780" y="7960909"/>
            <a:ext cx="2847079" cy="16033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086100"/>
            <a:ext cx="1098523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31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592" y="1638300"/>
            <a:ext cx="10844933" cy="426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6667500"/>
            <a:ext cx="1132652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86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634E88-E4D8-4C2E-BE15-CB8D6856B4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05"/>
          <a:stretch/>
        </p:blipFill>
        <p:spPr>
          <a:xfrm>
            <a:off x="10791581" y="1790700"/>
            <a:ext cx="5320789" cy="7467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FD1BC1-6D1E-421C-82DC-624DDD439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790700"/>
            <a:ext cx="4824336" cy="7467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Oval 1"/>
          <p:cNvSpPr/>
          <p:nvPr/>
        </p:nvSpPr>
        <p:spPr>
          <a:xfrm>
            <a:off x="2667000" y="1485900"/>
            <a:ext cx="2358270" cy="2209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JO" sz="3200" b="1" dirty="0"/>
              <a:t>ربط بالحياة </a:t>
            </a:r>
          </a:p>
        </p:txBody>
      </p:sp>
    </p:spTree>
    <p:extLst>
      <p:ext uri="{BB962C8B-B14F-4D97-AF65-F5344CB8AC3E}">
        <p14:creationId xmlns:p14="http://schemas.microsoft.com/office/powerpoint/2010/main" val="1714753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4B087EB-4EB4-434F-B5C7-A42D823893A6}"/>
              </a:ext>
            </a:extLst>
          </p:cNvPr>
          <p:cNvSpPr txBox="1">
            <a:spLocks/>
          </p:cNvSpPr>
          <p:nvPr/>
        </p:nvSpPr>
        <p:spPr>
          <a:xfrm rot="499164">
            <a:off x="11523665" y="2455441"/>
            <a:ext cx="3788789" cy="31525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362200" y="1333500"/>
            <a:ext cx="13944600" cy="8458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1943100"/>
            <a:ext cx="1209159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JO" sz="3600" b="1" dirty="0"/>
              <a:t>لدى فاطمة 80 غ من الذهب للزينة ،كم مقدار الزكاة الواجبة عليها ؟</a:t>
            </a:r>
          </a:p>
        </p:txBody>
      </p:sp>
    </p:spTree>
    <p:extLst>
      <p:ext uri="{BB962C8B-B14F-4D97-AF65-F5344CB8AC3E}">
        <p14:creationId xmlns:p14="http://schemas.microsoft.com/office/powerpoint/2010/main" val="1432892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4B087EB-4EB4-434F-B5C7-A42D823893A6}"/>
              </a:ext>
            </a:extLst>
          </p:cNvPr>
          <p:cNvSpPr txBox="1">
            <a:spLocks/>
          </p:cNvSpPr>
          <p:nvPr/>
        </p:nvSpPr>
        <p:spPr>
          <a:xfrm rot="499164">
            <a:off x="11523665" y="2455441"/>
            <a:ext cx="3788789" cy="31525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362200" y="1333500"/>
            <a:ext cx="13944600" cy="8458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1943100"/>
            <a:ext cx="1209159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JO" sz="3600" b="1" dirty="0"/>
              <a:t>لدى فاطمة 50غ من الذهب للادخار ،كم مقدار الزكاة الواجبة عليها ؟</a:t>
            </a:r>
          </a:p>
        </p:txBody>
      </p:sp>
    </p:spTree>
    <p:extLst>
      <p:ext uri="{BB962C8B-B14F-4D97-AF65-F5344CB8AC3E}">
        <p14:creationId xmlns:p14="http://schemas.microsoft.com/office/powerpoint/2010/main" val="2317729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4B087EB-4EB4-434F-B5C7-A42D823893A6}"/>
              </a:ext>
            </a:extLst>
          </p:cNvPr>
          <p:cNvSpPr txBox="1">
            <a:spLocks/>
          </p:cNvSpPr>
          <p:nvPr/>
        </p:nvSpPr>
        <p:spPr>
          <a:xfrm rot="499164">
            <a:off x="11523665" y="2455441"/>
            <a:ext cx="3788789" cy="31525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362200" y="1333500"/>
            <a:ext cx="13944600" cy="8458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1943100"/>
            <a:ext cx="1209159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JO" sz="3600" b="1" dirty="0"/>
              <a:t>لدى فاطمة 90غ من الذهب للادخار ،كم مقدار الزكاة الواجبة عليها ،علما ان سعر غرام الذهب 50د ؟</a:t>
            </a:r>
          </a:p>
        </p:txBody>
      </p:sp>
    </p:spTree>
    <p:extLst>
      <p:ext uri="{BB962C8B-B14F-4D97-AF65-F5344CB8AC3E}">
        <p14:creationId xmlns:p14="http://schemas.microsoft.com/office/powerpoint/2010/main" val="2867603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4B087EB-4EB4-434F-B5C7-A42D823893A6}"/>
              </a:ext>
            </a:extLst>
          </p:cNvPr>
          <p:cNvSpPr txBox="1">
            <a:spLocks/>
          </p:cNvSpPr>
          <p:nvPr/>
        </p:nvSpPr>
        <p:spPr>
          <a:xfrm rot="499164">
            <a:off x="11523665" y="2455441"/>
            <a:ext cx="3788789" cy="31525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362200" y="1333500"/>
            <a:ext cx="13944600" cy="8458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1943100"/>
            <a:ext cx="1209159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JO" sz="3600" b="1" dirty="0"/>
              <a:t>لدى ليلى 600غ من الفضة للادخار ،كم مقدار الزكاة الواجبة عليها ،علما ان سعر غرام الفضة 20د ؟</a:t>
            </a:r>
          </a:p>
        </p:txBody>
      </p:sp>
      <p:sp>
        <p:nvSpPr>
          <p:cNvPr id="5" name="Oval 4"/>
          <p:cNvSpPr/>
          <p:nvPr/>
        </p:nvSpPr>
        <p:spPr>
          <a:xfrm>
            <a:off x="228600" y="1333500"/>
            <a:ext cx="2438400" cy="2438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JO" sz="3600" b="1" dirty="0"/>
              <a:t>سؤال آخر </a:t>
            </a:r>
          </a:p>
        </p:txBody>
      </p:sp>
    </p:spTree>
    <p:extLst>
      <p:ext uri="{BB962C8B-B14F-4D97-AF65-F5344CB8AC3E}">
        <p14:creationId xmlns:p14="http://schemas.microsoft.com/office/powerpoint/2010/main" val="1036673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295400"/>
            <a:ext cx="13488938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60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81099"/>
            <a:ext cx="11458575" cy="20254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971800" y="3848100"/>
            <a:ext cx="13411200" cy="5791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274080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971800" y="3848100"/>
            <a:ext cx="13411200" cy="5791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409700"/>
            <a:ext cx="1192784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77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5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51308" y="2348597"/>
            <a:ext cx="7702616" cy="6386169"/>
          </a:xfrm>
          <a:custGeom>
            <a:avLst/>
            <a:gdLst/>
            <a:ahLst/>
            <a:cxnLst/>
            <a:rect l="l" t="t" r="r" b="b"/>
            <a:pathLst>
              <a:path w="7702616" h="6386169">
                <a:moveTo>
                  <a:pt x="0" y="0"/>
                </a:moveTo>
                <a:lnTo>
                  <a:pt x="7702616" y="0"/>
                </a:lnTo>
                <a:lnTo>
                  <a:pt x="7702616" y="6386168"/>
                </a:lnTo>
                <a:lnTo>
                  <a:pt x="0" y="6386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36692" y="2348597"/>
            <a:ext cx="7702616" cy="6386169"/>
          </a:xfrm>
          <a:custGeom>
            <a:avLst/>
            <a:gdLst/>
            <a:ahLst/>
            <a:cxnLst/>
            <a:rect l="l" t="t" r="r" b="b"/>
            <a:pathLst>
              <a:path w="7702616" h="6386169">
                <a:moveTo>
                  <a:pt x="0" y="0"/>
                </a:moveTo>
                <a:lnTo>
                  <a:pt x="7702616" y="0"/>
                </a:lnTo>
                <a:lnTo>
                  <a:pt x="7702616" y="6386168"/>
                </a:lnTo>
                <a:lnTo>
                  <a:pt x="0" y="6386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4974986" y="647700"/>
            <a:ext cx="718658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13800" b="1" dirty="0">
                <a:ln/>
                <a:solidFill>
                  <a:srgbClr val="821900"/>
                </a:solidFill>
                <a:latin typeface="Calibri"/>
                <a:cs typeface="Arial" panose="020B0604020202020204" pitchFamily="34" charset="0"/>
              </a:rPr>
              <a:t>تقويم قبلي :</a:t>
            </a:r>
            <a:endParaRPr kumimoji="0" lang="en-US" sz="13800" b="1" i="0" u="none" strike="noStrike" kern="1200" cap="none" spc="0" normalizeH="0" baseline="0" noProof="0" dirty="0">
              <a:ln/>
              <a:solidFill>
                <a:srgbClr val="8219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704624F-65B3-4EA5-8C4D-8FFAD360A99C}"/>
              </a:ext>
            </a:extLst>
          </p:cNvPr>
          <p:cNvSpPr/>
          <p:nvPr/>
        </p:nvSpPr>
        <p:spPr>
          <a:xfrm>
            <a:off x="10287000" y="3086100"/>
            <a:ext cx="3200400" cy="2667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/>
              <a:t>بين مفهوم الزكاة </a:t>
            </a:r>
            <a:endParaRPr lang="en-US" sz="32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971B32-0009-4461-8AC0-DF7950FF9B1B}"/>
              </a:ext>
            </a:extLst>
          </p:cNvPr>
          <p:cNvSpPr/>
          <p:nvPr/>
        </p:nvSpPr>
        <p:spPr>
          <a:xfrm>
            <a:off x="4648201" y="3086100"/>
            <a:ext cx="3200400" cy="2667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/>
              <a:t>هات مثال على أموال تجب فيها الزكاة </a:t>
            </a:r>
            <a:endParaRPr lang="en-US" sz="32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31CED01-EDA6-4745-A058-68095ED263B0}"/>
              </a:ext>
            </a:extLst>
          </p:cNvPr>
          <p:cNvSpPr/>
          <p:nvPr/>
        </p:nvSpPr>
        <p:spPr>
          <a:xfrm>
            <a:off x="7217228" y="6105866"/>
            <a:ext cx="3200400" cy="2667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/>
              <a:t>من حكم مشروعية الزكاة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0379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401" y="6134100"/>
            <a:ext cx="6172200" cy="3864133"/>
          </a:xfrm>
          <a:custGeom>
            <a:avLst/>
            <a:gdLst/>
            <a:ahLst/>
            <a:cxnLst/>
            <a:rect l="l" t="t" r="r" b="b"/>
            <a:pathLst>
              <a:path w="7240841" h="5845333">
                <a:moveTo>
                  <a:pt x="0" y="0"/>
                </a:moveTo>
                <a:lnTo>
                  <a:pt x="7240841" y="0"/>
                </a:lnTo>
                <a:lnTo>
                  <a:pt x="7240841" y="5845333"/>
                </a:lnTo>
                <a:lnTo>
                  <a:pt x="0" y="584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00" y="26727"/>
            <a:ext cx="5114499" cy="5040574"/>
          </a:xfrm>
          <a:prstGeom prst="rect">
            <a:avLst/>
          </a:prstGeom>
        </p:spPr>
      </p:pic>
      <p:sp>
        <p:nvSpPr>
          <p:cNvPr id="6" name="Freeform 4"/>
          <p:cNvSpPr/>
          <p:nvPr/>
        </p:nvSpPr>
        <p:spPr>
          <a:xfrm>
            <a:off x="381000" y="5067301"/>
            <a:ext cx="2971799" cy="1828799"/>
          </a:xfrm>
          <a:custGeom>
            <a:avLst/>
            <a:gdLst/>
            <a:ahLst/>
            <a:cxnLst/>
            <a:rect l="l" t="t" r="r" b="b"/>
            <a:pathLst>
              <a:path w="5352029" h="3152832">
                <a:moveTo>
                  <a:pt x="0" y="0"/>
                </a:moveTo>
                <a:lnTo>
                  <a:pt x="5352030" y="0"/>
                </a:lnTo>
                <a:lnTo>
                  <a:pt x="5352030" y="3152832"/>
                </a:lnTo>
                <a:lnTo>
                  <a:pt x="0" y="3152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208511-D427-4C8E-8763-8A9A84357573}"/>
              </a:ext>
            </a:extLst>
          </p:cNvPr>
          <p:cNvSpPr/>
          <p:nvPr/>
        </p:nvSpPr>
        <p:spPr>
          <a:xfrm>
            <a:off x="4724400" y="1409700"/>
            <a:ext cx="13124517" cy="72327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JO" sz="8800" b="1" cap="none" spc="0" dirty="0">
                <a:ln/>
                <a:solidFill>
                  <a:srgbClr val="7F0A37"/>
                </a:solidFill>
                <a:effectLst/>
              </a:rPr>
              <a:t>التقويم الختامي :</a:t>
            </a:r>
          </a:p>
          <a:p>
            <a:pPr algn="r" rtl="1"/>
            <a:r>
              <a:rPr lang="ar-JO" sz="3200" b="1" dirty="0">
                <a:ln/>
                <a:solidFill>
                  <a:srgbClr val="7F0A37"/>
                </a:solidFill>
              </a:rPr>
              <a:t>1-كل ما يعرض للبيع والشراء بهدف الربح ،هو :</a:t>
            </a:r>
          </a:p>
          <a:p>
            <a:pPr algn="r" rtl="1"/>
            <a:r>
              <a:rPr lang="ar-JO" sz="3200" b="1" dirty="0">
                <a:ln/>
                <a:solidFill>
                  <a:srgbClr val="7F0A37"/>
                </a:solidFill>
              </a:rPr>
              <a:t>1-النصاب                      2-عروض التجارة          3-الأوراق النقدية</a:t>
            </a:r>
          </a:p>
          <a:p>
            <a:pPr algn="r" rtl="1"/>
            <a:endParaRPr lang="ar-JO" sz="3200" b="1" dirty="0">
              <a:ln/>
              <a:solidFill>
                <a:srgbClr val="7F0A37"/>
              </a:solidFill>
            </a:endParaRPr>
          </a:p>
          <a:p>
            <a:pPr algn="r" rtl="1"/>
            <a:r>
              <a:rPr lang="ar-JO" sz="3200" b="1" dirty="0">
                <a:ln/>
                <a:solidFill>
                  <a:srgbClr val="7F0A37"/>
                </a:solidFill>
              </a:rPr>
              <a:t>2-نصاب الذهب هو :</a:t>
            </a:r>
          </a:p>
          <a:p>
            <a:pPr algn="r" rtl="1"/>
            <a:r>
              <a:rPr lang="ar-JO" sz="3200" b="1" dirty="0">
                <a:ln/>
                <a:solidFill>
                  <a:srgbClr val="7F0A37"/>
                </a:solidFill>
              </a:rPr>
              <a:t>1-595غ                    2-58غ                         3-85غ</a:t>
            </a:r>
          </a:p>
          <a:p>
            <a:pPr algn="r" rtl="1"/>
            <a:endParaRPr lang="ar-JO" sz="3200" b="1" dirty="0">
              <a:ln/>
              <a:solidFill>
                <a:srgbClr val="7F0A37"/>
              </a:solidFill>
            </a:endParaRPr>
          </a:p>
          <a:p>
            <a:pPr algn="r" rtl="1"/>
            <a:r>
              <a:rPr lang="ar-JO" sz="3200" b="1" dirty="0">
                <a:ln/>
                <a:solidFill>
                  <a:srgbClr val="7F0A37"/>
                </a:solidFill>
              </a:rPr>
              <a:t>3-نسبة الزكاة الواجبة :</a:t>
            </a:r>
          </a:p>
          <a:p>
            <a:pPr algn="r" rtl="1"/>
            <a:r>
              <a:rPr lang="ar-JO" sz="3200" b="1" dirty="0">
                <a:ln/>
                <a:solidFill>
                  <a:srgbClr val="7F0A37"/>
                </a:solidFill>
              </a:rPr>
              <a:t>1-2.5%                   2-3.5%                      3-2%</a:t>
            </a:r>
            <a:br>
              <a:rPr lang="ar-JO" sz="5400" b="1" dirty="0">
                <a:ln/>
                <a:solidFill>
                  <a:srgbClr val="BC3C29"/>
                </a:solidFill>
              </a:rPr>
            </a:br>
            <a:endParaRPr lang="en-US" sz="6000" b="1" dirty="0">
              <a:ln/>
              <a:solidFill>
                <a:srgbClr val="1F44BC"/>
              </a:solidFill>
            </a:endParaRPr>
          </a:p>
          <a:p>
            <a:pPr algn="ctr"/>
            <a:endParaRPr lang="en-US" sz="6000" b="1" cap="none" spc="0" dirty="0">
              <a:ln/>
              <a:solidFill>
                <a:srgbClr val="38166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7901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51308" y="2348597"/>
            <a:ext cx="7702616" cy="6386169"/>
          </a:xfrm>
          <a:custGeom>
            <a:avLst/>
            <a:gdLst/>
            <a:ahLst/>
            <a:cxnLst/>
            <a:rect l="l" t="t" r="r" b="b"/>
            <a:pathLst>
              <a:path w="7702616" h="6386169">
                <a:moveTo>
                  <a:pt x="0" y="0"/>
                </a:moveTo>
                <a:lnTo>
                  <a:pt x="7702616" y="0"/>
                </a:lnTo>
                <a:lnTo>
                  <a:pt x="7702616" y="6386168"/>
                </a:lnTo>
                <a:lnTo>
                  <a:pt x="0" y="6386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36692" y="2348597"/>
            <a:ext cx="7702616" cy="6386169"/>
          </a:xfrm>
          <a:custGeom>
            <a:avLst/>
            <a:gdLst/>
            <a:ahLst/>
            <a:cxnLst/>
            <a:rect l="l" t="t" r="r" b="b"/>
            <a:pathLst>
              <a:path w="7702616" h="6386169">
                <a:moveTo>
                  <a:pt x="0" y="0"/>
                </a:moveTo>
                <a:lnTo>
                  <a:pt x="7702616" y="0"/>
                </a:lnTo>
                <a:lnTo>
                  <a:pt x="7702616" y="6386168"/>
                </a:lnTo>
                <a:lnTo>
                  <a:pt x="0" y="6386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4974986" y="647700"/>
            <a:ext cx="718658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13800" b="1" dirty="0">
                <a:ln/>
                <a:solidFill>
                  <a:srgbClr val="821900"/>
                </a:solidFill>
                <a:latin typeface="Calibri"/>
                <a:cs typeface="Arial" panose="020B0604020202020204" pitchFamily="34" charset="0"/>
              </a:rPr>
              <a:t>تقويم قبلي :</a:t>
            </a:r>
            <a:endParaRPr kumimoji="0" lang="en-US" sz="13800" b="1" i="0" u="none" strike="noStrike" kern="1200" cap="none" spc="0" normalizeH="0" baseline="0" noProof="0" dirty="0">
              <a:ln/>
              <a:solidFill>
                <a:srgbClr val="8219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704624F-65B3-4EA5-8C4D-8FFAD360A99C}"/>
              </a:ext>
            </a:extLst>
          </p:cNvPr>
          <p:cNvSpPr/>
          <p:nvPr/>
        </p:nvSpPr>
        <p:spPr>
          <a:xfrm>
            <a:off x="10287000" y="3086100"/>
            <a:ext cx="3200400" cy="2667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/>
              <a:t>نسبة الزكاة الواجبة هي </a:t>
            </a:r>
            <a:endParaRPr lang="en-US" sz="32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971B32-0009-4461-8AC0-DF7950FF9B1B}"/>
              </a:ext>
            </a:extLst>
          </p:cNvPr>
          <p:cNvSpPr/>
          <p:nvPr/>
        </p:nvSpPr>
        <p:spPr>
          <a:xfrm>
            <a:off x="4648200" y="3086100"/>
            <a:ext cx="4038599" cy="3276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/>
              <a:t>نصاب الأوراق النقدية وعروض التجارة يعتمد على نصاب ؟</a:t>
            </a:r>
            <a:endParaRPr lang="en-US" sz="32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31CED01-EDA6-4745-A058-68095ED263B0}"/>
              </a:ext>
            </a:extLst>
          </p:cNvPr>
          <p:cNvSpPr/>
          <p:nvPr/>
        </p:nvSpPr>
        <p:spPr>
          <a:xfrm>
            <a:off x="8686800" y="6362700"/>
            <a:ext cx="3200400" cy="2667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/>
              <a:t>عرف عروض التجارة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7018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257300"/>
            <a:ext cx="11390591" cy="8877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49000" y="3924300"/>
            <a:ext cx="320040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</a:rPr>
              <a:t>1</a:t>
            </a:r>
          </a:p>
          <a:p>
            <a:pPr algn="r"/>
            <a:r>
              <a:rPr lang="ar-JO" sz="2800" b="1" dirty="0">
                <a:solidFill>
                  <a:schemeClr val="bg1"/>
                </a:solidFill>
              </a:rPr>
              <a:t>ابحث لنا عن صورلأنواع</a:t>
            </a:r>
          </a:p>
          <a:p>
            <a:pPr algn="r"/>
            <a:r>
              <a:rPr lang="ar-JO" sz="2800" b="1" dirty="0">
                <a:solidFill>
                  <a:schemeClr val="bg1"/>
                </a:solidFill>
              </a:rPr>
              <a:t>الانعام الثلاث 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8800" y="3771900"/>
            <a:ext cx="37338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3200" b="1" dirty="0">
                <a:solidFill>
                  <a:schemeClr val="bg1"/>
                </a:solidFill>
              </a:rPr>
              <a:t>2</a:t>
            </a:r>
          </a:p>
          <a:p>
            <a:pPr algn="r"/>
            <a:r>
              <a:rPr lang="ar-JO" sz="3200" b="1" dirty="0">
                <a:solidFill>
                  <a:schemeClr val="bg1"/>
                </a:solidFill>
              </a:rPr>
              <a:t>وضح نصاب كل نوع من أنواع الانعام 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00" y="8191500"/>
            <a:ext cx="396240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3200" b="1" dirty="0">
                <a:solidFill>
                  <a:schemeClr val="bg1"/>
                </a:solidFill>
              </a:rPr>
              <a:t>4</a:t>
            </a:r>
          </a:p>
          <a:p>
            <a:pPr algn="r"/>
            <a:r>
              <a:rPr lang="ar-JO" sz="3200" b="1" dirty="0">
                <a:solidFill>
                  <a:schemeClr val="bg1"/>
                </a:solidFill>
              </a:rPr>
              <a:t>عرّف ما هي الانعام؟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15600" y="7976056"/>
            <a:ext cx="42672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JO" sz="2800" b="1" dirty="0">
                <a:solidFill>
                  <a:schemeClr val="bg1"/>
                </a:solidFill>
              </a:rPr>
              <a:t>3</a:t>
            </a:r>
          </a:p>
          <a:p>
            <a:pPr algn="r" rtl="1"/>
            <a:r>
              <a:rPr lang="ar-JO" sz="2800" b="1" dirty="0">
                <a:solidFill>
                  <a:schemeClr val="bg1"/>
                </a:solidFill>
              </a:rPr>
              <a:t>عدد شروط وجوب زكاة الأنعام ؟</a:t>
            </a:r>
          </a:p>
        </p:txBody>
      </p:sp>
    </p:spTree>
    <p:extLst>
      <p:ext uri="{BB962C8B-B14F-4D97-AF65-F5344CB8AC3E}">
        <p14:creationId xmlns:p14="http://schemas.microsoft.com/office/powerpoint/2010/main" val="2622393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485900"/>
            <a:ext cx="13300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04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257300"/>
            <a:ext cx="11390591" cy="8877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12362" y="3619500"/>
            <a:ext cx="3200400" cy="20005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</a:rPr>
              <a:t>1</a:t>
            </a:r>
          </a:p>
          <a:p>
            <a:pPr algn="r"/>
            <a:r>
              <a:rPr lang="ar-JO" sz="2400" b="1" dirty="0">
                <a:solidFill>
                  <a:schemeClr val="bg1"/>
                </a:solidFill>
              </a:rPr>
              <a:t>ارسم خريطة مفاهيمية تمثل نسبة الزكاة في الزروع المسقاة من ماء المطر والمسقاة بماء ذي كلفة 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8800" y="3771900"/>
            <a:ext cx="373380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</a:rPr>
              <a:t>2</a:t>
            </a:r>
          </a:p>
          <a:p>
            <a:pPr algn="r"/>
            <a:r>
              <a:rPr lang="ar-JO" sz="2800" b="1" dirty="0">
                <a:solidFill>
                  <a:schemeClr val="bg1"/>
                </a:solidFill>
              </a:rPr>
              <a:t>على ماذا يعتمد مقدار الزكاة الواجبة على الزروع والثمار؟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05967" y="7976056"/>
            <a:ext cx="426720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3200" b="1" dirty="0">
                <a:solidFill>
                  <a:schemeClr val="bg1"/>
                </a:solidFill>
              </a:rPr>
              <a:t>4</a:t>
            </a:r>
          </a:p>
          <a:p>
            <a:pPr algn="r"/>
            <a:r>
              <a:rPr lang="ar-JO" sz="3200" b="1" dirty="0">
                <a:solidFill>
                  <a:schemeClr val="bg1"/>
                </a:solidFill>
              </a:rPr>
              <a:t>وضح نصاب الزروع والثمار 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15600" y="7976056"/>
            <a:ext cx="426720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JO" sz="2800" b="1" dirty="0">
                <a:solidFill>
                  <a:schemeClr val="bg1"/>
                </a:solidFill>
              </a:rPr>
              <a:t>3</a:t>
            </a:r>
          </a:p>
          <a:p>
            <a:pPr algn="r" rtl="1"/>
            <a:r>
              <a:rPr lang="ar-JO" sz="2800" b="1" dirty="0">
                <a:solidFill>
                  <a:schemeClr val="bg1"/>
                </a:solidFill>
              </a:rPr>
              <a:t>عدد شروط وجوب زكاة الزروع والثمار  ؟</a:t>
            </a:r>
          </a:p>
        </p:txBody>
      </p:sp>
    </p:spTree>
    <p:extLst>
      <p:ext uri="{BB962C8B-B14F-4D97-AF65-F5344CB8AC3E}">
        <p14:creationId xmlns:p14="http://schemas.microsoft.com/office/powerpoint/2010/main" val="2517532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778" y="1028700"/>
            <a:ext cx="12464444" cy="60198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048000" y="7581900"/>
            <a:ext cx="13182600" cy="2057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JO" sz="4000" b="1" dirty="0"/>
              <a:t>اقرأ الفقرة وضع عليها أسئلة ، انت وزميلك .</a:t>
            </a:r>
          </a:p>
        </p:txBody>
      </p:sp>
    </p:spTree>
    <p:extLst>
      <p:ext uri="{BB962C8B-B14F-4D97-AF65-F5344CB8AC3E}">
        <p14:creationId xmlns:p14="http://schemas.microsoft.com/office/powerpoint/2010/main" val="2703005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29EB2A4-E4A5-4823-A43C-BA1E02DFCC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7728207"/>
              </p:ext>
            </p:extLst>
          </p:nvPr>
        </p:nvGraphicFramePr>
        <p:xfrm>
          <a:off x="3048000" y="10795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4979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4B087EB-4EB4-434F-B5C7-A42D823893A6}"/>
              </a:ext>
            </a:extLst>
          </p:cNvPr>
          <p:cNvSpPr txBox="1">
            <a:spLocks/>
          </p:cNvSpPr>
          <p:nvPr/>
        </p:nvSpPr>
        <p:spPr>
          <a:xfrm rot="499164">
            <a:off x="11523665" y="2455441"/>
            <a:ext cx="3788789" cy="31525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362200" y="1333500"/>
            <a:ext cx="13944600" cy="8458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1943100"/>
            <a:ext cx="1209159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JO" sz="3600" b="1" dirty="0"/>
              <a:t>12000 كيلوا من القمح ، يسقى بماء السماء ،كم مقدار الزكاة ؟</a:t>
            </a:r>
          </a:p>
        </p:txBody>
      </p:sp>
    </p:spTree>
    <p:extLst>
      <p:ext uri="{BB962C8B-B14F-4D97-AF65-F5344CB8AC3E}">
        <p14:creationId xmlns:p14="http://schemas.microsoft.com/office/powerpoint/2010/main" val="1437694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4B087EB-4EB4-434F-B5C7-A42D823893A6}"/>
              </a:ext>
            </a:extLst>
          </p:cNvPr>
          <p:cNvSpPr txBox="1">
            <a:spLocks/>
          </p:cNvSpPr>
          <p:nvPr/>
        </p:nvSpPr>
        <p:spPr>
          <a:xfrm rot="499164">
            <a:off x="11523665" y="2455441"/>
            <a:ext cx="3788789" cy="31525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362200" y="1333500"/>
            <a:ext cx="13944600" cy="8458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JO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1943100"/>
            <a:ext cx="1209159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JO" sz="3600" b="1" dirty="0"/>
              <a:t>1000 كيلوا من التفاح ، يسقى بماء ذي كلفة ،كم مقدار الزكاة ؟</a:t>
            </a:r>
          </a:p>
        </p:txBody>
      </p:sp>
    </p:spTree>
    <p:extLst>
      <p:ext uri="{BB962C8B-B14F-4D97-AF65-F5344CB8AC3E}">
        <p14:creationId xmlns:p14="http://schemas.microsoft.com/office/powerpoint/2010/main" val="1699806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6159942" y="7014575"/>
            <a:ext cx="872480" cy="1386890"/>
          </a:xfrm>
          <a:custGeom>
            <a:avLst/>
            <a:gdLst/>
            <a:ahLst/>
            <a:cxnLst/>
            <a:rect l="l" t="t" r="r" b="b"/>
            <a:pathLst>
              <a:path w="872480" h="1386890">
                <a:moveTo>
                  <a:pt x="0" y="0"/>
                </a:moveTo>
                <a:lnTo>
                  <a:pt x="872480" y="0"/>
                </a:lnTo>
                <a:lnTo>
                  <a:pt x="872480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65386" y="1821326"/>
            <a:ext cx="2061594" cy="1386890"/>
          </a:xfrm>
          <a:custGeom>
            <a:avLst/>
            <a:gdLst/>
            <a:ahLst/>
            <a:cxnLst/>
            <a:rect l="l" t="t" r="r" b="b"/>
            <a:pathLst>
              <a:path w="2061594" h="1386890">
                <a:moveTo>
                  <a:pt x="0" y="0"/>
                </a:moveTo>
                <a:lnTo>
                  <a:pt x="2061593" y="0"/>
                </a:lnTo>
                <a:lnTo>
                  <a:pt x="2061593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95642" y="3554154"/>
            <a:ext cx="1640408" cy="1386890"/>
          </a:xfrm>
          <a:custGeom>
            <a:avLst/>
            <a:gdLst/>
            <a:ahLst/>
            <a:cxnLst/>
            <a:rect l="l" t="t" r="r" b="b"/>
            <a:pathLst>
              <a:path w="1640408" h="1386890">
                <a:moveTo>
                  <a:pt x="0" y="0"/>
                </a:moveTo>
                <a:lnTo>
                  <a:pt x="1640408" y="0"/>
                </a:lnTo>
                <a:lnTo>
                  <a:pt x="1640408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017192" y="5382620"/>
            <a:ext cx="1683862" cy="1386890"/>
          </a:xfrm>
          <a:custGeom>
            <a:avLst/>
            <a:gdLst/>
            <a:ahLst/>
            <a:cxnLst/>
            <a:rect l="l" t="t" r="r" b="b"/>
            <a:pathLst>
              <a:path w="1683862" h="1386890">
                <a:moveTo>
                  <a:pt x="0" y="0"/>
                </a:moveTo>
                <a:lnTo>
                  <a:pt x="1683862" y="0"/>
                </a:lnTo>
                <a:lnTo>
                  <a:pt x="1683862" y="1386890"/>
                </a:lnTo>
                <a:lnTo>
                  <a:pt x="0" y="1386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04657" y="7055528"/>
            <a:ext cx="2095576" cy="1386890"/>
          </a:xfrm>
          <a:custGeom>
            <a:avLst/>
            <a:gdLst/>
            <a:ahLst/>
            <a:cxnLst/>
            <a:rect l="l" t="t" r="r" b="b"/>
            <a:pathLst>
              <a:path w="2095576" h="1386890">
                <a:moveTo>
                  <a:pt x="0" y="0"/>
                </a:moveTo>
                <a:lnTo>
                  <a:pt x="2095576" y="0"/>
                </a:lnTo>
                <a:lnTo>
                  <a:pt x="2095576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29479" y="7078783"/>
            <a:ext cx="2354289" cy="1386890"/>
          </a:xfrm>
          <a:custGeom>
            <a:avLst/>
            <a:gdLst/>
            <a:ahLst/>
            <a:cxnLst/>
            <a:rect l="l" t="t" r="r" b="b"/>
            <a:pathLst>
              <a:path w="2354289" h="1386890">
                <a:moveTo>
                  <a:pt x="0" y="0"/>
                </a:moveTo>
                <a:lnTo>
                  <a:pt x="2354289" y="0"/>
                </a:lnTo>
                <a:lnTo>
                  <a:pt x="2354289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79962" y="7078783"/>
            <a:ext cx="1534788" cy="1386890"/>
          </a:xfrm>
          <a:custGeom>
            <a:avLst/>
            <a:gdLst/>
            <a:ahLst/>
            <a:cxnLst/>
            <a:rect l="l" t="t" r="r" b="b"/>
            <a:pathLst>
              <a:path w="1534788" h="1386890">
                <a:moveTo>
                  <a:pt x="0" y="0"/>
                </a:moveTo>
                <a:lnTo>
                  <a:pt x="1534788" y="0"/>
                </a:lnTo>
                <a:lnTo>
                  <a:pt x="1534788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451290" y="5382620"/>
            <a:ext cx="1301155" cy="1386890"/>
          </a:xfrm>
          <a:custGeom>
            <a:avLst/>
            <a:gdLst/>
            <a:ahLst/>
            <a:cxnLst/>
            <a:rect l="l" t="t" r="r" b="b"/>
            <a:pathLst>
              <a:path w="1301155" h="1386890">
                <a:moveTo>
                  <a:pt x="0" y="0"/>
                </a:moveTo>
                <a:lnTo>
                  <a:pt x="1301155" y="0"/>
                </a:lnTo>
                <a:lnTo>
                  <a:pt x="1301155" y="1386890"/>
                </a:lnTo>
                <a:lnTo>
                  <a:pt x="0" y="138689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616882" y="5382620"/>
            <a:ext cx="1672784" cy="1386890"/>
          </a:xfrm>
          <a:custGeom>
            <a:avLst/>
            <a:gdLst/>
            <a:ahLst/>
            <a:cxnLst/>
            <a:rect l="l" t="t" r="r" b="b"/>
            <a:pathLst>
              <a:path w="1672784" h="1386890">
                <a:moveTo>
                  <a:pt x="0" y="0"/>
                </a:moveTo>
                <a:lnTo>
                  <a:pt x="1672784" y="0"/>
                </a:lnTo>
                <a:lnTo>
                  <a:pt x="1672784" y="1386890"/>
                </a:lnTo>
                <a:lnTo>
                  <a:pt x="0" y="13868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514882" y="3554154"/>
            <a:ext cx="1084296" cy="1386890"/>
          </a:xfrm>
          <a:custGeom>
            <a:avLst/>
            <a:gdLst/>
            <a:ahLst/>
            <a:cxnLst/>
            <a:rect l="l" t="t" r="r" b="b"/>
            <a:pathLst>
              <a:path w="1084296" h="1386890">
                <a:moveTo>
                  <a:pt x="0" y="0"/>
                </a:moveTo>
                <a:lnTo>
                  <a:pt x="1084296" y="0"/>
                </a:lnTo>
                <a:lnTo>
                  <a:pt x="1084296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379962" y="1821326"/>
            <a:ext cx="2236920" cy="1386890"/>
          </a:xfrm>
          <a:custGeom>
            <a:avLst/>
            <a:gdLst/>
            <a:ahLst/>
            <a:cxnLst/>
            <a:rect l="l" t="t" r="r" b="b"/>
            <a:pathLst>
              <a:path w="2236920" h="1386890">
                <a:moveTo>
                  <a:pt x="0" y="0"/>
                </a:moveTo>
                <a:lnTo>
                  <a:pt x="2236920" y="0"/>
                </a:lnTo>
                <a:lnTo>
                  <a:pt x="2236920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902899" y="1821326"/>
            <a:ext cx="1336458" cy="1386890"/>
          </a:xfrm>
          <a:custGeom>
            <a:avLst/>
            <a:gdLst/>
            <a:ahLst/>
            <a:cxnLst/>
            <a:rect l="l" t="t" r="r" b="b"/>
            <a:pathLst>
              <a:path w="1336458" h="1386890">
                <a:moveTo>
                  <a:pt x="0" y="0"/>
                </a:moveTo>
                <a:lnTo>
                  <a:pt x="1336457" y="0"/>
                </a:lnTo>
                <a:lnTo>
                  <a:pt x="1336457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057030" y="1821326"/>
            <a:ext cx="1595794" cy="1386890"/>
          </a:xfrm>
          <a:custGeom>
            <a:avLst/>
            <a:gdLst/>
            <a:ahLst/>
            <a:cxnLst/>
            <a:rect l="l" t="t" r="r" b="b"/>
            <a:pathLst>
              <a:path w="1595794" h="1386890">
                <a:moveTo>
                  <a:pt x="0" y="0"/>
                </a:moveTo>
                <a:lnTo>
                  <a:pt x="1595794" y="0"/>
                </a:lnTo>
                <a:lnTo>
                  <a:pt x="1595794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98422" y="5382620"/>
            <a:ext cx="847264" cy="1386890"/>
          </a:xfrm>
          <a:custGeom>
            <a:avLst/>
            <a:gdLst/>
            <a:ahLst/>
            <a:cxnLst/>
            <a:rect l="l" t="t" r="r" b="b"/>
            <a:pathLst>
              <a:path w="847264" h="1386890">
                <a:moveTo>
                  <a:pt x="0" y="0"/>
                </a:moveTo>
                <a:lnTo>
                  <a:pt x="847264" y="0"/>
                </a:lnTo>
                <a:lnTo>
                  <a:pt x="847264" y="1386890"/>
                </a:lnTo>
                <a:lnTo>
                  <a:pt x="0" y="138689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419568" y="3554154"/>
            <a:ext cx="597624" cy="1386890"/>
          </a:xfrm>
          <a:custGeom>
            <a:avLst/>
            <a:gdLst/>
            <a:ahLst/>
            <a:cxnLst/>
            <a:rect l="l" t="t" r="r" b="b"/>
            <a:pathLst>
              <a:path w="597624" h="1386890">
                <a:moveTo>
                  <a:pt x="0" y="0"/>
                </a:moveTo>
                <a:lnTo>
                  <a:pt x="597624" y="0"/>
                </a:lnTo>
                <a:lnTo>
                  <a:pt x="597624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379962" y="3554154"/>
            <a:ext cx="1749518" cy="1386890"/>
          </a:xfrm>
          <a:custGeom>
            <a:avLst/>
            <a:gdLst/>
            <a:ahLst/>
            <a:cxnLst/>
            <a:rect l="l" t="t" r="r" b="b"/>
            <a:pathLst>
              <a:path w="1749518" h="1386890">
                <a:moveTo>
                  <a:pt x="0" y="0"/>
                </a:moveTo>
                <a:lnTo>
                  <a:pt x="1749517" y="0"/>
                </a:lnTo>
                <a:lnTo>
                  <a:pt x="1749517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854927" y="3554154"/>
            <a:ext cx="1192726" cy="1386890"/>
          </a:xfrm>
          <a:custGeom>
            <a:avLst/>
            <a:gdLst/>
            <a:ahLst/>
            <a:cxnLst/>
            <a:rect l="l" t="t" r="r" b="b"/>
            <a:pathLst>
              <a:path w="1192726" h="1386890">
                <a:moveTo>
                  <a:pt x="0" y="0"/>
                </a:moveTo>
                <a:lnTo>
                  <a:pt x="1192725" y="0"/>
                </a:lnTo>
                <a:lnTo>
                  <a:pt x="1192725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379962" y="5382620"/>
            <a:ext cx="786745" cy="1386890"/>
          </a:xfrm>
          <a:custGeom>
            <a:avLst/>
            <a:gdLst/>
            <a:ahLst/>
            <a:cxnLst/>
            <a:rect l="l" t="t" r="r" b="b"/>
            <a:pathLst>
              <a:path w="786745" h="1386890">
                <a:moveTo>
                  <a:pt x="0" y="0"/>
                </a:moveTo>
                <a:lnTo>
                  <a:pt x="786745" y="0"/>
                </a:lnTo>
                <a:lnTo>
                  <a:pt x="786745" y="1386890"/>
                </a:lnTo>
                <a:lnTo>
                  <a:pt x="0" y="138689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" name="Oval 1"/>
          <p:cNvSpPr/>
          <p:nvPr/>
        </p:nvSpPr>
        <p:spPr>
          <a:xfrm>
            <a:off x="3775519" y="571500"/>
            <a:ext cx="2895600" cy="2819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3200" b="1" dirty="0"/>
              <a:t>سؤال تفكير ناقد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085D53-A7C7-45A8-9978-A1FC2D93CE20}"/>
              </a:ext>
            </a:extLst>
          </p:cNvPr>
          <p:cNvSpPr txBox="1"/>
          <p:nvPr/>
        </p:nvSpPr>
        <p:spPr>
          <a:xfrm>
            <a:off x="914400" y="3848100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4000" b="1" dirty="0"/>
              <a:t>لماذا لم يساو الإسلام بمقدار اخراج الزكاة بين الزروع التي سقيت بماء المطر وبين الزروع التي سقيت بماء ذي كلفة ؟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8385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75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51308" y="2348597"/>
            <a:ext cx="7702616" cy="6386169"/>
          </a:xfrm>
          <a:custGeom>
            <a:avLst/>
            <a:gdLst/>
            <a:ahLst/>
            <a:cxnLst/>
            <a:rect l="l" t="t" r="r" b="b"/>
            <a:pathLst>
              <a:path w="7702616" h="6386169">
                <a:moveTo>
                  <a:pt x="0" y="0"/>
                </a:moveTo>
                <a:lnTo>
                  <a:pt x="7702616" y="0"/>
                </a:lnTo>
                <a:lnTo>
                  <a:pt x="7702616" y="6386168"/>
                </a:lnTo>
                <a:lnTo>
                  <a:pt x="0" y="6386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36692" y="2348597"/>
            <a:ext cx="7702616" cy="6386169"/>
          </a:xfrm>
          <a:custGeom>
            <a:avLst/>
            <a:gdLst/>
            <a:ahLst/>
            <a:cxnLst/>
            <a:rect l="l" t="t" r="r" b="b"/>
            <a:pathLst>
              <a:path w="7702616" h="6386169">
                <a:moveTo>
                  <a:pt x="0" y="0"/>
                </a:moveTo>
                <a:lnTo>
                  <a:pt x="7702616" y="0"/>
                </a:lnTo>
                <a:lnTo>
                  <a:pt x="7702616" y="6386168"/>
                </a:lnTo>
                <a:lnTo>
                  <a:pt x="0" y="6386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4343400" y="647700"/>
            <a:ext cx="844974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JO" sz="13800" b="1" dirty="0">
                <a:ln/>
                <a:solidFill>
                  <a:srgbClr val="821900"/>
                </a:solidFill>
              </a:rPr>
              <a:t>الهدف الذهبي </a:t>
            </a:r>
            <a:endParaRPr lang="en-US" sz="13800" b="1" cap="none" spc="0" dirty="0">
              <a:ln/>
              <a:solidFill>
                <a:srgbClr val="821900"/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2226" r="1"/>
          <a:stretch/>
        </p:blipFill>
        <p:spPr>
          <a:xfrm>
            <a:off x="3786078" y="3491366"/>
            <a:ext cx="10650614" cy="524339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250" b="6250"/>
          <a:stretch/>
        </p:blipFill>
        <p:spPr>
          <a:xfrm>
            <a:off x="3352800" y="3229610"/>
            <a:ext cx="12850404" cy="382778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772400" y="1409700"/>
            <a:ext cx="3886200" cy="1219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JO" sz="3600" b="1" dirty="0"/>
              <a:t>تفكير ناقد </a:t>
            </a:r>
          </a:p>
        </p:txBody>
      </p:sp>
    </p:spTree>
    <p:extLst>
      <p:ext uri="{BB962C8B-B14F-4D97-AF65-F5344CB8AC3E}">
        <p14:creationId xmlns:p14="http://schemas.microsoft.com/office/powerpoint/2010/main" val="2828760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333500"/>
            <a:ext cx="11210158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85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216" y="1790700"/>
            <a:ext cx="11895712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89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6159942" y="7014575"/>
            <a:ext cx="872480" cy="1386890"/>
          </a:xfrm>
          <a:custGeom>
            <a:avLst/>
            <a:gdLst/>
            <a:ahLst/>
            <a:cxnLst/>
            <a:rect l="l" t="t" r="r" b="b"/>
            <a:pathLst>
              <a:path w="872480" h="1386890">
                <a:moveTo>
                  <a:pt x="0" y="0"/>
                </a:moveTo>
                <a:lnTo>
                  <a:pt x="872480" y="0"/>
                </a:lnTo>
                <a:lnTo>
                  <a:pt x="872480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65386" y="1821326"/>
            <a:ext cx="2061594" cy="1386890"/>
          </a:xfrm>
          <a:custGeom>
            <a:avLst/>
            <a:gdLst/>
            <a:ahLst/>
            <a:cxnLst/>
            <a:rect l="l" t="t" r="r" b="b"/>
            <a:pathLst>
              <a:path w="2061594" h="1386890">
                <a:moveTo>
                  <a:pt x="0" y="0"/>
                </a:moveTo>
                <a:lnTo>
                  <a:pt x="2061593" y="0"/>
                </a:lnTo>
                <a:lnTo>
                  <a:pt x="2061593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95642" y="3554154"/>
            <a:ext cx="1640408" cy="1386890"/>
          </a:xfrm>
          <a:custGeom>
            <a:avLst/>
            <a:gdLst/>
            <a:ahLst/>
            <a:cxnLst/>
            <a:rect l="l" t="t" r="r" b="b"/>
            <a:pathLst>
              <a:path w="1640408" h="1386890">
                <a:moveTo>
                  <a:pt x="0" y="0"/>
                </a:moveTo>
                <a:lnTo>
                  <a:pt x="1640408" y="0"/>
                </a:lnTo>
                <a:lnTo>
                  <a:pt x="1640408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017192" y="5382620"/>
            <a:ext cx="1683862" cy="1386890"/>
          </a:xfrm>
          <a:custGeom>
            <a:avLst/>
            <a:gdLst/>
            <a:ahLst/>
            <a:cxnLst/>
            <a:rect l="l" t="t" r="r" b="b"/>
            <a:pathLst>
              <a:path w="1683862" h="1386890">
                <a:moveTo>
                  <a:pt x="0" y="0"/>
                </a:moveTo>
                <a:lnTo>
                  <a:pt x="1683862" y="0"/>
                </a:lnTo>
                <a:lnTo>
                  <a:pt x="1683862" y="1386890"/>
                </a:lnTo>
                <a:lnTo>
                  <a:pt x="0" y="1386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04657" y="7055528"/>
            <a:ext cx="2095576" cy="1386890"/>
          </a:xfrm>
          <a:custGeom>
            <a:avLst/>
            <a:gdLst/>
            <a:ahLst/>
            <a:cxnLst/>
            <a:rect l="l" t="t" r="r" b="b"/>
            <a:pathLst>
              <a:path w="2095576" h="1386890">
                <a:moveTo>
                  <a:pt x="0" y="0"/>
                </a:moveTo>
                <a:lnTo>
                  <a:pt x="2095576" y="0"/>
                </a:lnTo>
                <a:lnTo>
                  <a:pt x="2095576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29479" y="7078783"/>
            <a:ext cx="2354289" cy="1386890"/>
          </a:xfrm>
          <a:custGeom>
            <a:avLst/>
            <a:gdLst/>
            <a:ahLst/>
            <a:cxnLst/>
            <a:rect l="l" t="t" r="r" b="b"/>
            <a:pathLst>
              <a:path w="2354289" h="1386890">
                <a:moveTo>
                  <a:pt x="0" y="0"/>
                </a:moveTo>
                <a:lnTo>
                  <a:pt x="2354289" y="0"/>
                </a:lnTo>
                <a:lnTo>
                  <a:pt x="2354289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79962" y="7078783"/>
            <a:ext cx="1534788" cy="1386890"/>
          </a:xfrm>
          <a:custGeom>
            <a:avLst/>
            <a:gdLst/>
            <a:ahLst/>
            <a:cxnLst/>
            <a:rect l="l" t="t" r="r" b="b"/>
            <a:pathLst>
              <a:path w="1534788" h="1386890">
                <a:moveTo>
                  <a:pt x="0" y="0"/>
                </a:moveTo>
                <a:lnTo>
                  <a:pt x="1534788" y="0"/>
                </a:lnTo>
                <a:lnTo>
                  <a:pt x="1534788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451290" y="5382620"/>
            <a:ext cx="1301155" cy="1386890"/>
          </a:xfrm>
          <a:custGeom>
            <a:avLst/>
            <a:gdLst/>
            <a:ahLst/>
            <a:cxnLst/>
            <a:rect l="l" t="t" r="r" b="b"/>
            <a:pathLst>
              <a:path w="1301155" h="1386890">
                <a:moveTo>
                  <a:pt x="0" y="0"/>
                </a:moveTo>
                <a:lnTo>
                  <a:pt x="1301155" y="0"/>
                </a:lnTo>
                <a:lnTo>
                  <a:pt x="1301155" y="1386890"/>
                </a:lnTo>
                <a:lnTo>
                  <a:pt x="0" y="138689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616882" y="5382620"/>
            <a:ext cx="1672784" cy="1386890"/>
          </a:xfrm>
          <a:custGeom>
            <a:avLst/>
            <a:gdLst/>
            <a:ahLst/>
            <a:cxnLst/>
            <a:rect l="l" t="t" r="r" b="b"/>
            <a:pathLst>
              <a:path w="1672784" h="1386890">
                <a:moveTo>
                  <a:pt x="0" y="0"/>
                </a:moveTo>
                <a:lnTo>
                  <a:pt x="1672784" y="0"/>
                </a:lnTo>
                <a:lnTo>
                  <a:pt x="1672784" y="1386890"/>
                </a:lnTo>
                <a:lnTo>
                  <a:pt x="0" y="13868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514882" y="3554154"/>
            <a:ext cx="1084296" cy="1386890"/>
          </a:xfrm>
          <a:custGeom>
            <a:avLst/>
            <a:gdLst/>
            <a:ahLst/>
            <a:cxnLst/>
            <a:rect l="l" t="t" r="r" b="b"/>
            <a:pathLst>
              <a:path w="1084296" h="1386890">
                <a:moveTo>
                  <a:pt x="0" y="0"/>
                </a:moveTo>
                <a:lnTo>
                  <a:pt x="1084296" y="0"/>
                </a:lnTo>
                <a:lnTo>
                  <a:pt x="1084296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379962" y="1821326"/>
            <a:ext cx="2236920" cy="1386890"/>
          </a:xfrm>
          <a:custGeom>
            <a:avLst/>
            <a:gdLst/>
            <a:ahLst/>
            <a:cxnLst/>
            <a:rect l="l" t="t" r="r" b="b"/>
            <a:pathLst>
              <a:path w="2236920" h="1386890">
                <a:moveTo>
                  <a:pt x="0" y="0"/>
                </a:moveTo>
                <a:lnTo>
                  <a:pt x="2236920" y="0"/>
                </a:lnTo>
                <a:lnTo>
                  <a:pt x="2236920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902899" y="1821326"/>
            <a:ext cx="1336458" cy="1386890"/>
          </a:xfrm>
          <a:custGeom>
            <a:avLst/>
            <a:gdLst/>
            <a:ahLst/>
            <a:cxnLst/>
            <a:rect l="l" t="t" r="r" b="b"/>
            <a:pathLst>
              <a:path w="1336458" h="1386890">
                <a:moveTo>
                  <a:pt x="0" y="0"/>
                </a:moveTo>
                <a:lnTo>
                  <a:pt x="1336457" y="0"/>
                </a:lnTo>
                <a:lnTo>
                  <a:pt x="1336457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057030" y="1821326"/>
            <a:ext cx="1595794" cy="1386890"/>
          </a:xfrm>
          <a:custGeom>
            <a:avLst/>
            <a:gdLst/>
            <a:ahLst/>
            <a:cxnLst/>
            <a:rect l="l" t="t" r="r" b="b"/>
            <a:pathLst>
              <a:path w="1595794" h="1386890">
                <a:moveTo>
                  <a:pt x="0" y="0"/>
                </a:moveTo>
                <a:lnTo>
                  <a:pt x="1595794" y="0"/>
                </a:lnTo>
                <a:lnTo>
                  <a:pt x="1595794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98422" y="5382620"/>
            <a:ext cx="847264" cy="1386890"/>
          </a:xfrm>
          <a:custGeom>
            <a:avLst/>
            <a:gdLst/>
            <a:ahLst/>
            <a:cxnLst/>
            <a:rect l="l" t="t" r="r" b="b"/>
            <a:pathLst>
              <a:path w="847264" h="1386890">
                <a:moveTo>
                  <a:pt x="0" y="0"/>
                </a:moveTo>
                <a:lnTo>
                  <a:pt x="847264" y="0"/>
                </a:lnTo>
                <a:lnTo>
                  <a:pt x="847264" y="1386890"/>
                </a:lnTo>
                <a:lnTo>
                  <a:pt x="0" y="138689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419568" y="3554154"/>
            <a:ext cx="597624" cy="1386890"/>
          </a:xfrm>
          <a:custGeom>
            <a:avLst/>
            <a:gdLst/>
            <a:ahLst/>
            <a:cxnLst/>
            <a:rect l="l" t="t" r="r" b="b"/>
            <a:pathLst>
              <a:path w="597624" h="1386890">
                <a:moveTo>
                  <a:pt x="0" y="0"/>
                </a:moveTo>
                <a:lnTo>
                  <a:pt x="597624" y="0"/>
                </a:lnTo>
                <a:lnTo>
                  <a:pt x="597624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379962" y="3554154"/>
            <a:ext cx="1749518" cy="1386890"/>
          </a:xfrm>
          <a:custGeom>
            <a:avLst/>
            <a:gdLst/>
            <a:ahLst/>
            <a:cxnLst/>
            <a:rect l="l" t="t" r="r" b="b"/>
            <a:pathLst>
              <a:path w="1749518" h="1386890">
                <a:moveTo>
                  <a:pt x="0" y="0"/>
                </a:moveTo>
                <a:lnTo>
                  <a:pt x="1749517" y="0"/>
                </a:lnTo>
                <a:lnTo>
                  <a:pt x="1749517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854927" y="3554154"/>
            <a:ext cx="1192726" cy="1386890"/>
          </a:xfrm>
          <a:custGeom>
            <a:avLst/>
            <a:gdLst/>
            <a:ahLst/>
            <a:cxnLst/>
            <a:rect l="l" t="t" r="r" b="b"/>
            <a:pathLst>
              <a:path w="1192726" h="1386890">
                <a:moveTo>
                  <a:pt x="0" y="0"/>
                </a:moveTo>
                <a:lnTo>
                  <a:pt x="1192725" y="0"/>
                </a:lnTo>
                <a:lnTo>
                  <a:pt x="1192725" y="1386891"/>
                </a:lnTo>
                <a:lnTo>
                  <a:pt x="0" y="1386891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379962" y="5382620"/>
            <a:ext cx="786745" cy="1386890"/>
          </a:xfrm>
          <a:custGeom>
            <a:avLst/>
            <a:gdLst/>
            <a:ahLst/>
            <a:cxnLst/>
            <a:rect l="l" t="t" r="r" b="b"/>
            <a:pathLst>
              <a:path w="786745" h="1386890">
                <a:moveTo>
                  <a:pt x="0" y="0"/>
                </a:moveTo>
                <a:lnTo>
                  <a:pt x="786745" y="0"/>
                </a:lnTo>
                <a:lnTo>
                  <a:pt x="786745" y="1386890"/>
                </a:lnTo>
                <a:lnTo>
                  <a:pt x="0" y="138689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" name="Oval 1"/>
          <p:cNvSpPr/>
          <p:nvPr/>
        </p:nvSpPr>
        <p:spPr>
          <a:xfrm>
            <a:off x="6019800" y="2324100"/>
            <a:ext cx="2895600" cy="2819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3200" b="1" dirty="0"/>
              <a:t>ما نصاب البقر ؟</a:t>
            </a:r>
          </a:p>
        </p:txBody>
      </p:sp>
      <p:sp>
        <p:nvSpPr>
          <p:cNvPr id="3" name="Oval 2"/>
          <p:cNvSpPr/>
          <p:nvPr/>
        </p:nvSpPr>
        <p:spPr>
          <a:xfrm>
            <a:off x="533400" y="800100"/>
            <a:ext cx="3657600" cy="3657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3200" b="1" dirty="0"/>
              <a:t>كم مقدار زكاة الزروع التي سقيت بماء المطر ؟</a:t>
            </a:r>
          </a:p>
        </p:txBody>
      </p:sp>
      <p:sp>
        <p:nvSpPr>
          <p:cNvPr id="22" name="Oval 21"/>
          <p:cNvSpPr/>
          <p:nvPr/>
        </p:nvSpPr>
        <p:spPr>
          <a:xfrm>
            <a:off x="2540000" y="5554783"/>
            <a:ext cx="3505200" cy="3048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JO" sz="3200" b="1" dirty="0"/>
              <a:t> ما شروط زكاة الزروع والثمار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714500"/>
            <a:ext cx="10278016" cy="75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640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485900"/>
            <a:ext cx="10368516" cy="777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57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01400" y="2705100"/>
            <a:ext cx="5019586" cy="7064711"/>
          </a:xfrm>
          <a:custGeom>
            <a:avLst/>
            <a:gdLst/>
            <a:ahLst/>
            <a:cxnLst/>
            <a:rect l="l" t="t" r="r" b="b"/>
            <a:pathLst>
              <a:path w="5019586" h="7979111">
                <a:moveTo>
                  <a:pt x="0" y="0"/>
                </a:moveTo>
                <a:lnTo>
                  <a:pt x="5019586" y="0"/>
                </a:lnTo>
                <a:lnTo>
                  <a:pt x="5019586" y="7979112"/>
                </a:lnTo>
                <a:lnTo>
                  <a:pt x="0" y="7979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210800" cy="9944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591800" y="876300"/>
            <a:ext cx="593944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8000" b="1" cap="none" spc="0" dirty="0">
                <a:ln w="0"/>
                <a:solidFill>
                  <a:srgbClr val="3D415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النتاجات التعليمية</a:t>
            </a:r>
            <a:endParaRPr lang="en-US" sz="8000" b="1" cap="none" spc="0" dirty="0">
              <a:ln w="0"/>
              <a:solidFill>
                <a:srgbClr val="3D415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215836"/>
            <a:ext cx="53046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يبين الأموال التي تجب فيها الزكاة 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4199" y="3390900"/>
            <a:ext cx="63722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يحدد أنصبة الأموال التي تجب فيها الزكاة 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4565964"/>
            <a:ext cx="82782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يوضح شروط وجوب الزكاة في</a:t>
            </a:r>
            <a:r>
              <a:rPr lang="ar-JO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الأموال التي تجب فيها الزكاة 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8114" y="5652680"/>
            <a:ext cx="70583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يحسب قيمة الزكاة في</a:t>
            </a:r>
            <a:r>
              <a:rPr lang="ar-JO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الأموال التي تجب فيها الزكاة 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12156" y="6750446"/>
            <a:ext cx="61093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يحرص على إخراج الزكاة لما يصير معك  </a:t>
            </a:r>
            <a:r>
              <a:rPr lang="ar-JO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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09700"/>
            <a:ext cx="10843307" cy="8001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2CB1D4-6D0E-44EB-BC94-EAD7211719D3}"/>
              </a:ext>
            </a:extLst>
          </p:cNvPr>
          <p:cNvSpPr txBox="1"/>
          <p:nvPr/>
        </p:nvSpPr>
        <p:spPr>
          <a:xfrm>
            <a:off x="5181600" y="6591300"/>
            <a:ext cx="1013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منزل / سيارة /مزرعة /بئر ماء / 30 بقرة / 10 الاف دينار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6FB578-3745-41C2-88F6-7668ECC185A6}"/>
              </a:ext>
            </a:extLst>
          </p:cNvPr>
          <p:cNvSpPr txBox="1"/>
          <p:nvPr/>
        </p:nvSpPr>
        <p:spPr>
          <a:xfrm>
            <a:off x="6324600" y="826770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تجب فيه الزكاة : مزرعة / بئر / 30 بقرة /10 الاف دينار        </a:t>
            </a:r>
          </a:p>
          <a:p>
            <a:pPr algn="r" rtl="1"/>
            <a:r>
              <a:rPr lang="ar-JO" sz="2800" b="1"/>
              <a:t>لا </a:t>
            </a:r>
            <a:r>
              <a:rPr lang="ar-JO" sz="2800" b="1" dirty="0"/>
              <a:t>تجب فيه الزكاة : منزل السكن + السيارة للاستخدام الشخصي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3180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52401" y="6134100"/>
            <a:ext cx="6172200" cy="3864133"/>
          </a:xfrm>
          <a:custGeom>
            <a:avLst/>
            <a:gdLst/>
            <a:ahLst/>
            <a:cxnLst/>
            <a:rect l="l" t="t" r="r" b="b"/>
            <a:pathLst>
              <a:path w="7240841" h="5845333">
                <a:moveTo>
                  <a:pt x="0" y="0"/>
                </a:moveTo>
                <a:lnTo>
                  <a:pt x="7240841" y="0"/>
                </a:lnTo>
                <a:lnTo>
                  <a:pt x="7240841" y="5845333"/>
                </a:lnTo>
                <a:lnTo>
                  <a:pt x="0" y="5845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00" y="26727"/>
            <a:ext cx="5114499" cy="5040574"/>
          </a:xfrm>
          <a:prstGeom prst="rect">
            <a:avLst/>
          </a:prstGeom>
        </p:spPr>
      </p:pic>
      <p:sp>
        <p:nvSpPr>
          <p:cNvPr id="6" name="Freeform 4"/>
          <p:cNvSpPr/>
          <p:nvPr/>
        </p:nvSpPr>
        <p:spPr>
          <a:xfrm>
            <a:off x="381000" y="5067301"/>
            <a:ext cx="2971799" cy="1828799"/>
          </a:xfrm>
          <a:custGeom>
            <a:avLst/>
            <a:gdLst/>
            <a:ahLst/>
            <a:cxnLst/>
            <a:rect l="l" t="t" r="r" b="b"/>
            <a:pathLst>
              <a:path w="5352029" h="3152832">
                <a:moveTo>
                  <a:pt x="0" y="0"/>
                </a:moveTo>
                <a:lnTo>
                  <a:pt x="5352030" y="0"/>
                </a:lnTo>
                <a:lnTo>
                  <a:pt x="5352030" y="3152832"/>
                </a:lnTo>
                <a:lnTo>
                  <a:pt x="0" y="3152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208511-D427-4C8E-8763-8A9A84357573}"/>
              </a:ext>
            </a:extLst>
          </p:cNvPr>
          <p:cNvSpPr/>
          <p:nvPr/>
        </p:nvSpPr>
        <p:spPr>
          <a:xfrm>
            <a:off x="4724400" y="1409700"/>
            <a:ext cx="13124517" cy="73558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JO" sz="8800" b="1" cap="none" spc="0" dirty="0">
                <a:ln/>
                <a:solidFill>
                  <a:srgbClr val="7F0A37"/>
                </a:solidFill>
                <a:effectLst/>
              </a:rPr>
              <a:t>المهمة الأولى  : </a:t>
            </a:r>
            <a:br>
              <a:rPr lang="ar-JO" sz="6000" b="1" cap="none" spc="0" dirty="0">
                <a:ln/>
                <a:solidFill>
                  <a:srgbClr val="381662"/>
                </a:solidFill>
                <a:effectLst/>
              </a:rPr>
            </a:br>
            <a:r>
              <a:rPr lang="ar-JO" sz="6600" b="1" dirty="0">
                <a:ln/>
                <a:solidFill>
                  <a:srgbClr val="006600"/>
                </a:solidFill>
              </a:rPr>
              <a:t>ما هي أموال الزكاة .</a:t>
            </a:r>
            <a:br>
              <a:rPr lang="ar-JO" sz="6600" b="1" dirty="0">
                <a:ln/>
                <a:solidFill>
                  <a:srgbClr val="BC3C29"/>
                </a:solidFill>
              </a:rPr>
            </a:br>
            <a:r>
              <a:rPr lang="ar-JO" sz="6600" b="1" dirty="0">
                <a:ln/>
                <a:solidFill>
                  <a:srgbClr val="BC3C29"/>
                </a:solidFill>
              </a:rPr>
              <a:t>استخدمي مفتاح التأمل للصور </a:t>
            </a:r>
            <a:br>
              <a:rPr lang="ar-JO" sz="6600" b="1" dirty="0">
                <a:ln/>
                <a:solidFill>
                  <a:srgbClr val="BC3C29"/>
                </a:solidFill>
              </a:rPr>
            </a:br>
            <a:r>
              <a:rPr lang="ar-JO" sz="6600" b="1" dirty="0">
                <a:ln/>
                <a:solidFill>
                  <a:srgbClr val="BC3C29"/>
                </a:solidFill>
              </a:rPr>
              <a:t>التوضيحية الآتية</a:t>
            </a:r>
            <a:br>
              <a:rPr lang="ar-JO" sz="6600" b="1" dirty="0">
                <a:ln/>
                <a:solidFill>
                  <a:srgbClr val="BC3C29"/>
                </a:solidFill>
              </a:rPr>
            </a:br>
            <a:r>
              <a:rPr lang="ar-JO" sz="6600" b="1" dirty="0">
                <a:ln/>
                <a:solidFill>
                  <a:srgbClr val="BC3C29"/>
                </a:solidFill>
              </a:rPr>
              <a:t>لمعرفة اموال الزكاة </a:t>
            </a:r>
            <a:br>
              <a:rPr lang="ar-JO" sz="5400" b="1" dirty="0">
                <a:ln/>
                <a:solidFill>
                  <a:srgbClr val="BC3C29"/>
                </a:solidFill>
              </a:rPr>
            </a:br>
            <a:endParaRPr lang="en-US" sz="6000" b="1" dirty="0">
              <a:ln/>
              <a:solidFill>
                <a:srgbClr val="1F44BC"/>
              </a:solidFill>
            </a:endParaRPr>
          </a:p>
          <a:p>
            <a:pPr algn="ctr"/>
            <a:endParaRPr lang="en-US" sz="6000" b="1" cap="none" spc="0" dirty="0">
              <a:ln/>
              <a:solidFill>
                <a:srgbClr val="381662"/>
              </a:solidFill>
              <a:effectLst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04104" y="4108103"/>
            <a:ext cx="7022592" cy="203132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JO" sz="4200" b="1" dirty="0">
                <a:ln/>
                <a:solidFill>
                  <a:srgbClr val="BC3C29"/>
                </a:solidFill>
              </a:rPr>
              <a:t>استخدمي مفتاح التأمل للصور </a:t>
            </a:r>
            <a:br>
              <a:rPr lang="ar-JO" sz="4200" b="1" dirty="0">
                <a:ln/>
                <a:solidFill>
                  <a:srgbClr val="BC3C29"/>
                </a:solidFill>
              </a:rPr>
            </a:br>
            <a:r>
              <a:rPr lang="ar-JO" sz="4200" b="1" dirty="0">
                <a:ln/>
                <a:solidFill>
                  <a:srgbClr val="BC3C29"/>
                </a:solidFill>
              </a:rPr>
              <a:t>التوضيحية الآتية</a:t>
            </a:r>
            <a:br>
              <a:rPr lang="ar-JO" sz="4200" b="1" dirty="0">
                <a:ln/>
                <a:solidFill>
                  <a:srgbClr val="BC3C29"/>
                </a:solidFill>
              </a:rPr>
            </a:br>
            <a:r>
              <a:rPr lang="ar-JO" sz="4200" b="1" dirty="0">
                <a:ln/>
                <a:solidFill>
                  <a:srgbClr val="BC3C29"/>
                </a:solidFill>
              </a:rPr>
              <a:t>لمعرفة اموال الزكاة </a:t>
            </a:r>
            <a:endParaRPr lang="en-US" sz="4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4720" y="207893"/>
            <a:ext cx="5151216" cy="4688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5" y="207893"/>
            <a:ext cx="5017058" cy="4276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207893"/>
            <a:ext cx="6705600" cy="3771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47" y="5733288"/>
            <a:ext cx="4918046" cy="4194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1880" y="5308092"/>
            <a:ext cx="4893960" cy="46196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9263" y="6368762"/>
            <a:ext cx="6772275" cy="3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80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D5B633-CF11-4461-851C-3422CD608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272" y="4914900"/>
            <a:ext cx="7071704" cy="396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27D223-43A4-49AE-BFED-70D9C91678D1}"/>
              </a:ext>
            </a:extLst>
          </p:cNvPr>
          <p:cNvSpPr txBox="1"/>
          <p:nvPr/>
        </p:nvSpPr>
        <p:spPr>
          <a:xfrm>
            <a:off x="7391400" y="1638300"/>
            <a:ext cx="8087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JO" sz="4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الوعاء الزكوي (الأموال التي تجب فيها الزكاة)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35A92-E951-42F9-A3FF-ED823CCBA11C}"/>
              </a:ext>
            </a:extLst>
          </p:cNvPr>
          <p:cNvSpPr txBox="1"/>
          <p:nvPr/>
        </p:nvSpPr>
        <p:spPr>
          <a:xfrm>
            <a:off x="5943600" y="2552195"/>
            <a:ext cx="91948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JO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1.زكاة الأوراق النقدية </a:t>
            </a:r>
            <a:br>
              <a:rPr lang="ar-JO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ar-JO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زكاة الذهب والفضة </a:t>
            </a:r>
            <a:br>
              <a:rPr lang="ar-JO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ar-JO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3.زكاة الثروة الحيوانية ( الأنعام ) = ( الإبل + الغنم + البقر )</a:t>
            </a:r>
            <a:br>
              <a:rPr lang="ar-JO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ar-JO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4.زكاة الثروة النباتية ( الزروع والثمار ) = ( الحبوب + الثمار ...... )</a:t>
            </a:r>
          </a:p>
          <a:p>
            <a:pPr algn="r"/>
            <a:r>
              <a:rPr lang="ar-JO" sz="2800" b="1" dirty="0">
                <a:latin typeface="Calibri" panose="020F0502020204030204" pitchFamily="34" charset="0"/>
                <a:cs typeface="Arial" panose="020B0604020202020204" pitchFamily="34" charset="0"/>
              </a:rPr>
              <a:t>5-زكاة عروض التجارة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30918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257300"/>
            <a:ext cx="11390591" cy="8877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49000" y="3924300"/>
            <a:ext cx="320040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</a:rPr>
              <a:t>1</a:t>
            </a:r>
          </a:p>
          <a:p>
            <a:pPr algn="r"/>
            <a:r>
              <a:rPr lang="ar-JO" sz="2800" b="1" dirty="0">
                <a:solidFill>
                  <a:schemeClr val="bg1"/>
                </a:solidFill>
              </a:rPr>
              <a:t>هات أمثلة على عروض تجارة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8800" y="3771900"/>
            <a:ext cx="37338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3200" b="1" dirty="0">
                <a:solidFill>
                  <a:schemeClr val="bg1"/>
                </a:solidFill>
              </a:rPr>
              <a:t>2</a:t>
            </a:r>
          </a:p>
          <a:p>
            <a:pPr algn="r"/>
            <a:r>
              <a:rPr lang="ar-JO" sz="3200" b="1" dirty="0">
                <a:solidFill>
                  <a:schemeClr val="bg1"/>
                </a:solidFill>
              </a:rPr>
              <a:t>كم تقدر نسبة الزكاة في الإسلام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00" y="8191500"/>
            <a:ext cx="39624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3200" b="1" dirty="0">
                <a:solidFill>
                  <a:schemeClr val="bg1"/>
                </a:solidFill>
              </a:rPr>
              <a:t>4</a:t>
            </a:r>
          </a:p>
          <a:p>
            <a:pPr algn="r"/>
            <a:r>
              <a:rPr lang="ar-JO" sz="3200" b="1" dirty="0">
                <a:solidFill>
                  <a:schemeClr val="bg1"/>
                </a:solidFill>
              </a:rPr>
              <a:t>اذكر نصاب الذهب ونصاب الفضة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15600" y="7976056"/>
            <a:ext cx="42672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JO" sz="2800" b="1" dirty="0">
                <a:solidFill>
                  <a:schemeClr val="bg1"/>
                </a:solidFill>
              </a:rPr>
              <a:t>3</a:t>
            </a:r>
          </a:p>
          <a:p>
            <a:pPr algn="r" rtl="1"/>
            <a:r>
              <a:rPr lang="ar-JO" sz="2800" b="1" dirty="0">
                <a:solidFill>
                  <a:schemeClr val="bg1"/>
                </a:solidFill>
              </a:rPr>
              <a:t>ارسم خريطة مفاهيمة تمثل شروط وجوب الزكاة في الذهب والفضة وعروض التجارة والأوراق النقدية</a:t>
            </a:r>
          </a:p>
        </p:txBody>
      </p:sp>
    </p:spTree>
    <p:extLst>
      <p:ext uri="{BB962C8B-B14F-4D97-AF65-F5344CB8AC3E}">
        <p14:creationId xmlns:p14="http://schemas.microsoft.com/office/powerpoint/2010/main" val="1648328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543</Words>
  <Application>Microsoft Office PowerPoint</Application>
  <PresentationFormat>Custom</PresentationFormat>
  <Paragraphs>80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Wingdings</vt:lpstr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Abeer Alsorakhi</cp:lastModifiedBy>
  <cp:revision>35</cp:revision>
  <dcterms:created xsi:type="dcterms:W3CDTF">2006-08-16T00:00:00Z</dcterms:created>
  <dcterms:modified xsi:type="dcterms:W3CDTF">2024-11-19T06:17:07Z</dcterms:modified>
  <dc:identifier>DAGU_Qe6ngk</dc:identifier>
</cp:coreProperties>
</file>