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56" r:id="rId16"/>
    <p:sldId id="270" r:id="rId17"/>
    <p:sldId id="271" r:id="rId18"/>
    <p:sldId id="272" r:id="rId19"/>
    <p:sldId id="274" r:id="rId20"/>
    <p:sldId id="275" r:id="rId21"/>
    <p:sldId id="276" r:id="rId22"/>
    <p:sldId id="283" r:id="rId23"/>
    <p:sldId id="284" r:id="rId24"/>
    <p:sldId id="277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68" r:id="rId37"/>
    <p:sldId id="296" r:id="rId38"/>
    <p:sldId id="297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2" autoAdjust="0"/>
    <p:restoredTop sz="94660"/>
  </p:normalViewPr>
  <p:slideViewPr>
    <p:cSldViewPr>
      <p:cViewPr varScale="1">
        <p:scale>
          <a:sx n="83" d="100"/>
          <a:sy n="83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FCC1C-099F-4126-9373-F04D824D8C2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E3397-68BF-47A1-AB39-F1FE0FA423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98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98767605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c98767605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987676057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c987676057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c987676057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c987676057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987676057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c987676057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c987676057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c987676057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98767605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c98767605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987676057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2c987676057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987676057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c987676057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57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39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52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9097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662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67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7377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380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647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1375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56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504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031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3766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443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US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US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b="0"/>
            </a:lvl1pPr>
          </a:lstStyle>
          <a:p>
            <a:fld id="{7645CB4E-C133-45A5-B0EC-831AA913CC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4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CBF92-A8AB-4D6E-ADED-5BED993A40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8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C20A-3F64-4FAE-9869-CA2C9AF75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84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3C653-C771-410C-8CC1-C44479DE04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54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56CED-29D7-45CE-A1E7-306B65192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26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280C6-EBDD-431C-9F23-3D90D83BD7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0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68862-5FA4-45E9-BDF1-6ED48F462B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0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910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5E513-DA2F-4E0F-B0FA-07116A89B1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0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3E67E-121F-408E-A14A-7C264A659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4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B9260-D622-4F49-BCDC-6CA571BC8E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5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DC68A-67A9-4701-91E6-4BD467FE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4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50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3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52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38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0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46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5D80F-6ABC-4AA0-8E45-880A4FA88DC6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6026-277D-41D1-947C-DAAD14466CF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47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05C82-E33D-4727-916A-3A376616F6F8}" type="datetimeFigureOut">
              <a:rPr lang="es-MX" smtClean="0"/>
              <a:t>24/11/2025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AB97-E6CA-4830-8780-9D544E3413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1540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655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fld id="{EB637441-C96A-437A-8DC8-CB2547A12A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27.gif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0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Relationship Id="rId1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43.gif"/><Relationship Id="rId4" Type="http://schemas.openxmlformats.org/officeDocument/2006/relationships/image" Target="../media/image20.png"/><Relationship Id="rId9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7.gif"/><Relationship Id="rId4" Type="http://schemas.openxmlformats.org/officeDocument/2006/relationships/image" Target="../media/image20.png"/><Relationship Id="rId9" Type="http://schemas.openxmlformats.org/officeDocument/2006/relationships/hyperlink" Target="https://play.blooket.com/host?id=612c1e720658d800300131a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126876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COMPARATIVES</a:t>
            </a:r>
          </a:p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&amp;</a:t>
            </a:r>
          </a:p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SUPERLATIVES</a:t>
            </a:r>
          </a:p>
        </p:txBody>
      </p:sp>
    </p:spTree>
    <p:extLst>
      <p:ext uri="{BB962C8B-B14F-4D97-AF65-F5344CB8AC3E}">
        <p14:creationId xmlns:p14="http://schemas.microsoft.com/office/powerpoint/2010/main" val="103716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004" y="318592"/>
            <a:ext cx="913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ONE SYLLABLE ADJECTIVES ENDING IN CVC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DOUBLE THE LAST CONSONANT + EST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HOT - HOT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TEST</a:t>
            </a:r>
          </a:p>
          <a:p>
            <a:r>
              <a:rPr lang="pt-BR" sz="2400" dirty="0">
                <a:latin typeface="Comic Sans MS" pitchFamily="66" charset="0"/>
              </a:rPr>
              <a:t>BIG - BIG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GEST</a:t>
            </a:r>
          </a:p>
          <a:p>
            <a:r>
              <a:rPr lang="pt-BR" sz="2400" dirty="0">
                <a:latin typeface="Comic Sans MS" pitchFamily="66" charset="0"/>
              </a:rPr>
              <a:t>FAT - FAT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TEST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429000"/>
            <a:ext cx="913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TWO SYLLABLES ADJECTIVES ENDING IN Y PRECEDED BY A CONSONANT – 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REPLACE Y WITH IEST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HAPP</a:t>
            </a:r>
            <a:r>
              <a:rPr lang="pt-BR" sz="2400" strike="sngStrike" dirty="0">
                <a:latin typeface="Comic Sans MS" pitchFamily="66" charset="0"/>
              </a:rPr>
              <a:t>Y</a:t>
            </a:r>
            <a:r>
              <a:rPr lang="pt-BR" sz="2400" dirty="0">
                <a:latin typeface="Comic Sans MS" pitchFamily="66" charset="0"/>
              </a:rPr>
              <a:t> - HAPP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IEST</a:t>
            </a:r>
          </a:p>
          <a:p>
            <a:r>
              <a:rPr lang="pt-BR" sz="2400" dirty="0">
                <a:latin typeface="Comic Sans MS" pitchFamily="66" charset="0"/>
              </a:rPr>
              <a:t>EAS</a:t>
            </a:r>
            <a:r>
              <a:rPr lang="pt-BR" sz="2400" strike="sngStrike" dirty="0">
                <a:latin typeface="Comic Sans MS" pitchFamily="66" charset="0"/>
              </a:rPr>
              <a:t>Y</a:t>
            </a:r>
            <a:r>
              <a:rPr lang="pt-BR" sz="2400" dirty="0">
                <a:latin typeface="Comic Sans MS" pitchFamily="66" charset="0"/>
              </a:rPr>
              <a:t> - EAS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IEST</a:t>
            </a:r>
          </a:p>
          <a:p>
            <a:r>
              <a:rPr lang="pt-BR" sz="2400" dirty="0">
                <a:latin typeface="Comic Sans MS" pitchFamily="66" charset="0"/>
              </a:rPr>
              <a:t>LONEL</a:t>
            </a:r>
            <a:r>
              <a:rPr lang="pt-BR" sz="2400" strike="sngStrike" dirty="0">
                <a:latin typeface="Comic Sans MS" pitchFamily="66" charset="0"/>
              </a:rPr>
              <a:t>Y</a:t>
            </a:r>
            <a:r>
              <a:rPr lang="pt-BR" sz="2400" dirty="0">
                <a:latin typeface="Comic Sans MS" pitchFamily="66" charset="0"/>
              </a:rPr>
              <a:t> - LONEL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IEST</a:t>
            </a:r>
          </a:p>
        </p:txBody>
      </p:sp>
    </p:spTree>
    <p:extLst>
      <p:ext uri="{BB962C8B-B14F-4D97-AF65-F5344CB8AC3E}">
        <p14:creationId xmlns:p14="http://schemas.microsoft.com/office/powerpoint/2010/main" val="337280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7849" y="692696"/>
            <a:ext cx="9137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TWO OR MORE SYLLABLES ADJECTIVES –ADD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MOST/THE LEAST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000" dirty="0">
                <a:latin typeface="Comic Sans MS" pitchFamily="66" charset="0"/>
              </a:rPr>
              <a:t>BEAUTIFUL –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MOST</a:t>
            </a:r>
            <a:r>
              <a:rPr lang="pt-BR" sz="2000" dirty="0">
                <a:latin typeface="Comic Sans MS" pitchFamily="66" charset="0"/>
              </a:rPr>
              <a:t> BEAUTIFUL /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LEAST</a:t>
            </a:r>
            <a:r>
              <a:rPr lang="pt-BR" sz="2000" dirty="0">
                <a:latin typeface="Comic Sans MS" pitchFamily="66" charset="0"/>
              </a:rPr>
              <a:t> BEAUTIFUL</a:t>
            </a:r>
          </a:p>
          <a:p>
            <a:r>
              <a:rPr lang="pt-BR" dirty="0">
                <a:latin typeface="Comic Sans MS" pitchFamily="66" charset="0"/>
              </a:rPr>
              <a:t>INTERESTING – 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MOST</a:t>
            </a:r>
            <a:r>
              <a:rPr lang="pt-BR" dirty="0">
                <a:latin typeface="Comic Sans MS" pitchFamily="66" charset="0"/>
              </a:rPr>
              <a:t> INTERESTING / 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LEAST</a:t>
            </a:r>
            <a:r>
              <a:rPr lang="pt-BR" dirty="0">
                <a:latin typeface="Comic Sans MS" pitchFamily="66" charset="0"/>
              </a:rPr>
              <a:t> INTERESTING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717032"/>
            <a:ext cx="91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IRREGULAR ADJECTIVES: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GOOD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BEST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BAD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WORST</a:t>
            </a:r>
          </a:p>
          <a:p>
            <a:r>
              <a:rPr lang="pt-BR" sz="2400" dirty="0">
                <a:latin typeface="Comic Sans MS" pitchFamily="66" charset="0"/>
              </a:rPr>
              <a:t>FAR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FURTHEST / </a:t>
            </a:r>
            <a:r>
              <a:rPr lang="pt-BR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FARTHEST</a:t>
            </a:r>
            <a:endParaRPr lang="pt-BR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9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004" y="539847"/>
            <a:ext cx="913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SOME ADJECTIVES CAN BE USED THE BOTH FORMS: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654143"/>
              </p:ext>
            </p:extLst>
          </p:nvPr>
        </p:nvGraphicFramePr>
        <p:xfrm>
          <a:off x="323527" y="1700808"/>
          <a:ext cx="8496945" cy="2291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ADJECTIVE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COMPARATIVE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SUPERLATIVE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CLEVER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CLEVERER</a:t>
                      </a:r>
                      <a:r>
                        <a:rPr lang="pt-BR" baseline="0" dirty="0">
                          <a:latin typeface="Comic Sans MS" pitchFamily="66" charset="0"/>
                        </a:rPr>
                        <a:t> / </a:t>
                      </a:r>
                    </a:p>
                    <a:p>
                      <a:pPr algn="ctr"/>
                      <a:r>
                        <a:rPr lang="pt-BR" baseline="0" dirty="0">
                          <a:latin typeface="Comic Sans MS" pitchFamily="66" charset="0"/>
                        </a:rPr>
                        <a:t>MORE CLEVER</a:t>
                      </a:r>
                      <a:endParaRPr lang="pt-B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THE</a:t>
                      </a:r>
                      <a:r>
                        <a:rPr lang="pt-BR" baseline="0" dirty="0">
                          <a:latin typeface="Comic Sans MS" pitchFamily="66" charset="0"/>
                        </a:rPr>
                        <a:t> CLEVEREST / </a:t>
                      </a:r>
                    </a:p>
                    <a:p>
                      <a:pPr algn="ctr"/>
                      <a:r>
                        <a:rPr lang="pt-BR" baseline="0" dirty="0">
                          <a:latin typeface="Comic Sans MS" pitchFamily="66" charset="0"/>
                        </a:rPr>
                        <a:t>THE MOST CLEVER</a:t>
                      </a:r>
                      <a:endParaRPr lang="pt-BR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FRIENDLY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FRIENDLIER</a:t>
                      </a:r>
                      <a:r>
                        <a:rPr lang="pt-BR" baseline="0" dirty="0">
                          <a:latin typeface="Comic Sans MS" pitchFamily="66" charset="0"/>
                        </a:rPr>
                        <a:t> / </a:t>
                      </a:r>
                    </a:p>
                    <a:p>
                      <a:pPr algn="ctr"/>
                      <a:r>
                        <a:rPr lang="pt-BR" baseline="0" dirty="0">
                          <a:latin typeface="Comic Sans MS" pitchFamily="66" charset="0"/>
                        </a:rPr>
                        <a:t>MORE FRIENDLY</a:t>
                      </a:r>
                      <a:endParaRPr lang="pt-BR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THE FRIENDLIEST / </a:t>
                      </a:r>
                    </a:p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THE MOST FRIENDLY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QUIET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QUIETER / </a:t>
                      </a:r>
                    </a:p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MORE QUIET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itchFamily="66" charset="0"/>
                        </a:rPr>
                        <a:t>THE QUIETEST</a:t>
                      </a:r>
                      <a:r>
                        <a:rPr lang="pt-BR" baseline="0" dirty="0">
                          <a:latin typeface="Comic Sans MS" pitchFamily="66" charset="0"/>
                        </a:rPr>
                        <a:t> / </a:t>
                      </a:r>
                    </a:p>
                    <a:p>
                      <a:pPr algn="ctr"/>
                      <a:r>
                        <a:rPr lang="pt-BR" baseline="0" dirty="0">
                          <a:latin typeface="Comic Sans MS" pitchFamily="66" charset="0"/>
                        </a:rPr>
                        <a:t>THE MOST QUIET</a:t>
                      </a:r>
                      <a:endParaRPr lang="pt-BR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30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Comparative/Superlative 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700" dirty="0"/>
              <a:t>We use the </a:t>
            </a:r>
            <a:r>
              <a:rPr lang="en-GB" sz="2700" b="1" dirty="0">
                <a:solidFill>
                  <a:srgbClr val="FFFF00"/>
                </a:solidFill>
              </a:rPr>
              <a:t>comparative form</a:t>
            </a:r>
            <a:r>
              <a:rPr lang="en-GB" sz="2700" dirty="0">
                <a:solidFill>
                  <a:srgbClr val="FFFF00"/>
                </a:solidFill>
              </a:rPr>
              <a:t> </a:t>
            </a:r>
            <a:r>
              <a:rPr lang="en-GB" sz="2700" b="1" dirty="0">
                <a:solidFill>
                  <a:srgbClr val="FFFF00"/>
                </a:solidFill>
              </a:rPr>
              <a:t>+ than</a:t>
            </a:r>
            <a:r>
              <a:rPr lang="en-GB" sz="2700" dirty="0">
                <a:solidFill>
                  <a:srgbClr val="FFFF00"/>
                </a:solidFill>
              </a:rPr>
              <a:t> </a:t>
            </a:r>
            <a:r>
              <a:rPr lang="en-GB" sz="2700" dirty="0"/>
              <a:t>to compare two people, things, places, etc.</a:t>
            </a:r>
          </a:p>
          <a:p>
            <a:pPr marL="0" indent="0">
              <a:buNone/>
            </a:pPr>
            <a:r>
              <a:rPr lang="en-GB" sz="2700" dirty="0"/>
              <a:t>                           </a:t>
            </a:r>
            <a:r>
              <a:rPr lang="en-GB" sz="2700" i="1" dirty="0"/>
              <a:t>Rob is </a:t>
            </a:r>
            <a:r>
              <a:rPr lang="en-GB" sz="2700" b="1" i="1" dirty="0">
                <a:solidFill>
                  <a:srgbClr val="FFFF00"/>
                </a:solidFill>
              </a:rPr>
              <a:t>stronger than </a:t>
            </a:r>
            <a:r>
              <a:rPr lang="en-GB" sz="2700" i="1" dirty="0"/>
              <a:t>Tim</a:t>
            </a:r>
            <a:r>
              <a:rPr lang="en-GB" sz="2700" dirty="0"/>
              <a:t>.</a:t>
            </a:r>
          </a:p>
          <a:p>
            <a:pPr marL="0" indent="0">
              <a:buNone/>
            </a:pPr>
            <a:endParaRPr lang="en-GB" sz="2700" dirty="0"/>
          </a:p>
          <a:p>
            <a:pPr marL="0" indent="0">
              <a:buNone/>
            </a:pPr>
            <a:endParaRPr lang="en-GB" sz="27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700" dirty="0"/>
              <a:t>We use </a:t>
            </a:r>
            <a:r>
              <a:rPr lang="en-GB" sz="2700" b="1" dirty="0">
                <a:solidFill>
                  <a:srgbClr val="FFFF00"/>
                </a:solidFill>
              </a:rPr>
              <a:t>the + superlative form + of/in </a:t>
            </a:r>
            <a:r>
              <a:rPr lang="en-GB" sz="2700" dirty="0"/>
              <a:t>to compare a person, thing or place with the whole group they belong to.  We use in when we talk about places.</a:t>
            </a:r>
          </a:p>
          <a:p>
            <a:pPr marL="0" indent="0">
              <a:buNone/>
            </a:pPr>
            <a:r>
              <a:rPr lang="en-GB" sz="2700" dirty="0"/>
              <a:t>                     </a:t>
            </a:r>
            <a:r>
              <a:rPr lang="en-GB" sz="2700" i="1" dirty="0"/>
              <a:t>Sue is  </a:t>
            </a:r>
            <a:r>
              <a:rPr lang="en-GB" sz="2700" b="1" i="1" dirty="0">
                <a:solidFill>
                  <a:srgbClr val="FFFF00"/>
                </a:solidFill>
              </a:rPr>
              <a:t>the shortest of </a:t>
            </a:r>
            <a:r>
              <a:rPr lang="en-GB" sz="2700" i="1" dirty="0"/>
              <a:t>her friends</a:t>
            </a:r>
            <a:r>
              <a:rPr lang="en-GB" sz="2700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34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92072"/>
          </a:xfrm>
        </p:spPr>
        <p:txBody>
          <a:bodyPr/>
          <a:lstStyle/>
          <a:p>
            <a:r>
              <a:rPr lang="en-GB" i="1" dirty="0">
                <a:latin typeface="Arial Black" panose="020B0A04020102020204" pitchFamily="34" charset="0"/>
              </a:rPr>
              <a:t>Form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3677" y="1823166"/>
            <a:ext cx="8596647" cy="4008549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We add  </a:t>
            </a:r>
            <a:r>
              <a:rPr lang="en-GB" sz="2400" b="1" dirty="0">
                <a:solidFill>
                  <a:srgbClr val="FFFF00"/>
                </a:solidFill>
              </a:rPr>
              <a:t>-(e)r/-(e)</a:t>
            </a:r>
            <a:r>
              <a:rPr lang="en-GB" sz="2400" b="1" dirty="0" err="1">
                <a:solidFill>
                  <a:srgbClr val="FFFF00"/>
                </a:solidFill>
              </a:rPr>
              <a:t>st</a:t>
            </a:r>
            <a:r>
              <a:rPr lang="en-GB" sz="2400" dirty="0"/>
              <a:t> to </a:t>
            </a:r>
            <a:r>
              <a:rPr lang="en-GB" sz="2400" b="1" dirty="0">
                <a:solidFill>
                  <a:srgbClr val="FFFF00"/>
                </a:solidFill>
              </a:rPr>
              <a:t>one syllable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FFFF00"/>
                </a:solidFill>
              </a:rPr>
              <a:t>two-syllable</a:t>
            </a:r>
            <a:r>
              <a:rPr lang="en-GB" sz="2400" dirty="0"/>
              <a:t> adjectives to form their comparative and superlative forms.</a:t>
            </a:r>
          </a:p>
          <a:p>
            <a:pPr marL="0" indent="0">
              <a:buNone/>
            </a:pPr>
            <a:r>
              <a:rPr lang="en-GB" sz="2400" dirty="0"/>
              <a:t>                          tall – tall</a:t>
            </a:r>
            <a:r>
              <a:rPr lang="en-GB" sz="2400" b="1" dirty="0">
                <a:solidFill>
                  <a:srgbClr val="FFFF00"/>
                </a:solidFill>
              </a:rPr>
              <a:t>er</a:t>
            </a:r>
            <a:r>
              <a:rPr lang="en-GB" sz="2400" dirty="0"/>
              <a:t> (than)  - </a:t>
            </a:r>
            <a:r>
              <a:rPr lang="en-GB" sz="2400" b="1" dirty="0">
                <a:solidFill>
                  <a:srgbClr val="FFFF00"/>
                </a:solidFill>
              </a:rPr>
              <a:t>the</a:t>
            </a:r>
            <a:r>
              <a:rPr lang="en-GB" sz="2400" dirty="0"/>
              <a:t> tall</a:t>
            </a:r>
            <a:r>
              <a:rPr lang="en-GB" sz="2400" b="1" dirty="0">
                <a:solidFill>
                  <a:srgbClr val="FFFF00"/>
                </a:solidFill>
              </a:rPr>
              <a:t>est</a:t>
            </a:r>
            <a:r>
              <a:rPr lang="en-GB" sz="2400" dirty="0"/>
              <a:t> (of/in)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Adjectives of three or more syllables take </a:t>
            </a:r>
            <a:r>
              <a:rPr lang="en-GB" sz="2400" b="1" dirty="0">
                <a:solidFill>
                  <a:srgbClr val="FFFF00"/>
                </a:solidFill>
              </a:rPr>
              <a:t>more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FFFF00"/>
                </a:solidFill>
              </a:rPr>
              <a:t>most</a:t>
            </a:r>
          </a:p>
          <a:p>
            <a:pPr marL="0" indent="0">
              <a:buNone/>
            </a:pPr>
            <a:r>
              <a:rPr lang="en-GB" sz="2400" dirty="0"/>
              <a:t>              beautiful - </a:t>
            </a:r>
            <a:r>
              <a:rPr lang="en-GB" sz="2400" b="1" dirty="0">
                <a:solidFill>
                  <a:srgbClr val="FFFF00"/>
                </a:solidFill>
              </a:rPr>
              <a:t>more</a:t>
            </a:r>
            <a:r>
              <a:rPr lang="en-GB" sz="2400" dirty="0"/>
              <a:t> beautiful - </a:t>
            </a:r>
            <a:r>
              <a:rPr lang="en-GB" sz="2400" b="1" dirty="0">
                <a:solidFill>
                  <a:srgbClr val="FFFF00"/>
                </a:solidFill>
              </a:rPr>
              <a:t>the most </a:t>
            </a:r>
            <a:r>
              <a:rPr lang="en-GB" sz="2400" dirty="0"/>
              <a:t>beautiful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Note: The comparative and superlative forms of </a:t>
            </a:r>
            <a:r>
              <a:rPr lang="en-GB" sz="2400" dirty="0">
                <a:solidFill>
                  <a:srgbClr val="FFFF00"/>
                </a:solidFill>
              </a:rPr>
              <a:t>clever, common, cruel, friendly, gentle, narrow, pleasant, polite, shallow, simple, stupid, quiet </a:t>
            </a:r>
            <a:r>
              <a:rPr lang="en-GB" sz="2400" dirty="0"/>
              <a:t>are formed with –</a:t>
            </a:r>
            <a:r>
              <a:rPr lang="en-GB" sz="2400" b="1" dirty="0" err="1">
                <a:solidFill>
                  <a:srgbClr val="FFFF00"/>
                </a:solidFill>
              </a:rPr>
              <a:t>er</a:t>
            </a:r>
            <a:r>
              <a:rPr lang="en-GB" sz="2400" dirty="0"/>
              <a:t>/-</a:t>
            </a:r>
            <a:r>
              <a:rPr lang="en-GB" sz="2400" b="1" dirty="0" err="1">
                <a:solidFill>
                  <a:srgbClr val="FFFF00"/>
                </a:solidFill>
              </a:rPr>
              <a:t>est</a:t>
            </a:r>
            <a:r>
              <a:rPr lang="en-GB" sz="2400" b="1" dirty="0">
                <a:solidFill>
                  <a:srgbClr val="FFFF00"/>
                </a:solidFill>
              </a:rPr>
              <a:t>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rgbClr val="FFFF00"/>
                </a:solidFill>
              </a:rPr>
              <a:t>more</a:t>
            </a:r>
            <a:r>
              <a:rPr lang="en-GB" sz="2400" dirty="0"/>
              <a:t>/</a:t>
            </a:r>
            <a:r>
              <a:rPr lang="en-GB" sz="2400" b="1" dirty="0">
                <a:solidFill>
                  <a:srgbClr val="FFFF00"/>
                </a:solidFill>
              </a:rPr>
              <a:t>most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gentle-gentl</a:t>
            </a:r>
            <a:r>
              <a:rPr lang="en-GB" sz="2400" b="1" dirty="0">
                <a:solidFill>
                  <a:srgbClr val="FFFF00"/>
                </a:solidFill>
              </a:rPr>
              <a:t>er</a:t>
            </a:r>
            <a:r>
              <a:rPr lang="en-GB" sz="2400" dirty="0"/>
              <a:t>-</a:t>
            </a:r>
            <a:r>
              <a:rPr lang="en-GB" sz="2400" b="1" dirty="0">
                <a:solidFill>
                  <a:srgbClr val="FFFF00"/>
                </a:solidFill>
              </a:rPr>
              <a:t>the</a:t>
            </a:r>
            <a:r>
              <a:rPr lang="en-GB" sz="2400" dirty="0"/>
              <a:t> gentl</a:t>
            </a:r>
            <a:r>
              <a:rPr lang="en-GB" sz="2400" b="1" dirty="0">
                <a:solidFill>
                  <a:srgbClr val="FFFF00"/>
                </a:solidFill>
              </a:rPr>
              <a:t>est</a:t>
            </a:r>
            <a:r>
              <a:rPr lang="en-GB" sz="2400" dirty="0"/>
              <a:t> Also: gentle-</a:t>
            </a:r>
            <a:r>
              <a:rPr lang="en-GB" sz="2400" b="1" dirty="0">
                <a:solidFill>
                  <a:srgbClr val="FFFF00"/>
                </a:solidFill>
              </a:rPr>
              <a:t>more</a:t>
            </a:r>
            <a:r>
              <a:rPr lang="en-GB" sz="2400" dirty="0"/>
              <a:t> gentle-</a:t>
            </a:r>
            <a:r>
              <a:rPr lang="en-GB" sz="2400" b="1" dirty="0">
                <a:solidFill>
                  <a:srgbClr val="FFFF00"/>
                </a:solidFill>
              </a:rPr>
              <a:t>the most </a:t>
            </a:r>
            <a:r>
              <a:rPr lang="en-GB" sz="2400" dirty="0"/>
              <a:t>gentle</a:t>
            </a:r>
          </a:p>
        </p:txBody>
      </p:sp>
    </p:spTree>
    <p:extLst>
      <p:ext uri="{BB962C8B-B14F-4D97-AF65-F5344CB8AC3E}">
        <p14:creationId xmlns:p14="http://schemas.microsoft.com/office/powerpoint/2010/main" val="1288268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711390"/>
          </a:xfrm>
        </p:spPr>
        <p:txBody>
          <a:bodyPr/>
          <a:lstStyle/>
          <a:p>
            <a:r>
              <a:rPr lang="en-GB" i="1" dirty="0">
                <a:latin typeface="Arial Black" panose="020B0A04020102020204" pitchFamily="34" charset="0"/>
              </a:rPr>
              <a:t>Spelling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36232"/>
            <a:ext cx="7886700" cy="400855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One-syllable adjectives ending in </a:t>
            </a:r>
            <a:r>
              <a:rPr lang="en-GB" b="1" dirty="0">
                <a:solidFill>
                  <a:srgbClr val="FFFF00"/>
                </a:solidFill>
              </a:rPr>
              <a:t>–e </a:t>
            </a:r>
            <a:r>
              <a:rPr lang="en-GB" dirty="0"/>
              <a:t>take </a:t>
            </a:r>
            <a:r>
              <a:rPr lang="en-GB" b="1" dirty="0">
                <a:solidFill>
                  <a:srgbClr val="FFFF00"/>
                </a:solidFill>
              </a:rPr>
              <a:t>–r</a:t>
            </a:r>
            <a:r>
              <a:rPr lang="en-GB" dirty="0"/>
              <a:t> in the comparative form and  </a:t>
            </a:r>
            <a:r>
              <a:rPr lang="en-GB" b="1" dirty="0">
                <a:solidFill>
                  <a:srgbClr val="FFFF00"/>
                </a:solidFill>
              </a:rPr>
              <a:t>-</a:t>
            </a:r>
            <a:r>
              <a:rPr lang="en-GB" b="1" dirty="0" err="1">
                <a:solidFill>
                  <a:srgbClr val="FFFF00"/>
                </a:solidFill>
              </a:rPr>
              <a:t>st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dirty="0"/>
              <a:t>in the superlative form.</a:t>
            </a:r>
          </a:p>
          <a:p>
            <a:pPr marL="0" indent="0">
              <a:buNone/>
            </a:pPr>
            <a:r>
              <a:rPr lang="en-GB" dirty="0"/>
              <a:t>         nice – nice</a:t>
            </a:r>
            <a:r>
              <a:rPr lang="en-GB" b="1" dirty="0">
                <a:solidFill>
                  <a:srgbClr val="FFFF00"/>
                </a:solidFill>
              </a:rPr>
              <a:t>r</a:t>
            </a:r>
            <a:r>
              <a:rPr lang="en-GB" dirty="0"/>
              <a:t> – nice</a:t>
            </a:r>
            <a:r>
              <a:rPr lang="en-GB" b="1" dirty="0">
                <a:solidFill>
                  <a:srgbClr val="FFFF00"/>
                </a:solidFill>
              </a:rPr>
              <a:t>st</a:t>
            </a:r>
          </a:p>
          <a:p>
            <a:pPr marL="0" indent="0">
              <a:buNone/>
            </a:pPr>
            <a:endParaRPr lang="en-GB" b="1" dirty="0">
              <a:solidFill>
                <a:srgbClr val="FFFF00"/>
              </a:solidFill>
            </a:endParaRPr>
          </a:p>
          <a:p>
            <a:r>
              <a:rPr lang="en-GB" dirty="0"/>
              <a:t>Two syllable adjectives ending in </a:t>
            </a:r>
            <a:r>
              <a:rPr lang="en-GB" b="1" dirty="0">
                <a:solidFill>
                  <a:srgbClr val="FFFF00"/>
                </a:solidFill>
              </a:rPr>
              <a:t>–y</a:t>
            </a:r>
            <a:r>
              <a:rPr lang="en-GB" dirty="0"/>
              <a:t> turn the </a:t>
            </a:r>
            <a:r>
              <a:rPr lang="en-GB" b="1" dirty="0">
                <a:solidFill>
                  <a:srgbClr val="FFFF00"/>
                </a:solidFill>
              </a:rPr>
              <a:t>–y</a:t>
            </a:r>
            <a:r>
              <a:rPr lang="en-GB" dirty="0"/>
              <a:t> into </a:t>
            </a:r>
            <a:r>
              <a:rPr lang="en-GB" b="1" dirty="0" err="1">
                <a:solidFill>
                  <a:srgbClr val="FFFF00"/>
                </a:solidFill>
              </a:rPr>
              <a:t>i</a:t>
            </a:r>
            <a:r>
              <a:rPr lang="en-GB" dirty="0"/>
              <a:t> and then take  -</a:t>
            </a:r>
            <a:r>
              <a:rPr lang="en-GB" b="1" dirty="0" err="1">
                <a:solidFill>
                  <a:srgbClr val="FFFF00"/>
                </a:solidFill>
              </a:rPr>
              <a:t>er</a:t>
            </a:r>
            <a:r>
              <a:rPr lang="en-GB" dirty="0"/>
              <a:t>/</a:t>
            </a:r>
            <a:r>
              <a:rPr lang="en-GB" b="1" dirty="0" err="1">
                <a:solidFill>
                  <a:srgbClr val="FFFF00"/>
                </a:solidFill>
              </a:rPr>
              <a:t>est</a:t>
            </a:r>
            <a:r>
              <a:rPr lang="en-GB" dirty="0"/>
              <a:t> .</a:t>
            </a:r>
          </a:p>
          <a:p>
            <a:pPr marL="0" indent="0">
              <a:buNone/>
            </a:pPr>
            <a:r>
              <a:rPr lang="en-GB" dirty="0"/>
              <a:t>              funny – funn</a:t>
            </a:r>
            <a:r>
              <a:rPr lang="en-GB" b="1" dirty="0">
                <a:solidFill>
                  <a:srgbClr val="FFFF00"/>
                </a:solidFill>
              </a:rPr>
              <a:t>ier</a:t>
            </a:r>
            <a:r>
              <a:rPr lang="en-GB" dirty="0"/>
              <a:t> –funn</a:t>
            </a:r>
            <a:r>
              <a:rPr lang="en-GB" b="1" dirty="0">
                <a:solidFill>
                  <a:srgbClr val="FFFF00"/>
                </a:solidFill>
              </a:rPr>
              <a:t>iest</a:t>
            </a:r>
          </a:p>
          <a:p>
            <a:pPr marL="0" indent="0">
              <a:buNone/>
            </a:pPr>
            <a:endParaRPr lang="en-GB" b="1" dirty="0">
              <a:solidFill>
                <a:srgbClr val="FFFF00"/>
              </a:solidFill>
            </a:endParaRPr>
          </a:p>
          <a:p>
            <a:r>
              <a:rPr lang="en-GB" dirty="0"/>
              <a:t>Adjectives ending in a stressed vowel between two consonants double the final consonant and take </a:t>
            </a:r>
            <a:r>
              <a:rPr lang="en-GB" b="1" dirty="0">
                <a:solidFill>
                  <a:srgbClr val="FFFF00"/>
                </a:solidFill>
              </a:rPr>
              <a:t>–</a:t>
            </a:r>
            <a:r>
              <a:rPr lang="en-GB" b="1" dirty="0" err="1">
                <a:solidFill>
                  <a:srgbClr val="FFFF00"/>
                </a:solidFill>
              </a:rPr>
              <a:t>er</a:t>
            </a:r>
            <a:r>
              <a:rPr lang="en-GB" dirty="0"/>
              <a:t>/-</a:t>
            </a:r>
            <a:r>
              <a:rPr lang="en-GB" b="1" dirty="0">
                <a:solidFill>
                  <a:srgbClr val="FFFF00"/>
                </a:solidFill>
              </a:rPr>
              <a:t>est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          big – big</a:t>
            </a:r>
            <a:r>
              <a:rPr lang="en-GB" b="1" dirty="0">
                <a:solidFill>
                  <a:srgbClr val="FFFF00"/>
                </a:solidFill>
              </a:rPr>
              <a:t>ger</a:t>
            </a:r>
            <a:r>
              <a:rPr lang="en-GB" dirty="0"/>
              <a:t> – big</a:t>
            </a:r>
            <a:r>
              <a:rPr lang="en-GB" b="1" dirty="0">
                <a:solidFill>
                  <a:srgbClr val="FFFF00"/>
                </a:solidFill>
              </a:rPr>
              <a:t>gest</a:t>
            </a:r>
          </a:p>
          <a:p>
            <a:pPr marL="0" indent="0">
              <a:buNone/>
            </a:pPr>
            <a:r>
              <a:rPr lang="en-GB" dirty="0"/>
              <a:t>          but: strong – strong</a:t>
            </a:r>
            <a:r>
              <a:rPr lang="en-GB" b="1" dirty="0">
                <a:solidFill>
                  <a:srgbClr val="FFFF00"/>
                </a:solidFill>
              </a:rPr>
              <a:t>er</a:t>
            </a:r>
            <a:r>
              <a:rPr lang="en-GB" dirty="0"/>
              <a:t> – strong</a:t>
            </a:r>
            <a:r>
              <a:rPr lang="en-GB" b="1" dirty="0">
                <a:solidFill>
                  <a:srgbClr val="FFFF00"/>
                </a:solidFill>
              </a:rPr>
              <a:t>est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014" y="1079410"/>
            <a:ext cx="7886700" cy="724438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B0F0"/>
                </a:solidFill>
                <a:latin typeface="Kristen ITC" panose="03050502040202030202" pitchFamily="66" charset="0"/>
              </a:rPr>
              <a:t>IRREGULAR FORMS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41160" y="1708700"/>
          <a:ext cx="8586789" cy="422808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6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105">
                <a:tc>
                  <a:txBody>
                    <a:bodyPr/>
                    <a:lstStyle/>
                    <a:p>
                      <a:pPr algn="ctr"/>
                      <a:r>
                        <a:rPr lang="en-GB" sz="2700" noProof="0" dirty="0">
                          <a:ln>
                            <a:solidFill>
                              <a:schemeClr val="accent1"/>
                            </a:solidFill>
                          </a:ln>
                        </a:rPr>
                        <a:t>Adjective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noProof="0" dirty="0">
                          <a:ln>
                            <a:solidFill>
                              <a:schemeClr val="accent1"/>
                            </a:solidFill>
                          </a:ln>
                        </a:rPr>
                        <a:t>Comparative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noProof="0" dirty="0">
                          <a:ln>
                            <a:solidFill>
                              <a:schemeClr val="accent1"/>
                            </a:solidFill>
                          </a:ln>
                        </a:rPr>
                        <a:t>Superlative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4730">
                <a:tc>
                  <a:txBody>
                    <a:bodyPr/>
                    <a:lstStyle/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good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bad</a:t>
                      </a:r>
                    </a:p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much/many/</a:t>
                      </a:r>
                    </a:p>
                    <a:p>
                      <a:pPr algn="l">
                        <a:spcAft>
                          <a:spcPts val="2400"/>
                        </a:spcAft>
                      </a:pPr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 a lot of</a:t>
                      </a:r>
                    </a:p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little</a:t>
                      </a:r>
                    </a:p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far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better</a:t>
                      </a:r>
                    </a:p>
                    <a:p>
                      <a:pPr algn="l">
                        <a:spcAft>
                          <a:spcPts val="2400"/>
                        </a:spcAft>
                      </a:pPr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worse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more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GB" sz="3000" noProof="0" dirty="0">
                        <a:ln>
                          <a:solidFill>
                            <a:schemeClr val="accent1"/>
                          </a:solidFill>
                        </a:ln>
                        <a:latin typeface="Arial Rounded MT Bold" panose="020F0704030504030204" pitchFamily="34" charset="0"/>
                      </a:endParaRPr>
                    </a:p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less</a:t>
                      </a:r>
                    </a:p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further/</a:t>
                      </a:r>
                    </a:p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farther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the best</a:t>
                      </a:r>
                    </a:p>
                    <a:p>
                      <a:pPr algn="l">
                        <a:spcAft>
                          <a:spcPts val="2400"/>
                        </a:spcAft>
                      </a:pPr>
                      <a:r>
                        <a:rPr lang="en-GB" sz="3000" noProof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the</a:t>
                      </a:r>
                      <a:r>
                        <a:rPr lang="en-GB" sz="3000" baseline="0" noProof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 worst</a:t>
                      </a:r>
                      <a:endParaRPr lang="en-GB" sz="3000" baseline="0" noProof="0" dirty="0">
                        <a:ln>
                          <a:solidFill>
                            <a:schemeClr val="accent1"/>
                          </a:solidFill>
                        </a:ln>
                        <a:latin typeface="Arial Rounded MT Bold" panose="020F0704030504030204" pitchFamily="34" charset="0"/>
                      </a:endParaRPr>
                    </a:p>
                    <a:p>
                      <a:pPr algn="l"/>
                      <a:r>
                        <a:rPr lang="en-GB" sz="3000" baseline="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the most</a:t>
                      </a:r>
                    </a:p>
                    <a:p>
                      <a:pPr algn="l"/>
                      <a:endParaRPr lang="en-GB" sz="3000" baseline="0" noProof="0" dirty="0">
                        <a:ln>
                          <a:solidFill>
                            <a:schemeClr val="accent1"/>
                          </a:solidFill>
                        </a:ln>
                        <a:latin typeface="Arial Rounded MT Bold" panose="020F0704030504030204" pitchFamily="34" charset="0"/>
                      </a:endParaRPr>
                    </a:p>
                    <a:p>
                      <a:pPr algn="l"/>
                      <a:r>
                        <a:rPr lang="en-GB" sz="3000" baseline="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the least</a:t>
                      </a:r>
                    </a:p>
                    <a:p>
                      <a:pPr algn="l"/>
                      <a:r>
                        <a:rPr lang="en-GB" sz="3000" baseline="0" noProof="0" dirty="0">
                          <a:ln>
                            <a:solidFill>
                              <a:schemeClr val="accent1"/>
                            </a:solidFill>
                          </a:ln>
                          <a:latin typeface="Arial Rounded MT Bold" panose="020F0704030504030204" pitchFamily="34" charset="0"/>
                        </a:rPr>
                        <a:t>the furthest/ farthest </a:t>
                      </a:r>
                      <a:endParaRPr lang="en-GB" sz="3000" noProof="0" dirty="0">
                        <a:ln>
                          <a:solidFill>
                            <a:schemeClr val="accent1"/>
                          </a:solidFill>
                        </a:ln>
                        <a:latin typeface="Arial Rounded MT Bold" panose="020F07040305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0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391400" cy="1143000"/>
          </a:xfrm>
        </p:spPr>
        <p:txBody>
          <a:bodyPr/>
          <a:lstStyle/>
          <a:p>
            <a:r>
              <a:rPr lang="pl-PL" dirty="0"/>
              <a:t>Adjectives</a:t>
            </a:r>
            <a:endParaRPr lang="en-US" dirty="0">
              <a:cs typeface="Times New Roman" charset="0"/>
            </a:endParaRP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7391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sz="2400" dirty="0">
                <a:solidFill>
                  <a:srgbClr val="6699FF"/>
                </a:solidFill>
              </a:rPr>
              <a:t>1.  One-syllable adjectives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7901" name="Rectangle 1037"/>
          <p:cNvSpPr>
            <a:spLocks noChangeArrowheads="1"/>
          </p:cNvSpPr>
          <p:nvPr/>
        </p:nvSpPr>
        <p:spPr bwMode="auto">
          <a:xfrm>
            <a:off x="0" y="3033713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2.  Two-syllable adjectives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902" name="Rectangle 1038"/>
          <p:cNvSpPr>
            <a:spLocks noChangeArrowheads="1"/>
          </p:cNvSpPr>
          <p:nvPr/>
        </p:nvSpPr>
        <p:spPr bwMode="auto">
          <a:xfrm>
            <a:off x="0" y="4786313"/>
            <a:ext cx="73914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3. Three-syllable adjectives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904" name="Text Box 1040"/>
          <p:cNvSpPr txBox="1">
            <a:spLocks noChangeArrowheads="1"/>
          </p:cNvSpPr>
          <p:nvPr/>
        </p:nvSpPr>
        <p:spPr bwMode="auto">
          <a:xfrm>
            <a:off x="1814513" y="2000250"/>
            <a:ext cx="9877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charset="0"/>
              </a:rPr>
              <a:t>long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Times New Roman" charset="0"/>
            </a:endParaRPr>
          </a:p>
        </p:txBody>
      </p:sp>
      <p:sp>
        <p:nvSpPr>
          <p:cNvPr id="37905" name="Text Box 1041"/>
          <p:cNvSpPr txBox="1">
            <a:spLocks noChangeArrowheads="1"/>
          </p:cNvSpPr>
          <p:nvPr/>
        </p:nvSpPr>
        <p:spPr bwMode="auto">
          <a:xfrm>
            <a:off x="2957513" y="2019300"/>
            <a:ext cx="13805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06" name="Text Box 1042"/>
          <p:cNvSpPr txBox="1">
            <a:spLocks noChangeArrowheads="1"/>
          </p:cNvSpPr>
          <p:nvPr/>
        </p:nvSpPr>
        <p:spPr bwMode="auto">
          <a:xfrm>
            <a:off x="4524375" y="2028825"/>
            <a:ext cx="1037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slow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07" name="Text Box 1043"/>
          <p:cNvSpPr txBox="1">
            <a:spLocks noChangeArrowheads="1"/>
          </p:cNvSpPr>
          <p:nvPr/>
        </p:nvSpPr>
        <p:spPr bwMode="auto">
          <a:xfrm>
            <a:off x="1814513" y="3590925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hap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11" name="Text Box 1047"/>
          <p:cNvSpPr txBox="1">
            <a:spLocks noChangeArrowheads="1"/>
          </p:cNvSpPr>
          <p:nvPr/>
        </p:nvSpPr>
        <p:spPr bwMode="auto">
          <a:xfrm>
            <a:off x="1643063" y="5324475"/>
            <a:ext cx="1119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beau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15" name="Text Box 1051"/>
          <p:cNvSpPr txBox="1">
            <a:spLocks noChangeArrowheads="1"/>
          </p:cNvSpPr>
          <p:nvPr/>
        </p:nvSpPr>
        <p:spPr bwMode="auto">
          <a:xfrm>
            <a:off x="2500313" y="3590925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py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16" name="Text Box 1052"/>
          <p:cNvSpPr txBox="1">
            <a:spLocks noChangeArrowheads="1"/>
          </p:cNvSpPr>
          <p:nvPr/>
        </p:nvSpPr>
        <p:spPr bwMode="auto">
          <a:xfrm>
            <a:off x="3262313" y="3590925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17" name="Text Box 1053"/>
          <p:cNvSpPr txBox="1">
            <a:spLocks noChangeArrowheads="1"/>
          </p:cNvSpPr>
          <p:nvPr/>
        </p:nvSpPr>
        <p:spPr bwMode="auto">
          <a:xfrm>
            <a:off x="3843338" y="3590925"/>
            <a:ext cx="1109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dern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18" name="Text Box 1054"/>
          <p:cNvSpPr txBox="1">
            <a:spLocks noChangeArrowheads="1"/>
          </p:cNvSpPr>
          <p:nvPr/>
        </p:nvSpPr>
        <p:spPr bwMode="auto">
          <a:xfrm>
            <a:off x="5081588" y="3581400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19" name="Text Box 1055"/>
          <p:cNvSpPr txBox="1">
            <a:spLocks noChangeArrowheads="1"/>
          </p:cNvSpPr>
          <p:nvPr/>
        </p:nvSpPr>
        <p:spPr bwMode="auto">
          <a:xfrm>
            <a:off x="5629275" y="3586163"/>
            <a:ext cx="10715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20" name="Text Box 1056"/>
          <p:cNvSpPr txBox="1">
            <a:spLocks noChangeArrowheads="1"/>
          </p:cNvSpPr>
          <p:nvPr/>
        </p:nvSpPr>
        <p:spPr bwMode="auto">
          <a:xfrm>
            <a:off x="2571750" y="5324475"/>
            <a:ext cx="47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21" name="Text Box 1057"/>
          <p:cNvSpPr txBox="1">
            <a:spLocks noChangeArrowheads="1"/>
          </p:cNvSpPr>
          <p:nvPr/>
        </p:nvSpPr>
        <p:spPr bwMode="auto">
          <a:xfrm>
            <a:off x="2867025" y="5324475"/>
            <a:ext cx="7008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ful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22" name="Text Box 1058"/>
          <p:cNvSpPr txBox="1">
            <a:spLocks noChangeArrowheads="1"/>
          </p:cNvSpPr>
          <p:nvPr/>
        </p:nvSpPr>
        <p:spPr bwMode="auto">
          <a:xfrm>
            <a:off x="4143375" y="5314950"/>
            <a:ext cx="973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23" name="Text Box 1059"/>
          <p:cNvSpPr txBox="1">
            <a:spLocks noChangeArrowheads="1"/>
          </p:cNvSpPr>
          <p:nvPr/>
        </p:nvSpPr>
        <p:spPr bwMode="auto">
          <a:xfrm>
            <a:off x="4929188" y="5314950"/>
            <a:ext cx="827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24" name="Text Box 1060"/>
          <p:cNvSpPr txBox="1">
            <a:spLocks noChangeArrowheads="1"/>
          </p:cNvSpPr>
          <p:nvPr/>
        </p:nvSpPr>
        <p:spPr bwMode="auto">
          <a:xfrm>
            <a:off x="5591175" y="5314950"/>
            <a:ext cx="695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ful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25" name="Line 1061"/>
          <p:cNvSpPr>
            <a:spLocks noChangeShapeType="1"/>
          </p:cNvSpPr>
          <p:nvPr/>
        </p:nvSpPr>
        <p:spPr bwMode="auto">
          <a:xfrm>
            <a:off x="714375" y="2386013"/>
            <a:ext cx="6572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26" name="Line 1062"/>
          <p:cNvSpPr>
            <a:spLocks noChangeShapeType="1"/>
          </p:cNvSpPr>
          <p:nvPr/>
        </p:nvSpPr>
        <p:spPr bwMode="auto">
          <a:xfrm>
            <a:off x="733425" y="3886200"/>
            <a:ext cx="6572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27" name="Line 1063"/>
          <p:cNvSpPr>
            <a:spLocks noChangeShapeType="1"/>
          </p:cNvSpPr>
          <p:nvPr/>
        </p:nvSpPr>
        <p:spPr bwMode="auto">
          <a:xfrm>
            <a:off x="733425" y="5614988"/>
            <a:ext cx="6572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37" name="AutoShape 107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958138" y="6096000"/>
            <a:ext cx="287337" cy="287338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38" name="AutoShape 107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1038" y="6096000"/>
            <a:ext cx="287337" cy="28733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39" name="AutoShape 10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600950" y="6096000"/>
            <a:ext cx="287338" cy="287338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40" name="AutoShape 1076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658225" y="6096000"/>
            <a:ext cx="287338" cy="287338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41" name="Rectangle 1077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7591425" y="5695950"/>
            <a:ext cx="1381125" cy="2809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Back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942" name="Line 1078"/>
          <p:cNvSpPr>
            <a:spLocks noChangeShapeType="1"/>
          </p:cNvSpPr>
          <p:nvPr/>
        </p:nvSpPr>
        <p:spPr bwMode="auto">
          <a:xfrm>
            <a:off x="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7943" name="Line 1079"/>
          <p:cNvSpPr>
            <a:spLocks noChangeShapeType="1"/>
          </p:cNvSpPr>
          <p:nvPr/>
        </p:nvSpPr>
        <p:spPr bwMode="auto">
          <a:xfrm>
            <a:off x="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 advAuto="0"/>
      <p:bldP spid="37901" grpId="0" autoUpdateAnimBg="0"/>
      <p:bldP spid="37902" grpId="0" autoUpdateAnimBg="0"/>
      <p:bldP spid="37904" grpId="0" autoUpdateAnimBg="0"/>
      <p:bldP spid="37905" grpId="0" autoUpdateAnimBg="0"/>
      <p:bldP spid="37906" grpId="0" autoUpdateAnimBg="0"/>
      <p:bldP spid="37907" grpId="0" autoUpdateAnimBg="0"/>
      <p:bldP spid="37911" grpId="0" autoUpdateAnimBg="0"/>
      <p:bldP spid="37915" grpId="0" autoUpdateAnimBg="0"/>
      <p:bldP spid="37916" grpId="0" autoUpdateAnimBg="0"/>
      <p:bldP spid="37917" grpId="0" autoUpdateAnimBg="0"/>
      <p:bldP spid="37918" grpId="0" autoUpdateAnimBg="0"/>
      <p:bldP spid="37919" grpId="0" autoUpdateAnimBg="0"/>
      <p:bldP spid="37920" grpId="0" autoUpdateAnimBg="0"/>
      <p:bldP spid="37921" grpId="0" autoUpdateAnimBg="0"/>
      <p:bldP spid="37922" grpId="0" autoUpdateAnimBg="0"/>
      <p:bldP spid="37923" grpId="0" autoUpdateAnimBg="0"/>
      <p:bldP spid="37924" grpId="0" autoUpdateAnimBg="0"/>
      <p:bldP spid="37925" grpId="0" animBg="1"/>
      <p:bldP spid="37926" grpId="0" animBg="1"/>
      <p:bldP spid="379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4" name="Text Box 50"/>
          <p:cNvSpPr txBox="1">
            <a:spLocks noChangeArrowheads="1"/>
          </p:cNvSpPr>
          <p:nvPr/>
        </p:nvSpPr>
        <p:spPr bwMode="auto">
          <a:xfrm>
            <a:off x="3913188" y="4835525"/>
            <a:ext cx="1941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good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915" name="Rectangle 51"/>
          <p:cNvSpPr>
            <a:spLocks noChangeArrowheads="1"/>
          </p:cNvSpPr>
          <p:nvPr/>
        </p:nvSpPr>
        <p:spPr bwMode="auto">
          <a:xfrm>
            <a:off x="3752850" y="4870450"/>
            <a:ext cx="2774950" cy="6540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3875088" y="3789363"/>
            <a:ext cx="1941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modern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391400" cy="1143000"/>
          </a:xfrm>
        </p:spPr>
        <p:txBody>
          <a:bodyPr/>
          <a:lstStyle/>
          <a:p>
            <a:r>
              <a:rPr lang="en-US" dirty="0">
                <a:cs typeface="Times New Roman" charset="0"/>
              </a:rPr>
              <a:t>Comparative form</a:t>
            </a: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3617913" y="3798888"/>
            <a:ext cx="3422650" cy="6540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57625" y="1855788"/>
            <a:ext cx="144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long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838700" y="1855788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171450" y="20066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one syllable adjectives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171450" y="2708275"/>
            <a:ext cx="3429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two syllable adjectives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ending in -y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3317875" y="2605088"/>
            <a:ext cx="1722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funn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142875" y="3832225"/>
            <a:ext cx="34575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other two and three syllable adjectives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119063" y="4986338"/>
            <a:ext cx="34575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irregular adjectives</a:t>
            </a:r>
          </a:p>
        </p:txBody>
      </p:sp>
      <p:sp>
        <p:nvSpPr>
          <p:cNvPr id="36889" name="Text Box 2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586413" y="2752725"/>
            <a:ext cx="560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  <a:sym typeface="Webdings" pitchFamily="18" charset="2"/>
              </a:rPr>
              <a:t>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899" name="AutoShape 3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958138" y="6096000"/>
            <a:ext cx="287337" cy="287338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900" name="AutoShape 3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1038" y="6096000"/>
            <a:ext cx="287337" cy="28733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901" name="AutoShape 3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600950" y="6096000"/>
            <a:ext cx="287338" cy="287338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902" name="AutoShape 3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658225" y="6096000"/>
            <a:ext cx="287338" cy="287338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903" name="Rectangle 39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7591425" y="5695950"/>
            <a:ext cx="1381125" cy="2809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Back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>
            <a:off x="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>
            <a:off x="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908" name="Text Box 44"/>
          <p:cNvSpPr txBox="1">
            <a:spLocks noChangeArrowheads="1"/>
          </p:cNvSpPr>
          <p:nvPr/>
        </p:nvSpPr>
        <p:spPr bwMode="auto">
          <a:xfrm>
            <a:off x="4835525" y="2620963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4943475" y="2744788"/>
            <a:ext cx="425450" cy="5524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4854575" y="2605088"/>
            <a:ext cx="931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911" name="Text Box 47"/>
          <p:cNvSpPr txBox="1">
            <a:spLocks noChangeArrowheads="1"/>
          </p:cNvSpPr>
          <p:nvPr/>
        </p:nvSpPr>
        <p:spPr bwMode="auto">
          <a:xfrm>
            <a:off x="5200650" y="3719513"/>
            <a:ext cx="1941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modern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912" name="Text Box 48"/>
          <p:cNvSpPr txBox="1">
            <a:spLocks noChangeArrowheads="1"/>
          </p:cNvSpPr>
          <p:nvPr/>
        </p:nvSpPr>
        <p:spPr bwMode="auto">
          <a:xfrm>
            <a:off x="3871913" y="3713163"/>
            <a:ext cx="144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more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3867150" y="4849813"/>
            <a:ext cx="1870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better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3904202" y="5579418"/>
            <a:ext cx="1024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9" name="Rectangle 51"/>
          <p:cNvSpPr>
            <a:spLocks noChangeArrowheads="1"/>
          </p:cNvSpPr>
          <p:nvPr/>
        </p:nvSpPr>
        <p:spPr bwMode="auto">
          <a:xfrm>
            <a:off x="3714750" y="5546725"/>
            <a:ext cx="2466975" cy="6540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3905250" y="5564188"/>
            <a:ext cx="1870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worse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15" grpId="0" animBg="1"/>
      <p:bldP spid="36910" grpId="0" animBg="1"/>
      <p:bldP spid="36869" grpId="0" autoUpdateAnimBg="0"/>
      <p:bldP spid="36889" grpId="0" autoUpdateAnimBg="0"/>
      <p:bldP spid="36909" grpId="0" animBg="1"/>
      <p:bldP spid="36878" grpId="0" autoUpdateAnimBg="0"/>
      <p:bldP spid="36911" grpId="0" autoUpdateAnimBg="0"/>
      <p:bldP spid="36912" grpId="0" autoUpdateAnimBg="0"/>
      <p:bldP spid="36886" grpId="0" autoUpdateAnimBg="0"/>
      <p:bldP spid="29" grpId="0" animBg="1"/>
      <p:bldP spid="3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4835525" y="2655888"/>
            <a:ext cx="469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391400" cy="1143000"/>
          </a:xfrm>
        </p:spPr>
        <p:txBody>
          <a:bodyPr/>
          <a:lstStyle/>
          <a:p>
            <a:r>
              <a:rPr lang="pl-PL" dirty="0"/>
              <a:t>Superlative</a:t>
            </a:r>
            <a:r>
              <a:rPr lang="en-US" dirty="0">
                <a:cs typeface="Times New Roman" charset="0"/>
              </a:rPr>
              <a:t> form</a:t>
            </a:r>
            <a:r>
              <a:rPr lang="hu-HU" dirty="0">
                <a:cs typeface="Times New Roman" charset="0"/>
              </a:rPr>
              <a:t> (</a:t>
            </a:r>
            <a:r>
              <a:rPr lang="en-US" dirty="0">
                <a:cs typeface="Times New Roman" charset="0"/>
              </a:rPr>
              <a:t>the)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57625" y="1928813"/>
            <a:ext cx="144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long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838700" y="1928813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71450" y="20320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one syllable adjectives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71450" y="2746375"/>
            <a:ext cx="3429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two syllable adjectives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ending in -y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3571875" y="2668588"/>
            <a:ext cx="149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funn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42875" y="3908425"/>
            <a:ext cx="34575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other two and three syllable adjectives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119063" y="4973638"/>
            <a:ext cx="34575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irregular adjectives</a:t>
            </a:r>
          </a:p>
        </p:txBody>
      </p:sp>
      <p:sp>
        <p:nvSpPr>
          <p:cNvPr id="39960" name="AutoShape 2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958138" y="6096000"/>
            <a:ext cx="287337" cy="287338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61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1038" y="6096000"/>
            <a:ext cx="287337" cy="28733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62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600950" y="6096000"/>
            <a:ext cx="287338" cy="287338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63" name="AutoShape 27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658225" y="6096000"/>
            <a:ext cx="287338" cy="287338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64" name="Rectangle 28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7591425" y="5695950"/>
            <a:ext cx="1381125" cy="2809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Back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>
            <a:off x="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4943475" y="2808288"/>
            <a:ext cx="425450" cy="5524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900613" y="2668588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71" name="Text Box 3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900738" y="2778125"/>
            <a:ext cx="560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  <a:sym typeface="Webdings" pitchFamily="18" charset="2"/>
              </a:rPr>
              <a:t>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3875088" y="3865563"/>
            <a:ext cx="1941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modern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73" name="Rectangle 37"/>
          <p:cNvSpPr>
            <a:spLocks noChangeArrowheads="1"/>
          </p:cNvSpPr>
          <p:nvPr/>
        </p:nvSpPr>
        <p:spPr bwMode="auto">
          <a:xfrm>
            <a:off x="3617913" y="3836988"/>
            <a:ext cx="3422650" cy="6540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5200650" y="3827463"/>
            <a:ext cx="1941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modern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3871913" y="3814763"/>
            <a:ext cx="144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most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3913188" y="4794250"/>
            <a:ext cx="1941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good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9977" name="Rectangle 41"/>
          <p:cNvSpPr>
            <a:spLocks noChangeArrowheads="1"/>
          </p:cNvSpPr>
          <p:nvPr/>
        </p:nvSpPr>
        <p:spPr bwMode="auto">
          <a:xfrm>
            <a:off x="3790950" y="4829175"/>
            <a:ext cx="2774950" cy="6540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3886200" y="4786313"/>
            <a:ext cx="1870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3885152" y="5550843"/>
            <a:ext cx="1024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3771900" y="5657850"/>
            <a:ext cx="2774950" cy="654050"/>
          </a:xfrm>
          <a:prstGeom prst="rect">
            <a:avLst/>
          </a:prstGeom>
          <a:solidFill>
            <a:srgbClr val="2F5D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3857625" y="5557838"/>
            <a:ext cx="1870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worst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utoUpdateAnimBg="0"/>
      <p:bldP spid="39969" grpId="0" animBg="1"/>
      <p:bldP spid="39944" grpId="0" autoUpdateAnimBg="0"/>
      <p:bldP spid="39971" grpId="0" autoUpdateAnimBg="0"/>
      <p:bldP spid="39973" grpId="0" animBg="1"/>
      <p:bldP spid="39974" grpId="0" autoUpdateAnimBg="0"/>
      <p:bldP spid="39975" grpId="0" autoUpdateAnimBg="0"/>
      <p:bldP spid="39977" grpId="0" animBg="1"/>
      <p:bldP spid="39978" grpId="0" autoUpdateAnimBg="0"/>
      <p:bldP spid="29" grpId="0" animBg="1"/>
      <p:bldP spid="3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COMPARATIVES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10156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Comic Sans MS" pitchFamily="66" charset="0"/>
              </a:rPr>
              <a:t>(</a:t>
            </a:r>
            <a:r>
              <a:rPr lang="pt-BR" sz="2800" dirty="0" err="1">
                <a:latin typeface="Comic Sans MS" pitchFamily="66" charset="0"/>
              </a:rPr>
              <a:t>We</a:t>
            </a:r>
            <a:r>
              <a:rPr lang="pt-BR" sz="2800" dirty="0">
                <a:latin typeface="Comic Sans MS" pitchFamily="66" charset="0"/>
              </a:rPr>
              <a:t> use </a:t>
            </a:r>
            <a:r>
              <a:rPr lang="pt-BR" sz="2800" dirty="0" err="1">
                <a:latin typeface="Comic Sans MS" pitchFamily="66" charset="0"/>
              </a:rPr>
              <a:t>to</a:t>
            </a:r>
            <a:r>
              <a:rPr lang="pt-BR" sz="2800" dirty="0">
                <a:latin typeface="Comic Sans MS" pitchFamily="66" charset="0"/>
              </a:rPr>
              <a:t> compare </a:t>
            </a:r>
            <a:r>
              <a:rPr lang="pt-BR" sz="2800" dirty="0" err="1">
                <a:latin typeface="Comic Sans MS" pitchFamily="66" charset="0"/>
              </a:rPr>
              <a:t>two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things</a:t>
            </a:r>
            <a:r>
              <a:rPr lang="pt-BR" sz="2800" dirty="0">
                <a:latin typeface="Comic Sans MS" pitchFamily="66" charset="0"/>
              </a:rPr>
              <a:t>, </a:t>
            </a:r>
            <a:r>
              <a:rPr lang="pt-BR" sz="2800" dirty="0" err="1">
                <a:latin typeface="Comic Sans MS" pitchFamily="66" charset="0"/>
              </a:rPr>
              <a:t>people</a:t>
            </a:r>
            <a:r>
              <a:rPr lang="pt-BR" sz="2800" dirty="0">
                <a:latin typeface="Comic Sans MS" pitchFamily="66" charset="0"/>
              </a:rPr>
              <a:t>...)</a:t>
            </a:r>
          </a:p>
        </p:txBody>
      </p:sp>
      <p:sp>
        <p:nvSpPr>
          <p:cNvPr id="4" name="Retângulo 3"/>
          <p:cNvSpPr/>
          <p:nvPr/>
        </p:nvSpPr>
        <p:spPr>
          <a:xfrm>
            <a:off x="15458" y="2055697"/>
            <a:ext cx="3332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John is </a:t>
            </a:r>
            <a:r>
              <a:rPr lang="en-US" sz="2000" b="1" dirty="0">
                <a:latin typeface="Comic Sans MS" pitchFamily="66" charset="0"/>
              </a:rPr>
              <a:t>thinner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u="sng" dirty="0">
                <a:latin typeface="Comic Sans MS" pitchFamily="66" charset="0"/>
              </a:rPr>
              <a:t>than</a:t>
            </a:r>
            <a:r>
              <a:rPr lang="en-US" sz="2000" dirty="0">
                <a:latin typeface="Comic Sans MS" pitchFamily="66" charset="0"/>
              </a:rPr>
              <a:t> Bob.        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2468" y="4613066"/>
            <a:ext cx="7412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 It's </a:t>
            </a:r>
            <a:r>
              <a:rPr lang="en-US" sz="2000" b="1" dirty="0">
                <a:latin typeface="Comic Sans MS" pitchFamily="66" charset="0"/>
              </a:rPr>
              <a:t>more expensive</a:t>
            </a:r>
            <a:r>
              <a:rPr lang="en-US" sz="2000" dirty="0">
                <a:latin typeface="Comic Sans MS" pitchFamily="66" charset="0"/>
              </a:rPr>
              <a:t> to travel by train </a:t>
            </a:r>
            <a:r>
              <a:rPr lang="en-US" sz="2000" u="sng" dirty="0">
                <a:latin typeface="Comic Sans MS" pitchFamily="66" charset="0"/>
              </a:rPr>
              <a:t>than</a:t>
            </a:r>
            <a:r>
              <a:rPr lang="en-US" sz="2000" dirty="0">
                <a:latin typeface="Comic Sans MS" pitchFamily="66" charset="0"/>
              </a:rPr>
              <a:t> by bus.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3228945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My house is </a:t>
            </a:r>
            <a:r>
              <a:rPr lang="en-US" sz="2000" b="1" dirty="0">
                <a:latin typeface="Comic Sans MS" pitchFamily="66" charset="0"/>
              </a:rPr>
              <a:t>smaller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u="sng" dirty="0">
                <a:latin typeface="Comic Sans MS" pitchFamily="66" charset="0"/>
              </a:rPr>
              <a:t>than</a:t>
            </a:r>
            <a:r>
              <a:rPr lang="en-US" sz="2000" dirty="0">
                <a:latin typeface="Comic Sans MS" pitchFamily="66" charset="0"/>
              </a:rPr>
              <a:t> my friend's house.</a:t>
            </a:r>
            <a:endParaRPr lang="pt-BR" sz="20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 b="28442"/>
          <a:stretch/>
        </p:blipFill>
        <p:spPr bwMode="auto">
          <a:xfrm>
            <a:off x="3689085" y="1592972"/>
            <a:ext cx="1945408" cy="137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689085" y="1538883"/>
            <a:ext cx="792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itchFamily="66" charset="0"/>
              </a:rPr>
              <a:t>John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004048" y="1581383"/>
            <a:ext cx="792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itchFamily="66" charset="0"/>
              </a:rPr>
              <a:t>Bob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2" b="14371"/>
          <a:stretch/>
        </p:blipFill>
        <p:spPr bwMode="auto">
          <a:xfrm>
            <a:off x="5856466" y="3214255"/>
            <a:ext cx="3047690" cy="127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5872165" y="2735442"/>
            <a:ext cx="75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latin typeface="Comic Sans MS" pitchFamily="66" charset="0"/>
              </a:rPr>
              <a:t>My</a:t>
            </a:r>
            <a:r>
              <a:rPr lang="pt-BR" sz="1200" dirty="0">
                <a:latin typeface="Comic Sans MS" pitchFamily="66" charset="0"/>
              </a:rPr>
              <a:t> </a:t>
            </a:r>
          </a:p>
          <a:p>
            <a:pPr algn="ctr"/>
            <a:r>
              <a:rPr lang="pt-BR" sz="1200" dirty="0" err="1">
                <a:latin typeface="Comic Sans MS" pitchFamily="66" charset="0"/>
              </a:rPr>
              <a:t>house</a:t>
            </a:r>
            <a:endParaRPr lang="pt-BR" sz="1200" dirty="0">
              <a:latin typeface="Comic Sans MS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112069" y="2558618"/>
            <a:ext cx="79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latin typeface="Comic Sans MS" pitchFamily="66" charset="0"/>
              </a:rPr>
              <a:t>My</a:t>
            </a:r>
            <a:r>
              <a:rPr lang="pt-BR" sz="1200" dirty="0">
                <a:latin typeface="Comic Sans MS" pitchFamily="66" charset="0"/>
              </a:rPr>
              <a:t> </a:t>
            </a:r>
            <a:r>
              <a:rPr lang="pt-BR" sz="1200" dirty="0" err="1">
                <a:latin typeface="Comic Sans MS" pitchFamily="66" charset="0"/>
              </a:rPr>
              <a:t>friend’s</a:t>
            </a:r>
            <a:r>
              <a:rPr lang="pt-BR" sz="1200" dirty="0">
                <a:latin typeface="Comic Sans MS" pitchFamily="66" charset="0"/>
              </a:rPr>
              <a:t> </a:t>
            </a:r>
            <a:r>
              <a:rPr lang="pt-BR" sz="1200" dirty="0" err="1">
                <a:latin typeface="Comic Sans MS" pitchFamily="66" charset="0"/>
              </a:rPr>
              <a:t>house</a:t>
            </a:r>
            <a:endParaRPr lang="pt-BR" sz="1200" dirty="0">
              <a:latin typeface="Comic Sans MS" pitchFamily="66" charset="0"/>
            </a:endParaRPr>
          </a:p>
        </p:txBody>
      </p:sp>
      <p:cxnSp>
        <p:nvCxnSpPr>
          <p:cNvPr id="9" name="Conector de seta reta 8"/>
          <p:cNvCxnSpPr>
            <a:stCxn id="13" idx="2"/>
          </p:cNvCxnSpPr>
          <p:nvPr/>
        </p:nvCxnSpPr>
        <p:spPr>
          <a:xfrm>
            <a:off x="6248330" y="3197107"/>
            <a:ext cx="0" cy="43194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8693821" y="3213026"/>
            <a:ext cx="0" cy="43194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10353"/>
          <a:stretch/>
        </p:blipFill>
        <p:spPr bwMode="auto">
          <a:xfrm>
            <a:off x="0" y="5619863"/>
            <a:ext cx="3198437" cy="12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1"/>
          <a:stretch/>
        </p:blipFill>
        <p:spPr bwMode="auto">
          <a:xfrm>
            <a:off x="3629176" y="5619863"/>
            <a:ext cx="1765699" cy="120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105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279400"/>
            <a:ext cx="7426325" cy="571500"/>
          </a:xfrm>
        </p:spPr>
        <p:txBody>
          <a:bodyPr/>
          <a:lstStyle/>
          <a:p>
            <a:r>
              <a:rPr lang="pl-PL" sz="3200" dirty="0"/>
              <a:t>Complete the table</a:t>
            </a:r>
            <a:endParaRPr lang="en-US" sz="3200" dirty="0"/>
          </a:p>
        </p:txBody>
      </p:sp>
      <p:sp>
        <p:nvSpPr>
          <p:cNvPr id="48134" name="AutoShape 103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958138" y="6096000"/>
            <a:ext cx="287337" cy="287338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8135" name="AutoShape 103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1038" y="6096000"/>
            <a:ext cx="287337" cy="28733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8136" name="AutoShape 103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600950" y="6096000"/>
            <a:ext cx="287338" cy="287338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8137" name="AutoShape 1033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658225" y="6096000"/>
            <a:ext cx="287338" cy="287338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8138" name="Rectangle 1034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7591425" y="5695950"/>
            <a:ext cx="1381125" cy="2809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Back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/>
        </p:nvGraphicFramePr>
        <p:xfrm>
          <a:off x="317499" y="977900"/>
          <a:ext cx="6959601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9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hot	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hot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ter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hot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test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nice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nic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nic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short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short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short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US" sz="1800" noProof="0" dirty="0">
                          <a:solidFill>
                            <a:schemeClr val="tx2"/>
                          </a:solidFill>
                          <a:latin typeface="Arial" charset="0"/>
                        </a:rPr>
                        <a:t>good	</a:t>
                      </a:r>
                      <a:endParaRPr lang="en-US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better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best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US" sz="1800" noProof="0" dirty="0">
                          <a:solidFill>
                            <a:schemeClr val="tx2"/>
                          </a:solidFill>
                          <a:latin typeface="Arial" charset="0"/>
                        </a:rPr>
                        <a:t>exciting</a:t>
                      </a:r>
                      <a:endParaRPr lang="en-US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more</a:t>
                      </a:r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 exciting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most</a:t>
                      </a:r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 exciting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US" sz="1800" noProof="0" dirty="0">
                          <a:solidFill>
                            <a:schemeClr val="tx2"/>
                          </a:solidFill>
                          <a:latin typeface="Arial" charset="0"/>
                        </a:rPr>
                        <a:t>happy </a:t>
                      </a:r>
                      <a:endParaRPr lang="en-US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happ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ier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happ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iest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big	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big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ger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big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gest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expensive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more</a:t>
                      </a:r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 expensive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most</a:t>
                      </a:r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 expensive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thin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thin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ner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</a:t>
                      </a:r>
                      <a:r>
                        <a:rPr lang="en-US" baseline="0" noProof="0" dirty="0">
                          <a:solidFill>
                            <a:schemeClr val="tx2"/>
                          </a:solidFill>
                        </a:rPr>
                        <a:t> thin</a:t>
                      </a:r>
                      <a:r>
                        <a:rPr lang="en-US" baseline="0" noProof="0" dirty="0">
                          <a:solidFill>
                            <a:srgbClr val="FFC000"/>
                          </a:solidFill>
                        </a:rPr>
                        <a:t>nest</a:t>
                      </a:r>
                      <a:endParaRPr lang="en-US" noProof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lvl="1" algn="l"/>
                      <a:r>
                        <a:rPr lang="en-GB" sz="1800" dirty="0">
                          <a:solidFill>
                            <a:schemeClr val="tx2"/>
                          </a:solidFill>
                          <a:latin typeface="Arial" charset="0"/>
                        </a:rPr>
                        <a:t>bad	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worse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</a:rPr>
                        <a:t>the</a:t>
                      </a:r>
                      <a:r>
                        <a:rPr lang="en-US" noProof="0" dirty="0">
                          <a:solidFill>
                            <a:srgbClr val="FFC000"/>
                          </a:solidFill>
                        </a:rPr>
                        <a:t> worst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Téglalap 12"/>
          <p:cNvSpPr/>
          <p:nvPr/>
        </p:nvSpPr>
        <p:spPr bwMode="auto">
          <a:xfrm>
            <a:off x="2667000" y="1066800"/>
            <a:ext cx="1079500" cy="3937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4" name="Téglalap 13"/>
          <p:cNvSpPr/>
          <p:nvPr/>
        </p:nvSpPr>
        <p:spPr bwMode="auto">
          <a:xfrm>
            <a:off x="5041900" y="1066800"/>
            <a:ext cx="1409700" cy="406400"/>
          </a:xfrm>
          <a:prstGeom prst="rect">
            <a:avLst/>
          </a:prstGeom>
          <a:solidFill>
            <a:srgbClr val="3161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5" name="Téglalap 14"/>
          <p:cNvSpPr/>
          <p:nvPr/>
        </p:nvSpPr>
        <p:spPr bwMode="auto">
          <a:xfrm>
            <a:off x="2717800" y="1612900"/>
            <a:ext cx="1384300" cy="4064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6" name="Téglalap 15"/>
          <p:cNvSpPr/>
          <p:nvPr/>
        </p:nvSpPr>
        <p:spPr bwMode="auto">
          <a:xfrm>
            <a:off x="5003800" y="1638300"/>
            <a:ext cx="1346200" cy="4064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7" name="Téglalap 16"/>
          <p:cNvSpPr/>
          <p:nvPr/>
        </p:nvSpPr>
        <p:spPr bwMode="auto">
          <a:xfrm>
            <a:off x="2679700" y="2171700"/>
            <a:ext cx="1155700" cy="3683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8" name="Téglalap 17"/>
          <p:cNvSpPr/>
          <p:nvPr/>
        </p:nvSpPr>
        <p:spPr bwMode="auto">
          <a:xfrm>
            <a:off x="5041900" y="2133600"/>
            <a:ext cx="13716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9" name="Téglalap 18"/>
          <p:cNvSpPr/>
          <p:nvPr/>
        </p:nvSpPr>
        <p:spPr bwMode="auto">
          <a:xfrm>
            <a:off x="2717800" y="2692400"/>
            <a:ext cx="13716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0" name="Téglalap 19"/>
          <p:cNvSpPr/>
          <p:nvPr/>
        </p:nvSpPr>
        <p:spPr bwMode="auto">
          <a:xfrm>
            <a:off x="5054600" y="2692400"/>
            <a:ext cx="13716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1" name="Téglalap 20"/>
          <p:cNvSpPr/>
          <p:nvPr/>
        </p:nvSpPr>
        <p:spPr bwMode="auto">
          <a:xfrm>
            <a:off x="2705100" y="3263900"/>
            <a:ext cx="16383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2" name="Téglalap 21"/>
          <p:cNvSpPr/>
          <p:nvPr/>
        </p:nvSpPr>
        <p:spPr bwMode="auto">
          <a:xfrm>
            <a:off x="5016500" y="3251200"/>
            <a:ext cx="19177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3" name="Téglalap 22"/>
          <p:cNvSpPr/>
          <p:nvPr/>
        </p:nvSpPr>
        <p:spPr bwMode="auto">
          <a:xfrm>
            <a:off x="5029200" y="3822700"/>
            <a:ext cx="19177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4" name="Téglalap 23"/>
          <p:cNvSpPr/>
          <p:nvPr/>
        </p:nvSpPr>
        <p:spPr bwMode="auto">
          <a:xfrm>
            <a:off x="5003800" y="4356100"/>
            <a:ext cx="19177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5" name="Téglalap 24"/>
          <p:cNvSpPr/>
          <p:nvPr/>
        </p:nvSpPr>
        <p:spPr bwMode="auto">
          <a:xfrm>
            <a:off x="5003800" y="4927600"/>
            <a:ext cx="21209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9" name="Téglalap 28"/>
          <p:cNvSpPr/>
          <p:nvPr/>
        </p:nvSpPr>
        <p:spPr bwMode="auto">
          <a:xfrm>
            <a:off x="2743200" y="5487116"/>
            <a:ext cx="19558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0" name="Téglalap 29"/>
          <p:cNvSpPr/>
          <p:nvPr/>
        </p:nvSpPr>
        <p:spPr bwMode="auto">
          <a:xfrm>
            <a:off x="2705100" y="4940300"/>
            <a:ext cx="18542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1" name="Téglalap 30"/>
          <p:cNvSpPr/>
          <p:nvPr/>
        </p:nvSpPr>
        <p:spPr bwMode="auto">
          <a:xfrm>
            <a:off x="4991100" y="6045200"/>
            <a:ext cx="16256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2" name="Téglalap 31"/>
          <p:cNvSpPr/>
          <p:nvPr/>
        </p:nvSpPr>
        <p:spPr bwMode="auto">
          <a:xfrm>
            <a:off x="5067300" y="5461000"/>
            <a:ext cx="1828800" cy="419100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3" name="Téglalap 32"/>
          <p:cNvSpPr/>
          <p:nvPr/>
        </p:nvSpPr>
        <p:spPr bwMode="auto">
          <a:xfrm>
            <a:off x="2705100" y="6032500"/>
            <a:ext cx="17780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4" name="Téglalap 33"/>
          <p:cNvSpPr/>
          <p:nvPr/>
        </p:nvSpPr>
        <p:spPr bwMode="auto">
          <a:xfrm>
            <a:off x="2679700" y="4356100"/>
            <a:ext cx="14986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5" name="Téglalap 34"/>
          <p:cNvSpPr/>
          <p:nvPr/>
        </p:nvSpPr>
        <p:spPr bwMode="auto">
          <a:xfrm>
            <a:off x="2705100" y="3822700"/>
            <a:ext cx="1841500" cy="419100"/>
          </a:xfrm>
          <a:prstGeom prst="rect">
            <a:avLst/>
          </a:prstGeom>
          <a:solidFill>
            <a:srgbClr val="2F5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272" y="1066800"/>
            <a:ext cx="8420100" cy="56388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This is a nice cat. It's much </a:t>
            </a:r>
            <a:r>
              <a:rPr lang="en-US" sz="2000" dirty="0">
                <a:solidFill>
                  <a:srgbClr val="FFC000"/>
                </a:solidFill>
              </a:rPr>
              <a:t>nicer</a:t>
            </a:r>
            <a:r>
              <a:rPr lang="en-US" sz="2000" dirty="0"/>
              <a:t> than my friend's cat.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Emily</a:t>
            </a:r>
            <a:r>
              <a:rPr lang="hu-HU" sz="2000" dirty="0"/>
              <a:t> is</a:t>
            </a:r>
            <a:r>
              <a:rPr lang="en-US" sz="2000" dirty="0"/>
              <a:t> six years old. Her brother is nine, so he is </a:t>
            </a:r>
            <a:r>
              <a:rPr lang="en-US" sz="2000" dirty="0">
                <a:solidFill>
                  <a:srgbClr val="FFC000"/>
                </a:solidFill>
              </a:rPr>
              <a:t>older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He has an interesting hobby, but my sister has </a:t>
            </a:r>
            <a:r>
              <a:rPr lang="en-US" sz="2000" dirty="0">
                <a:solidFill>
                  <a:srgbClr val="FFC000"/>
                </a:solidFill>
              </a:rPr>
              <a:t>the most interesting </a:t>
            </a:r>
            <a:r>
              <a:rPr lang="en-US" sz="2000" dirty="0"/>
              <a:t>hobby in the world.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Her mum is a good cook, but my mum is </a:t>
            </a:r>
            <a:r>
              <a:rPr lang="en-US" sz="2000" dirty="0">
                <a:solidFill>
                  <a:srgbClr val="FFC000"/>
                </a:solidFill>
              </a:rPr>
              <a:t>better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This magazine is expensive, but that one is </a:t>
            </a:r>
            <a:r>
              <a:rPr lang="en-US" sz="2000" dirty="0">
                <a:solidFill>
                  <a:srgbClr val="FFC000"/>
                </a:solidFill>
              </a:rPr>
              <a:t>more expensive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We live in a small house, but my grandparents' house is even </a:t>
            </a:r>
            <a:r>
              <a:rPr lang="en-US" sz="2000" dirty="0">
                <a:solidFill>
                  <a:srgbClr val="FFC000"/>
                </a:solidFill>
              </a:rPr>
              <a:t>smaller</a:t>
            </a:r>
            <a:r>
              <a:rPr lang="en-US" sz="2000" dirty="0"/>
              <a:t> than ours.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It’s hot today, but it was </a:t>
            </a:r>
            <a:r>
              <a:rPr lang="en-GB" sz="2000" dirty="0">
                <a:solidFill>
                  <a:srgbClr val="FFC000"/>
                </a:solidFill>
              </a:rPr>
              <a:t>hotter</a:t>
            </a:r>
            <a:r>
              <a:rPr lang="en-US" sz="2000" dirty="0"/>
              <a:t> yesterday.</a:t>
            </a:r>
            <a:endParaRPr lang="hu-HU" sz="20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/>
              <a:t>I got a bad mark for Maths, but Laura’s mark was </a:t>
            </a:r>
            <a:r>
              <a:rPr lang="en-US" sz="2000" dirty="0">
                <a:solidFill>
                  <a:srgbClr val="FFC000"/>
                </a:solidFill>
              </a:rPr>
              <a:t>the worst </a:t>
            </a:r>
            <a:endParaRPr lang="hu-HU" sz="2000" dirty="0">
              <a:solidFill>
                <a:srgbClr val="FFC000"/>
              </a:solidFill>
            </a:endParaRPr>
          </a:p>
          <a:p>
            <a:pPr marL="857250" lvl="1" indent="-457200">
              <a:lnSpc>
                <a:spcPct val="150000"/>
              </a:lnSpc>
              <a:buNone/>
            </a:pPr>
            <a:r>
              <a:rPr lang="hu-HU" sz="2000" dirty="0">
                <a:ea typeface="+mn-ea"/>
                <a:cs typeface="+mn-cs"/>
              </a:rPr>
              <a:t> </a:t>
            </a:r>
            <a:r>
              <a:rPr lang="en-US" sz="2000" dirty="0">
                <a:ea typeface="+mn-ea"/>
                <a:cs typeface="+mn-cs"/>
              </a:rPr>
              <a:t>in the class.</a:t>
            </a:r>
            <a:endParaRPr lang="hu-HU" sz="2000" dirty="0">
              <a:ea typeface="+mn-ea"/>
              <a:cs typeface="+mn-cs"/>
            </a:endParaRPr>
          </a:p>
          <a:p>
            <a:pPr>
              <a:buNone/>
            </a:pPr>
            <a:endParaRPr lang="en-GB" sz="2000" noProof="1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279400"/>
            <a:ext cx="8648700" cy="571500"/>
          </a:xfrm>
        </p:spPr>
        <p:txBody>
          <a:bodyPr/>
          <a:lstStyle/>
          <a:p>
            <a:r>
              <a:rPr lang="en-US" sz="3200" dirty="0"/>
              <a:t>Comparison of adjectives in sentences</a:t>
            </a:r>
          </a:p>
        </p:txBody>
      </p:sp>
      <p:sp>
        <p:nvSpPr>
          <p:cNvPr id="5" name="Téglalap 4"/>
          <p:cNvSpPr/>
          <p:nvPr/>
        </p:nvSpPr>
        <p:spPr bwMode="auto">
          <a:xfrm>
            <a:off x="3668106" y="1181100"/>
            <a:ext cx="676275" cy="4286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 bwMode="auto">
          <a:xfrm>
            <a:off x="6271404" y="1647645"/>
            <a:ext cx="655607" cy="54993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 bwMode="auto">
          <a:xfrm>
            <a:off x="5848067" y="2200275"/>
            <a:ext cx="1594724" cy="4667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 bwMode="auto">
          <a:xfrm>
            <a:off x="7429500" y="2190750"/>
            <a:ext cx="1057275" cy="485775"/>
          </a:xfrm>
          <a:prstGeom prst="rect">
            <a:avLst/>
          </a:prstGeom>
          <a:solidFill>
            <a:srgbClr val="1A71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Téglalap 8"/>
          <p:cNvSpPr/>
          <p:nvPr/>
        </p:nvSpPr>
        <p:spPr bwMode="auto">
          <a:xfrm>
            <a:off x="5158596" y="3152775"/>
            <a:ext cx="798067" cy="4286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0" name="Téglalap 9"/>
          <p:cNvSpPr/>
          <p:nvPr/>
        </p:nvSpPr>
        <p:spPr bwMode="auto">
          <a:xfrm>
            <a:off x="5505002" y="3676650"/>
            <a:ext cx="1838325" cy="4286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" name="Téglalap 10"/>
          <p:cNvSpPr/>
          <p:nvPr/>
        </p:nvSpPr>
        <p:spPr bwMode="auto">
          <a:xfrm>
            <a:off x="314985" y="4648200"/>
            <a:ext cx="1123951" cy="4286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2" name="Téglalap 11"/>
          <p:cNvSpPr/>
          <p:nvPr/>
        </p:nvSpPr>
        <p:spPr bwMode="auto">
          <a:xfrm>
            <a:off x="3460004" y="5181600"/>
            <a:ext cx="752475" cy="4286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3" name="Téglalap 12"/>
          <p:cNvSpPr/>
          <p:nvPr/>
        </p:nvSpPr>
        <p:spPr bwMode="auto">
          <a:xfrm>
            <a:off x="6189260" y="5695950"/>
            <a:ext cx="1152960" cy="428625"/>
          </a:xfrm>
          <a:prstGeom prst="rect">
            <a:avLst/>
          </a:prstGeom>
          <a:solidFill>
            <a:srgbClr val="315D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391400" cy="1143000"/>
          </a:xfrm>
        </p:spPr>
        <p:txBody>
          <a:bodyPr/>
          <a:lstStyle/>
          <a:p>
            <a:r>
              <a:rPr lang="en-US" dirty="0"/>
              <a:t>Spelling of the adjectives using the endings -</a:t>
            </a:r>
            <a:r>
              <a:rPr lang="en-US" dirty="0" err="1"/>
              <a:t>er</a:t>
            </a:r>
            <a:r>
              <a:rPr lang="en-US" dirty="0"/>
              <a:t>/-</a:t>
            </a:r>
            <a:r>
              <a:rPr lang="en-US" dirty="0" err="1"/>
              <a:t>est</a:t>
            </a:r>
            <a:endParaRPr lang="en-US" dirty="0"/>
          </a:p>
        </p:txBody>
      </p:sp>
      <p:sp>
        <p:nvSpPr>
          <p:cNvPr id="42025" name="AutoShape 41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958138" y="6096000"/>
            <a:ext cx="287337" cy="287338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2026" name="AutoShape 4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1038" y="6096000"/>
            <a:ext cx="287337" cy="28733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2027" name="AutoShape 4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600950" y="6096000"/>
            <a:ext cx="287338" cy="287338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2028" name="AutoShape 44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658225" y="6096000"/>
            <a:ext cx="287338" cy="287338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2029" name="Rectangle 45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7591425" y="5695950"/>
            <a:ext cx="1381125" cy="2809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Back 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>
            <a:off x="0" y="271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>
            <a:off x="0" y="65865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2047" name="Text Box 63"/>
          <p:cNvSpPr txBox="1">
            <a:spLocks noChangeArrowheads="1"/>
          </p:cNvSpPr>
          <p:nvPr/>
        </p:nvSpPr>
        <p:spPr bwMode="auto">
          <a:xfrm>
            <a:off x="0" y="1816100"/>
            <a:ext cx="7367588" cy="38933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Change -y to 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(consonant before -y)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dirty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dirt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ier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	dirt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iest</a:t>
            </a:r>
          </a:p>
          <a:p>
            <a:pPr marL="457200" marR="0" lvl="1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Leave out the silent -e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large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larg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er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larg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est</a:t>
            </a:r>
          </a:p>
          <a:p>
            <a:pPr marL="457200" marR="0" lvl="1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Double the consonant after short vowel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big 		big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	big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0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0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20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20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0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0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0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0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0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0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0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0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3" t="-38886" r="-1661" b="-46329"/>
            </a:stretch>
          </a:blipFill>
          <a:ln>
            <a:noFill/>
          </a:ln>
        </p:spPr>
      </p:sp>
      <p:sp>
        <p:nvSpPr>
          <p:cNvPr id="85" name="Google Shape;85;p1"/>
          <p:cNvSpPr txBox="1"/>
          <p:nvPr/>
        </p:nvSpPr>
        <p:spPr>
          <a:xfrm>
            <a:off x="1783261" y="2468974"/>
            <a:ext cx="5626500" cy="175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4000"/>
              </a:lnSpc>
            </a:pPr>
            <a:r>
              <a:rPr lang="en-US" sz="6068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Comparatives &amp; Superlatives</a:t>
            </a:r>
            <a:endParaRPr sz="1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-1395676" y="-284929"/>
            <a:ext cx="3381900" cy="3529497"/>
          </a:xfrm>
          <a:custGeom>
            <a:avLst/>
            <a:gdLst/>
            <a:ahLst/>
            <a:cxnLst/>
            <a:rect l="l" t="t" r="r" b="b"/>
            <a:pathLst>
              <a:path w="6763799" h="7058994" extrusionOk="0">
                <a:moveTo>
                  <a:pt x="0" y="0"/>
                </a:moveTo>
                <a:lnTo>
                  <a:pt x="6763800" y="0"/>
                </a:lnTo>
                <a:lnTo>
                  <a:pt x="6763800" y="7058993"/>
                </a:lnTo>
                <a:lnTo>
                  <a:pt x="0" y="7058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939901" y="404516"/>
            <a:ext cx="2092647" cy="1415152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 rot="-360142" flipH="1">
            <a:off x="4240234" y="1679494"/>
            <a:ext cx="712547" cy="672466"/>
          </a:xfrm>
          <a:custGeom>
            <a:avLst/>
            <a:gdLst/>
            <a:ahLst/>
            <a:cxnLst/>
            <a:rect l="l" t="t" r="r" b="b"/>
            <a:pathLst>
              <a:path w="1425093" h="1344932" extrusionOk="0">
                <a:moveTo>
                  <a:pt x="1425093" y="0"/>
                </a:moveTo>
                <a:lnTo>
                  <a:pt x="0" y="0"/>
                </a:lnTo>
                <a:lnTo>
                  <a:pt x="0" y="1344931"/>
                </a:lnTo>
                <a:lnTo>
                  <a:pt x="1425093" y="1344931"/>
                </a:lnTo>
                <a:lnTo>
                  <a:pt x="142509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>
            <a:off x="6759894" y="4292040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 rot="-2202691" flipH="1">
            <a:off x="6497970" y="4788826"/>
            <a:ext cx="2024685" cy="1236899"/>
          </a:xfrm>
          <a:custGeom>
            <a:avLst/>
            <a:gdLst/>
            <a:ahLst/>
            <a:cxnLst/>
            <a:rect l="l" t="t" r="r" b="b"/>
            <a:pathLst>
              <a:path w="4049370" h="2473797" extrusionOk="0">
                <a:moveTo>
                  <a:pt x="4049369" y="0"/>
                </a:moveTo>
                <a:lnTo>
                  <a:pt x="0" y="0"/>
                </a:lnTo>
                <a:lnTo>
                  <a:pt x="0" y="2473796"/>
                </a:lnTo>
                <a:lnTo>
                  <a:pt x="4049369" y="2473796"/>
                </a:lnTo>
                <a:lnTo>
                  <a:pt x="404936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>
            <a:off x="-1135422" y="4292040"/>
            <a:ext cx="3883622" cy="3170448"/>
          </a:xfrm>
          <a:custGeom>
            <a:avLst/>
            <a:gdLst/>
            <a:ahLst/>
            <a:cxnLst/>
            <a:rect l="l" t="t" r="r" b="b"/>
            <a:pathLst>
              <a:path w="7767244" h="6340895" extrusionOk="0">
                <a:moveTo>
                  <a:pt x="0" y="0"/>
                </a:moveTo>
                <a:lnTo>
                  <a:pt x="7767243" y="0"/>
                </a:lnTo>
                <a:lnTo>
                  <a:pt x="7767243" y="6340895"/>
                </a:lnTo>
                <a:lnTo>
                  <a:pt x="0" y="6340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"/>
          <p:cNvSpPr/>
          <p:nvPr/>
        </p:nvSpPr>
        <p:spPr>
          <a:xfrm rot="1705123">
            <a:off x="-1891944" y="3228166"/>
            <a:ext cx="2644634" cy="4897469"/>
          </a:xfrm>
          <a:custGeom>
            <a:avLst/>
            <a:gdLst/>
            <a:ahLst/>
            <a:cxnLst/>
            <a:rect l="l" t="t" r="r" b="b"/>
            <a:pathLst>
              <a:path w="5289267" h="9794938" extrusionOk="0">
                <a:moveTo>
                  <a:pt x="0" y="0"/>
                </a:moveTo>
                <a:lnTo>
                  <a:pt x="5289267" y="0"/>
                </a:lnTo>
                <a:lnTo>
                  <a:pt x="5289267" y="9794938"/>
                </a:lnTo>
                <a:lnTo>
                  <a:pt x="0" y="9794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"/>
          <p:cNvSpPr/>
          <p:nvPr/>
        </p:nvSpPr>
        <p:spPr>
          <a:xfrm rot="-5496163">
            <a:off x="4384320" y="4560138"/>
            <a:ext cx="424374" cy="1047836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" name="Google Shape;95;p1"/>
          <p:cNvSpPr/>
          <p:nvPr/>
        </p:nvSpPr>
        <p:spPr>
          <a:xfrm rot="5400000" flipH="1">
            <a:off x="-2539925" y="984807"/>
            <a:ext cx="5079849" cy="1828746"/>
          </a:xfrm>
          <a:custGeom>
            <a:avLst/>
            <a:gdLst/>
            <a:ahLst/>
            <a:cxnLst/>
            <a:rect l="l" t="t" r="r" b="b"/>
            <a:pathLst>
              <a:path w="10159698" h="3657491" extrusionOk="0">
                <a:moveTo>
                  <a:pt x="0" y="3657492"/>
                </a:moveTo>
                <a:lnTo>
                  <a:pt x="10159698" y="3657492"/>
                </a:lnTo>
                <a:lnTo>
                  <a:pt x="10159698" y="0"/>
                </a:lnTo>
                <a:lnTo>
                  <a:pt x="0" y="0"/>
                </a:lnTo>
                <a:lnTo>
                  <a:pt x="0" y="3657492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"/>
          <p:cNvSpPr/>
          <p:nvPr/>
        </p:nvSpPr>
        <p:spPr>
          <a:xfrm rot="10378544">
            <a:off x="7344153" y="-387443"/>
            <a:ext cx="2817108" cy="5216867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6" y="0"/>
                </a:lnTo>
                <a:lnTo>
                  <a:pt x="5634216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1"/>
          <p:cNvSpPr/>
          <p:nvPr/>
        </p:nvSpPr>
        <p:spPr>
          <a:xfrm rot="-3206601">
            <a:off x="7045703" y="-42180"/>
            <a:ext cx="4678101" cy="3575690"/>
          </a:xfrm>
          <a:custGeom>
            <a:avLst/>
            <a:gdLst/>
            <a:ahLst/>
            <a:cxnLst/>
            <a:rect l="l" t="t" r="r" b="b"/>
            <a:pathLst>
              <a:path w="9356201" h="7151380" extrusionOk="0">
                <a:moveTo>
                  <a:pt x="0" y="0"/>
                </a:moveTo>
                <a:lnTo>
                  <a:pt x="9356201" y="0"/>
                </a:lnTo>
                <a:lnTo>
                  <a:pt x="9356201" y="7151380"/>
                </a:lnTo>
                <a:lnTo>
                  <a:pt x="0" y="715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11751" t="-66613"/>
            </a:stretch>
          </a:blipFill>
          <a:ln>
            <a:noFill/>
          </a:ln>
        </p:spPr>
      </p:sp>
      <p:sp>
        <p:nvSpPr>
          <p:cNvPr id="98" name="Google Shape;98;p1"/>
          <p:cNvSpPr/>
          <p:nvPr/>
        </p:nvSpPr>
        <p:spPr>
          <a:xfrm rot="1534140">
            <a:off x="6081968" y="-930007"/>
            <a:ext cx="3019326" cy="2755135"/>
          </a:xfrm>
          <a:custGeom>
            <a:avLst/>
            <a:gdLst/>
            <a:ahLst/>
            <a:cxnLst/>
            <a:rect l="l" t="t" r="r" b="b"/>
            <a:pathLst>
              <a:path w="6038651" h="5510269" extrusionOk="0">
                <a:moveTo>
                  <a:pt x="0" y="0"/>
                </a:moveTo>
                <a:lnTo>
                  <a:pt x="6038651" y="0"/>
                </a:lnTo>
                <a:lnTo>
                  <a:pt x="6038651" y="5510269"/>
                </a:lnTo>
                <a:lnTo>
                  <a:pt x="0" y="5510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9" name="Google Shape;99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06102" y="3953398"/>
            <a:ext cx="164592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83190" y="3429000"/>
            <a:ext cx="3778268" cy="335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6571" y="943061"/>
            <a:ext cx="164592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2280" y="3777811"/>
            <a:ext cx="164592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47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3" t="-38886" r="-1661" b="-46329"/>
            </a:stretch>
          </a:blipFill>
          <a:ln>
            <a:noFill/>
          </a:ln>
        </p:spPr>
      </p:sp>
      <p:grpSp>
        <p:nvGrpSpPr>
          <p:cNvPr id="122" name="Google Shape;122;p3"/>
          <p:cNvGrpSpPr/>
          <p:nvPr/>
        </p:nvGrpSpPr>
        <p:grpSpPr>
          <a:xfrm rot="-127890">
            <a:off x="900904" y="2426822"/>
            <a:ext cx="2593291" cy="2545548"/>
            <a:chOff x="0" y="0"/>
            <a:chExt cx="6915442" cy="6788129"/>
          </a:xfrm>
        </p:grpSpPr>
        <p:sp>
          <p:nvSpPr>
            <p:cNvPr id="123" name="Google Shape;123;p3"/>
            <p:cNvSpPr/>
            <p:nvPr/>
          </p:nvSpPr>
          <p:spPr>
            <a:xfrm>
              <a:off x="0" y="391345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 extrusionOk="0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4" name="Google Shape;124;p3"/>
            <p:cNvSpPr/>
            <p:nvPr/>
          </p:nvSpPr>
          <p:spPr>
            <a:xfrm>
              <a:off x="2273116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 extrusionOk="0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08186" b="-92014"/>
              </a:stretch>
            </a:blipFill>
            <a:ln>
              <a:noFill/>
            </a:ln>
          </p:spPr>
        </p:sp>
      </p:grpSp>
      <p:grpSp>
        <p:nvGrpSpPr>
          <p:cNvPr id="125" name="Google Shape;125;p3"/>
          <p:cNvGrpSpPr/>
          <p:nvPr/>
        </p:nvGrpSpPr>
        <p:grpSpPr>
          <a:xfrm rot="361954">
            <a:off x="5910650" y="2561376"/>
            <a:ext cx="2593291" cy="2528984"/>
            <a:chOff x="0" y="0"/>
            <a:chExt cx="6915442" cy="6743956"/>
          </a:xfrm>
        </p:grpSpPr>
        <p:sp>
          <p:nvSpPr>
            <p:cNvPr id="126" name="Google Shape;126;p3"/>
            <p:cNvSpPr/>
            <p:nvPr/>
          </p:nvSpPr>
          <p:spPr>
            <a:xfrm>
              <a:off x="0" y="347172"/>
              <a:ext cx="6915442" cy="6396784"/>
            </a:xfrm>
            <a:custGeom>
              <a:avLst/>
              <a:gdLst/>
              <a:ahLst/>
              <a:cxnLst/>
              <a:rect l="l" t="t" r="r" b="b"/>
              <a:pathLst>
                <a:path w="6915442" h="6396784" extrusionOk="0">
                  <a:moveTo>
                    <a:pt x="0" y="0"/>
                  </a:moveTo>
                  <a:lnTo>
                    <a:pt x="6915442" y="0"/>
                  </a:lnTo>
                  <a:lnTo>
                    <a:pt x="6915442" y="6396783"/>
                  </a:lnTo>
                  <a:lnTo>
                    <a:pt x="0" y="63967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7" name="Google Shape;127;p3"/>
            <p:cNvSpPr/>
            <p:nvPr/>
          </p:nvSpPr>
          <p:spPr>
            <a:xfrm>
              <a:off x="1816808" y="0"/>
              <a:ext cx="3281826" cy="842376"/>
            </a:xfrm>
            <a:custGeom>
              <a:avLst/>
              <a:gdLst/>
              <a:ahLst/>
              <a:cxnLst/>
              <a:rect l="l" t="t" r="r" b="b"/>
              <a:pathLst>
                <a:path w="3281826" h="842376" extrusionOk="0">
                  <a:moveTo>
                    <a:pt x="0" y="0"/>
                  </a:moveTo>
                  <a:lnTo>
                    <a:pt x="3281826" y="0"/>
                  </a:lnTo>
                  <a:lnTo>
                    <a:pt x="3281826" y="842376"/>
                  </a:lnTo>
                  <a:lnTo>
                    <a:pt x="0" y="842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202416"/>
              </a:stretch>
            </a:blipFill>
            <a:ln>
              <a:noFill/>
            </a:ln>
          </p:spPr>
        </p:sp>
      </p:grpSp>
      <p:sp>
        <p:nvSpPr>
          <p:cNvPr id="128" name="Google Shape;128;p3"/>
          <p:cNvSpPr txBox="1"/>
          <p:nvPr/>
        </p:nvSpPr>
        <p:spPr>
          <a:xfrm rot="-127929">
            <a:off x="1163959" y="3107540"/>
            <a:ext cx="2072335" cy="131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6"/>
              </a:lnSpc>
            </a:pPr>
            <a:r>
              <a:rPr lang="en-US" sz="1529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Comparatives are normally use to compare two nouns*.</a:t>
            </a:r>
            <a:endParaRPr sz="9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algn="ctr">
              <a:lnSpc>
                <a:spcPct val="140006"/>
              </a:lnSpc>
            </a:pPr>
            <a:endParaRPr sz="1529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662665" y="1386052"/>
            <a:ext cx="6304500" cy="609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7"/>
              </a:lnSpc>
            </a:pPr>
            <a:r>
              <a:rPr lang="en-US" sz="2827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Comparative and superlatives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130" name="Google Shape;130;p3"/>
          <p:cNvSpPr/>
          <p:nvPr/>
        </p:nvSpPr>
        <p:spPr>
          <a:xfrm rot="-5496163">
            <a:off x="4602746" y="1628800"/>
            <a:ext cx="424374" cy="1047836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3"/>
          <p:cNvSpPr/>
          <p:nvPr/>
        </p:nvSpPr>
        <p:spPr>
          <a:xfrm rot="3202485">
            <a:off x="7681990" y="664024"/>
            <a:ext cx="2092647" cy="1415152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" name="Google Shape;132;p3"/>
          <p:cNvSpPr/>
          <p:nvPr/>
        </p:nvSpPr>
        <p:spPr>
          <a:xfrm rot="6340782">
            <a:off x="-1312430" y="4346018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3"/>
          <p:cNvSpPr/>
          <p:nvPr/>
        </p:nvSpPr>
        <p:spPr>
          <a:xfrm rot="-3432966" flipH="1">
            <a:off x="8028629" y="4915657"/>
            <a:ext cx="2230743" cy="1362781"/>
          </a:xfrm>
          <a:custGeom>
            <a:avLst/>
            <a:gdLst/>
            <a:ahLst/>
            <a:cxnLst/>
            <a:rect l="l" t="t" r="r" b="b"/>
            <a:pathLst>
              <a:path w="4461485" h="2725562" extrusionOk="0">
                <a:moveTo>
                  <a:pt x="4461486" y="0"/>
                </a:moveTo>
                <a:lnTo>
                  <a:pt x="0" y="0"/>
                </a:lnTo>
                <a:lnTo>
                  <a:pt x="0" y="2725562"/>
                </a:lnTo>
                <a:lnTo>
                  <a:pt x="4461486" y="2725562"/>
                </a:lnTo>
                <a:lnTo>
                  <a:pt x="4461486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3"/>
          <p:cNvSpPr/>
          <p:nvPr/>
        </p:nvSpPr>
        <p:spPr>
          <a:xfrm rot="4911008" flipH="1">
            <a:off x="-241351" y="76872"/>
            <a:ext cx="2191625" cy="1338884"/>
          </a:xfrm>
          <a:custGeom>
            <a:avLst/>
            <a:gdLst/>
            <a:ahLst/>
            <a:cxnLst/>
            <a:rect l="l" t="t" r="r" b="b"/>
            <a:pathLst>
              <a:path w="4383250" h="2677767" extrusionOk="0">
                <a:moveTo>
                  <a:pt x="4383251" y="0"/>
                </a:moveTo>
                <a:lnTo>
                  <a:pt x="0" y="0"/>
                </a:lnTo>
                <a:lnTo>
                  <a:pt x="0" y="2677767"/>
                </a:lnTo>
                <a:lnTo>
                  <a:pt x="4383251" y="2677767"/>
                </a:lnTo>
                <a:lnTo>
                  <a:pt x="4383251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3"/>
          <p:cNvSpPr txBox="1"/>
          <p:nvPr/>
        </p:nvSpPr>
        <p:spPr>
          <a:xfrm rot="361973">
            <a:off x="6147598" y="3224456"/>
            <a:ext cx="2072327" cy="164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530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Superlatives are commonly used to compare more than two nouns.</a:t>
            </a:r>
            <a:r>
              <a:rPr lang="en-US" sz="153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900"/>
          </a:p>
          <a:p>
            <a:pPr algn="ctr">
              <a:lnSpc>
                <a:spcPct val="140000"/>
              </a:lnSpc>
            </a:pPr>
            <a:endParaRPr sz="153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6" name="Google Shape;136;p3"/>
          <p:cNvSpPr txBox="1"/>
          <p:nvPr/>
        </p:nvSpPr>
        <p:spPr>
          <a:xfrm rot="-127843">
            <a:off x="1048598" y="2739703"/>
            <a:ext cx="2214932" cy="52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25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Comparatives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137" name="Google Shape;137;p3"/>
          <p:cNvSpPr txBox="1"/>
          <p:nvPr/>
        </p:nvSpPr>
        <p:spPr>
          <a:xfrm rot="361971">
            <a:off x="6568158" y="2861077"/>
            <a:ext cx="1698406" cy="52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25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Superlatives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grpSp>
        <p:nvGrpSpPr>
          <p:cNvPr id="138" name="Google Shape;138;p3"/>
          <p:cNvGrpSpPr/>
          <p:nvPr/>
        </p:nvGrpSpPr>
        <p:grpSpPr>
          <a:xfrm>
            <a:off x="2973593" y="2484232"/>
            <a:ext cx="3196816" cy="3742460"/>
            <a:chOff x="5947185" y="3253963"/>
            <a:chExt cx="6393631" cy="7484920"/>
          </a:xfrm>
        </p:grpSpPr>
        <p:pic>
          <p:nvPicPr>
            <p:cNvPr id="139" name="Google Shape;139;p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081450" y="3253963"/>
              <a:ext cx="4743450" cy="474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3"/>
            <p:cNvSpPr/>
            <p:nvPr/>
          </p:nvSpPr>
          <p:spPr>
            <a:xfrm>
              <a:off x="5947185" y="5441302"/>
              <a:ext cx="6393631" cy="5297580"/>
            </a:xfrm>
            <a:custGeom>
              <a:avLst/>
              <a:gdLst/>
              <a:ahLst/>
              <a:cxnLst/>
              <a:rect l="l" t="t" r="r" b="b"/>
              <a:pathLst>
                <a:path w="6393631" h="5297580" extrusionOk="0">
                  <a:moveTo>
                    <a:pt x="0" y="0"/>
                  </a:moveTo>
                  <a:lnTo>
                    <a:pt x="6393630" y="0"/>
                  </a:lnTo>
                  <a:lnTo>
                    <a:pt x="6393630" y="5297580"/>
                  </a:lnTo>
                  <a:lnTo>
                    <a:pt x="0" y="52975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3" t="-38886" r="-1661" b="-46329"/>
            </a:stretch>
          </a:blipFill>
          <a:ln>
            <a:noFill/>
          </a:ln>
        </p:spPr>
      </p:sp>
      <p:sp>
        <p:nvSpPr>
          <p:cNvPr id="146" name="Google Shape;146;p4"/>
          <p:cNvSpPr/>
          <p:nvPr/>
        </p:nvSpPr>
        <p:spPr>
          <a:xfrm>
            <a:off x="-1395676" y="-284929"/>
            <a:ext cx="3381900" cy="3529497"/>
          </a:xfrm>
          <a:custGeom>
            <a:avLst/>
            <a:gdLst/>
            <a:ahLst/>
            <a:cxnLst/>
            <a:rect l="l" t="t" r="r" b="b"/>
            <a:pathLst>
              <a:path w="6763799" h="7058994" extrusionOk="0">
                <a:moveTo>
                  <a:pt x="0" y="0"/>
                </a:moveTo>
                <a:lnTo>
                  <a:pt x="6763800" y="0"/>
                </a:lnTo>
                <a:lnTo>
                  <a:pt x="6763800" y="7058993"/>
                </a:lnTo>
                <a:lnTo>
                  <a:pt x="0" y="7058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7" name="Google Shape;147;p4"/>
          <p:cNvSpPr/>
          <p:nvPr/>
        </p:nvSpPr>
        <p:spPr>
          <a:xfrm>
            <a:off x="939901" y="404516"/>
            <a:ext cx="2092647" cy="1415152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8" name="Google Shape;148;p4"/>
          <p:cNvSpPr/>
          <p:nvPr/>
        </p:nvSpPr>
        <p:spPr>
          <a:xfrm>
            <a:off x="7002348" y="4184150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4"/>
          <p:cNvSpPr/>
          <p:nvPr/>
        </p:nvSpPr>
        <p:spPr>
          <a:xfrm rot="-2202691" flipH="1">
            <a:off x="6389784" y="4813125"/>
            <a:ext cx="2067396" cy="1262991"/>
          </a:xfrm>
          <a:custGeom>
            <a:avLst/>
            <a:gdLst/>
            <a:ahLst/>
            <a:cxnLst/>
            <a:rect l="l" t="t" r="r" b="b"/>
            <a:pathLst>
              <a:path w="4134791" h="2525981" extrusionOk="0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4"/>
          <p:cNvSpPr/>
          <p:nvPr/>
        </p:nvSpPr>
        <p:spPr>
          <a:xfrm>
            <a:off x="-1135422" y="4292040"/>
            <a:ext cx="3883622" cy="3170448"/>
          </a:xfrm>
          <a:custGeom>
            <a:avLst/>
            <a:gdLst/>
            <a:ahLst/>
            <a:cxnLst/>
            <a:rect l="l" t="t" r="r" b="b"/>
            <a:pathLst>
              <a:path w="7767244" h="6340895" extrusionOk="0">
                <a:moveTo>
                  <a:pt x="0" y="0"/>
                </a:moveTo>
                <a:lnTo>
                  <a:pt x="7767243" y="0"/>
                </a:lnTo>
                <a:lnTo>
                  <a:pt x="7767243" y="6340895"/>
                </a:lnTo>
                <a:lnTo>
                  <a:pt x="0" y="6340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4"/>
          <p:cNvSpPr/>
          <p:nvPr/>
        </p:nvSpPr>
        <p:spPr>
          <a:xfrm rot="1705123">
            <a:off x="-1546763" y="3604207"/>
            <a:ext cx="2159175" cy="3998473"/>
          </a:xfrm>
          <a:custGeom>
            <a:avLst/>
            <a:gdLst/>
            <a:ahLst/>
            <a:cxnLst/>
            <a:rect l="l" t="t" r="r" b="b"/>
            <a:pathLst>
              <a:path w="4318350" h="7996945" extrusionOk="0">
                <a:moveTo>
                  <a:pt x="0" y="0"/>
                </a:moveTo>
                <a:lnTo>
                  <a:pt x="4318350" y="0"/>
                </a:lnTo>
                <a:lnTo>
                  <a:pt x="4318350" y="7996944"/>
                </a:lnTo>
                <a:lnTo>
                  <a:pt x="0" y="7996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4"/>
          <p:cNvSpPr/>
          <p:nvPr/>
        </p:nvSpPr>
        <p:spPr>
          <a:xfrm rot="5400000">
            <a:off x="-2760973" y="905295"/>
            <a:ext cx="5079849" cy="1828746"/>
          </a:xfrm>
          <a:custGeom>
            <a:avLst/>
            <a:gdLst/>
            <a:ahLst/>
            <a:cxnLst/>
            <a:rect l="l" t="t" r="r" b="b"/>
            <a:pathLst>
              <a:path w="10159698" h="3657491" extrusionOk="0">
                <a:moveTo>
                  <a:pt x="10159697" y="3657491"/>
                </a:moveTo>
                <a:lnTo>
                  <a:pt x="0" y="3657491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1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4"/>
          <p:cNvSpPr/>
          <p:nvPr/>
        </p:nvSpPr>
        <p:spPr>
          <a:xfrm rot="10378544">
            <a:off x="7500016" y="-387443"/>
            <a:ext cx="2817108" cy="5216867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6" y="0"/>
                </a:lnTo>
                <a:lnTo>
                  <a:pt x="5634216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4"/>
          <p:cNvSpPr/>
          <p:nvPr/>
        </p:nvSpPr>
        <p:spPr>
          <a:xfrm rot="-3254031">
            <a:off x="7402715" y="-278423"/>
            <a:ext cx="4788812" cy="3660312"/>
          </a:xfrm>
          <a:custGeom>
            <a:avLst/>
            <a:gdLst/>
            <a:ahLst/>
            <a:cxnLst/>
            <a:rect l="l" t="t" r="r" b="b"/>
            <a:pathLst>
              <a:path w="9577623" h="7320624" extrusionOk="0">
                <a:moveTo>
                  <a:pt x="0" y="0"/>
                </a:moveTo>
                <a:lnTo>
                  <a:pt x="9577624" y="0"/>
                </a:lnTo>
                <a:lnTo>
                  <a:pt x="9577624" y="7320624"/>
                </a:lnTo>
                <a:lnTo>
                  <a:pt x="0" y="7320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11751" t="-66613"/>
            </a:stretch>
          </a:blipFill>
          <a:ln>
            <a:noFill/>
          </a:ln>
        </p:spPr>
      </p:sp>
      <p:sp>
        <p:nvSpPr>
          <p:cNvPr id="155" name="Google Shape;155;p4"/>
          <p:cNvSpPr/>
          <p:nvPr/>
        </p:nvSpPr>
        <p:spPr>
          <a:xfrm rot="1534140">
            <a:off x="6061506" y="-915767"/>
            <a:ext cx="3102545" cy="2831072"/>
          </a:xfrm>
          <a:custGeom>
            <a:avLst/>
            <a:gdLst/>
            <a:ahLst/>
            <a:cxnLst/>
            <a:rect l="l" t="t" r="r" b="b"/>
            <a:pathLst>
              <a:path w="6205089" h="5662143" extrusionOk="0">
                <a:moveTo>
                  <a:pt x="0" y="0"/>
                </a:moveTo>
                <a:lnTo>
                  <a:pt x="6205089" y="0"/>
                </a:lnTo>
                <a:lnTo>
                  <a:pt x="6205089" y="5662143"/>
                </a:lnTo>
                <a:lnTo>
                  <a:pt x="0" y="5662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6" name="Google Shape;156;p4"/>
          <p:cNvSpPr txBox="1"/>
          <p:nvPr/>
        </p:nvSpPr>
        <p:spPr>
          <a:xfrm>
            <a:off x="1211755" y="2258945"/>
            <a:ext cx="6095400" cy="262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3"/>
              </a:lnSpc>
            </a:pPr>
            <a:r>
              <a:rPr lang="en-US" sz="1889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Whenever we form comparative we usually add “er” to the adjective.</a:t>
            </a:r>
            <a:endParaRPr sz="105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algn="ctr">
              <a:lnSpc>
                <a:spcPct val="139993"/>
              </a:lnSpc>
            </a:pPr>
            <a:endParaRPr sz="1889">
              <a:solidFill>
                <a:srgbClr val="103E7B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  <a:p>
            <a:pPr algn="ctr">
              <a:lnSpc>
                <a:spcPct val="139993"/>
              </a:lnSpc>
            </a:pPr>
            <a:r>
              <a:rPr lang="en-US" sz="1889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For example: Taller – Shorter – faster - older</a:t>
            </a:r>
            <a:endParaRPr sz="105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algn="ctr">
              <a:lnSpc>
                <a:spcPct val="139993"/>
              </a:lnSpc>
            </a:pPr>
            <a:endParaRPr sz="1539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ct val="139993"/>
              </a:lnSpc>
            </a:pPr>
            <a:endParaRPr sz="1539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ct val="139993"/>
              </a:lnSpc>
            </a:pPr>
            <a:endParaRPr sz="1539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7" name="Google Shape;157;p4"/>
          <p:cNvSpPr txBox="1"/>
          <p:nvPr/>
        </p:nvSpPr>
        <p:spPr>
          <a:xfrm>
            <a:off x="1473688" y="1025319"/>
            <a:ext cx="6196650" cy="1087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505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Tips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grpSp>
        <p:nvGrpSpPr>
          <p:cNvPr id="158" name="Google Shape;158;p4"/>
          <p:cNvGrpSpPr/>
          <p:nvPr/>
        </p:nvGrpSpPr>
        <p:grpSpPr>
          <a:xfrm>
            <a:off x="1211755" y="3479492"/>
            <a:ext cx="6014601" cy="2123951"/>
            <a:chOff x="2423510" y="5244484"/>
            <a:chExt cx="12029201" cy="4247901"/>
          </a:xfrm>
        </p:grpSpPr>
        <p:sp>
          <p:nvSpPr>
            <p:cNvPr id="159" name="Google Shape;159;p4"/>
            <p:cNvSpPr/>
            <p:nvPr/>
          </p:nvSpPr>
          <p:spPr>
            <a:xfrm>
              <a:off x="2423510" y="5244484"/>
              <a:ext cx="2941672" cy="4247901"/>
            </a:xfrm>
            <a:custGeom>
              <a:avLst/>
              <a:gdLst/>
              <a:ahLst/>
              <a:cxnLst/>
              <a:rect l="l" t="t" r="r" b="b"/>
              <a:pathLst>
                <a:path w="2941672" h="4247901" extrusionOk="0">
                  <a:moveTo>
                    <a:pt x="0" y="0"/>
                  </a:moveTo>
                  <a:lnTo>
                    <a:pt x="2941672" y="0"/>
                  </a:lnTo>
                  <a:lnTo>
                    <a:pt x="2941672" y="4247901"/>
                  </a:lnTo>
                  <a:lnTo>
                    <a:pt x="0" y="4247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12315384" y="6663693"/>
              <a:ext cx="2137327" cy="2514502"/>
            </a:xfrm>
            <a:custGeom>
              <a:avLst/>
              <a:gdLst/>
              <a:ahLst/>
              <a:cxnLst/>
              <a:rect l="l" t="t" r="r" b="b"/>
              <a:pathLst>
                <a:path w="2137327" h="2514502" extrusionOk="0">
                  <a:moveTo>
                    <a:pt x="0" y="0"/>
                  </a:moveTo>
                  <a:lnTo>
                    <a:pt x="2137327" y="0"/>
                  </a:lnTo>
                  <a:lnTo>
                    <a:pt x="2137327" y="2514502"/>
                  </a:lnTo>
                  <a:lnTo>
                    <a:pt x="0" y="25145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61" name="Google Shape;161;p4"/>
          <p:cNvSpPr txBox="1"/>
          <p:nvPr/>
        </p:nvSpPr>
        <p:spPr>
          <a:xfrm>
            <a:off x="1360798" y="3669303"/>
            <a:ext cx="6373050" cy="50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5"/>
              </a:lnSpc>
            </a:pPr>
            <a:r>
              <a:rPr lang="en-US" sz="2349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Sprig is old</a:t>
            </a:r>
            <a:r>
              <a:rPr lang="en-US" sz="2349">
                <a:solidFill>
                  <a:srgbClr val="E17FA2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er</a:t>
            </a:r>
            <a:r>
              <a:rPr lang="en-US" sz="2349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49">
                <a:solidFill>
                  <a:srgbClr val="E489A9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than </a:t>
            </a:r>
            <a:r>
              <a:rPr lang="en-US" sz="2349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Polly</a:t>
            </a:r>
            <a:endParaRPr sz="9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3" t="-38886" r="-1661" b="-46329"/>
            </a:stretch>
          </a:blipFill>
          <a:ln>
            <a:noFill/>
          </a:ln>
        </p:spPr>
      </p:sp>
      <p:sp>
        <p:nvSpPr>
          <p:cNvPr id="167" name="Google Shape;167;p5"/>
          <p:cNvSpPr txBox="1"/>
          <p:nvPr/>
        </p:nvSpPr>
        <p:spPr>
          <a:xfrm>
            <a:off x="1662665" y="1295565"/>
            <a:ext cx="5855100" cy="130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3"/>
              </a:lnSpc>
            </a:pPr>
            <a:r>
              <a:rPr lang="en-US" sz="605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Tips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168" name="Google Shape;168;p5"/>
          <p:cNvSpPr/>
          <p:nvPr/>
        </p:nvSpPr>
        <p:spPr>
          <a:xfrm rot="-5496163">
            <a:off x="4378062" y="1975034"/>
            <a:ext cx="424374" cy="1047836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9" name="Google Shape;169;p5"/>
          <p:cNvSpPr/>
          <p:nvPr/>
        </p:nvSpPr>
        <p:spPr>
          <a:xfrm rot="3202485">
            <a:off x="7681990" y="664024"/>
            <a:ext cx="2092647" cy="1415152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5"/>
          <p:cNvSpPr/>
          <p:nvPr/>
        </p:nvSpPr>
        <p:spPr>
          <a:xfrm rot="6340782">
            <a:off x="-1312430" y="4346018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5"/>
          <p:cNvSpPr/>
          <p:nvPr/>
        </p:nvSpPr>
        <p:spPr>
          <a:xfrm rot="-3432966" flipH="1">
            <a:off x="8028629" y="4915657"/>
            <a:ext cx="2230743" cy="1362781"/>
          </a:xfrm>
          <a:custGeom>
            <a:avLst/>
            <a:gdLst/>
            <a:ahLst/>
            <a:cxnLst/>
            <a:rect l="l" t="t" r="r" b="b"/>
            <a:pathLst>
              <a:path w="4461485" h="2725562" extrusionOk="0">
                <a:moveTo>
                  <a:pt x="4461486" y="0"/>
                </a:moveTo>
                <a:lnTo>
                  <a:pt x="0" y="0"/>
                </a:lnTo>
                <a:lnTo>
                  <a:pt x="0" y="2725562"/>
                </a:lnTo>
                <a:lnTo>
                  <a:pt x="4461486" y="2725562"/>
                </a:lnTo>
                <a:lnTo>
                  <a:pt x="446148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5"/>
          <p:cNvSpPr/>
          <p:nvPr/>
        </p:nvSpPr>
        <p:spPr>
          <a:xfrm rot="4908548" flipH="1">
            <a:off x="-873935" y="422370"/>
            <a:ext cx="2192070" cy="1339156"/>
          </a:xfrm>
          <a:custGeom>
            <a:avLst/>
            <a:gdLst/>
            <a:ahLst/>
            <a:cxnLst/>
            <a:rect l="l" t="t" r="r" b="b"/>
            <a:pathLst>
              <a:path w="4383250" h="2677767" extrusionOk="0">
                <a:moveTo>
                  <a:pt x="4383251" y="0"/>
                </a:moveTo>
                <a:lnTo>
                  <a:pt x="0" y="0"/>
                </a:lnTo>
                <a:lnTo>
                  <a:pt x="0" y="2677767"/>
                </a:lnTo>
                <a:lnTo>
                  <a:pt x="4383251" y="2677767"/>
                </a:lnTo>
                <a:lnTo>
                  <a:pt x="438325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" name="Google Shape;173;p5"/>
          <p:cNvSpPr txBox="1"/>
          <p:nvPr/>
        </p:nvSpPr>
        <p:spPr>
          <a:xfrm>
            <a:off x="929077" y="2585832"/>
            <a:ext cx="7541100" cy="2004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241388"/>
              </a:lnSpc>
            </a:pPr>
            <a:endParaRPr sz="1100">
              <a:solidFill>
                <a:schemeClr val="dk1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  <a:p>
            <a:pPr>
              <a:lnSpc>
                <a:spcPct val="139980"/>
              </a:lnSpc>
            </a:pPr>
            <a:r>
              <a:rPr lang="en-US" sz="1952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In order to turn an adjective into a superlative we just simple add“est” to adjective.</a:t>
            </a:r>
            <a:endParaRPr sz="1952">
              <a:solidFill>
                <a:srgbClr val="103E7B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  <a:p>
            <a:pPr>
              <a:lnSpc>
                <a:spcPct val="139980"/>
              </a:lnSpc>
            </a:pPr>
            <a:r>
              <a:rPr lang="en-US" sz="1952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For example: Tallest – Shortest – fastest- oldest</a:t>
            </a:r>
            <a:endParaRPr sz="11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>
              <a:lnSpc>
                <a:spcPct val="139980"/>
              </a:lnSpc>
            </a:pPr>
            <a:endParaRPr sz="1552">
              <a:solidFill>
                <a:srgbClr val="103E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"/>
          <p:cNvSpPr txBox="1"/>
          <p:nvPr/>
        </p:nvSpPr>
        <p:spPr>
          <a:xfrm>
            <a:off x="-111782" y="4247810"/>
            <a:ext cx="6373050" cy="55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5"/>
              </a:lnSpc>
            </a:pPr>
            <a:r>
              <a:rPr lang="en-US" sz="2599" b="1" dirty="0">
                <a:solidFill>
                  <a:srgbClr val="103E7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Hop is the olde</a:t>
            </a:r>
            <a:r>
              <a:rPr lang="en-US" sz="2599" b="1" dirty="0">
                <a:solidFill>
                  <a:srgbClr val="E17FA2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st</a:t>
            </a:r>
            <a:endParaRPr sz="950" b="1" dirty="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pic>
        <p:nvPicPr>
          <p:cNvPr id="175" name="Google Shape;175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5575" y="3898638"/>
            <a:ext cx="3446800" cy="193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/>
          <p:nvPr/>
        </p:nvSpPr>
        <p:spPr>
          <a:xfrm>
            <a:off x="82075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3" t="-38886" r="-1661" b="-46329"/>
            </a:stretch>
          </a:blipFill>
          <a:ln>
            <a:noFill/>
          </a:ln>
        </p:spPr>
      </p:sp>
      <p:sp>
        <p:nvSpPr>
          <p:cNvPr id="181" name="Google Shape;181;p6"/>
          <p:cNvSpPr/>
          <p:nvPr/>
        </p:nvSpPr>
        <p:spPr>
          <a:xfrm rot="7545233">
            <a:off x="7478250" y="-1076314"/>
            <a:ext cx="5202199" cy="5928432"/>
          </a:xfrm>
          <a:custGeom>
            <a:avLst/>
            <a:gdLst/>
            <a:ahLst/>
            <a:cxnLst/>
            <a:rect l="l" t="t" r="r" b="b"/>
            <a:pathLst>
              <a:path w="10392032" h="11842771" extrusionOk="0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6"/>
          <p:cNvSpPr txBox="1"/>
          <p:nvPr/>
        </p:nvSpPr>
        <p:spPr>
          <a:xfrm>
            <a:off x="2837164" y="1181057"/>
            <a:ext cx="3478050" cy="129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2002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Rules to form </a:t>
            </a:r>
            <a:endParaRPr sz="2002">
              <a:solidFill>
                <a:srgbClr val="103E7B"/>
              </a:solidFill>
              <a:latin typeface="Ranchers"/>
              <a:ea typeface="Ranchers"/>
              <a:cs typeface="Ranchers"/>
              <a:sym typeface="Ranchers"/>
            </a:endParaRPr>
          </a:p>
          <a:p>
            <a:pPr algn="ctr">
              <a:lnSpc>
                <a:spcPct val="140010"/>
              </a:lnSpc>
            </a:pPr>
            <a:r>
              <a:rPr lang="en-US" sz="2002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Comparatives and Superlatives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183" name="Google Shape;183;p6"/>
          <p:cNvSpPr/>
          <p:nvPr/>
        </p:nvSpPr>
        <p:spPr>
          <a:xfrm rot="10800000">
            <a:off x="-1312430" y="783613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6"/>
          <p:cNvSpPr/>
          <p:nvPr/>
        </p:nvSpPr>
        <p:spPr>
          <a:xfrm rot="4778911">
            <a:off x="-1390466" y="-1729570"/>
            <a:ext cx="2817108" cy="5216867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5" name="Google Shape;185;p6"/>
          <p:cNvSpPr/>
          <p:nvPr/>
        </p:nvSpPr>
        <p:spPr>
          <a:xfrm rot="-5496163">
            <a:off x="4359813" y="1681059"/>
            <a:ext cx="424374" cy="1047836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8" y="0"/>
                </a:lnTo>
                <a:lnTo>
                  <a:pt x="848748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86" name="Google Shape;186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2663" y="2431738"/>
            <a:ext cx="2130988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0475" y="2489250"/>
            <a:ext cx="15430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6838" y="2551163"/>
            <a:ext cx="169735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9350" y="4159626"/>
            <a:ext cx="2130988" cy="15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34861" y="4159625"/>
            <a:ext cx="1882658" cy="15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71100" y="4331075"/>
            <a:ext cx="1643063" cy="126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95006" y="765757"/>
            <a:ext cx="1643063" cy="130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987676057_1_6"/>
          <p:cNvSpPr/>
          <p:nvPr/>
        </p:nvSpPr>
        <p:spPr>
          <a:xfrm>
            <a:off x="-140275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198" name="Google Shape;198;g2c987676057_1_6"/>
          <p:cNvSpPr/>
          <p:nvPr/>
        </p:nvSpPr>
        <p:spPr>
          <a:xfrm rot="7545233">
            <a:off x="7478250" y="-1076314"/>
            <a:ext cx="5202199" cy="5928432"/>
          </a:xfrm>
          <a:custGeom>
            <a:avLst/>
            <a:gdLst/>
            <a:ahLst/>
            <a:cxnLst/>
            <a:rect l="l" t="t" r="r" b="b"/>
            <a:pathLst>
              <a:path w="10392032" h="11842771" extrusionOk="0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g2c987676057_1_6"/>
          <p:cNvSpPr txBox="1"/>
          <p:nvPr/>
        </p:nvSpPr>
        <p:spPr>
          <a:xfrm>
            <a:off x="2837164" y="1181057"/>
            <a:ext cx="3478050" cy="43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2002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Structure  for comparatives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00" name="Google Shape;200;g2c987676057_1_6"/>
          <p:cNvSpPr/>
          <p:nvPr/>
        </p:nvSpPr>
        <p:spPr>
          <a:xfrm rot="10800000">
            <a:off x="-1312430" y="783613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g2c987676057_1_6"/>
          <p:cNvSpPr/>
          <p:nvPr/>
        </p:nvSpPr>
        <p:spPr>
          <a:xfrm rot="4777092">
            <a:off x="-1385215" y="-1727483"/>
            <a:ext cx="2813876" cy="5210880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g2c987676057_1_6"/>
          <p:cNvSpPr/>
          <p:nvPr/>
        </p:nvSpPr>
        <p:spPr>
          <a:xfrm rot="-5494514">
            <a:off x="4359731" y="1278267"/>
            <a:ext cx="424534" cy="1048232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8" y="0"/>
                </a:lnTo>
                <a:lnTo>
                  <a:pt x="848748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3" name="Google Shape;203;g2c987676057_1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53427" y="2115600"/>
            <a:ext cx="6237150" cy="33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c987676057_1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37194" y="3881925"/>
            <a:ext cx="1506813" cy="184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23" t="-38886" r="-1661" b="-46329"/>
            </a:stretch>
          </a:blipFill>
          <a:ln>
            <a:noFill/>
          </a:ln>
        </p:spPr>
      </p:sp>
      <p:sp>
        <p:nvSpPr>
          <p:cNvPr id="210" name="Google Shape;210;p7"/>
          <p:cNvSpPr/>
          <p:nvPr/>
        </p:nvSpPr>
        <p:spPr>
          <a:xfrm rot="7545968">
            <a:off x="7485926" y="-1074079"/>
            <a:ext cx="5196016" cy="5921386"/>
          </a:xfrm>
          <a:custGeom>
            <a:avLst/>
            <a:gdLst/>
            <a:ahLst/>
            <a:cxnLst/>
            <a:rect l="l" t="t" r="r" b="b"/>
            <a:pathLst>
              <a:path w="10392032" h="11842771" extrusionOk="0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" name="Google Shape;211;p7"/>
          <p:cNvSpPr txBox="1"/>
          <p:nvPr/>
        </p:nvSpPr>
        <p:spPr>
          <a:xfrm>
            <a:off x="1644451" y="1111207"/>
            <a:ext cx="5855100" cy="130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3"/>
              </a:lnSpc>
            </a:pPr>
            <a:r>
              <a:rPr lang="en-US" sz="605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Examples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12" name="Google Shape;212;p7"/>
          <p:cNvSpPr/>
          <p:nvPr/>
        </p:nvSpPr>
        <p:spPr>
          <a:xfrm rot="10800000">
            <a:off x="-1312430" y="783613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7"/>
          <p:cNvSpPr/>
          <p:nvPr/>
        </p:nvSpPr>
        <p:spPr>
          <a:xfrm rot="4778911">
            <a:off x="-1390466" y="-1729570"/>
            <a:ext cx="2817108" cy="5216867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7"/>
          <p:cNvSpPr/>
          <p:nvPr/>
        </p:nvSpPr>
        <p:spPr>
          <a:xfrm rot="-5494514">
            <a:off x="4360035" y="1745216"/>
            <a:ext cx="424534" cy="1048232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15" name="Google Shape;215;p7"/>
          <p:cNvPicPr preferRelativeResize="0"/>
          <p:nvPr/>
        </p:nvPicPr>
        <p:blipFill rotWithShape="1">
          <a:blip r:embed="rId8">
            <a:alphaModFix/>
          </a:blip>
          <a:srcRect r="29602" b="11535"/>
          <a:stretch/>
        </p:blipFill>
        <p:spPr>
          <a:xfrm>
            <a:off x="553325" y="3001250"/>
            <a:ext cx="1609288" cy="11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 txBox="1"/>
          <p:nvPr/>
        </p:nvSpPr>
        <p:spPr>
          <a:xfrm>
            <a:off x="607969" y="4398463"/>
            <a:ext cx="1500000" cy="88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Wilma is more intelligent than Shaggy.</a:t>
            </a:r>
            <a:endParaRPr sz="15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17" name="Google Shape;21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86138" y="2759869"/>
            <a:ext cx="2371725" cy="133826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 txBox="1"/>
          <p:nvPr/>
        </p:nvSpPr>
        <p:spPr>
          <a:xfrm>
            <a:off x="3822000" y="4229838"/>
            <a:ext cx="1500000" cy="115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Moon girl is Faster than Devil the dinosaur</a:t>
            </a:r>
            <a:endParaRPr sz="15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19" name="Google Shape;219;p7"/>
          <p:cNvPicPr preferRelativeResize="0"/>
          <p:nvPr/>
        </p:nvPicPr>
        <p:blipFill rotWithShape="1">
          <a:blip r:embed="rId10">
            <a:alphaModFix/>
          </a:blip>
          <a:srcRect t="24954" r="29353" b="8142"/>
          <a:stretch/>
        </p:blipFill>
        <p:spPr>
          <a:xfrm>
            <a:off x="6425488" y="2821163"/>
            <a:ext cx="2143113" cy="1338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6569650" y="4398463"/>
            <a:ext cx="1500000" cy="88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Coca Cola is worse than Pepsi.</a:t>
            </a:r>
            <a:endParaRPr sz="15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108520" y="182485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COMPARATIVE</a:t>
            </a:r>
          </a:p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2714453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987676057_1_39"/>
          <p:cNvSpPr/>
          <p:nvPr/>
        </p:nvSpPr>
        <p:spPr>
          <a:xfrm>
            <a:off x="-140275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226" name="Google Shape;226;g2c987676057_1_39"/>
          <p:cNvSpPr/>
          <p:nvPr/>
        </p:nvSpPr>
        <p:spPr>
          <a:xfrm rot="7545233">
            <a:off x="7478250" y="-1076314"/>
            <a:ext cx="5202199" cy="5928432"/>
          </a:xfrm>
          <a:custGeom>
            <a:avLst/>
            <a:gdLst/>
            <a:ahLst/>
            <a:cxnLst/>
            <a:rect l="l" t="t" r="r" b="b"/>
            <a:pathLst>
              <a:path w="10392032" h="11842771" extrusionOk="0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7" name="Google Shape;227;g2c987676057_1_39"/>
          <p:cNvSpPr txBox="1"/>
          <p:nvPr/>
        </p:nvSpPr>
        <p:spPr>
          <a:xfrm>
            <a:off x="2837164" y="1181057"/>
            <a:ext cx="3478050" cy="43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2002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Structure  for Superlatives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28" name="Google Shape;228;g2c987676057_1_39"/>
          <p:cNvSpPr/>
          <p:nvPr/>
        </p:nvSpPr>
        <p:spPr>
          <a:xfrm rot="10800000">
            <a:off x="-1312430" y="783613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9" name="Google Shape;229;g2c987676057_1_39"/>
          <p:cNvSpPr/>
          <p:nvPr/>
        </p:nvSpPr>
        <p:spPr>
          <a:xfrm rot="4777092">
            <a:off x="-1385215" y="-1727483"/>
            <a:ext cx="2813876" cy="5210880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0" name="Google Shape;230;g2c987676057_1_39"/>
          <p:cNvSpPr/>
          <p:nvPr/>
        </p:nvSpPr>
        <p:spPr>
          <a:xfrm rot="-5494514">
            <a:off x="4359731" y="1278267"/>
            <a:ext cx="424534" cy="1048232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8" y="0"/>
                </a:lnTo>
                <a:lnTo>
                  <a:pt x="848748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31" name="Google Shape;231;g2c987676057_1_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16440" y="2028977"/>
            <a:ext cx="6255088" cy="364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c987676057_1_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9606">
            <a:off x="7650500" y="4407013"/>
            <a:ext cx="1543050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987676057_1_50"/>
          <p:cNvSpPr/>
          <p:nvPr/>
        </p:nvSpPr>
        <p:spPr>
          <a:xfrm>
            <a:off x="-70138" y="857250"/>
            <a:ext cx="934974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238" name="Google Shape;238;g2c987676057_1_50"/>
          <p:cNvSpPr/>
          <p:nvPr/>
        </p:nvSpPr>
        <p:spPr>
          <a:xfrm rot="7545233">
            <a:off x="7478250" y="-1076314"/>
            <a:ext cx="5202199" cy="5928432"/>
          </a:xfrm>
          <a:custGeom>
            <a:avLst/>
            <a:gdLst/>
            <a:ahLst/>
            <a:cxnLst/>
            <a:rect l="l" t="t" r="r" b="b"/>
            <a:pathLst>
              <a:path w="10392032" h="11842771" extrusionOk="0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9" name="Google Shape;239;g2c987676057_1_50"/>
          <p:cNvSpPr txBox="1"/>
          <p:nvPr/>
        </p:nvSpPr>
        <p:spPr>
          <a:xfrm>
            <a:off x="1677182" y="1170545"/>
            <a:ext cx="5855100" cy="130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3"/>
              </a:lnSpc>
            </a:pPr>
            <a:r>
              <a:rPr lang="en-US" sz="605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Examples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40" name="Google Shape;240;g2c987676057_1_50"/>
          <p:cNvSpPr/>
          <p:nvPr/>
        </p:nvSpPr>
        <p:spPr>
          <a:xfrm rot="10800000">
            <a:off x="-1312430" y="783613"/>
            <a:ext cx="2624860" cy="2037547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1" name="Google Shape;241;g2c987676057_1_50"/>
          <p:cNvSpPr/>
          <p:nvPr/>
        </p:nvSpPr>
        <p:spPr>
          <a:xfrm rot="4777092">
            <a:off x="-1385215" y="-1727483"/>
            <a:ext cx="2813876" cy="5210880"/>
          </a:xfrm>
          <a:custGeom>
            <a:avLst/>
            <a:gdLst/>
            <a:ahLst/>
            <a:cxnLst/>
            <a:rect l="l" t="t" r="r" b="b"/>
            <a:pathLst>
              <a:path w="5634216" h="10433733" extrusionOk="0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2" name="Google Shape;242;g2c987676057_1_50"/>
          <p:cNvSpPr/>
          <p:nvPr/>
        </p:nvSpPr>
        <p:spPr>
          <a:xfrm rot="-5494514">
            <a:off x="4392466" y="1698003"/>
            <a:ext cx="424534" cy="1048232"/>
          </a:xfrm>
          <a:custGeom>
            <a:avLst/>
            <a:gdLst/>
            <a:ahLst/>
            <a:cxnLst/>
            <a:rect l="l" t="t" r="r" b="b"/>
            <a:pathLst>
              <a:path w="848747" h="2095672" extrusionOk="0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g2c987676057_1_50"/>
          <p:cNvSpPr txBox="1"/>
          <p:nvPr/>
        </p:nvSpPr>
        <p:spPr>
          <a:xfrm>
            <a:off x="607969" y="4398463"/>
            <a:ext cx="1500000" cy="62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Candace is the tallest sibling</a:t>
            </a:r>
            <a:endParaRPr sz="15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44" name="Google Shape;244;g2c987676057_1_50"/>
          <p:cNvPicPr preferRelativeResize="0"/>
          <p:nvPr/>
        </p:nvPicPr>
        <p:blipFill rotWithShape="1">
          <a:blip r:embed="rId8">
            <a:alphaModFix/>
          </a:blip>
          <a:srcRect l="179" r="179"/>
          <a:stretch/>
        </p:blipFill>
        <p:spPr>
          <a:xfrm>
            <a:off x="3386138" y="2759869"/>
            <a:ext cx="2371725" cy="133826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2c987676057_1_50"/>
          <p:cNvSpPr txBox="1"/>
          <p:nvPr/>
        </p:nvSpPr>
        <p:spPr>
          <a:xfrm>
            <a:off x="3386138" y="4229838"/>
            <a:ext cx="2248350" cy="88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Richard is the dumbest member of the Waterson family.</a:t>
            </a:r>
            <a:endParaRPr sz="15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46" name="Google Shape;246;g2c987676057_1_50"/>
          <p:cNvPicPr preferRelativeResize="0"/>
          <p:nvPr/>
        </p:nvPicPr>
        <p:blipFill rotWithShape="1">
          <a:blip r:embed="rId9">
            <a:alphaModFix/>
          </a:blip>
          <a:srcRect t="8367" b="8375"/>
          <a:stretch/>
        </p:blipFill>
        <p:spPr>
          <a:xfrm>
            <a:off x="6425488" y="2821163"/>
            <a:ext cx="2143113" cy="133826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c987676057_1_50"/>
          <p:cNvSpPr txBox="1"/>
          <p:nvPr/>
        </p:nvSpPr>
        <p:spPr>
          <a:xfrm>
            <a:off x="6569650" y="4398463"/>
            <a:ext cx="1500000" cy="115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Lisa is the most intelligent member of the Simpson family</a:t>
            </a:r>
            <a:endParaRPr sz="15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48" name="Google Shape;248;g2c987676057_1_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3300" y="2571744"/>
            <a:ext cx="1104900" cy="159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987676057_1_71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254" name="Google Shape;254;g2c987676057_1_71"/>
          <p:cNvSpPr txBox="1"/>
          <p:nvPr/>
        </p:nvSpPr>
        <p:spPr>
          <a:xfrm>
            <a:off x="1710350" y="1155675"/>
            <a:ext cx="63739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1"/>
              </a:lnSpc>
            </a:pPr>
            <a:r>
              <a:rPr lang="en-US" sz="250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I.	Complete the sentences with the comparative form of the given adjective.</a:t>
            </a:r>
            <a:endParaRPr sz="25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55" name="Google Shape;255;g2c987676057_1_71"/>
          <p:cNvSpPr/>
          <p:nvPr/>
        </p:nvSpPr>
        <p:spPr>
          <a:xfrm rot="3199832">
            <a:off x="7800079" y="664261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6" name="Google Shape;256;g2c987676057_1_71"/>
          <p:cNvSpPr/>
          <p:nvPr/>
        </p:nvSpPr>
        <p:spPr>
          <a:xfrm rot="3199832">
            <a:off x="-304968" y="5050240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g2c987676057_1_71"/>
          <p:cNvSpPr/>
          <p:nvPr/>
        </p:nvSpPr>
        <p:spPr>
          <a:xfrm rot="7923704">
            <a:off x="-1413025" y="390228"/>
            <a:ext cx="3853746" cy="1387349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g2c987676057_1_71"/>
          <p:cNvSpPr/>
          <p:nvPr/>
        </p:nvSpPr>
        <p:spPr>
          <a:xfrm rot="-2700000">
            <a:off x="6801598" y="5063106"/>
            <a:ext cx="3855492" cy="1387977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7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7" y="0"/>
                </a:lnTo>
                <a:lnTo>
                  <a:pt x="7706697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59" name="Google Shape;259;g2c987676057_1_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150" y="2760250"/>
            <a:ext cx="5000613" cy="19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c987676057_1_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5427" y="2900488"/>
            <a:ext cx="2907275" cy="310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987676057_1_100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266" name="Google Shape;266;g2c987676057_1_100"/>
          <p:cNvSpPr txBox="1"/>
          <p:nvPr/>
        </p:nvSpPr>
        <p:spPr>
          <a:xfrm>
            <a:off x="1710350" y="1155675"/>
            <a:ext cx="63739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1"/>
              </a:lnSpc>
            </a:pPr>
            <a:r>
              <a:rPr lang="en-US" sz="250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II.	Select the correct Superlative adjective</a:t>
            </a:r>
            <a:endParaRPr sz="25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67" name="Google Shape;267;g2c987676057_1_100"/>
          <p:cNvSpPr/>
          <p:nvPr/>
        </p:nvSpPr>
        <p:spPr>
          <a:xfrm rot="3199832">
            <a:off x="7800079" y="664261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8" name="Google Shape;268;g2c987676057_1_100"/>
          <p:cNvSpPr/>
          <p:nvPr/>
        </p:nvSpPr>
        <p:spPr>
          <a:xfrm rot="3199832">
            <a:off x="-304968" y="5050240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9" name="Google Shape;269;g2c987676057_1_100"/>
          <p:cNvSpPr/>
          <p:nvPr/>
        </p:nvSpPr>
        <p:spPr>
          <a:xfrm rot="7923704">
            <a:off x="-1413025" y="390228"/>
            <a:ext cx="3853746" cy="1387349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2c987676057_1_100"/>
          <p:cNvSpPr/>
          <p:nvPr/>
        </p:nvSpPr>
        <p:spPr>
          <a:xfrm rot="-2700000">
            <a:off x="6801598" y="5063106"/>
            <a:ext cx="3855492" cy="1387977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7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7" y="0"/>
                </a:lnTo>
                <a:lnTo>
                  <a:pt x="7706697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1" name="Google Shape;271;g2c987676057_1_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4850" y="2384788"/>
            <a:ext cx="5902325" cy="2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c987676057_1_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8517" y="3205549"/>
            <a:ext cx="3707688" cy="2701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987676057_1_111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278" name="Google Shape;278;g2c987676057_1_111"/>
          <p:cNvSpPr txBox="1"/>
          <p:nvPr/>
        </p:nvSpPr>
        <p:spPr>
          <a:xfrm>
            <a:off x="1710350" y="1155675"/>
            <a:ext cx="63739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1"/>
              </a:lnSpc>
            </a:pPr>
            <a:r>
              <a:rPr lang="en-US" sz="250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III.	Complete the sentences using superlatives and comparatives adjectives</a:t>
            </a:r>
            <a:endParaRPr sz="25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79" name="Google Shape;279;g2c987676057_1_111"/>
          <p:cNvSpPr/>
          <p:nvPr/>
        </p:nvSpPr>
        <p:spPr>
          <a:xfrm rot="3199832">
            <a:off x="7800079" y="664261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g2c987676057_1_111"/>
          <p:cNvSpPr/>
          <p:nvPr/>
        </p:nvSpPr>
        <p:spPr>
          <a:xfrm rot="3199832">
            <a:off x="-304968" y="5050240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1" name="Google Shape;281;g2c987676057_1_111"/>
          <p:cNvSpPr/>
          <p:nvPr/>
        </p:nvSpPr>
        <p:spPr>
          <a:xfrm rot="7923704">
            <a:off x="-1413025" y="390228"/>
            <a:ext cx="3853746" cy="1387349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2" name="Google Shape;282;g2c987676057_1_111"/>
          <p:cNvSpPr/>
          <p:nvPr/>
        </p:nvSpPr>
        <p:spPr>
          <a:xfrm rot="-2700000">
            <a:off x="6801598" y="5063106"/>
            <a:ext cx="3855492" cy="1387977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7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7" y="0"/>
                </a:lnTo>
                <a:lnTo>
                  <a:pt x="7706697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3" name="Google Shape;283;g2c987676057_1_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338" y="2431150"/>
            <a:ext cx="5407812" cy="25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c987676057_1_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9150" y="3328763"/>
            <a:ext cx="2824300" cy="28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987676057_1_12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290" name="Google Shape;290;g2c987676057_1_122"/>
          <p:cNvSpPr txBox="1"/>
          <p:nvPr/>
        </p:nvSpPr>
        <p:spPr>
          <a:xfrm>
            <a:off x="1710350" y="1155675"/>
            <a:ext cx="63739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1"/>
              </a:lnSpc>
            </a:pPr>
            <a:r>
              <a:rPr lang="en-US" sz="250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IV.	Write 4 sentences using superlatives and comparatives adjectives</a:t>
            </a:r>
            <a:endParaRPr sz="25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291" name="Google Shape;291;g2c987676057_1_122"/>
          <p:cNvSpPr/>
          <p:nvPr/>
        </p:nvSpPr>
        <p:spPr>
          <a:xfrm rot="3199832">
            <a:off x="7800079" y="664261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2" name="Google Shape;292;g2c987676057_1_122"/>
          <p:cNvSpPr/>
          <p:nvPr/>
        </p:nvSpPr>
        <p:spPr>
          <a:xfrm rot="3199832">
            <a:off x="-304968" y="5050240"/>
            <a:ext cx="2093706" cy="1415868"/>
          </a:xfrm>
          <a:custGeom>
            <a:avLst/>
            <a:gdLst/>
            <a:ahLst/>
            <a:cxnLst/>
            <a:rect l="l" t="t" r="r" b="b"/>
            <a:pathLst>
              <a:path w="4185293" h="2830304" extrusionOk="0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g2c987676057_1_122"/>
          <p:cNvSpPr/>
          <p:nvPr/>
        </p:nvSpPr>
        <p:spPr>
          <a:xfrm rot="7923704">
            <a:off x="-1413025" y="390228"/>
            <a:ext cx="3853746" cy="1387349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4" name="Google Shape;294;g2c987676057_1_122"/>
          <p:cNvSpPr/>
          <p:nvPr/>
        </p:nvSpPr>
        <p:spPr>
          <a:xfrm rot="-2700000">
            <a:off x="6801598" y="5063106"/>
            <a:ext cx="3855492" cy="1387977"/>
          </a:xfrm>
          <a:custGeom>
            <a:avLst/>
            <a:gdLst/>
            <a:ahLst/>
            <a:cxnLst/>
            <a:rect l="l" t="t" r="r" b="b"/>
            <a:pathLst>
              <a:path w="7706697" h="2774411" extrusionOk="0">
                <a:moveTo>
                  <a:pt x="7706697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7" y="0"/>
                </a:lnTo>
                <a:lnTo>
                  <a:pt x="7706697" y="277441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95" name="Google Shape;295;g2c987676057_1_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233" y="2517488"/>
            <a:ext cx="6275168" cy="29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c987676057_1_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8450" y="1574000"/>
            <a:ext cx="2371725" cy="1995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987676057_1_137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19" t="-38887" r="-1669" b="-46328"/>
            </a:stretch>
          </a:blipFill>
          <a:ln>
            <a:noFill/>
          </a:ln>
        </p:spPr>
      </p:sp>
      <p:sp>
        <p:nvSpPr>
          <p:cNvPr id="302" name="Google Shape;302;g2c987676057_1_137"/>
          <p:cNvSpPr/>
          <p:nvPr/>
        </p:nvSpPr>
        <p:spPr>
          <a:xfrm rot="-2961130">
            <a:off x="-1828428" y="3641786"/>
            <a:ext cx="3666191" cy="4200264"/>
          </a:xfrm>
          <a:custGeom>
            <a:avLst/>
            <a:gdLst/>
            <a:ahLst/>
            <a:cxnLst/>
            <a:rect l="l" t="t" r="r" b="b"/>
            <a:pathLst>
              <a:path w="7320107" h="8386466" extrusionOk="0">
                <a:moveTo>
                  <a:pt x="0" y="0"/>
                </a:moveTo>
                <a:lnTo>
                  <a:pt x="7320106" y="0"/>
                </a:lnTo>
                <a:lnTo>
                  <a:pt x="7320106" y="8386466"/>
                </a:lnTo>
                <a:lnTo>
                  <a:pt x="0" y="838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018" t="-42079" r="-27808"/>
            </a:stretch>
          </a:blipFill>
          <a:ln>
            <a:noFill/>
          </a:ln>
        </p:spPr>
      </p:sp>
      <p:sp>
        <p:nvSpPr>
          <p:cNvPr id="303" name="Google Shape;303;g2c987676057_1_137"/>
          <p:cNvSpPr txBox="1"/>
          <p:nvPr/>
        </p:nvSpPr>
        <p:spPr>
          <a:xfrm>
            <a:off x="1944903" y="1507690"/>
            <a:ext cx="5340900" cy="130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3"/>
              </a:lnSpc>
            </a:pPr>
            <a:r>
              <a:rPr lang="en-US" sz="6050">
                <a:solidFill>
                  <a:srgbClr val="103E7B"/>
                </a:solidFill>
                <a:latin typeface="Ranchers"/>
                <a:ea typeface="Ranchers"/>
                <a:cs typeface="Ranchers"/>
                <a:sym typeface="Ranchers"/>
              </a:rPr>
              <a:t>Let’s play</a:t>
            </a:r>
            <a:endParaRPr sz="900"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304" name="Google Shape;304;g2c987676057_1_137"/>
          <p:cNvSpPr/>
          <p:nvPr/>
        </p:nvSpPr>
        <p:spPr>
          <a:xfrm rot="-361440" flipH="1">
            <a:off x="7051570" y="1785534"/>
            <a:ext cx="712921" cy="672819"/>
          </a:xfrm>
          <a:custGeom>
            <a:avLst/>
            <a:gdLst/>
            <a:ahLst/>
            <a:cxnLst/>
            <a:rect l="l" t="t" r="r" b="b"/>
            <a:pathLst>
              <a:path w="1425093" h="1344932" extrusionOk="0">
                <a:moveTo>
                  <a:pt x="1425093" y="0"/>
                </a:moveTo>
                <a:lnTo>
                  <a:pt x="0" y="0"/>
                </a:lnTo>
                <a:lnTo>
                  <a:pt x="0" y="1344931"/>
                </a:lnTo>
                <a:lnTo>
                  <a:pt x="1425093" y="1344931"/>
                </a:lnTo>
                <a:lnTo>
                  <a:pt x="142509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5" name="Google Shape;305;g2c987676057_1_137"/>
          <p:cNvSpPr/>
          <p:nvPr/>
        </p:nvSpPr>
        <p:spPr>
          <a:xfrm rot="-1528540">
            <a:off x="7035717" y="4547152"/>
            <a:ext cx="2624080" cy="2036942"/>
          </a:xfrm>
          <a:custGeom>
            <a:avLst/>
            <a:gdLst/>
            <a:ahLst/>
            <a:cxnLst/>
            <a:rect l="l" t="t" r="r" b="b"/>
            <a:pathLst>
              <a:path w="5249719" h="4075094" extrusionOk="0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6" name="Google Shape;306;g2c987676057_1_137"/>
          <p:cNvSpPr/>
          <p:nvPr/>
        </p:nvSpPr>
        <p:spPr>
          <a:xfrm rot="-361440" flipH="1">
            <a:off x="1588415" y="1801992"/>
            <a:ext cx="712921" cy="672819"/>
          </a:xfrm>
          <a:custGeom>
            <a:avLst/>
            <a:gdLst/>
            <a:ahLst/>
            <a:cxnLst/>
            <a:rect l="l" t="t" r="r" b="b"/>
            <a:pathLst>
              <a:path w="1425093" h="1344932" extrusionOk="0">
                <a:moveTo>
                  <a:pt x="1425094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4" y="1344932"/>
                </a:lnTo>
                <a:lnTo>
                  <a:pt x="142509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7" name="Google Shape;307;g2c987676057_1_137"/>
          <p:cNvSpPr/>
          <p:nvPr/>
        </p:nvSpPr>
        <p:spPr>
          <a:xfrm rot="-4353637">
            <a:off x="9396440" y="1736788"/>
            <a:ext cx="3213714" cy="5951322"/>
          </a:xfrm>
          <a:custGeom>
            <a:avLst/>
            <a:gdLst/>
            <a:ahLst/>
            <a:cxnLst/>
            <a:rect l="l" t="t" r="r" b="b"/>
            <a:pathLst>
              <a:path w="6420930" h="11890611" extrusionOk="0">
                <a:moveTo>
                  <a:pt x="0" y="0"/>
                </a:moveTo>
                <a:lnTo>
                  <a:pt x="6420930" y="0"/>
                </a:lnTo>
                <a:lnTo>
                  <a:pt x="6420930" y="11890612"/>
                </a:lnTo>
                <a:lnTo>
                  <a:pt x="0" y="11890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8" name="Google Shape;308;g2c987676057_1_137"/>
          <p:cNvSpPr/>
          <p:nvPr/>
        </p:nvSpPr>
        <p:spPr>
          <a:xfrm rot="2212194">
            <a:off x="-1808988" y="2853624"/>
            <a:ext cx="2692703" cy="2457092"/>
          </a:xfrm>
          <a:custGeom>
            <a:avLst/>
            <a:gdLst/>
            <a:ahLst/>
            <a:cxnLst/>
            <a:rect l="l" t="t" r="r" b="b"/>
            <a:pathLst>
              <a:path w="5385406" h="4914183" extrusionOk="0">
                <a:moveTo>
                  <a:pt x="0" y="0"/>
                </a:moveTo>
                <a:lnTo>
                  <a:pt x="5385406" y="0"/>
                </a:lnTo>
                <a:lnTo>
                  <a:pt x="5385406" y="4914183"/>
                </a:lnTo>
                <a:lnTo>
                  <a:pt x="0" y="4914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9" name="Google Shape;309;g2c987676057_1_13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6244" y="3032140"/>
            <a:ext cx="3138213" cy="247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004" y="318592"/>
            <a:ext cx="91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ONE SYLLABLE ADJECTIVES –ADD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CHEAP – CHEAP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</a:t>
            </a:r>
          </a:p>
          <a:p>
            <a:r>
              <a:rPr lang="pt-BR" sz="2400" dirty="0">
                <a:latin typeface="Comic Sans MS" pitchFamily="66" charset="0"/>
              </a:rPr>
              <a:t>FAST – FAST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</a:t>
            </a:r>
          </a:p>
          <a:p>
            <a:r>
              <a:rPr lang="pt-BR" sz="2400" dirty="0">
                <a:latin typeface="Comic Sans MS" pitchFamily="66" charset="0"/>
              </a:rPr>
              <a:t>LIGHT - LIGHT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212976"/>
            <a:ext cx="91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ONE SYLLABLE ADJECTIVES ENDING IN E –ADD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NICE – NICE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</a:p>
          <a:p>
            <a:r>
              <a:rPr lang="pt-BR" sz="2400" dirty="0">
                <a:latin typeface="Comic Sans MS" pitchFamily="66" charset="0"/>
              </a:rPr>
              <a:t>FINE - FINE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</a:p>
          <a:p>
            <a:r>
              <a:rPr lang="pt-BR" sz="2400" dirty="0">
                <a:latin typeface="Comic Sans MS" pitchFamily="66" charset="0"/>
              </a:rPr>
              <a:t>WIDE - WIDE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84543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004" y="318592"/>
            <a:ext cx="913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ONE SYLLABLE ADJECTIVES ENDING IN CVC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DOUBLE THE LAST CONSONANT + ER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HOT - HOT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TER</a:t>
            </a:r>
          </a:p>
          <a:p>
            <a:r>
              <a:rPr lang="pt-BR" sz="2400" dirty="0">
                <a:latin typeface="Comic Sans MS" pitchFamily="66" charset="0"/>
              </a:rPr>
              <a:t>BIG - BIG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GER</a:t>
            </a:r>
          </a:p>
          <a:p>
            <a:r>
              <a:rPr lang="pt-BR" sz="2400" dirty="0">
                <a:latin typeface="Comic Sans MS" pitchFamily="66" charset="0"/>
              </a:rPr>
              <a:t>FAT - FAT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429000"/>
            <a:ext cx="913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TWO SYLLABLES ADJECTIVES ENDING IN Y PRECEDED BY A CONSONANT – 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REPLACE Y WITH IER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HAPP</a:t>
            </a:r>
            <a:r>
              <a:rPr lang="pt-BR" sz="2400" strike="sngStrike" dirty="0">
                <a:latin typeface="Comic Sans MS" pitchFamily="66" charset="0"/>
              </a:rPr>
              <a:t>Y</a:t>
            </a:r>
            <a:r>
              <a:rPr lang="pt-BR" sz="2400" dirty="0">
                <a:latin typeface="Comic Sans MS" pitchFamily="66" charset="0"/>
              </a:rPr>
              <a:t> - HAPP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IER</a:t>
            </a:r>
          </a:p>
          <a:p>
            <a:r>
              <a:rPr lang="pt-BR" sz="2400" dirty="0">
                <a:latin typeface="Comic Sans MS" pitchFamily="66" charset="0"/>
              </a:rPr>
              <a:t>EAS</a:t>
            </a:r>
            <a:r>
              <a:rPr lang="pt-BR" sz="2400" strike="sngStrike" dirty="0">
                <a:latin typeface="Comic Sans MS" pitchFamily="66" charset="0"/>
              </a:rPr>
              <a:t>Y</a:t>
            </a:r>
            <a:r>
              <a:rPr lang="pt-BR" sz="2400" dirty="0">
                <a:latin typeface="Comic Sans MS" pitchFamily="66" charset="0"/>
              </a:rPr>
              <a:t> - EAS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IER</a:t>
            </a:r>
          </a:p>
          <a:p>
            <a:r>
              <a:rPr lang="pt-BR" sz="2400" dirty="0">
                <a:latin typeface="Comic Sans MS" pitchFamily="66" charset="0"/>
              </a:rPr>
              <a:t>LONEL</a:t>
            </a:r>
            <a:r>
              <a:rPr lang="pt-BR" sz="2400" strike="sngStrike" dirty="0">
                <a:latin typeface="Comic Sans MS" pitchFamily="66" charset="0"/>
              </a:rPr>
              <a:t>Y</a:t>
            </a:r>
            <a:r>
              <a:rPr lang="pt-BR" sz="2400" dirty="0">
                <a:latin typeface="Comic Sans MS" pitchFamily="66" charset="0"/>
              </a:rPr>
              <a:t> - LONEL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IER</a:t>
            </a:r>
          </a:p>
        </p:txBody>
      </p:sp>
    </p:spTree>
    <p:extLst>
      <p:ext uri="{BB962C8B-B14F-4D97-AF65-F5344CB8AC3E}">
        <p14:creationId xmlns:p14="http://schemas.microsoft.com/office/powerpoint/2010/main" val="83598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7849" y="692696"/>
            <a:ext cx="91379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TWO OR MORE SYLLABLES ADJECTIVES –ADD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MORE/LESS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BEAUTIFUL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MORE</a:t>
            </a:r>
            <a:r>
              <a:rPr lang="pt-BR" sz="2400" dirty="0">
                <a:latin typeface="Comic Sans MS" pitchFamily="66" charset="0"/>
              </a:rPr>
              <a:t> BEAUTIFUL /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LESS</a:t>
            </a:r>
            <a:r>
              <a:rPr lang="pt-BR" sz="2400" dirty="0">
                <a:latin typeface="Comic Sans MS" pitchFamily="66" charset="0"/>
              </a:rPr>
              <a:t> BEAUTIFUL</a:t>
            </a:r>
          </a:p>
          <a:p>
            <a:r>
              <a:rPr lang="pt-BR" sz="2000" dirty="0">
                <a:latin typeface="Comic Sans MS" pitchFamily="66" charset="0"/>
              </a:rPr>
              <a:t>INTERESTING –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MORE</a:t>
            </a:r>
            <a:r>
              <a:rPr lang="pt-BR" sz="2000" dirty="0">
                <a:latin typeface="Comic Sans MS" pitchFamily="66" charset="0"/>
              </a:rPr>
              <a:t> INTERESTING /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LESS</a:t>
            </a:r>
            <a:r>
              <a:rPr lang="pt-BR" sz="2000" dirty="0">
                <a:latin typeface="Comic Sans MS" pitchFamily="66" charset="0"/>
              </a:rPr>
              <a:t> INTERESTING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717032"/>
            <a:ext cx="91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IRREGULAR ADJECTIVES: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GOOD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BETTER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BAD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WORSE</a:t>
            </a:r>
          </a:p>
          <a:p>
            <a:r>
              <a:rPr lang="pt-BR" sz="2400" dirty="0">
                <a:latin typeface="Comic Sans MS" pitchFamily="66" charset="0"/>
              </a:rPr>
              <a:t>FAR –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FURTHER / FARTHER</a:t>
            </a:r>
          </a:p>
        </p:txBody>
      </p:sp>
    </p:spTree>
    <p:extLst>
      <p:ext uri="{BB962C8B-B14F-4D97-AF65-F5344CB8AC3E}">
        <p14:creationId xmlns:p14="http://schemas.microsoft.com/office/powerpoint/2010/main" val="428162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SUPERLATIVES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101566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Comic Sans MS" pitchFamily="66" charset="0"/>
              </a:rPr>
              <a:t>(</a:t>
            </a:r>
            <a:r>
              <a:rPr lang="pt-BR" sz="2800" dirty="0" err="1">
                <a:latin typeface="Comic Sans MS" pitchFamily="66" charset="0"/>
              </a:rPr>
              <a:t>We</a:t>
            </a:r>
            <a:r>
              <a:rPr lang="pt-BR" sz="2800" dirty="0">
                <a:latin typeface="Comic Sans MS" pitchFamily="66" charset="0"/>
              </a:rPr>
              <a:t> use </a:t>
            </a:r>
            <a:r>
              <a:rPr lang="pt-BR" sz="2800" dirty="0" err="1">
                <a:latin typeface="Comic Sans MS" pitchFamily="66" charset="0"/>
              </a:rPr>
              <a:t>to</a:t>
            </a:r>
            <a:r>
              <a:rPr lang="pt-BR" sz="2800" dirty="0">
                <a:latin typeface="Comic Sans MS" pitchFamily="66" charset="0"/>
              </a:rPr>
              <a:t> compare </a:t>
            </a:r>
            <a:r>
              <a:rPr lang="pt-BR" sz="2800" dirty="0" err="1">
                <a:latin typeface="Comic Sans MS" pitchFamily="66" charset="0"/>
              </a:rPr>
              <a:t>one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thing</a:t>
            </a:r>
            <a:r>
              <a:rPr lang="pt-BR" sz="2800" dirty="0">
                <a:latin typeface="Comic Sans MS" pitchFamily="66" charset="0"/>
              </a:rPr>
              <a:t>, </a:t>
            </a:r>
            <a:r>
              <a:rPr lang="pt-BR" sz="2800" dirty="0" err="1">
                <a:latin typeface="Comic Sans MS" pitchFamily="66" charset="0"/>
              </a:rPr>
              <a:t>person</a:t>
            </a:r>
            <a:r>
              <a:rPr lang="pt-BR" sz="2800" dirty="0">
                <a:latin typeface="Comic Sans MS" pitchFamily="66" charset="0"/>
              </a:rPr>
              <a:t>... </a:t>
            </a:r>
            <a:r>
              <a:rPr lang="pt-BR" sz="2800" dirty="0" err="1">
                <a:latin typeface="Comic Sans MS" pitchFamily="66" charset="0"/>
              </a:rPr>
              <a:t>With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the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rest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of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the</a:t>
            </a:r>
            <a:r>
              <a:rPr lang="pt-BR" sz="2800" dirty="0">
                <a:latin typeface="Comic Sans MS" pitchFamily="66" charset="0"/>
              </a:rPr>
              <a:t> </a:t>
            </a:r>
            <a:r>
              <a:rPr lang="pt-BR" sz="2800" dirty="0" err="1">
                <a:latin typeface="Comic Sans MS" pitchFamily="66" charset="0"/>
              </a:rPr>
              <a:t>group</a:t>
            </a:r>
            <a:r>
              <a:rPr lang="pt-BR" sz="2800" dirty="0">
                <a:latin typeface="Comic Sans MS" pitchFamily="66" charset="0"/>
              </a:rPr>
              <a:t>)</a:t>
            </a:r>
          </a:p>
        </p:txBody>
      </p:sp>
      <p:sp>
        <p:nvSpPr>
          <p:cNvPr id="4" name="Retângulo 3"/>
          <p:cNvSpPr/>
          <p:nvPr/>
        </p:nvSpPr>
        <p:spPr>
          <a:xfrm>
            <a:off x="60649" y="2633770"/>
            <a:ext cx="4124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John is </a:t>
            </a:r>
            <a:r>
              <a:rPr lang="en-US" sz="2000" b="1" dirty="0">
                <a:latin typeface="Comic Sans MS" pitchFamily="66" charset="0"/>
              </a:rPr>
              <a:t>the tallest</a:t>
            </a:r>
            <a:r>
              <a:rPr lang="en-US" sz="2000" dirty="0">
                <a:latin typeface="Comic Sans MS" pitchFamily="66" charset="0"/>
              </a:rPr>
              <a:t> in the class.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83" y="5197532"/>
            <a:ext cx="7412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 This is </a:t>
            </a:r>
            <a:r>
              <a:rPr lang="en-US" sz="2000" b="1" dirty="0">
                <a:latin typeface="Comic Sans MS" pitchFamily="66" charset="0"/>
              </a:rPr>
              <a:t>the most expensive</a:t>
            </a:r>
            <a:r>
              <a:rPr lang="en-US" sz="2000" dirty="0">
                <a:latin typeface="Comic Sans MS" pitchFamily="66" charset="0"/>
              </a:rPr>
              <a:t> hotel I've ever stayed in.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191" y="3833891"/>
            <a:ext cx="5222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He's </a:t>
            </a:r>
            <a:r>
              <a:rPr lang="en-US" sz="2000" b="1" dirty="0">
                <a:latin typeface="Comic Sans MS" pitchFamily="66" charset="0"/>
              </a:rPr>
              <a:t>the best</a:t>
            </a:r>
            <a:r>
              <a:rPr lang="en-US" sz="2000" dirty="0">
                <a:latin typeface="Comic Sans MS" pitchFamily="66" charset="0"/>
              </a:rPr>
              <a:t> football player in the team.</a:t>
            </a:r>
            <a:endParaRPr lang="pt-BR" sz="2000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13" y="2219379"/>
            <a:ext cx="2180393" cy="14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ector de seta reta 8"/>
          <p:cNvCxnSpPr/>
          <p:nvPr/>
        </p:nvCxnSpPr>
        <p:spPr>
          <a:xfrm flipH="1">
            <a:off x="5580112" y="1969770"/>
            <a:ext cx="432048" cy="352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5878961" y="1721325"/>
            <a:ext cx="792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itchFamily="66" charset="0"/>
              </a:rPr>
              <a:t>John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88" y="3933209"/>
            <a:ext cx="1998586" cy="126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Conector de seta reta 21"/>
          <p:cNvCxnSpPr/>
          <p:nvPr/>
        </p:nvCxnSpPr>
        <p:spPr>
          <a:xfrm flipH="1">
            <a:off x="6980731" y="3681346"/>
            <a:ext cx="432048" cy="352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7278398" y="3429000"/>
            <a:ext cx="966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itchFamily="66" charset="0"/>
              </a:rPr>
              <a:t>The </a:t>
            </a:r>
            <a:r>
              <a:rPr lang="pt-BR" sz="1200" dirty="0" err="1">
                <a:latin typeface="Comic Sans MS" pitchFamily="66" charset="0"/>
              </a:rPr>
              <a:t>best</a:t>
            </a:r>
            <a:endParaRPr lang="pt-BR" sz="1200" dirty="0">
              <a:latin typeface="Comic Sans MS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6"/>
          <a:stretch/>
        </p:blipFill>
        <p:spPr bwMode="auto">
          <a:xfrm>
            <a:off x="1403648" y="5464477"/>
            <a:ext cx="1252995" cy="139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06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108520" y="182485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SUPERLATIVE</a:t>
            </a:r>
          </a:p>
          <a:p>
            <a:pPr algn="ctr"/>
            <a:r>
              <a:rPr lang="pt-BR" sz="6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245323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004" y="318592"/>
            <a:ext cx="91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ONE SYLLABLE ADJECTIVES –ADD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CHEAP – CHEAP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</a:t>
            </a:r>
          </a:p>
          <a:p>
            <a:r>
              <a:rPr lang="pt-BR" sz="2400" dirty="0">
                <a:latin typeface="Comic Sans MS" pitchFamily="66" charset="0"/>
              </a:rPr>
              <a:t>FAST – FAST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</a:t>
            </a:r>
          </a:p>
          <a:p>
            <a:r>
              <a:rPr lang="pt-BR" sz="2400" dirty="0">
                <a:latin typeface="Comic Sans MS" pitchFamily="66" charset="0"/>
              </a:rPr>
              <a:t>LIGHT - LIGHT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212976"/>
            <a:ext cx="91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Comic Sans MS" pitchFamily="66" charset="0"/>
              </a:rPr>
              <a:t>ONE SYLLABLE ADJECTIVES ENDING IN E –ADD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b="1" u="sng" dirty="0">
              <a:latin typeface="Comic Sans MS" pitchFamily="66" charset="0"/>
            </a:endParaRPr>
          </a:p>
          <a:p>
            <a:r>
              <a:rPr lang="pt-BR" sz="2400" dirty="0">
                <a:latin typeface="Comic Sans MS" pitchFamily="66" charset="0"/>
              </a:rPr>
              <a:t>NICE – NICE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</a:t>
            </a:r>
          </a:p>
          <a:p>
            <a:r>
              <a:rPr lang="pt-BR" sz="2400" dirty="0">
                <a:latin typeface="Comic Sans MS" pitchFamily="66" charset="0"/>
              </a:rPr>
              <a:t>FINE - FINE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</a:t>
            </a:r>
          </a:p>
          <a:p>
            <a:r>
              <a:rPr lang="pt-BR" sz="2400" dirty="0">
                <a:latin typeface="Comic Sans MS" pitchFamily="66" charset="0"/>
              </a:rPr>
              <a:t>WIDE - WIDE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3612659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1235</Words>
  <Application>Microsoft Office PowerPoint</Application>
  <PresentationFormat>On-screen Show (4:3)</PresentationFormat>
  <Paragraphs>295</Paragraphs>
  <Slides>36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Arial Black</vt:lpstr>
      <vt:lpstr>Arial Rounded MT Bold</vt:lpstr>
      <vt:lpstr>Bubblegum Sans</vt:lpstr>
      <vt:lpstr>Calibri</vt:lpstr>
      <vt:lpstr>Calibri Light</vt:lpstr>
      <vt:lpstr>Comic Sans MS</vt:lpstr>
      <vt:lpstr>Kristen ITC</vt:lpstr>
      <vt:lpstr>Patrick Hand</vt:lpstr>
      <vt:lpstr>Poppins Medium</vt:lpstr>
      <vt:lpstr>Ranchers</vt:lpstr>
      <vt:lpstr>Times New Roman</vt:lpstr>
      <vt:lpstr>Trebuchet MS</vt:lpstr>
      <vt:lpstr>Webdings</vt:lpstr>
      <vt:lpstr>Wingdings</vt:lpstr>
      <vt:lpstr>Tema do Office</vt:lpstr>
      <vt:lpstr>Office Theme</vt:lpstr>
      <vt:lpstr>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Comparative/Superlative Form</vt:lpstr>
      <vt:lpstr>Form</vt:lpstr>
      <vt:lpstr>Spelling</vt:lpstr>
      <vt:lpstr>IRREGULAR FORMS</vt:lpstr>
      <vt:lpstr>Adjectives</vt:lpstr>
      <vt:lpstr>Comparative form</vt:lpstr>
      <vt:lpstr>Superlative form (the)</vt:lpstr>
      <vt:lpstr>Complete the table</vt:lpstr>
      <vt:lpstr>Comparison of adjectives in sentences</vt:lpstr>
      <vt:lpstr>Spelling of the adjectives using the endings -er/-est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Celia</dc:creator>
  <cp:lastModifiedBy>GTR6</cp:lastModifiedBy>
  <cp:revision>11</cp:revision>
  <dcterms:created xsi:type="dcterms:W3CDTF">2020-04-03T15:59:12Z</dcterms:created>
  <dcterms:modified xsi:type="dcterms:W3CDTF">2025-11-24T10:25:13Z</dcterms:modified>
</cp:coreProperties>
</file>