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7.jpg" ContentType="image/jpeg"/>
  <Override PartName="/ppt/media/image8.jp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700" r:id="rId4"/>
  </p:sldMasterIdLst>
  <p:notesMasterIdLst>
    <p:notesMasterId r:id="rId65"/>
  </p:notesMasterIdLst>
  <p:sldIdLst>
    <p:sldId id="257" r:id="rId5"/>
    <p:sldId id="397" r:id="rId6"/>
    <p:sldId id="408" r:id="rId7"/>
    <p:sldId id="407" r:id="rId8"/>
    <p:sldId id="445" r:id="rId9"/>
    <p:sldId id="591" r:id="rId10"/>
    <p:sldId id="515" r:id="rId11"/>
    <p:sldId id="521" r:id="rId12"/>
    <p:sldId id="523" r:id="rId13"/>
    <p:sldId id="524" r:id="rId14"/>
    <p:sldId id="525" r:id="rId15"/>
    <p:sldId id="531" r:id="rId16"/>
    <p:sldId id="258" r:id="rId17"/>
    <p:sldId id="713" r:id="rId18"/>
    <p:sldId id="547" r:id="rId19"/>
    <p:sldId id="551" r:id="rId20"/>
    <p:sldId id="617" r:id="rId21"/>
    <p:sldId id="709" r:id="rId22"/>
    <p:sldId id="691" r:id="rId23"/>
    <p:sldId id="710" r:id="rId24"/>
    <p:sldId id="711" r:id="rId25"/>
    <p:sldId id="707" r:id="rId26"/>
    <p:sldId id="266" r:id="rId27"/>
    <p:sldId id="548" r:id="rId28"/>
    <p:sldId id="552" r:id="rId29"/>
    <p:sldId id="714" r:id="rId30"/>
    <p:sldId id="715" r:id="rId31"/>
    <p:sldId id="716" r:id="rId32"/>
    <p:sldId id="717" r:id="rId33"/>
    <p:sldId id="718" r:id="rId34"/>
    <p:sldId id="719" r:id="rId35"/>
    <p:sldId id="721" r:id="rId36"/>
    <p:sldId id="549" r:id="rId37"/>
    <p:sldId id="553" r:id="rId38"/>
    <p:sldId id="722" r:id="rId39"/>
    <p:sldId id="723" r:id="rId40"/>
    <p:sldId id="724" r:id="rId41"/>
    <p:sldId id="725" r:id="rId42"/>
    <p:sldId id="726" r:id="rId43"/>
    <p:sldId id="727" r:id="rId44"/>
    <p:sldId id="729" r:id="rId45"/>
    <p:sldId id="550" r:id="rId46"/>
    <p:sldId id="554" r:id="rId47"/>
    <p:sldId id="730" r:id="rId48"/>
    <p:sldId id="731" r:id="rId49"/>
    <p:sldId id="732" r:id="rId50"/>
    <p:sldId id="733" r:id="rId51"/>
    <p:sldId id="735" r:id="rId52"/>
    <p:sldId id="736" r:id="rId53"/>
    <p:sldId id="737" r:id="rId54"/>
    <p:sldId id="540" r:id="rId55"/>
    <p:sldId id="541" r:id="rId56"/>
    <p:sldId id="542" r:id="rId57"/>
    <p:sldId id="562" r:id="rId58"/>
    <p:sldId id="563" r:id="rId59"/>
    <p:sldId id="566" r:id="rId60"/>
    <p:sldId id="568" r:id="rId61"/>
    <p:sldId id="569" r:id="rId62"/>
    <p:sldId id="561" r:id="rId63"/>
    <p:sldId id="590"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CC2D60-8380-44F4-8C3B-DA23BF2FA32E}" type="datetimeFigureOut">
              <a:rPr lang="en-GB" smtClean="0"/>
              <a:t>23/11/2025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DBDDA5-655F-4A19-8596-1AC08834194F}" type="slidenum">
              <a:rPr lang="en-GB" smtClean="0"/>
              <a:t>‹#›</a:t>
            </a:fld>
            <a:endParaRPr lang="en-GB"/>
          </a:p>
        </p:txBody>
      </p:sp>
    </p:spTree>
    <p:extLst>
      <p:ext uri="{BB962C8B-B14F-4D97-AF65-F5344CB8AC3E}">
        <p14:creationId xmlns:p14="http://schemas.microsoft.com/office/powerpoint/2010/main" val="1110113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8b238304a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8b238304a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CDBDDA5-655F-4A19-8596-1AC08834194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037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CDBDDA5-655F-4A19-8596-1AC08834194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618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CDBDDA5-655F-4A19-8596-1AC08834194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7148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DBDDA5-655F-4A19-8596-1AC0883419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4598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8b238304a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8b238304a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9119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8b238304a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8b238304a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8131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8bca512db4_0_2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8bca512db4_0_22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extLst>
      <p:ext uri="{BB962C8B-B14F-4D97-AF65-F5344CB8AC3E}">
        <p14:creationId xmlns:p14="http://schemas.microsoft.com/office/powerpoint/2010/main" val="183730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CDBDDA5-655F-4A19-8596-1AC08834194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4638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CDBDDA5-655F-4A19-8596-1AC08834194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366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CDBDDA5-655F-4A19-8596-1AC08834194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1515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CDBDDA5-655F-4A19-8596-1AC08834194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345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CDBDDA5-655F-4A19-8596-1AC08834194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400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CFE2F3"/>
        </a:solidFill>
        <a:effectLst/>
      </p:bgPr>
    </p:bg>
    <p:spTree>
      <p:nvGrpSpPr>
        <p:cNvPr id="1" name="Shape 8"/>
        <p:cNvGrpSpPr/>
        <p:nvPr/>
      </p:nvGrpSpPr>
      <p:grpSpPr>
        <a:xfrm>
          <a:off x="0" y="0"/>
          <a:ext cx="0" cy="0"/>
          <a:chOff x="0" y="0"/>
          <a:chExt cx="0" cy="0"/>
        </a:xfrm>
      </p:grpSpPr>
      <p:sp>
        <p:nvSpPr>
          <p:cNvPr id="9" name="Google Shape;9;p2"/>
          <p:cNvSpPr/>
          <p:nvPr/>
        </p:nvSpPr>
        <p:spPr>
          <a:xfrm>
            <a:off x="955434" y="0"/>
            <a:ext cx="11439727" cy="6857979"/>
          </a:xfrm>
          <a:custGeom>
            <a:avLst/>
            <a:gdLst/>
            <a:ahLst/>
            <a:cxnLst/>
            <a:rect l="l" t="t" r="r" b="b"/>
            <a:pathLst>
              <a:path w="128517" h="78770" extrusionOk="0">
                <a:moveTo>
                  <a:pt x="35" y="1"/>
                </a:moveTo>
                <a:lnTo>
                  <a:pt x="0" y="78769"/>
                </a:lnTo>
                <a:lnTo>
                  <a:pt x="128517" y="78769"/>
                </a:lnTo>
                <a:cubicBezTo>
                  <a:pt x="61260" y="76442"/>
                  <a:pt x="7739" y="332"/>
                  <a:pt x="7739" y="332"/>
                </a:cubicBezTo>
                <a:lnTo>
                  <a:pt x="35"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339400" y="1514200"/>
            <a:ext cx="7513200" cy="3829600"/>
          </a:xfrm>
          <a:prstGeom prst="plaque">
            <a:avLst>
              <a:gd name="adj" fmla="val 11691"/>
            </a:avLst>
          </a:prstGeom>
          <a:solidFill>
            <a:schemeClr val="lt1"/>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11" name="Google Shape;11;p2"/>
          <p:cNvCxnSpPr/>
          <p:nvPr/>
        </p:nvCxnSpPr>
        <p:spPr>
          <a:xfrm>
            <a:off x="3430400" y="4155800"/>
            <a:ext cx="5331200" cy="0"/>
          </a:xfrm>
          <a:prstGeom prst="straightConnector1">
            <a:avLst/>
          </a:prstGeom>
          <a:noFill/>
          <a:ln w="19050" cap="flat" cmpd="sng">
            <a:solidFill>
              <a:schemeClr val="dk2"/>
            </a:solidFill>
            <a:prstDash val="solid"/>
            <a:round/>
            <a:headEnd type="none" w="med" len="med"/>
            <a:tailEnd type="none" w="med" len="med"/>
          </a:ln>
        </p:spPr>
      </p:cxnSp>
      <p:cxnSp>
        <p:nvCxnSpPr>
          <p:cNvPr id="12" name="Google Shape;12;p2"/>
          <p:cNvCxnSpPr/>
          <p:nvPr/>
        </p:nvCxnSpPr>
        <p:spPr>
          <a:xfrm>
            <a:off x="3430400" y="2963667"/>
            <a:ext cx="5331200" cy="0"/>
          </a:xfrm>
          <a:prstGeom prst="straightConnector1">
            <a:avLst/>
          </a:prstGeom>
          <a:noFill/>
          <a:ln w="19050" cap="flat" cmpd="sng">
            <a:solidFill>
              <a:schemeClr val="dk2"/>
            </a:solidFill>
            <a:prstDash val="solid"/>
            <a:round/>
            <a:headEnd type="none" w="med" len="med"/>
            <a:tailEnd type="none" w="med" len="med"/>
          </a:ln>
        </p:spPr>
      </p:cxnSp>
      <p:grpSp>
        <p:nvGrpSpPr>
          <p:cNvPr id="13" name="Google Shape;13;p2"/>
          <p:cNvGrpSpPr/>
          <p:nvPr/>
        </p:nvGrpSpPr>
        <p:grpSpPr>
          <a:xfrm rot="697126">
            <a:off x="11040250" y="-62237"/>
            <a:ext cx="1740524" cy="1795281"/>
            <a:chOff x="1492000" y="427450"/>
            <a:chExt cx="1188000" cy="1225375"/>
          </a:xfrm>
        </p:grpSpPr>
        <p:sp>
          <p:nvSpPr>
            <p:cNvPr id="14" name="Google Shape;14;p2"/>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 name="Google Shape;25;p2"/>
          <p:cNvSpPr txBox="1">
            <a:spLocks noGrp="1"/>
          </p:cNvSpPr>
          <p:nvPr>
            <p:ph type="ctrTitle"/>
          </p:nvPr>
        </p:nvSpPr>
        <p:spPr>
          <a:xfrm>
            <a:off x="3135800" y="1998467"/>
            <a:ext cx="5920400" cy="1930400"/>
          </a:xfrm>
          <a:prstGeom prst="rect">
            <a:avLst/>
          </a:prstGeom>
        </p:spPr>
        <p:txBody>
          <a:bodyPr spcFirstLastPara="1" wrap="square" lIns="0" tIns="0" rIns="0" bIns="0" anchor="ctr" anchorCtr="0">
            <a:noAutofit/>
          </a:bodyPr>
          <a:lstStyle>
            <a:lvl1pPr lvl="0" algn="ctr" rtl="0">
              <a:spcBef>
                <a:spcPts val="0"/>
              </a:spcBef>
              <a:spcAft>
                <a:spcPts val="0"/>
              </a:spcAft>
              <a:buSzPts val="5200"/>
              <a:buFont typeface="Itim"/>
              <a:buNone/>
              <a:defRPr sz="8000" b="1">
                <a:latin typeface="Itim"/>
                <a:ea typeface="Itim"/>
                <a:cs typeface="Itim"/>
                <a:sym typeface="Itim"/>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6" name="Google Shape;26;p2"/>
          <p:cNvSpPr txBox="1">
            <a:spLocks noGrp="1"/>
          </p:cNvSpPr>
          <p:nvPr>
            <p:ph type="subTitle" idx="1"/>
          </p:nvPr>
        </p:nvSpPr>
        <p:spPr>
          <a:xfrm>
            <a:off x="3135800" y="4382733"/>
            <a:ext cx="5920400" cy="47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7" name="Google Shape;27;p2"/>
          <p:cNvSpPr/>
          <p:nvPr/>
        </p:nvSpPr>
        <p:spPr>
          <a:xfrm>
            <a:off x="-67867" y="-28667"/>
            <a:ext cx="1028000" cy="6886800"/>
          </a:xfrm>
          <a:prstGeom prst="rect">
            <a:avLst/>
          </a:pr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 name="Google Shape;28;p2"/>
          <p:cNvGrpSpPr/>
          <p:nvPr/>
        </p:nvGrpSpPr>
        <p:grpSpPr>
          <a:xfrm rot="-1976796" flipH="1">
            <a:off x="7889975" y="5320178"/>
            <a:ext cx="4632472" cy="1185191"/>
            <a:chOff x="3809875" y="1963175"/>
            <a:chExt cx="1923600" cy="492150"/>
          </a:xfrm>
        </p:grpSpPr>
        <p:sp>
          <p:nvSpPr>
            <p:cNvPr id="29" name="Google Shape;29;p2"/>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 name="Google Shape;40;p2"/>
          <p:cNvGrpSpPr/>
          <p:nvPr/>
        </p:nvGrpSpPr>
        <p:grpSpPr>
          <a:xfrm rot="-375097">
            <a:off x="1638076" y="-337843"/>
            <a:ext cx="948989" cy="1057731"/>
            <a:chOff x="6554696" y="509501"/>
            <a:chExt cx="711709" cy="793261"/>
          </a:xfrm>
        </p:grpSpPr>
        <p:sp>
          <p:nvSpPr>
            <p:cNvPr id="41" name="Google Shape;41;p2"/>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 name="Google Shape;43;p2"/>
          <p:cNvGrpSpPr/>
          <p:nvPr/>
        </p:nvGrpSpPr>
        <p:grpSpPr>
          <a:xfrm rot="807122">
            <a:off x="1079067" y="6278203"/>
            <a:ext cx="3330068" cy="3202541"/>
            <a:chOff x="1857000" y="3245400"/>
            <a:chExt cx="1233825" cy="1186575"/>
          </a:xfrm>
        </p:grpSpPr>
        <p:sp>
          <p:nvSpPr>
            <p:cNvPr id="44" name="Google Shape;44;p2"/>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 name="Google Shape;50;p2"/>
          <p:cNvSpPr/>
          <p:nvPr/>
        </p:nvSpPr>
        <p:spPr>
          <a:xfrm rot="-381518">
            <a:off x="1756574" y="-194975"/>
            <a:ext cx="137244" cy="734988"/>
          </a:xfrm>
          <a:prstGeom prst="roundRect">
            <a:avLst>
              <a:gd name="adj" fmla="val 50000"/>
            </a:avLst>
          </a:prstGeom>
          <a:solidFill>
            <a:schemeClr val="lt2">
              <a:alpha val="4749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6601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DC6F202-E086-43E8-BC5F-C161767B9809}"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1068231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C6F202-E086-43E8-BC5F-C161767B9809}"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566212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6F202-E086-43E8-BC5F-C161767B9809}"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1151368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C6F202-E086-43E8-BC5F-C161767B9809}" type="datetimeFigureOut">
              <a:rPr lang="en-US" smtClean="0"/>
              <a:t>11/23/2025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516364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C6F202-E086-43E8-BC5F-C161767B9809}" type="datetimeFigureOut">
              <a:rPr lang="en-US" smtClean="0"/>
              <a:t>11/23/2025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493515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6F202-E086-43E8-BC5F-C161767B9809}" type="datetimeFigureOut">
              <a:rPr lang="en-US" smtClean="0"/>
              <a:t>11/23/2025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1354122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C6F202-E086-43E8-BC5F-C161767B9809}"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508788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C6F202-E086-43E8-BC5F-C161767B9809}"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2829285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6F202-E086-43E8-BC5F-C161767B9809}"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232246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6F202-E086-43E8-BC5F-C161767B9809}"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164743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9"/>
        <p:cNvGrpSpPr/>
        <p:nvPr/>
      </p:nvGrpSpPr>
      <p:grpSpPr>
        <a:xfrm>
          <a:off x="0" y="0"/>
          <a:ext cx="0" cy="0"/>
          <a:chOff x="0" y="0"/>
          <a:chExt cx="0" cy="0"/>
        </a:xfrm>
      </p:grpSpPr>
      <p:grpSp>
        <p:nvGrpSpPr>
          <p:cNvPr id="340" name="Google Shape;340;p13"/>
          <p:cNvGrpSpPr/>
          <p:nvPr/>
        </p:nvGrpSpPr>
        <p:grpSpPr>
          <a:xfrm>
            <a:off x="-2267" y="439"/>
            <a:ext cx="12196533" cy="6857124"/>
            <a:chOff x="238125" y="854700"/>
            <a:chExt cx="7142500" cy="4015650"/>
          </a:xfrm>
        </p:grpSpPr>
        <p:sp>
          <p:nvSpPr>
            <p:cNvPr id="341" name="Google Shape;341;p1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3"/>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1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1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1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0" name="Google Shape;360;p13"/>
          <p:cNvSpPr txBox="1">
            <a:spLocks noGrp="1"/>
          </p:cNvSpPr>
          <p:nvPr>
            <p:ph type="title"/>
          </p:nvPr>
        </p:nvSpPr>
        <p:spPr>
          <a:xfrm>
            <a:off x="1415433" y="1828033"/>
            <a:ext cx="3744000" cy="10076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80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61" name="Google Shape;361;p13"/>
          <p:cNvSpPr txBox="1">
            <a:spLocks noGrp="1"/>
          </p:cNvSpPr>
          <p:nvPr>
            <p:ph type="body" idx="1"/>
          </p:nvPr>
        </p:nvSpPr>
        <p:spPr>
          <a:xfrm>
            <a:off x="1415433" y="3491967"/>
            <a:ext cx="3744000" cy="1538000"/>
          </a:xfrm>
          <a:prstGeom prst="rect">
            <a:avLst/>
          </a:prstGeom>
        </p:spPr>
        <p:txBody>
          <a:bodyPr spcFirstLastPara="1" wrap="square" lIns="91425" tIns="91425" rIns="91425" bIns="91425" anchor="t" anchorCtr="0">
            <a:noAutofit/>
          </a:bodyPr>
          <a:lstStyle>
            <a:lvl1pPr marL="609585" lvl="0" indent="-406390" algn="ctr" rtl="0">
              <a:spcBef>
                <a:spcPts val="0"/>
              </a:spcBef>
              <a:spcAft>
                <a:spcPts val="0"/>
              </a:spcAft>
              <a:buSzPts val="1200"/>
              <a:buChar char="●"/>
              <a:defRPr sz="2133"/>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cxnSp>
        <p:nvCxnSpPr>
          <p:cNvPr id="362" name="Google Shape;362;p13"/>
          <p:cNvCxnSpPr/>
          <p:nvPr/>
        </p:nvCxnSpPr>
        <p:spPr>
          <a:xfrm>
            <a:off x="-83400" y="720000"/>
            <a:ext cx="12358800" cy="0"/>
          </a:xfrm>
          <a:prstGeom prst="straightConnector1">
            <a:avLst/>
          </a:prstGeom>
          <a:noFill/>
          <a:ln w="9525" cap="flat" cmpd="sng">
            <a:solidFill>
              <a:srgbClr val="6D9EEB"/>
            </a:solidFill>
            <a:prstDash val="solid"/>
            <a:round/>
            <a:headEnd type="none" w="med" len="med"/>
            <a:tailEnd type="none" w="med" len="med"/>
          </a:ln>
        </p:spPr>
      </p:cxnSp>
      <p:sp>
        <p:nvSpPr>
          <p:cNvPr id="363" name="Google Shape;363;p13"/>
          <p:cNvSpPr/>
          <p:nvPr/>
        </p:nvSpPr>
        <p:spPr>
          <a:xfrm>
            <a:off x="-19400" y="6681100"/>
            <a:ext cx="12213600" cy="208400"/>
          </a:xfrm>
          <a:prstGeom prst="rect">
            <a:avLst/>
          </a:pr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65444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CFE2F3"/>
        </a:solidFill>
        <a:effectLst/>
      </p:bgPr>
    </p:bg>
    <p:spTree>
      <p:nvGrpSpPr>
        <p:cNvPr id="1" name="Shape 8"/>
        <p:cNvGrpSpPr/>
        <p:nvPr/>
      </p:nvGrpSpPr>
      <p:grpSpPr>
        <a:xfrm>
          <a:off x="0" y="0"/>
          <a:ext cx="0" cy="0"/>
          <a:chOff x="0" y="0"/>
          <a:chExt cx="0" cy="0"/>
        </a:xfrm>
      </p:grpSpPr>
      <p:sp>
        <p:nvSpPr>
          <p:cNvPr id="9" name="Google Shape;9;p2"/>
          <p:cNvSpPr/>
          <p:nvPr/>
        </p:nvSpPr>
        <p:spPr>
          <a:xfrm>
            <a:off x="955434" y="0"/>
            <a:ext cx="11439727" cy="6857979"/>
          </a:xfrm>
          <a:custGeom>
            <a:avLst/>
            <a:gdLst/>
            <a:ahLst/>
            <a:cxnLst/>
            <a:rect l="l" t="t" r="r" b="b"/>
            <a:pathLst>
              <a:path w="128517" h="78770" extrusionOk="0">
                <a:moveTo>
                  <a:pt x="35" y="1"/>
                </a:moveTo>
                <a:lnTo>
                  <a:pt x="0" y="78769"/>
                </a:lnTo>
                <a:lnTo>
                  <a:pt x="128517" y="78769"/>
                </a:lnTo>
                <a:cubicBezTo>
                  <a:pt x="61260" y="76442"/>
                  <a:pt x="7739" y="332"/>
                  <a:pt x="7739" y="332"/>
                </a:cubicBezTo>
                <a:lnTo>
                  <a:pt x="35"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339400" y="1514200"/>
            <a:ext cx="7513200" cy="3829600"/>
          </a:xfrm>
          <a:prstGeom prst="plaque">
            <a:avLst>
              <a:gd name="adj" fmla="val 11691"/>
            </a:avLst>
          </a:prstGeom>
          <a:solidFill>
            <a:schemeClr val="lt1"/>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11" name="Google Shape;11;p2"/>
          <p:cNvCxnSpPr/>
          <p:nvPr/>
        </p:nvCxnSpPr>
        <p:spPr>
          <a:xfrm>
            <a:off x="3430400" y="4155800"/>
            <a:ext cx="5331200" cy="0"/>
          </a:xfrm>
          <a:prstGeom prst="straightConnector1">
            <a:avLst/>
          </a:prstGeom>
          <a:noFill/>
          <a:ln w="19050" cap="flat" cmpd="sng">
            <a:solidFill>
              <a:schemeClr val="dk2"/>
            </a:solidFill>
            <a:prstDash val="solid"/>
            <a:round/>
            <a:headEnd type="none" w="med" len="med"/>
            <a:tailEnd type="none" w="med" len="med"/>
          </a:ln>
        </p:spPr>
      </p:cxnSp>
      <p:cxnSp>
        <p:nvCxnSpPr>
          <p:cNvPr id="12" name="Google Shape;12;p2"/>
          <p:cNvCxnSpPr/>
          <p:nvPr/>
        </p:nvCxnSpPr>
        <p:spPr>
          <a:xfrm>
            <a:off x="3430400" y="2963667"/>
            <a:ext cx="5331200" cy="0"/>
          </a:xfrm>
          <a:prstGeom prst="straightConnector1">
            <a:avLst/>
          </a:prstGeom>
          <a:noFill/>
          <a:ln w="19050" cap="flat" cmpd="sng">
            <a:solidFill>
              <a:schemeClr val="dk2"/>
            </a:solidFill>
            <a:prstDash val="solid"/>
            <a:round/>
            <a:headEnd type="none" w="med" len="med"/>
            <a:tailEnd type="none" w="med" len="med"/>
          </a:ln>
        </p:spPr>
      </p:cxnSp>
      <p:grpSp>
        <p:nvGrpSpPr>
          <p:cNvPr id="13" name="Google Shape;13;p2"/>
          <p:cNvGrpSpPr/>
          <p:nvPr/>
        </p:nvGrpSpPr>
        <p:grpSpPr>
          <a:xfrm rot="697126">
            <a:off x="11040250" y="-62237"/>
            <a:ext cx="1740524" cy="1795281"/>
            <a:chOff x="1492000" y="427450"/>
            <a:chExt cx="1188000" cy="1225375"/>
          </a:xfrm>
        </p:grpSpPr>
        <p:sp>
          <p:nvSpPr>
            <p:cNvPr id="14" name="Google Shape;14;p2"/>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 name="Google Shape;25;p2"/>
          <p:cNvSpPr txBox="1">
            <a:spLocks noGrp="1"/>
          </p:cNvSpPr>
          <p:nvPr>
            <p:ph type="ctrTitle"/>
          </p:nvPr>
        </p:nvSpPr>
        <p:spPr>
          <a:xfrm>
            <a:off x="3135800" y="1998467"/>
            <a:ext cx="5920400" cy="1930400"/>
          </a:xfrm>
          <a:prstGeom prst="rect">
            <a:avLst/>
          </a:prstGeom>
        </p:spPr>
        <p:txBody>
          <a:bodyPr spcFirstLastPara="1" wrap="square" lIns="0" tIns="0" rIns="0" bIns="0" anchor="ctr" anchorCtr="0">
            <a:noAutofit/>
          </a:bodyPr>
          <a:lstStyle>
            <a:lvl1pPr lvl="0" algn="ctr" rtl="0">
              <a:spcBef>
                <a:spcPts val="0"/>
              </a:spcBef>
              <a:spcAft>
                <a:spcPts val="0"/>
              </a:spcAft>
              <a:buSzPts val="5200"/>
              <a:buFont typeface="Itim"/>
              <a:buNone/>
              <a:defRPr sz="8000" b="1">
                <a:latin typeface="Itim"/>
                <a:ea typeface="Itim"/>
                <a:cs typeface="Itim"/>
                <a:sym typeface="Itim"/>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6" name="Google Shape;26;p2"/>
          <p:cNvSpPr txBox="1">
            <a:spLocks noGrp="1"/>
          </p:cNvSpPr>
          <p:nvPr>
            <p:ph type="subTitle" idx="1"/>
          </p:nvPr>
        </p:nvSpPr>
        <p:spPr>
          <a:xfrm>
            <a:off x="3135800" y="4382733"/>
            <a:ext cx="5920400" cy="47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7" name="Google Shape;27;p2"/>
          <p:cNvSpPr/>
          <p:nvPr/>
        </p:nvSpPr>
        <p:spPr>
          <a:xfrm>
            <a:off x="-67867" y="-28667"/>
            <a:ext cx="1028000" cy="6886800"/>
          </a:xfrm>
          <a:prstGeom prst="rect">
            <a:avLst/>
          </a:pr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 name="Google Shape;28;p2"/>
          <p:cNvGrpSpPr/>
          <p:nvPr/>
        </p:nvGrpSpPr>
        <p:grpSpPr>
          <a:xfrm rot="-1976796" flipH="1">
            <a:off x="7889975" y="5320178"/>
            <a:ext cx="4632472" cy="1185191"/>
            <a:chOff x="3809875" y="1963175"/>
            <a:chExt cx="1923600" cy="492150"/>
          </a:xfrm>
        </p:grpSpPr>
        <p:sp>
          <p:nvSpPr>
            <p:cNvPr id="29" name="Google Shape;29;p2"/>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 name="Google Shape;40;p2"/>
          <p:cNvGrpSpPr/>
          <p:nvPr/>
        </p:nvGrpSpPr>
        <p:grpSpPr>
          <a:xfrm rot="-375097">
            <a:off x="1638076" y="-337843"/>
            <a:ext cx="948989" cy="1057731"/>
            <a:chOff x="6554696" y="509501"/>
            <a:chExt cx="711709" cy="793261"/>
          </a:xfrm>
        </p:grpSpPr>
        <p:sp>
          <p:nvSpPr>
            <p:cNvPr id="41" name="Google Shape;41;p2"/>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 name="Google Shape;43;p2"/>
          <p:cNvGrpSpPr/>
          <p:nvPr/>
        </p:nvGrpSpPr>
        <p:grpSpPr>
          <a:xfrm rot="807122">
            <a:off x="1079067" y="6278203"/>
            <a:ext cx="3330068" cy="3202541"/>
            <a:chOff x="1857000" y="3245400"/>
            <a:chExt cx="1233825" cy="1186575"/>
          </a:xfrm>
        </p:grpSpPr>
        <p:sp>
          <p:nvSpPr>
            <p:cNvPr id="44" name="Google Shape;44;p2"/>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 name="Google Shape;50;p2"/>
          <p:cNvSpPr/>
          <p:nvPr/>
        </p:nvSpPr>
        <p:spPr>
          <a:xfrm rot="-381518">
            <a:off x="1756574" y="-194975"/>
            <a:ext cx="137244" cy="734988"/>
          </a:xfrm>
          <a:prstGeom prst="roundRect">
            <a:avLst>
              <a:gd name="adj" fmla="val 50000"/>
            </a:avLst>
          </a:prstGeom>
          <a:solidFill>
            <a:schemeClr val="lt2">
              <a:alpha val="4749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7428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415600" y="2867800"/>
            <a:ext cx="11360800" cy="11224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Tree>
    <p:extLst>
      <p:ext uri="{BB962C8B-B14F-4D97-AF65-F5344CB8AC3E}">
        <p14:creationId xmlns:p14="http://schemas.microsoft.com/office/powerpoint/2010/main" val="1019771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0"/>
        <p:cNvGrpSpPr/>
        <p:nvPr/>
      </p:nvGrpSpPr>
      <p:grpSpPr>
        <a:xfrm>
          <a:off x="0" y="0"/>
          <a:ext cx="0" cy="0"/>
          <a:chOff x="0" y="0"/>
          <a:chExt cx="0" cy="0"/>
        </a:xfrm>
      </p:grpSpPr>
      <p:grpSp>
        <p:nvGrpSpPr>
          <p:cNvPr id="81" name="Google Shape;81;p5"/>
          <p:cNvGrpSpPr/>
          <p:nvPr/>
        </p:nvGrpSpPr>
        <p:grpSpPr>
          <a:xfrm>
            <a:off x="-232700" y="-29865"/>
            <a:ext cx="12649552" cy="6924065"/>
            <a:chOff x="-174525" y="-22399"/>
            <a:chExt cx="9487164" cy="5193049"/>
          </a:xfrm>
        </p:grpSpPr>
        <p:sp>
          <p:nvSpPr>
            <p:cNvPr id="82" name="Google Shape;82;p5"/>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83" name="Google Shape;83;p5"/>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84" name="Google Shape;84;p5"/>
            <p:cNvGrpSpPr/>
            <p:nvPr/>
          </p:nvGrpSpPr>
          <p:grpSpPr>
            <a:xfrm>
              <a:off x="263005" y="845117"/>
              <a:ext cx="3790149" cy="3960313"/>
              <a:chOff x="263005" y="845117"/>
              <a:chExt cx="3790149" cy="3960313"/>
            </a:xfrm>
          </p:grpSpPr>
          <p:sp>
            <p:nvSpPr>
              <p:cNvPr id="85" name="Google Shape;85;p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5"/>
            <p:cNvGrpSpPr/>
            <p:nvPr/>
          </p:nvGrpSpPr>
          <p:grpSpPr>
            <a:xfrm>
              <a:off x="5055305" y="845117"/>
              <a:ext cx="3790149" cy="3960313"/>
              <a:chOff x="263005" y="845117"/>
              <a:chExt cx="3790149" cy="3960313"/>
            </a:xfrm>
          </p:grpSpPr>
          <p:sp>
            <p:nvSpPr>
              <p:cNvPr id="101" name="Google Shape;101;p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116" name="Google Shape;116;p5"/>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117" name="Google Shape;117;p5"/>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18" name="Google Shape;118;p5"/>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19" name="Google Shape;119;p5"/>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20" name="Google Shape;120;p5"/>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21" name="Google Shape;121;p5"/>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122" name="Google Shape;122;p5"/>
          <p:cNvSpPr txBox="1">
            <a:spLocks noGrp="1"/>
          </p:cNvSpPr>
          <p:nvPr>
            <p:ph type="title"/>
          </p:nvPr>
        </p:nvSpPr>
        <p:spPr>
          <a:xfrm>
            <a:off x="960000" y="720000"/>
            <a:ext cx="4491600" cy="76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123" name="Google Shape;123;p5"/>
          <p:cNvSpPr txBox="1">
            <a:spLocks noGrp="1"/>
          </p:cNvSpPr>
          <p:nvPr>
            <p:ph type="subTitle" idx="1"/>
          </p:nvPr>
        </p:nvSpPr>
        <p:spPr>
          <a:xfrm>
            <a:off x="1209200" y="4389503"/>
            <a:ext cx="3341600" cy="45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4" name="Google Shape;124;p5"/>
          <p:cNvSpPr txBox="1">
            <a:spLocks noGrp="1"/>
          </p:cNvSpPr>
          <p:nvPr>
            <p:ph type="subTitle" idx="2"/>
          </p:nvPr>
        </p:nvSpPr>
        <p:spPr>
          <a:xfrm>
            <a:off x="7569200" y="4389503"/>
            <a:ext cx="3341600" cy="45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5" name="Google Shape;125;p5"/>
          <p:cNvSpPr txBox="1">
            <a:spLocks noGrp="1"/>
          </p:cNvSpPr>
          <p:nvPr>
            <p:ph type="subTitle" idx="3"/>
          </p:nvPr>
        </p:nvSpPr>
        <p:spPr>
          <a:xfrm>
            <a:off x="1209200" y="2112761"/>
            <a:ext cx="3341600" cy="5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6" name="Google Shape;126;p5"/>
          <p:cNvSpPr txBox="1">
            <a:spLocks noGrp="1"/>
          </p:cNvSpPr>
          <p:nvPr>
            <p:ph type="subTitle" idx="4"/>
          </p:nvPr>
        </p:nvSpPr>
        <p:spPr>
          <a:xfrm>
            <a:off x="7569200" y="2112761"/>
            <a:ext cx="3341600" cy="5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7" name="Google Shape;127;p5"/>
          <p:cNvSpPr txBox="1">
            <a:spLocks noGrp="1"/>
          </p:cNvSpPr>
          <p:nvPr>
            <p:ph type="subTitle" idx="5"/>
          </p:nvPr>
        </p:nvSpPr>
        <p:spPr>
          <a:xfrm>
            <a:off x="1209200" y="2768828"/>
            <a:ext cx="3341600" cy="763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8" name="Google Shape;128;p5"/>
          <p:cNvSpPr txBox="1">
            <a:spLocks noGrp="1"/>
          </p:cNvSpPr>
          <p:nvPr>
            <p:ph type="subTitle" idx="6"/>
          </p:nvPr>
        </p:nvSpPr>
        <p:spPr>
          <a:xfrm>
            <a:off x="7569200" y="2768828"/>
            <a:ext cx="3341600" cy="763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9" name="Google Shape;129;p5"/>
          <p:cNvSpPr txBox="1">
            <a:spLocks noGrp="1"/>
          </p:cNvSpPr>
          <p:nvPr>
            <p:ph type="subTitle" idx="7"/>
          </p:nvPr>
        </p:nvSpPr>
        <p:spPr>
          <a:xfrm>
            <a:off x="1209200" y="5006936"/>
            <a:ext cx="3341600" cy="763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30" name="Google Shape;130;p5"/>
          <p:cNvSpPr txBox="1">
            <a:spLocks noGrp="1"/>
          </p:cNvSpPr>
          <p:nvPr>
            <p:ph type="subTitle" idx="8"/>
          </p:nvPr>
        </p:nvSpPr>
        <p:spPr>
          <a:xfrm>
            <a:off x="7569200" y="5006936"/>
            <a:ext cx="3341600" cy="763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2056131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9"/>
        <p:cNvGrpSpPr/>
        <p:nvPr/>
      </p:nvGrpSpPr>
      <p:grpSpPr>
        <a:xfrm>
          <a:off x="0" y="0"/>
          <a:ext cx="0" cy="0"/>
          <a:chOff x="0" y="0"/>
          <a:chExt cx="0" cy="0"/>
        </a:xfrm>
      </p:grpSpPr>
      <p:grpSp>
        <p:nvGrpSpPr>
          <p:cNvPr id="340" name="Google Shape;340;p13"/>
          <p:cNvGrpSpPr/>
          <p:nvPr/>
        </p:nvGrpSpPr>
        <p:grpSpPr>
          <a:xfrm>
            <a:off x="-2267" y="439"/>
            <a:ext cx="12196533" cy="6857124"/>
            <a:chOff x="238125" y="854700"/>
            <a:chExt cx="7142500" cy="4015650"/>
          </a:xfrm>
        </p:grpSpPr>
        <p:sp>
          <p:nvSpPr>
            <p:cNvPr id="341" name="Google Shape;341;p1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3"/>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1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1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1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0" name="Google Shape;360;p13"/>
          <p:cNvSpPr txBox="1">
            <a:spLocks noGrp="1"/>
          </p:cNvSpPr>
          <p:nvPr>
            <p:ph type="title"/>
          </p:nvPr>
        </p:nvSpPr>
        <p:spPr>
          <a:xfrm>
            <a:off x="1415433" y="1828033"/>
            <a:ext cx="3744000" cy="10076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80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61" name="Google Shape;361;p13"/>
          <p:cNvSpPr txBox="1">
            <a:spLocks noGrp="1"/>
          </p:cNvSpPr>
          <p:nvPr>
            <p:ph type="body" idx="1"/>
          </p:nvPr>
        </p:nvSpPr>
        <p:spPr>
          <a:xfrm>
            <a:off x="1415433" y="3491967"/>
            <a:ext cx="3744000" cy="1538000"/>
          </a:xfrm>
          <a:prstGeom prst="rect">
            <a:avLst/>
          </a:prstGeom>
        </p:spPr>
        <p:txBody>
          <a:bodyPr spcFirstLastPara="1" wrap="square" lIns="91425" tIns="91425" rIns="91425" bIns="91425" anchor="t" anchorCtr="0">
            <a:noAutofit/>
          </a:bodyPr>
          <a:lstStyle>
            <a:lvl1pPr marL="609585" lvl="0" indent="-406390" algn="ctr" rtl="0">
              <a:spcBef>
                <a:spcPts val="0"/>
              </a:spcBef>
              <a:spcAft>
                <a:spcPts val="0"/>
              </a:spcAft>
              <a:buSzPts val="1200"/>
              <a:buChar char="●"/>
              <a:defRPr sz="2133"/>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cxnSp>
        <p:nvCxnSpPr>
          <p:cNvPr id="362" name="Google Shape;362;p13"/>
          <p:cNvCxnSpPr/>
          <p:nvPr/>
        </p:nvCxnSpPr>
        <p:spPr>
          <a:xfrm>
            <a:off x="-83400" y="720000"/>
            <a:ext cx="12358800" cy="0"/>
          </a:xfrm>
          <a:prstGeom prst="straightConnector1">
            <a:avLst/>
          </a:prstGeom>
          <a:noFill/>
          <a:ln w="9525" cap="flat" cmpd="sng">
            <a:solidFill>
              <a:srgbClr val="6D9EEB"/>
            </a:solidFill>
            <a:prstDash val="solid"/>
            <a:round/>
            <a:headEnd type="none" w="med" len="med"/>
            <a:tailEnd type="none" w="med" len="med"/>
          </a:ln>
        </p:spPr>
      </p:cxnSp>
      <p:sp>
        <p:nvSpPr>
          <p:cNvPr id="363" name="Google Shape;363;p13"/>
          <p:cNvSpPr/>
          <p:nvPr/>
        </p:nvSpPr>
        <p:spPr>
          <a:xfrm>
            <a:off x="-19400" y="6681100"/>
            <a:ext cx="12213600" cy="208400"/>
          </a:xfrm>
          <a:prstGeom prst="rect">
            <a:avLst/>
          </a:pr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97434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64"/>
        <p:cNvGrpSpPr/>
        <p:nvPr/>
      </p:nvGrpSpPr>
      <p:grpSpPr>
        <a:xfrm>
          <a:off x="0" y="0"/>
          <a:ext cx="0" cy="0"/>
          <a:chOff x="0" y="0"/>
          <a:chExt cx="0" cy="0"/>
        </a:xfrm>
      </p:grpSpPr>
      <p:grpSp>
        <p:nvGrpSpPr>
          <p:cNvPr id="365" name="Google Shape;365;p14"/>
          <p:cNvGrpSpPr/>
          <p:nvPr/>
        </p:nvGrpSpPr>
        <p:grpSpPr>
          <a:xfrm>
            <a:off x="-2267" y="439"/>
            <a:ext cx="12196533" cy="6857124"/>
            <a:chOff x="238125" y="854700"/>
            <a:chExt cx="7142500" cy="4015650"/>
          </a:xfrm>
        </p:grpSpPr>
        <p:sp>
          <p:nvSpPr>
            <p:cNvPr id="366" name="Google Shape;366;p1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1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1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1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1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1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1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1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1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1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4"/>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8" name="Google Shape;388;p14"/>
          <p:cNvSpPr txBox="1">
            <a:spLocks noGrp="1"/>
          </p:cNvSpPr>
          <p:nvPr>
            <p:ph type="subTitle" idx="1"/>
          </p:nvPr>
        </p:nvSpPr>
        <p:spPr>
          <a:xfrm>
            <a:off x="5311600" y="2344236"/>
            <a:ext cx="5920400" cy="1296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89" name="Google Shape;389;p14"/>
          <p:cNvSpPr txBox="1">
            <a:spLocks noGrp="1"/>
          </p:cNvSpPr>
          <p:nvPr>
            <p:ph type="ctrTitle"/>
          </p:nvPr>
        </p:nvSpPr>
        <p:spPr>
          <a:xfrm>
            <a:off x="7834400" y="3783336"/>
            <a:ext cx="3397600" cy="615600"/>
          </a:xfrm>
          <a:prstGeom prst="rect">
            <a:avLst/>
          </a:prstGeom>
        </p:spPr>
        <p:txBody>
          <a:bodyPr spcFirstLastPara="1" wrap="square" lIns="0" tIns="0" rIns="0" bIns="0" anchor="ctr" anchorCtr="0">
            <a:noAutofit/>
          </a:bodyPr>
          <a:lstStyle>
            <a:lvl1pPr lvl="0" algn="r" rtl="0">
              <a:spcBef>
                <a:spcPts val="0"/>
              </a:spcBef>
              <a:spcAft>
                <a:spcPts val="0"/>
              </a:spcAft>
              <a:buSzPts val="5200"/>
              <a:buNone/>
              <a:defRPr sz="21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grpSp>
        <p:nvGrpSpPr>
          <p:cNvPr id="390" name="Google Shape;390;p14"/>
          <p:cNvGrpSpPr/>
          <p:nvPr/>
        </p:nvGrpSpPr>
        <p:grpSpPr>
          <a:xfrm>
            <a:off x="10231679" y="-383351"/>
            <a:ext cx="1051683" cy="1148784"/>
            <a:chOff x="7673759" y="-287513"/>
            <a:chExt cx="788762" cy="861588"/>
          </a:xfrm>
        </p:grpSpPr>
        <p:grpSp>
          <p:nvGrpSpPr>
            <p:cNvPr id="391" name="Google Shape;391;p14"/>
            <p:cNvGrpSpPr/>
            <p:nvPr/>
          </p:nvGrpSpPr>
          <p:grpSpPr>
            <a:xfrm rot="350572">
              <a:off x="7712287" y="-253348"/>
              <a:ext cx="711705" cy="793257"/>
              <a:chOff x="6554696" y="509501"/>
              <a:chExt cx="711709" cy="793261"/>
            </a:xfrm>
          </p:grpSpPr>
          <p:sp>
            <p:nvSpPr>
              <p:cNvPr id="392" name="Google Shape;392;p14"/>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4"/>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4" name="Google Shape;394;p14"/>
            <p:cNvSpPr/>
            <p:nvPr/>
          </p:nvSpPr>
          <p:spPr>
            <a:xfrm rot="442426">
              <a:off x="8229710" y="-161880"/>
              <a:ext cx="102851" cy="551273"/>
            </a:xfrm>
            <a:prstGeom prst="roundRect">
              <a:avLst>
                <a:gd name="adj" fmla="val 50000"/>
              </a:avLst>
            </a:prstGeom>
            <a:solidFill>
              <a:schemeClr val="lt2">
                <a:alpha val="47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044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33"/>
        <p:cNvGrpSpPr/>
        <p:nvPr/>
      </p:nvGrpSpPr>
      <p:grpSpPr>
        <a:xfrm>
          <a:off x="0" y="0"/>
          <a:ext cx="0" cy="0"/>
          <a:chOff x="0" y="0"/>
          <a:chExt cx="0" cy="0"/>
        </a:xfrm>
      </p:grpSpPr>
      <p:grpSp>
        <p:nvGrpSpPr>
          <p:cNvPr id="534" name="Google Shape;534;p19"/>
          <p:cNvGrpSpPr/>
          <p:nvPr/>
        </p:nvGrpSpPr>
        <p:grpSpPr>
          <a:xfrm>
            <a:off x="-2267" y="439"/>
            <a:ext cx="12196533" cy="6857124"/>
            <a:chOff x="238125" y="854700"/>
            <a:chExt cx="7142500" cy="4015650"/>
          </a:xfrm>
        </p:grpSpPr>
        <p:sp>
          <p:nvSpPr>
            <p:cNvPr id="535" name="Google Shape;535;p19"/>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9"/>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9"/>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9"/>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9"/>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9"/>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9"/>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9"/>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9"/>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9"/>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9"/>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9"/>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9"/>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9"/>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7" name="Google Shape;557;p19"/>
          <p:cNvSpPr txBox="1">
            <a:spLocks noGrp="1"/>
          </p:cNvSpPr>
          <p:nvPr>
            <p:ph type="title"/>
          </p:nvPr>
        </p:nvSpPr>
        <p:spPr>
          <a:xfrm>
            <a:off x="960000" y="720000"/>
            <a:ext cx="6432800" cy="13248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755040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2"/>
            <a:ext cx="48768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D30BB376-B19C-488D-ABEB-03C7E6E9E3E0}" type="datetimeFigureOut">
              <a:rPr lang="en-US" smtClean="0"/>
              <a:pPr/>
              <a:t>11/23/2025</a:t>
            </a:fld>
            <a:endParaRPr lang="en-US" dirty="0"/>
          </a:p>
        </p:txBody>
      </p:sp>
      <p:sp>
        <p:nvSpPr>
          <p:cNvPr id="11" name="Slide Number Placeholder 10"/>
          <p:cNvSpPr>
            <a:spLocks noGrp="1"/>
          </p:cNvSpPr>
          <p:nvPr>
            <p:ph type="sldNum" sz="quarter" idx="11"/>
          </p:nvPr>
        </p:nvSpPr>
        <p:spPr/>
        <p:txBody>
          <a:bodyPr/>
          <a:lstStyle/>
          <a:p>
            <a:fld id="{629637A9-119A-49DA-BD12-AAC58B377D80}"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583396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186"/>
        <p:cNvGrpSpPr/>
        <p:nvPr/>
      </p:nvGrpSpPr>
      <p:grpSpPr>
        <a:xfrm>
          <a:off x="0" y="0"/>
          <a:ext cx="0" cy="0"/>
          <a:chOff x="0" y="0"/>
          <a:chExt cx="0" cy="0"/>
        </a:xfrm>
      </p:grpSpPr>
      <p:sp>
        <p:nvSpPr>
          <p:cNvPr id="187" name="Google Shape;187;p1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8" name="Google Shape;188;p13"/>
          <p:cNvSpPr txBox="1">
            <a:spLocks noGrp="1"/>
          </p:cNvSpPr>
          <p:nvPr>
            <p:ph type="subTitle" idx="1"/>
          </p:nvPr>
        </p:nvSpPr>
        <p:spPr>
          <a:xfrm>
            <a:off x="960000" y="2919433"/>
            <a:ext cx="3074000" cy="83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89" name="Google Shape;189;p13"/>
          <p:cNvSpPr txBox="1">
            <a:spLocks noGrp="1"/>
          </p:cNvSpPr>
          <p:nvPr>
            <p:ph type="subTitle" idx="2"/>
          </p:nvPr>
        </p:nvSpPr>
        <p:spPr>
          <a:xfrm>
            <a:off x="4559028" y="2919433"/>
            <a:ext cx="3074000" cy="83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90" name="Google Shape;190;p13"/>
          <p:cNvSpPr txBox="1">
            <a:spLocks noGrp="1"/>
          </p:cNvSpPr>
          <p:nvPr>
            <p:ph type="subTitle" idx="3"/>
          </p:nvPr>
        </p:nvSpPr>
        <p:spPr>
          <a:xfrm>
            <a:off x="960000" y="5133867"/>
            <a:ext cx="3074000" cy="83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91" name="Google Shape;191;p13"/>
          <p:cNvSpPr txBox="1">
            <a:spLocks noGrp="1"/>
          </p:cNvSpPr>
          <p:nvPr>
            <p:ph type="subTitle" idx="4"/>
          </p:nvPr>
        </p:nvSpPr>
        <p:spPr>
          <a:xfrm>
            <a:off x="4559028" y="5133867"/>
            <a:ext cx="3074000" cy="83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92" name="Google Shape;192;p13"/>
          <p:cNvSpPr txBox="1">
            <a:spLocks noGrp="1"/>
          </p:cNvSpPr>
          <p:nvPr>
            <p:ph type="subTitle" idx="5"/>
          </p:nvPr>
        </p:nvSpPr>
        <p:spPr>
          <a:xfrm>
            <a:off x="8158065" y="2919433"/>
            <a:ext cx="3074000" cy="83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93" name="Google Shape;193;p13"/>
          <p:cNvSpPr txBox="1">
            <a:spLocks noGrp="1"/>
          </p:cNvSpPr>
          <p:nvPr>
            <p:ph type="subTitle" idx="6"/>
          </p:nvPr>
        </p:nvSpPr>
        <p:spPr>
          <a:xfrm>
            <a:off x="8158065" y="5133867"/>
            <a:ext cx="3074000" cy="83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94" name="Google Shape;194;p13"/>
          <p:cNvSpPr txBox="1">
            <a:spLocks noGrp="1"/>
          </p:cNvSpPr>
          <p:nvPr>
            <p:ph type="title" idx="7" hasCustomPrompt="1"/>
          </p:nvPr>
        </p:nvSpPr>
        <p:spPr>
          <a:xfrm>
            <a:off x="1091203" y="1696277"/>
            <a:ext cx="979600" cy="5968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95" name="Google Shape;195;p13"/>
          <p:cNvSpPr txBox="1">
            <a:spLocks noGrp="1"/>
          </p:cNvSpPr>
          <p:nvPr>
            <p:ph type="title" idx="8" hasCustomPrompt="1"/>
          </p:nvPr>
        </p:nvSpPr>
        <p:spPr>
          <a:xfrm>
            <a:off x="1091203" y="3910721"/>
            <a:ext cx="979600" cy="5968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96" name="Google Shape;196;p13"/>
          <p:cNvSpPr txBox="1">
            <a:spLocks noGrp="1"/>
          </p:cNvSpPr>
          <p:nvPr>
            <p:ph type="title" idx="9" hasCustomPrompt="1"/>
          </p:nvPr>
        </p:nvSpPr>
        <p:spPr>
          <a:xfrm>
            <a:off x="4690236" y="1696277"/>
            <a:ext cx="979600" cy="5968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97" name="Google Shape;197;p13"/>
          <p:cNvSpPr txBox="1">
            <a:spLocks noGrp="1"/>
          </p:cNvSpPr>
          <p:nvPr>
            <p:ph type="title" idx="13" hasCustomPrompt="1"/>
          </p:nvPr>
        </p:nvSpPr>
        <p:spPr>
          <a:xfrm>
            <a:off x="4690236" y="3910721"/>
            <a:ext cx="979600" cy="5968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98" name="Google Shape;198;p13"/>
          <p:cNvSpPr txBox="1">
            <a:spLocks noGrp="1"/>
          </p:cNvSpPr>
          <p:nvPr>
            <p:ph type="title" idx="14" hasCustomPrompt="1"/>
          </p:nvPr>
        </p:nvSpPr>
        <p:spPr>
          <a:xfrm>
            <a:off x="8289269" y="1696277"/>
            <a:ext cx="979600" cy="5968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99" name="Google Shape;199;p13"/>
          <p:cNvSpPr txBox="1">
            <a:spLocks noGrp="1"/>
          </p:cNvSpPr>
          <p:nvPr>
            <p:ph type="title" idx="15" hasCustomPrompt="1"/>
          </p:nvPr>
        </p:nvSpPr>
        <p:spPr>
          <a:xfrm>
            <a:off x="8289269" y="3910721"/>
            <a:ext cx="979600" cy="5968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00" name="Google Shape;200;p13"/>
          <p:cNvSpPr txBox="1">
            <a:spLocks noGrp="1"/>
          </p:cNvSpPr>
          <p:nvPr>
            <p:ph type="subTitle" idx="16"/>
          </p:nvPr>
        </p:nvSpPr>
        <p:spPr>
          <a:xfrm>
            <a:off x="960000" y="2458467"/>
            <a:ext cx="3074000" cy="645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3200">
                <a:solidFill>
                  <a:schemeClr val="dk1"/>
                </a:solidFill>
                <a:latin typeface="Luckiest Guy"/>
                <a:ea typeface="Luckiest Guy"/>
                <a:cs typeface="Luckiest Guy"/>
                <a:sym typeface="Luckiest Guy"/>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01" name="Google Shape;201;p13"/>
          <p:cNvSpPr txBox="1">
            <a:spLocks noGrp="1"/>
          </p:cNvSpPr>
          <p:nvPr>
            <p:ph type="subTitle" idx="17"/>
          </p:nvPr>
        </p:nvSpPr>
        <p:spPr>
          <a:xfrm>
            <a:off x="4559033" y="2458467"/>
            <a:ext cx="3074000" cy="645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3200">
                <a:solidFill>
                  <a:schemeClr val="dk1"/>
                </a:solidFill>
                <a:latin typeface="Luckiest Guy"/>
                <a:ea typeface="Luckiest Guy"/>
                <a:cs typeface="Luckiest Guy"/>
                <a:sym typeface="Luckiest Guy"/>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02" name="Google Shape;202;p13"/>
          <p:cNvSpPr txBox="1">
            <a:spLocks noGrp="1"/>
          </p:cNvSpPr>
          <p:nvPr>
            <p:ph type="subTitle" idx="18"/>
          </p:nvPr>
        </p:nvSpPr>
        <p:spPr>
          <a:xfrm>
            <a:off x="8158067" y="2458467"/>
            <a:ext cx="3074000" cy="645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3200">
                <a:solidFill>
                  <a:schemeClr val="dk1"/>
                </a:solidFill>
                <a:latin typeface="Luckiest Guy"/>
                <a:ea typeface="Luckiest Guy"/>
                <a:cs typeface="Luckiest Guy"/>
                <a:sym typeface="Luckiest Guy"/>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03" name="Google Shape;203;p13"/>
          <p:cNvSpPr txBox="1">
            <a:spLocks noGrp="1"/>
          </p:cNvSpPr>
          <p:nvPr>
            <p:ph type="subTitle" idx="19"/>
          </p:nvPr>
        </p:nvSpPr>
        <p:spPr>
          <a:xfrm>
            <a:off x="960000" y="4672967"/>
            <a:ext cx="3074000" cy="645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3200">
                <a:solidFill>
                  <a:schemeClr val="dk1"/>
                </a:solidFill>
                <a:latin typeface="Luckiest Guy"/>
                <a:ea typeface="Luckiest Guy"/>
                <a:cs typeface="Luckiest Guy"/>
                <a:sym typeface="Luckiest Guy"/>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04" name="Google Shape;204;p13"/>
          <p:cNvSpPr txBox="1">
            <a:spLocks noGrp="1"/>
          </p:cNvSpPr>
          <p:nvPr>
            <p:ph type="subTitle" idx="20"/>
          </p:nvPr>
        </p:nvSpPr>
        <p:spPr>
          <a:xfrm>
            <a:off x="4559033" y="4672967"/>
            <a:ext cx="3074000" cy="645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3200">
                <a:solidFill>
                  <a:schemeClr val="dk1"/>
                </a:solidFill>
                <a:latin typeface="Luckiest Guy"/>
                <a:ea typeface="Luckiest Guy"/>
                <a:cs typeface="Luckiest Guy"/>
                <a:sym typeface="Luckiest Guy"/>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05" name="Google Shape;205;p13"/>
          <p:cNvSpPr txBox="1">
            <a:spLocks noGrp="1"/>
          </p:cNvSpPr>
          <p:nvPr>
            <p:ph type="subTitle" idx="21"/>
          </p:nvPr>
        </p:nvSpPr>
        <p:spPr>
          <a:xfrm>
            <a:off x="8158067" y="4672967"/>
            <a:ext cx="3074000" cy="645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3200">
                <a:solidFill>
                  <a:schemeClr val="dk1"/>
                </a:solidFill>
                <a:latin typeface="Luckiest Guy"/>
                <a:ea typeface="Luckiest Guy"/>
                <a:cs typeface="Luckiest Guy"/>
                <a:sym typeface="Luckiest Guy"/>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206" name="Google Shape;206;p13"/>
          <p:cNvGrpSpPr/>
          <p:nvPr/>
        </p:nvGrpSpPr>
        <p:grpSpPr>
          <a:xfrm>
            <a:off x="-335133" y="101595"/>
            <a:ext cx="12863200" cy="596805"/>
            <a:chOff x="-251350" y="76196"/>
            <a:chExt cx="9647400" cy="447604"/>
          </a:xfrm>
        </p:grpSpPr>
        <p:sp>
          <p:nvSpPr>
            <p:cNvPr id="207" name="Google Shape;207;p13"/>
            <p:cNvSpPr/>
            <p:nvPr/>
          </p:nvSpPr>
          <p:spPr>
            <a:xfrm flipH="1">
              <a:off x="-251350" y="76200"/>
              <a:ext cx="9647400" cy="447600"/>
            </a:xfrm>
            <a:prstGeom prst="rect">
              <a:avLst/>
            </a:prstGeom>
            <a:solidFill>
              <a:schemeClr val="dk2"/>
            </a:solidFill>
            <a:ln w="28575" cap="flat" cmpd="sng">
              <a:solidFill>
                <a:srgbClr val="FF6C9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Anaheim"/>
                <a:ea typeface="Anaheim"/>
                <a:cs typeface="Anaheim"/>
                <a:sym typeface="Anaheim"/>
              </a:endParaRPr>
            </a:p>
          </p:txBody>
        </p:sp>
        <p:sp>
          <p:nvSpPr>
            <p:cNvPr id="208" name="Google Shape;208;p13"/>
            <p:cNvSpPr/>
            <p:nvPr/>
          </p:nvSpPr>
          <p:spPr>
            <a:xfrm flipH="1">
              <a:off x="3477451" y="76196"/>
              <a:ext cx="2189100" cy="447600"/>
            </a:xfrm>
            <a:prstGeom prst="rect">
              <a:avLst/>
            </a:prstGeom>
            <a:solidFill>
              <a:srgbClr val="FF0065"/>
            </a:solidFill>
            <a:ln w="28575" cap="flat" cmpd="sng">
              <a:solidFill>
                <a:srgbClr val="FF6C9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Anaheim"/>
                <a:ea typeface="Anaheim"/>
                <a:cs typeface="Anaheim"/>
                <a:sym typeface="Anaheim"/>
              </a:endParaRPr>
            </a:p>
          </p:txBody>
        </p:sp>
      </p:grpSp>
      <p:grpSp>
        <p:nvGrpSpPr>
          <p:cNvPr id="209" name="Google Shape;209;p13"/>
          <p:cNvGrpSpPr/>
          <p:nvPr/>
        </p:nvGrpSpPr>
        <p:grpSpPr>
          <a:xfrm>
            <a:off x="-335133" y="6141395"/>
            <a:ext cx="12863200" cy="596805"/>
            <a:chOff x="-251350" y="4606046"/>
            <a:chExt cx="9647400" cy="447604"/>
          </a:xfrm>
        </p:grpSpPr>
        <p:sp>
          <p:nvSpPr>
            <p:cNvPr id="210" name="Google Shape;210;p13"/>
            <p:cNvSpPr/>
            <p:nvPr/>
          </p:nvSpPr>
          <p:spPr>
            <a:xfrm flipH="1">
              <a:off x="-251350" y="4606050"/>
              <a:ext cx="9647400" cy="447600"/>
            </a:xfrm>
            <a:prstGeom prst="rect">
              <a:avLst/>
            </a:prstGeom>
            <a:solidFill>
              <a:schemeClr val="dk2"/>
            </a:solidFill>
            <a:ln w="28575" cap="flat" cmpd="sng">
              <a:solidFill>
                <a:srgbClr val="FF6C9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Anaheim"/>
                <a:ea typeface="Anaheim"/>
                <a:cs typeface="Anaheim"/>
                <a:sym typeface="Anaheim"/>
              </a:endParaRPr>
            </a:p>
          </p:txBody>
        </p:sp>
        <p:sp>
          <p:nvSpPr>
            <p:cNvPr id="211" name="Google Shape;211;p13"/>
            <p:cNvSpPr/>
            <p:nvPr/>
          </p:nvSpPr>
          <p:spPr>
            <a:xfrm flipH="1">
              <a:off x="3477451" y="4606046"/>
              <a:ext cx="2189100" cy="447600"/>
            </a:xfrm>
            <a:prstGeom prst="rect">
              <a:avLst/>
            </a:prstGeom>
            <a:solidFill>
              <a:srgbClr val="FF0065"/>
            </a:solidFill>
            <a:ln w="28575" cap="flat" cmpd="sng">
              <a:solidFill>
                <a:srgbClr val="FF6C9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Anaheim"/>
                <a:ea typeface="Anaheim"/>
                <a:cs typeface="Anaheim"/>
                <a:sym typeface="Anaheim"/>
              </a:endParaRPr>
            </a:p>
          </p:txBody>
        </p:sp>
      </p:grpSp>
      <p:grpSp>
        <p:nvGrpSpPr>
          <p:cNvPr id="212" name="Google Shape;212;p13"/>
          <p:cNvGrpSpPr/>
          <p:nvPr/>
        </p:nvGrpSpPr>
        <p:grpSpPr>
          <a:xfrm>
            <a:off x="4942167" y="194490"/>
            <a:ext cx="2307669" cy="6451300"/>
            <a:chOff x="3706625" y="145867"/>
            <a:chExt cx="1730752" cy="4838475"/>
          </a:xfrm>
        </p:grpSpPr>
        <p:grpSp>
          <p:nvGrpSpPr>
            <p:cNvPr id="213" name="Google Shape;213;p13"/>
            <p:cNvGrpSpPr/>
            <p:nvPr/>
          </p:nvGrpSpPr>
          <p:grpSpPr>
            <a:xfrm>
              <a:off x="3706625" y="145867"/>
              <a:ext cx="1730752" cy="312900"/>
              <a:chOff x="3788167" y="69667"/>
              <a:chExt cx="1730752" cy="312900"/>
            </a:xfrm>
          </p:grpSpPr>
          <p:sp>
            <p:nvSpPr>
              <p:cNvPr id="214" name="Google Shape;214;p13"/>
              <p:cNvSpPr/>
              <p:nvPr/>
            </p:nvSpPr>
            <p:spPr>
              <a:xfrm flipH="1">
                <a:off x="5206020" y="69667"/>
                <a:ext cx="312900" cy="312900"/>
              </a:xfrm>
              <a:prstGeom prst="heart">
                <a:avLst/>
              </a:prstGeom>
              <a:solidFill>
                <a:srgbClr val="FFFFFF">
                  <a:alpha val="377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Anaheim"/>
                  <a:ea typeface="Anaheim"/>
                  <a:cs typeface="Anaheim"/>
                  <a:sym typeface="Anaheim"/>
                </a:endParaRPr>
              </a:p>
            </p:txBody>
          </p:sp>
          <p:sp>
            <p:nvSpPr>
              <p:cNvPr id="215" name="Google Shape;215;p13"/>
              <p:cNvSpPr/>
              <p:nvPr/>
            </p:nvSpPr>
            <p:spPr>
              <a:xfrm flipH="1">
                <a:off x="4727160" y="69667"/>
                <a:ext cx="312900" cy="312900"/>
              </a:xfrm>
              <a:prstGeom prst="heart">
                <a:avLst/>
              </a:prstGeom>
              <a:solidFill>
                <a:srgbClr val="FFFFFF">
                  <a:alpha val="377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Anaheim"/>
                  <a:ea typeface="Anaheim"/>
                  <a:cs typeface="Anaheim"/>
                  <a:sym typeface="Anaheim"/>
                </a:endParaRPr>
              </a:p>
            </p:txBody>
          </p:sp>
          <p:sp>
            <p:nvSpPr>
              <p:cNvPr id="216" name="Google Shape;216;p13"/>
              <p:cNvSpPr/>
              <p:nvPr/>
            </p:nvSpPr>
            <p:spPr>
              <a:xfrm flipH="1">
                <a:off x="4267028" y="69667"/>
                <a:ext cx="312900" cy="312900"/>
              </a:xfrm>
              <a:prstGeom prst="heart">
                <a:avLst/>
              </a:prstGeom>
              <a:solidFill>
                <a:srgbClr val="FFFFFF">
                  <a:alpha val="377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Anaheim"/>
                  <a:ea typeface="Anaheim"/>
                  <a:cs typeface="Anaheim"/>
                  <a:sym typeface="Anaheim"/>
                </a:endParaRPr>
              </a:p>
            </p:txBody>
          </p:sp>
          <p:sp>
            <p:nvSpPr>
              <p:cNvPr id="217" name="Google Shape;217;p13"/>
              <p:cNvSpPr/>
              <p:nvPr/>
            </p:nvSpPr>
            <p:spPr>
              <a:xfrm flipH="1">
                <a:off x="3788167" y="69667"/>
                <a:ext cx="312900" cy="312900"/>
              </a:xfrm>
              <a:prstGeom prst="heart">
                <a:avLst/>
              </a:prstGeom>
              <a:solidFill>
                <a:srgbClr val="FFFFFF">
                  <a:alpha val="377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Anaheim"/>
                  <a:ea typeface="Anaheim"/>
                  <a:cs typeface="Anaheim"/>
                  <a:sym typeface="Anaheim"/>
                </a:endParaRPr>
              </a:p>
            </p:txBody>
          </p:sp>
        </p:grpSp>
        <p:grpSp>
          <p:nvGrpSpPr>
            <p:cNvPr id="218" name="Google Shape;218;p13"/>
            <p:cNvGrpSpPr/>
            <p:nvPr/>
          </p:nvGrpSpPr>
          <p:grpSpPr>
            <a:xfrm>
              <a:off x="3706625" y="4671442"/>
              <a:ext cx="1730752" cy="312900"/>
              <a:chOff x="3788167" y="69667"/>
              <a:chExt cx="1730752" cy="312900"/>
            </a:xfrm>
          </p:grpSpPr>
          <p:sp>
            <p:nvSpPr>
              <p:cNvPr id="219" name="Google Shape;219;p13"/>
              <p:cNvSpPr/>
              <p:nvPr/>
            </p:nvSpPr>
            <p:spPr>
              <a:xfrm flipH="1">
                <a:off x="5206020" y="69667"/>
                <a:ext cx="312900" cy="312900"/>
              </a:xfrm>
              <a:prstGeom prst="heart">
                <a:avLst/>
              </a:prstGeom>
              <a:solidFill>
                <a:srgbClr val="FFFFFF">
                  <a:alpha val="377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Anaheim"/>
                  <a:ea typeface="Anaheim"/>
                  <a:cs typeface="Anaheim"/>
                  <a:sym typeface="Anaheim"/>
                </a:endParaRPr>
              </a:p>
            </p:txBody>
          </p:sp>
          <p:sp>
            <p:nvSpPr>
              <p:cNvPr id="220" name="Google Shape;220;p13"/>
              <p:cNvSpPr/>
              <p:nvPr/>
            </p:nvSpPr>
            <p:spPr>
              <a:xfrm flipH="1">
                <a:off x="4727160" y="69667"/>
                <a:ext cx="312900" cy="312900"/>
              </a:xfrm>
              <a:prstGeom prst="heart">
                <a:avLst/>
              </a:prstGeom>
              <a:solidFill>
                <a:srgbClr val="FFFFFF">
                  <a:alpha val="377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Anaheim"/>
                  <a:ea typeface="Anaheim"/>
                  <a:cs typeface="Anaheim"/>
                  <a:sym typeface="Anaheim"/>
                </a:endParaRPr>
              </a:p>
            </p:txBody>
          </p:sp>
          <p:sp>
            <p:nvSpPr>
              <p:cNvPr id="221" name="Google Shape;221;p13"/>
              <p:cNvSpPr/>
              <p:nvPr/>
            </p:nvSpPr>
            <p:spPr>
              <a:xfrm flipH="1">
                <a:off x="4267028" y="69667"/>
                <a:ext cx="312900" cy="312900"/>
              </a:xfrm>
              <a:prstGeom prst="heart">
                <a:avLst/>
              </a:prstGeom>
              <a:solidFill>
                <a:srgbClr val="FFFFFF">
                  <a:alpha val="377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Anaheim"/>
                  <a:ea typeface="Anaheim"/>
                  <a:cs typeface="Anaheim"/>
                  <a:sym typeface="Anaheim"/>
                </a:endParaRPr>
              </a:p>
            </p:txBody>
          </p:sp>
          <p:sp>
            <p:nvSpPr>
              <p:cNvPr id="222" name="Google Shape;222;p13"/>
              <p:cNvSpPr/>
              <p:nvPr/>
            </p:nvSpPr>
            <p:spPr>
              <a:xfrm flipH="1">
                <a:off x="3788167" y="69667"/>
                <a:ext cx="312900" cy="312900"/>
              </a:xfrm>
              <a:prstGeom prst="heart">
                <a:avLst/>
              </a:prstGeom>
              <a:solidFill>
                <a:srgbClr val="FFFFFF">
                  <a:alpha val="377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Anaheim"/>
                  <a:ea typeface="Anaheim"/>
                  <a:cs typeface="Anaheim"/>
                  <a:sym typeface="Anaheim"/>
                </a:endParaRPr>
              </a:p>
            </p:txBody>
          </p:sp>
        </p:grpSp>
      </p:grpSp>
      <p:grpSp>
        <p:nvGrpSpPr>
          <p:cNvPr id="223" name="Google Shape;223;p13"/>
          <p:cNvGrpSpPr/>
          <p:nvPr/>
        </p:nvGrpSpPr>
        <p:grpSpPr>
          <a:xfrm rot="2337360">
            <a:off x="229275" y="984397"/>
            <a:ext cx="520247" cy="360753"/>
            <a:chOff x="4572250" y="610175"/>
            <a:chExt cx="390200" cy="270575"/>
          </a:xfrm>
        </p:grpSpPr>
        <p:sp>
          <p:nvSpPr>
            <p:cNvPr id="224" name="Google Shape;224;p13"/>
            <p:cNvSpPr/>
            <p:nvPr/>
          </p:nvSpPr>
          <p:spPr>
            <a:xfrm>
              <a:off x="4572250" y="610175"/>
              <a:ext cx="267750" cy="226225"/>
            </a:xfrm>
            <a:custGeom>
              <a:avLst/>
              <a:gdLst/>
              <a:ahLst/>
              <a:cxnLst/>
              <a:rect l="l" t="t" r="r" b="b"/>
              <a:pathLst>
                <a:path w="10710" h="9049" extrusionOk="0">
                  <a:moveTo>
                    <a:pt x="7815" y="0"/>
                  </a:moveTo>
                  <a:cubicBezTo>
                    <a:pt x="5048" y="0"/>
                    <a:pt x="0" y="5974"/>
                    <a:pt x="2416" y="8468"/>
                  </a:cubicBezTo>
                  <a:cubicBezTo>
                    <a:pt x="2807" y="8871"/>
                    <a:pt x="3248" y="9048"/>
                    <a:pt x="3714" y="9048"/>
                  </a:cubicBezTo>
                  <a:cubicBezTo>
                    <a:pt x="6705" y="9048"/>
                    <a:pt x="10709" y="1773"/>
                    <a:pt x="8689" y="269"/>
                  </a:cubicBezTo>
                  <a:cubicBezTo>
                    <a:pt x="8441" y="84"/>
                    <a:pt x="8144" y="0"/>
                    <a:pt x="7815" y="0"/>
                  </a:cubicBezTo>
                  <a:close/>
                </a:path>
              </a:pathLst>
            </a:custGeom>
            <a:solidFill>
              <a:srgbClr val="FF6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4825050" y="705250"/>
              <a:ext cx="137400" cy="175500"/>
            </a:xfrm>
            <a:custGeom>
              <a:avLst/>
              <a:gdLst/>
              <a:ahLst/>
              <a:cxnLst/>
              <a:rect l="l" t="t" r="r" b="b"/>
              <a:pathLst>
                <a:path w="5496" h="7020" extrusionOk="0">
                  <a:moveTo>
                    <a:pt x="3359" y="1"/>
                  </a:moveTo>
                  <a:cubicBezTo>
                    <a:pt x="718" y="1"/>
                    <a:pt x="0" y="7019"/>
                    <a:pt x="2740" y="7019"/>
                  </a:cubicBezTo>
                  <a:cubicBezTo>
                    <a:pt x="5495" y="7019"/>
                    <a:pt x="5204" y="63"/>
                    <a:pt x="3410" y="2"/>
                  </a:cubicBezTo>
                  <a:cubicBezTo>
                    <a:pt x="3393" y="1"/>
                    <a:pt x="3376" y="1"/>
                    <a:pt x="3359" y="1"/>
                  </a:cubicBezTo>
                  <a:close/>
                </a:path>
              </a:pathLst>
            </a:custGeom>
            <a:solidFill>
              <a:srgbClr val="FF6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 name="Google Shape;226;p13"/>
          <p:cNvGrpSpPr/>
          <p:nvPr/>
        </p:nvGrpSpPr>
        <p:grpSpPr>
          <a:xfrm rot="-2337360" flipH="1">
            <a:off x="11520942" y="984397"/>
            <a:ext cx="520247" cy="360753"/>
            <a:chOff x="4572250" y="610175"/>
            <a:chExt cx="390200" cy="270575"/>
          </a:xfrm>
        </p:grpSpPr>
        <p:sp>
          <p:nvSpPr>
            <p:cNvPr id="227" name="Google Shape;227;p13"/>
            <p:cNvSpPr/>
            <p:nvPr/>
          </p:nvSpPr>
          <p:spPr>
            <a:xfrm>
              <a:off x="4572250" y="610175"/>
              <a:ext cx="267750" cy="226225"/>
            </a:xfrm>
            <a:custGeom>
              <a:avLst/>
              <a:gdLst/>
              <a:ahLst/>
              <a:cxnLst/>
              <a:rect l="l" t="t" r="r" b="b"/>
              <a:pathLst>
                <a:path w="10710" h="9049" extrusionOk="0">
                  <a:moveTo>
                    <a:pt x="7815" y="0"/>
                  </a:moveTo>
                  <a:cubicBezTo>
                    <a:pt x="5048" y="0"/>
                    <a:pt x="0" y="5974"/>
                    <a:pt x="2416" y="8468"/>
                  </a:cubicBezTo>
                  <a:cubicBezTo>
                    <a:pt x="2807" y="8871"/>
                    <a:pt x="3248" y="9048"/>
                    <a:pt x="3714" y="9048"/>
                  </a:cubicBezTo>
                  <a:cubicBezTo>
                    <a:pt x="6705" y="9048"/>
                    <a:pt x="10709" y="1773"/>
                    <a:pt x="8689" y="269"/>
                  </a:cubicBezTo>
                  <a:cubicBezTo>
                    <a:pt x="8441" y="84"/>
                    <a:pt x="8144" y="0"/>
                    <a:pt x="7815" y="0"/>
                  </a:cubicBezTo>
                  <a:close/>
                </a:path>
              </a:pathLst>
            </a:custGeom>
            <a:solidFill>
              <a:srgbClr val="FF6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4825050" y="705250"/>
              <a:ext cx="137400" cy="175500"/>
            </a:xfrm>
            <a:custGeom>
              <a:avLst/>
              <a:gdLst/>
              <a:ahLst/>
              <a:cxnLst/>
              <a:rect l="l" t="t" r="r" b="b"/>
              <a:pathLst>
                <a:path w="5496" h="7020" extrusionOk="0">
                  <a:moveTo>
                    <a:pt x="3359" y="1"/>
                  </a:moveTo>
                  <a:cubicBezTo>
                    <a:pt x="718" y="1"/>
                    <a:pt x="0" y="7019"/>
                    <a:pt x="2740" y="7019"/>
                  </a:cubicBezTo>
                  <a:cubicBezTo>
                    <a:pt x="5495" y="7019"/>
                    <a:pt x="5204" y="63"/>
                    <a:pt x="3410" y="2"/>
                  </a:cubicBezTo>
                  <a:cubicBezTo>
                    <a:pt x="3393" y="1"/>
                    <a:pt x="3376" y="1"/>
                    <a:pt x="3359" y="1"/>
                  </a:cubicBezTo>
                  <a:close/>
                </a:path>
              </a:pathLst>
            </a:custGeom>
            <a:solidFill>
              <a:srgbClr val="FF6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9" name="Google Shape;229;p13"/>
          <p:cNvGrpSpPr/>
          <p:nvPr/>
        </p:nvGrpSpPr>
        <p:grpSpPr>
          <a:xfrm rot="8462640" flipH="1">
            <a:off x="229275" y="5607030"/>
            <a:ext cx="520247" cy="360753"/>
            <a:chOff x="4572250" y="610175"/>
            <a:chExt cx="390200" cy="270575"/>
          </a:xfrm>
        </p:grpSpPr>
        <p:sp>
          <p:nvSpPr>
            <p:cNvPr id="230" name="Google Shape;230;p13"/>
            <p:cNvSpPr/>
            <p:nvPr/>
          </p:nvSpPr>
          <p:spPr>
            <a:xfrm>
              <a:off x="4572250" y="610175"/>
              <a:ext cx="267750" cy="226225"/>
            </a:xfrm>
            <a:custGeom>
              <a:avLst/>
              <a:gdLst/>
              <a:ahLst/>
              <a:cxnLst/>
              <a:rect l="l" t="t" r="r" b="b"/>
              <a:pathLst>
                <a:path w="10710" h="9049" extrusionOk="0">
                  <a:moveTo>
                    <a:pt x="7815" y="0"/>
                  </a:moveTo>
                  <a:cubicBezTo>
                    <a:pt x="5048" y="0"/>
                    <a:pt x="0" y="5974"/>
                    <a:pt x="2416" y="8468"/>
                  </a:cubicBezTo>
                  <a:cubicBezTo>
                    <a:pt x="2807" y="8871"/>
                    <a:pt x="3248" y="9048"/>
                    <a:pt x="3714" y="9048"/>
                  </a:cubicBezTo>
                  <a:cubicBezTo>
                    <a:pt x="6705" y="9048"/>
                    <a:pt x="10709" y="1773"/>
                    <a:pt x="8689" y="269"/>
                  </a:cubicBezTo>
                  <a:cubicBezTo>
                    <a:pt x="8441" y="84"/>
                    <a:pt x="8144" y="0"/>
                    <a:pt x="7815" y="0"/>
                  </a:cubicBezTo>
                  <a:close/>
                </a:path>
              </a:pathLst>
            </a:custGeom>
            <a:solidFill>
              <a:srgbClr val="FF6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13"/>
            <p:cNvSpPr/>
            <p:nvPr/>
          </p:nvSpPr>
          <p:spPr>
            <a:xfrm>
              <a:off x="4825050" y="705250"/>
              <a:ext cx="137400" cy="175500"/>
            </a:xfrm>
            <a:custGeom>
              <a:avLst/>
              <a:gdLst/>
              <a:ahLst/>
              <a:cxnLst/>
              <a:rect l="l" t="t" r="r" b="b"/>
              <a:pathLst>
                <a:path w="5496" h="7020" extrusionOk="0">
                  <a:moveTo>
                    <a:pt x="3359" y="1"/>
                  </a:moveTo>
                  <a:cubicBezTo>
                    <a:pt x="718" y="1"/>
                    <a:pt x="0" y="7019"/>
                    <a:pt x="2740" y="7019"/>
                  </a:cubicBezTo>
                  <a:cubicBezTo>
                    <a:pt x="5495" y="7019"/>
                    <a:pt x="5204" y="63"/>
                    <a:pt x="3410" y="2"/>
                  </a:cubicBezTo>
                  <a:cubicBezTo>
                    <a:pt x="3393" y="1"/>
                    <a:pt x="3376" y="1"/>
                    <a:pt x="3359" y="1"/>
                  </a:cubicBezTo>
                  <a:close/>
                </a:path>
              </a:pathLst>
            </a:custGeom>
            <a:solidFill>
              <a:srgbClr val="FF6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 name="Google Shape;232;p13"/>
          <p:cNvGrpSpPr/>
          <p:nvPr/>
        </p:nvGrpSpPr>
        <p:grpSpPr>
          <a:xfrm rot="-8462640">
            <a:off x="11520942" y="5607030"/>
            <a:ext cx="520247" cy="360753"/>
            <a:chOff x="4572250" y="610175"/>
            <a:chExt cx="390200" cy="270575"/>
          </a:xfrm>
        </p:grpSpPr>
        <p:sp>
          <p:nvSpPr>
            <p:cNvPr id="233" name="Google Shape;233;p13"/>
            <p:cNvSpPr/>
            <p:nvPr/>
          </p:nvSpPr>
          <p:spPr>
            <a:xfrm>
              <a:off x="4572250" y="610175"/>
              <a:ext cx="267750" cy="226225"/>
            </a:xfrm>
            <a:custGeom>
              <a:avLst/>
              <a:gdLst/>
              <a:ahLst/>
              <a:cxnLst/>
              <a:rect l="l" t="t" r="r" b="b"/>
              <a:pathLst>
                <a:path w="10710" h="9049" extrusionOk="0">
                  <a:moveTo>
                    <a:pt x="7815" y="0"/>
                  </a:moveTo>
                  <a:cubicBezTo>
                    <a:pt x="5048" y="0"/>
                    <a:pt x="0" y="5974"/>
                    <a:pt x="2416" y="8468"/>
                  </a:cubicBezTo>
                  <a:cubicBezTo>
                    <a:pt x="2807" y="8871"/>
                    <a:pt x="3248" y="9048"/>
                    <a:pt x="3714" y="9048"/>
                  </a:cubicBezTo>
                  <a:cubicBezTo>
                    <a:pt x="6705" y="9048"/>
                    <a:pt x="10709" y="1773"/>
                    <a:pt x="8689" y="269"/>
                  </a:cubicBezTo>
                  <a:cubicBezTo>
                    <a:pt x="8441" y="84"/>
                    <a:pt x="8144" y="0"/>
                    <a:pt x="7815" y="0"/>
                  </a:cubicBezTo>
                  <a:close/>
                </a:path>
              </a:pathLst>
            </a:custGeom>
            <a:solidFill>
              <a:srgbClr val="FF6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13"/>
            <p:cNvSpPr/>
            <p:nvPr/>
          </p:nvSpPr>
          <p:spPr>
            <a:xfrm>
              <a:off x="4825050" y="705250"/>
              <a:ext cx="137400" cy="175500"/>
            </a:xfrm>
            <a:custGeom>
              <a:avLst/>
              <a:gdLst/>
              <a:ahLst/>
              <a:cxnLst/>
              <a:rect l="l" t="t" r="r" b="b"/>
              <a:pathLst>
                <a:path w="5496" h="7020" extrusionOk="0">
                  <a:moveTo>
                    <a:pt x="3359" y="1"/>
                  </a:moveTo>
                  <a:cubicBezTo>
                    <a:pt x="718" y="1"/>
                    <a:pt x="0" y="7019"/>
                    <a:pt x="2740" y="7019"/>
                  </a:cubicBezTo>
                  <a:cubicBezTo>
                    <a:pt x="5495" y="7019"/>
                    <a:pt x="5204" y="63"/>
                    <a:pt x="3410" y="2"/>
                  </a:cubicBezTo>
                  <a:cubicBezTo>
                    <a:pt x="3393" y="1"/>
                    <a:pt x="3376" y="1"/>
                    <a:pt x="3359" y="1"/>
                  </a:cubicBezTo>
                  <a:close/>
                </a:path>
              </a:pathLst>
            </a:custGeom>
            <a:solidFill>
              <a:srgbClr val="FF6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98264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2BAC4-857A-406E-B606-FF8E5A7FA69F}"/>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F948F1-F92F-4F8A-823B-8894F8FAA6CE}"/>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E77EE1B-107D-4A73-8ED1-1D4F7F80922D}"/>
              </a:ext>
            </a:extLst>
          </p:cNvPr>
          <p:cNvSpPr>
            <a:spLocks noGrp="1"/>
          </p:cNvSpPr>
          <p:nvPr>
            <p:ph type="dt" sz="half" idx="10"/>
          </p:nvPr>
        </p:nvSpPr>
        <p:spPr/>
        <p:txBody>
          <a:bodyPr/>
          <a:lstStyle/>
          <a:p>
            <a:fld id="{634BF170-1618-4A37-9BC7-7C3F315C2346}" type="datetimeFigureOut">
              <a:rPr lang="en-US" smtClean="0"/>
              <a:t>11/23/2025</a:t>
            </a:fld>
            <a:endParaRPr lang="en-US"/>
          </a:p>
        </p:txBody>
      </p:sp>
      <p:sp>
        <p:nvSpPr>
          <p:cNvPr id="5" name="Footer Placeholder 4">
            <a:extLst>
              <a:ext uri="{FF2B5EF4-FFF2-40B4-BE49-F238E27FC236}">
                <a16:creationId xmlns:a16="http://schemas.microsoft.com/office/drawing/2014/main" id="{E3993806-F85D-47B3-89AE-F751AB0FBD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C40F3D-645B-4BD9-B801-7CB287F548CC}"/>
              </a:ext>
            </a:extLst>
          </p:cNvPr>
          <p:cNvSpPr>
            <a:spLocks noGrp="1"/>
          </p:cNvSpPr>
          <p:nvPr>
            <p:ph type="sldNum" sz="quarter" idx="12"/>
          </p:nvPr>
        </p:nvSpPr>
        <p:spPr/>
        <p:txBody>
          <a:bodyPr/>
          <a:lstStyle/>
          <a:p>
            <a:fld id="{5F44B130-195E-4B83-B60D-4CA7E332507B}" type="slidenum">
              <a:rPr lang="en-US" smtClean="0"/>
              <a:t>‹#›</a:t>
            </a:fld>
            <a:endParaRPr lang="en-US"/>
          </a:p>
        </p:txBody>
      </p:sp>
    </p:spTree>
    <p:extLst>
      <p:ext uri="{BB962C8B-B14F-4D97-AF65-F5344CB8AC3E}">
        <p14:creationId xmlns:p14="http://schemas.microsoft.com/office/powerpoint/2010/main" val="5677992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3"/>
        <p:cNvGrpSpPr/>
        <p:nvPr/>
      </p:nvGrpSpPr>
      <p:grpSpPr>
        <a:xfrm>
          <a:off x="0" y="0"/>
          <a:ext cx="0" cy="0"/>
          <a:chOff x="0" y="0"/>
          <a:chExt cx="0" cy="0"/>
        </a:xfrm>
      </p:grpSpPr>
      <p:sp>
        <p:nvSpPr>
          <p:cNvPr id="54" name="Google Shape;54;p4"/>
          <p:cNvSpPr/>
          <p:nvPr/>
        </p:nvSpPr>
        <p:spPr>
          <a:xfrm>
            <a:off x="11653792" y="2373797"/>
            <a:ext cx="27305" cy="77932"/>
          </a:xfrm>
          <a:custGeom>
            <a:avLst/>
            <a:gdLst/>
            <a:ahLst/>
            <a:cxnLst/>
            <a:rect l="l" t="t" r="r" b="b"/>
            <a:pathLst>
              <a:path w="488" h="1403" extrusionOk="0">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 name="Google Shape;55;p4"/>
          <p:cNvGrpSpPr/>
          <p:nvPr/>
        </p:nvGrpSpPr>
        <p:grpSpPr>
          <a:xfrm>
            <a:off x="-2267" y="439"/>
            <a:ext cx="12196533" cy="6857124"/>
            <a:chOff x="238125" y="854700"/>
            <a:chExt cx="7142500" cy="4015650"/>
          </a:xfrm>
        </p:grpSpPr>
        <p:sp>
          <p:nvSpPr>
            <p:cNvPr id="56" name="Google Shape;56;p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4"/>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8" name="Google Shape;78;p4"/>
          <p:cNvSpPr txBox="1">
            <a:spLocks noGrp="1"/>
          </p:cNvSpPr>
          <p:nvPr>
            <p:ph type="title"/>
          </p:nvPr>
        </p:nvSpPr>
        <p:spPr>
          <a:xfrm>
            <a:off x="960000" y="720000"/>
            <a:ext cx="10272000" cy="4800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79" name="Google Shape;79;p4"/>
          <p:cNvSpPr txBox="1">
            <a:spLocks noGrp="1"/>
          </p:cNvSpPr>
          <p:nvPr>
            <p:ph type="body" idx="1"/>
          </p:nvPr>
        </p:nvSpPr>
        <p:spPr>
          <a:xfrm>
            <a:off x="960000" y="1662565"/>
            <a:ext cx="10272000" cy="4586800"/>
          </a:xfrm>
          <a:prstGeom prst="rect">
            <a:avLst/>
          </a:prstGeom>
        </p:spPr>
        <p:txBody>
          <a:bodyPr spcFirstLastPara="1" wrap="square" lIns="91425" tIns="91425" rIns="91425" bIns="91425" anchor="t" anchorCtr="0">
            <a:noAutofit/>
          </a:bodyPr>
          <a:lstStyle>
            <a:lvl1pPr marL="609585" lvl="0" indent="-406390" rtl="0">
              <a:lnSpc>
                <a:spcPct val="85000"/>
              </a:lnSpc>
              <a:spcBef>
                <a:spcPts val="0"/>
              </a:spcBef>
              <a:spcAft>
                <a:spcPts val="0"/>
              </a:spcAft>
              <a:buClr>
                <a:schemeClr val="dk1"/>
              </a:buClr>
              <a:buSzPts val="1200"/>
              <a:buChar char="●"/>
              <a:defRPr sz="1600"/>
            </a:lvl1pPr>
            <a:lvl2pPr marL="1219170" lvl="1" indent="-406390" rtl="0">
              <a:spcBef>
                <a:spcPts val="667"/>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1645386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64"/>
        <p:cNvGrpSpPr/>
        <p:nvPr/>
      </p:nvGrpSpPr>
      <p:grpSpPr>
        <a:xfrm>
          <a:off x="0" y="0"/>
          <a:ext cx="0" cy="0"/>
          <a:chOff x="0" y="0"/>
          <a:chExt cx="0" cy="0"/>
        </a:xfrm>
      </p:grpSpPr>
      <p:grpSp>
        <p:nvGrpSpPr>
          <p:cNvPr id="365" name="Google Shape;365;p14"/>
          <p:cNvGrpSpPr/>
          <p:nvPr/>
        </p:nvGrpSpPr>
        <p:grpSpPr>
          <a:xfrm>
            <a:off x="-2267" y="439"/>
            <a:ext cx="12196533" cy="6857124"/>
            <a:chOff x="238125" y="854700"/>
            <a:chExt cx="7142500" cy="4015650"/>
          </a:xfrm>
        </p:grpSpPr>
        <p:sp>
          <p:nvSpPr>
            <p:cNvPr id="366" name="Google Shape;366;p1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1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1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1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1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1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1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1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1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1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4"/>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8" name="Google Shape;388;p14"/>
          <p:cNvSpPr txBox="1">
            <a:spLocks noGrp="1"/>
          </p:cNvSpPr>
          <p:nvPr>
            <p:ph type="subTitle" idx="1"/>
          </p:nvPr>
        </p:nvSpPr>
        <p:spPr>
          <a:xfrm>
            <a:off x="5311600" y="2344236"/>
            <a:ext cx="5920400" cy="1296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89" name="Google Shape;389;p14"/>
          <p:cNvSpPr txBox="1">
            <a:spLocks noGrp="1"/>
          </p:cNvSpPr>
          <p:nvPr>
            <p:ph type="ctrTitle"/>
          </p:nvPr>
        </p:nvSpPr>
        <p:spPr>
          <a:xfrm>
            <a:off x="7834400" y="3783336"/>
            <a:ext cx="3397600" cy="615600"/>
          </a:xfrm>
          <a:prstGeom prst="rect">
            <a:avLst/>
          </a:prstGeom>
        </p:spPr>
        <p:txBody>
          <a:bodyPr spcFirstLastPara="1" wrap="square" lIns="0" tIns="0" rIns="0" bIns="0" anchor="ctr" anchorCtr="0">
            <a:noAutofit/>
          </a:bodyPr>
          <a:lstStyle>
            <a:lvl1pPr lvl="0" algn="r" rtl="0">
              <a:spcBef>
                <a:spcPts val="0"/>
              </a:spcBef>
              <a:spcAft>
                <a:spcPts val="0"/>
              </a:spcAft>
              <a:buSzPts val="5200"/>
              <a:buNone/>
              <a:defRPr sz="21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grpSp>
        <p:nvGrpSpPr>
          <p:cNvPr id="390" name="Google Shape;390;p14"/>
          <p:cNvGrpSpPr/>
          <p:nvPr/>
        </p:nvGrpSpPr>
        <p:grpSpPr>
          <a:xfrm>
            <a:off x="10231679" y="-383351"/>
            <a:ext cx="1051683" cy="1148784"/>
            <a:chOff x="7673759" y="-287513"/>
            <a:chExt cx="788762" cy="861588"/>
          </a:xfrm>
        </p:grpSpPr>
        <p:grpSp>
          <p:nvGrpSpPr>
            <p:cNvPr id="391" name="Google Shape;391;p14"/>
            <p:cNvGrpSpPr/>
            <p:nvPr/>
          </p:nvGrpSpPr>
          <p:grpSpPr>
            <a:xfrm rot="350572">
              <a:off x="7712287" y="-253348"/>
              <a:ext cx="711705" cy="793257"/>
              <a:chOff x="6554696" y="509501"/>
              <a:chExt cx="711709" cy="793261"/>
            </a:xfrm>
          </p:grpSpPr>
          <p:sp>
            <p:nvSpPr>
              <p:cNvPr id="392" name="Google Shape;392;p14"/>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4"/>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4" name="Google Shape;394;p14"/>
            <p:cNvSpPr/>
            <p:nvPr/>
          </p:nvSpPr>
          <p:spPr>
            <a:xfrm rot="442426">
              <a:off x="8229710" y="-161880"/>
              <a:ext cx="102851" cy="551273"/>
            </a:xfrm>
            <a:prstGeom prst="roundRect">
              <a:avLst>
                <a:gd name="adj" fmla="val 50000"/>
              </a:avLst>
            </a:prstGeom>
            <a:solidFill>
              <a:schemeClr val="lt2">
                <a:alpha val="47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730010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402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811801-5D5E-4BC0-82EA-EAEE735D7768}"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3022782-2EBA-427D-9719-6388C7FAEE0F}" type="slidenum">
              <a:rPr lang="en-US" smtClean="0"/>
              <a:t>‹#›</a:t>
            </a:fld>
            <a:endParaRPr lang="en-US"/>
          </a:p>
        </p:txBody>
      </p:sp>
    </p:spTree>
    <p:extLst>
      <p:ext uri="{BB962C8B-B14F-4D97-AF65-F5344CB8AC3E}">
        <p14:creationId xmlns:p14="http://schemas.microsoft.com/office/powerpoint/2010/main" val="4018073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811801-5D5E-4BC0-82EA-EAEE735D7768}"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3022782-2EBA-427D-9719-6388C7FAEE0F}" type="slidenum">
              <a:rPr lang="en-US" smtClean="0"/>
              <a:t>‹#›</a:t>
            </a:fld>
            <a:endParaRPr lang="en-US"/>
          </a:p>
        </p:txBody>
      </p:sp>
    </p:spTree>
    <p:extLst>
      <p:ext uri="{BB962C8B-B14F-4D97-AF65-F5344CB8AC3E}">
        <p14:creationId xmlns:p14="http://schemas.microsoft.com/office/powerpoint/2010/main" val="2187985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811801-5D5E-4BC0-82EA-EAEE735D7768}"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3022782-2EBA-427D-9719-6388C7FAEE0F}" type="slidenum">
              <a:rPr lang="en-US" smtClean="0"/>
              <a:t>‹#›</a:t>
            </a:fld>
            <a:endParaRPr lang="en-US"/>
          </a:p>
        </p:txBody>
      </p:sp>
    </p:spTree>
    <p:extLst>
      <p:ext uri="{BB962C8B-B14F-4D97-AF65-F5344CB8AC3E}">
        <p14:creationId xmlns:p14="http://schemas.microsoft.com/office/powerpoint/2010/main" val="7043350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811801-5D5E-4BC0-82EA-EAEE735D7768}"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3022782-2EBA-427D-9719-6388C7FAEE0F}" type="slidenum">
              <a:rPr lang="en-US" smtClean="0"/>
              <a:t>‹#›</a:t>
            </a:fld>
            <a:endParaRPr lang="en-US"/>
          </a:p>
        </p:txBody>
      </p:sp>
    </p:spTree>
    <p:extLst>
      <p:ext uri="{BB962C8B-B14F-4D97-AF65-F5344CB8AC3E}">
        <p14:creationId xmlns:p14="http://schemas.microsoft.com/office/powerpoint/2010/main" val="4064380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811801-5D5E-4BC0-82EA-EAEE735D7768}" type="datetimeFigureOut">
              <a:rPr lang="en-US" smtClean="0"/>
              <a:t>11/23/2025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3022782-2EBA-427D-9719-6388C7FAEE0F}" type="slidenum">
              <a:rPr lang="en-US" smtClean="0"/>
              <a:t>‹#›</a:t>
            </a:fld>
            <a:endParaRPr lang="en-US"/>
          </a:p>
        </p:txBody>
      </p:sp>
    </p:spTree>
    <p:extLst>
      <p:ext uri="{BB962C8B-B14F-4D97-AF65-F5344CB8AC3E}">
        <p14:creationId xmlns:p14="http://schemas.microsoft.com/office/powerpoint/2010/main" val="5952651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811801-5D5E-4BC0-82EA-EAEE735D7768}" type="datetimeFigureOut">
              <a:rPr lang="en-US" smtClean="0"/>
              <a:t>11/23/2025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3022782-2EBA-427D-9719-6388C7FAEE0F}" type="slidenum">
              <a:rPr lang="en-US" smtClean="0"/>
              <a:t>‹#›</a:t>
            </a:fld>
            <a:endParaRPr lang="en-US"/>
          </a:p>
        </p:txBody>
      </p:sp>
    </p:spTree>
    <p:extLst>
      <p:ext uri="{BB962C8B-B14F-4D97-AF65-F5344CB8AC3E}">
        <p14:creationId xmlns:p14="http://schemas.microsoft.com/office/powerpoint/2010/main" val="21074331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811801-5D5E-4BC0-82EA-EAEE735D7768}" type="datetimeFigureOut">
              <a:rPr lang="en-US" smtClean="0"/>
              <a:t>11/23/2025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3022782-2EBA-427D-9719-6388C7FAEE0F}" type="slidenum">
              <a:rPr lang="en-US" smtClean="0"/>
              <a:t>‹#›</a:t>
            </a:fld>
            <a:endParaRPr lang="en-US"/>
          </a:p>
        </p:txBody>
      </p:sp>
    </p:spTree>
    <p:extLst>
      <p:ext uri="{BB962C8B-B14F-4D97-AF65-F5344CB8AC3E}">
        <p14:creationId xmlns:p14="http://schemas.microsoft.com/office/powerpoint/2010/main" val="35217952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811801-5D5E-4BC0-82EA-EAEE735D7768}"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3022782-2EBA-427D-9719-6388C7FAEE0F}" type="slidenum">
              <a:rPr lang="en-US" smtClean="0"/>
              <a:t>‹#›</a:t>
            </a:fld>
            <a:endParaRPr lang="en-US"/>
          </a:p>
        </p:txBody>
      </p:sp>
    </p:spTree>
    <p:extLst>
      <p:ext uri="{BB962C8B-B14F-4D97-AF65-F5344CB8AC3E}">
        <p14:creationId xmlns:p14="http://schemas.microsoft.com/office/powerpoint/2010/main" val="2561174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811801-5D5E-4BC0-82EA-EAEE735D7768}"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3022782-2EBA-427D-9719-6388C7FAEE0F}" type="slidenum">
              <a:rPr lang="en-US" smtClean="0"/>
              <a:t>‹#›</a:t>
            </a:fld>
            <a:endParaRPr lang="en-US"/>
          </a:p>
        </p:txBody>
      </p:sp>
    </p:spTree>
    <p:extLst>
      <p:ext uri="{BB962C8B-B14F-4D97-AF65-F5344CB8AC3E}">
        <p14:creationId xmlns:p14="http://schemas.microsoft.com/office/powerpoint/2010/main" val="1696940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33"/>
        <p:cNvGrpSpPr/>
        <p:nvPr/>
      </p:nvGrpSpPr>
      <p:grpSpPr>
        <a:xfrm>
          <a:off x="0" y="0"/>
          <a:ext cx="0" cy="0"/>
          <a:chOff x="0" y="0"/>
          <a:chExt cx="0" cy="0"/>
        </a:xfrm>
      </p:grpSpPr>
      <p:grpSp>
        <p:nvGrpSpPr>
          <p:cNvPr id="534" name="Google Shape;534;p19"/>
          <p:cNvGrpSpPr/>
          <p:nvPr/>
        </p:nvGrpSpPr>
        <p:grpSpPr>
          <a:xfrm>
            <a:off x="-2267" y="439"/>
            <a:ext cx="12196533" cy="6857124"/>
            <a:chOff x="238125" y="854700"/>
            <a:chExt cx="7142500" cy="4015650"/>
          </a:xfrm>
        </p:grpSpPr>
        <p:sp>
          <p:nvSpPr>
            <p:cNvPr id="535" name="Google Shape;535;p19"/>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9"/>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9"/>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9"/>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9"/>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9"/>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9"/>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9"/>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9"/>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9"/>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9"/>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9"/>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9"/>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9"/>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7" name="Google Shape;557;p19"/>
          <p:cNvSpPr txBox="1">
            <a:spLocks noGrp="1"/>
          </p:cNvSpPr>
          <p:nvPr>
            <p:ph type="title"/>
          </p:nvPr>
        </p:nvSpPr>
        <p:spPr>
          <a:xfrm>
            <a:off x="960000" y="720000"/>
            <a:ext cx="6432800" cy="13248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6243763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811801-5D5E-4BC0-82EA-EAEE735D7768}"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3022782-2EBA-427D-9719-6388C7FAEE0F}" type="slidenum">
              <a:rPr lang="en-US" smtClean="0"/>
              <a:t>‹#›</a:t>
            </a:fld>
            <a:endParaRPr lang="en-US"/>
          </a:p>
        </p:txBody>
      </p:sp>
    </p:spTree>
    <p:extLst>
      <p:ext uri="{BB962C8B-B14F-4D97-AF65-F5344CB8AC3E}">
        <p14:creationId xmlns:p14="http://schemas.microsoft.com/office/powerpoint/2010/main" val="3319596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811801-5D5E-4BC0-82EA-EAEE735D7768}"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3022782-2EBA-427D-9719-6388C7FAEE0F}"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665777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5811801-5D5E-4BC0-82EA-EAEE735D7768}"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3022782-2EBA-427D-9719-6388C7FAEE0F}" type="slidenum">
              <a:rPr lang="en-US" smtClean="0"/>
              <a:t>‹#›</a:t>
            </a:fld>
            <a:endParaRPr lang="en-US"/>
          </a:p>
        </p:txBody>
      </p:sp>
    </p:spTree>
    <p:extLst>
      <p:ext uri="{BB962C8B-B14F-4D97-AF65-F5344CB8AC3E}">
        <p14:creationId xmlns:p14="http://schemas.microsoft.com/office/powerpoint/2010/main" val="23173215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5811801-5D5E-4BC0-82EA-EAEE735D7768}"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3022782-2EBA-427D-9719-6388C7FAEE0F}"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85546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5811801-5D5E-4BC0-82EA-EAEE735D7768}"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3022782-2EBA-427D-9719-6388C7FAEE0F}" type="slidenum">
              <a:rPr lang="en-US" smtClean="0"/>
              <a:t>‹#›</a:t>
            </a:fld>
            <a:endParaRPr lang="en-US"/>
          </a:p>
        </p:txBody>
      </p:sp>
    </p:spTree>
    <p:extLst>
      <p:ext uri="{BB962C8B-B14F-4D97-AF65-F5344CB8AC3E}">
        <p14:creationId xmlns:p14="http://schemas.microsoft.com/office/powerpoint/2010/main" val="39846274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811801-5D5E-4BC0-82EA-EAEE735D7768}"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3022782-2EBA-427D-9719-6388C7FAEE0F}" type="slidenum">
              <a:rPr lang="en-US" smtClean="0"/>
              <a:t>‹#›</a:t>
            </a:fld>
            <a:endParaRPr lang="en-US"/>
          </a:p>
        </p:txBody>
      </p:sp>
    </p:spTree>
    <p:extLst>
      <p:ext uri="{BB962C8B-B14F-4D97-AF65-F5344CB8AC3E}">
        <p14:creationId xmlns:p14="http://schemas.microsoft.com/office/powerpoint/2010/main" val="8120801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811801-5D5E-4BC0-82EA-EAEE735D7768}"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3022782-2EBA-427D-9719-6388C7FAEE0F}" type="slidenum">
              <a:rPr lang="en-US" smtClean="0"/>
              <a:t>‹#›</a:t>
            </a:fld>
            <a:endParaRPr lang="en-US"/>
          </a:p>
        </p:txBody>
      </p:sp>
    </p:spTree>
    <p:extLst>
      <p:ext uri="{BB962C8B-B14F-4D97-AF65-F5344CB8AC3E}">
        <p14:creationId xmlns:p14="http://schemas.microsoft.com/office/powerpoint/2010/main" val="34534826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3"/>
        <p:cNvGrpSpPr/>
        <p:nvPr/>
      </p:nvGrpSpPr>
      <p:grpSpPr>
        <a:xfrm>
          <a:off x="0" y="0"/>
          <a:ext cx="0" cy="0"/>
          <a:chOff x="0" y="0"/>
          <a:chExt cx="0" cy="0"/>
        </a:xfrm>
      </p:grpSpPr>
      <p:sp>
        <p:nvSpPr>
          <p:cNvPr id="54" name="Google Shape;54;p4"/>
          <p:cNvSpPr/>
          <p:nvPr/>
        </p:nvSpPr>
        <p:spPr>
          <a:xfrm>
            <a:off x="11653792" y="2373797"/>
            <a:ext cx="27305" cy="77932"/>
          </a:xfrm>
          <a:custGeom>
            <a:avLst/>
            <a:gdLst/>
            <a:ahLst/>
            <a:cxnLst/>
            <a:rect l="l" t="t" r="r" b="b"/>
            <a:pathLst>
              <a:path w="488" h="1403" extrusionOk="0">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 name="Google Shape;55;p4"/>
          <p:cNvGrpSpPr/>
          <p:nvPr/>
        </p:nvGrpSpPr>
        <p:grpSpPr>
          <a:xfrm>
            <a:off x="-2267" y="439"/>
            <a:ext cx="12196533" cy="6857124"/>
            <a:chOff x="238125" y="854700"/>
            <a:chExt cx="7142500" cy="4015650"/>
          </a:xfrm>
        </p:grpSpPr>
        <p:sp>
          <p:nvSpPr>
            <p:cNvPr id="56" name="Google Shape;56;p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4"/>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8" name="Google Shape;78;p4"/>
          <p:cNvSpPr txBox="1">
            <a:spLocks noGrp="1"/>
          </p:cNvSpPr>
          <p:nvPr>
            <p:ph type="title"/>
          </p:nvPr>
        </p:nvSpPr>
        <p:spPr>
          <a:xfrm>
            <a:off x="960000" y="720000"/>
            <a:ext cx="10272000" cy="4800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79" name="Google Shape;79;p4"/>
          <p:cNvSpPr txBox="1">
            <a:spLocks noGrp="1"/>
          </p:cNvSpPr>
          <p:nvPr>
            <p:ph type="body" idx="1"/>
          </p:nvPr>
        </p:nvSpPr>
        <p:spPr>
          <a:xfrm>
            <a:off x="960000" y="1662565"/>
            <a:ext cx="10272000" cy="4586800"/>
          </a:xfrm>
          <a:prstGeom prst="rect">
            <a:avLst/>
          </a:prstGeom>
        </p:spPr>
        <p:txBody>
          <a:bodyPr spcFirstLastPara="1" wrap="square" lIns="91425" tIns="91425" rIns="91425" bIns="91425" anchor="t" anchorCtr="0">
            <a:noAutofit/>
          </a:bodyPr>
          <a:lstStyle>
            <a:lvl1pPr marL="609585" lvl="0" indent="-406390" rtl="0">
              <a:lnSpc>
                <a:spcPct val="85000"/>
              </a:lnSpc>
              <a:spcBef>
                <a:spcPts val="0"/>
              </a:spcBef>
              <a:spcAft>
                <a:spcPts val="0"/>
              </a:spcAft>
              <a:buClr>
                <a:schemeClr val="dk1"/>
              </a:buClr>
              <a:buSzPts val="1200"/>
              <a:buChar char="●"/>
              <a:defRPr sz="1600"/>
            </a:lvl1pPr>
            <a:lvl2pPr marL="1219170" lvl="1" indent="-406390" rtl="0">
              <a:spcBef>
                <a:spcPts val="667"/>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31668122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64"/>
        <p:cNvGrpSpPr/>
        <p:nvPr/>
      </p:nvGrpSpPr>
      <p:grpSpPr>
        <a:xfrm>
          <a:off x="0" y="0"/>
          <a:ext cx="0" cy="0"/>
          <a:chOff x="0" y="0"/>
          <a:chExt cx="0" cy="0"/>
        </a:xfrm>
      </p:grpSpPr>
      <p:grpSp>
        <p:nvGrpSpPr>
          <p:cNvPr id="365" name="Google Shape;365;p14"/>
          <p:cNvGrpSpPr/>
          <p:nvPr/>
        </p:nvGrpSpPr>
        <p:grpSpPr>
          <a:xfrm>
            <a:off x="-2267" y="439"/>
            <a:ext cx="12196533" cy="6857124"/>
            <a:chOff x="238125" y="854700"/>
            <a:chExt cx="7142500" cy="4015650"/>
          </a:xfrm>
        </p:grpSpPr>
        <p:sp>
          <p:nvSpPr>
            <p:cNvPr id="366" name="Google Shape;366;p1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1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1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1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1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1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1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1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1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1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4"/>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8" name="Google Shape;388;p14"/>
          <p:cNvSpPr txBox="1">
            <a:spLocks noGrp="1"/>
          </p:cNvSpPr>
          <p:nvPr>
            <p:ph type="subTitle" idx="1"/>
          </p:nvPr>
        </p:nvSpPr>
        <p:spPr>
          <a:xfrm>
            <a:off x="5311600" y="2344236"/>
            <a:ext cx="5920400" cy="1296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89" name="Google Shape;389;p14"/>
          <p:cNvSpPr txBox="1">
            <a:spLocks noGrp="1"/>
          </p:cNvSpPr>
          <p:nvPr>
            <p:ph type="ctrTitle"/>
          </p:nvPr>
        </p:nvSpPr>
        <p:spPr>
          <a:xfrm>
            <a:off x="7834400" y="3783336"/>
            <a:ext cx="3397600" cy="615600"/>
          </a:xfrm>
          <a:prstGeom prst="rect">
            <a:avLst/>
          </a:prstGeom>
        </p:spPr>
        <p:txBody>
          <a:bodyPr spcFirstLastPara="1" wrap="square" lIns="0" tIns="0" rIns="0" bIns="0" anchor="ctr" anchorCtr="0">
            <a:noAutofit/>
          </a:bodyPr>
          <a:lstStyle>
            <a:lvl1pPr lvl="0" algn="r" rtl="0">
              <a:spcBef>
                <a:spcPts val="0"/>
              </a:spcBef>
              <a:spcAft>
                <a:spcPts val="0"/>
              </a:spcAft>
              <a:buSzPts val="5200"/>
              <a:buNone/>
              <a:defRPr sz="21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grpSp>
        <p:nvGrpSpPr>
          <p:cNvPr id="390" name="Google Shape;390;p14"/>
          <p:cNvGrpSpPr/>
          <p:nvPr/>
        </p:nvGrpSpPr>
        <p:grpSpPr>
          <a:xfrm>
            <a:off x="10231679" y="-383351"/>
            <a:ext cx="1051683" cy="1148784"/>
            <a:chOff x="7673759" y="-287513"/>
            <a:chExt cx="788762" cy="861588"/>
          </a:xfrm>
        </p:grpSpPr>
        <p:grpSp>
          <p:nvGrpSpPr>
            <p:cNvPr id="391" name="Google Shape;391;p14"/>
            <p:cNvGrpSpPr/>
            <p:nvPr/>
          </p:nvGrpSpPr>
          <p:grpSpPr>
            <a:xfrm rot="350572">
              <a:off x="7712287" y="-253348"/>
              <a:ext cx="711705" cy="793257"/>
              <a:chOff x="6554696" y="509501"/>
              <a:chExt cx="711709" cy="793261"/>
            </a:xfrm>
          </p:grpSpPr>
          <p:sp>
            <p:nvSpPr>
              <p:cNvPr id="392" name="Google Shape;392;p14"/>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4"/>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4" name="Google Shape;394;p14"/>
            <p:cNvSpPr/>
            <p:nvPr/>
          </p:nvSpPr>
          <p:spPr>
            <a:xfrm rot="442426">
              <a:off x="8229710" y="-161880"/>
              <a:ext cx="102851" cy="551273"/>
            </a:xfrm>
            <a:prstGeom prst="roundRect">
              <a:avLst>
                <a:gd name="adj" fmla="val 50000"/>
              </a:avLst>
            </a:prstGeom>
            <a:solidFill>
              <a:schemeClr val="lt2">
                <a:alpha val="47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5623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2"/>
            <a:ext cx="48768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D30BB376-B19C-488D-ABEB-03C7E6E9E3E0}" type="datetimeFigureOut">
              <a:rPr lang="en-US" smtClean="0"/>
              <a:pPr/>
              <a:t>11/23/2025</a:t>
            </a:fld>
            <a:endParaRPr lang="en-US" dirty="0"/>
          </a:p>
        </p:txBody>
      </p:sp>
      <p:sp>
        <p:nvSpPr>
          <p:cNvPr id="11" name="Slide Number Placeholder 10"/>
          <p:cNvSpPr>
            <a:spLocks noGrp="1"/>
          </p:cNvSpPr>
          <p:nvPr>
            <p:ph type="sldNum" sz="quarter" idx="11"/>
          </p:nvPr>
        </p:nvSpPr>
        <p:spPr/>
        <p:txBody>
          <a:bodyPr/>
          <a:lstStyle/>
          <a:p>
            <a:fld id="{629637A9-119A-49DA-BD12-AAC58B377D80}"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95617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2BAC4-857A-406E-B606-FF8E5A7FA69F}"/>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F948F1-F92F-4F8A-823B-8894F8FAA6CE}"/>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E77EE1B-107D-4A73-8ED1-1D4F7F80922D}"/>
              </a:ext>
            </a:extLst>
          </p:cNvPr>
          <p:cNvSpPr>
            <a:spLocks noGrp="1"/>
          </p:cNvSpPr>
          <p:nvPr>
            <p:ph type="dt" sz="half" idx="10"/>
          </p:nvPr>
        </p:nvSpPr>
        <p:spPr/>
        <p:txBody>
          <a:bodyPr/>
          <a:lstStyle/>
          <a:p>
            <a:fld id="{634BF170-1618-4A37-9BC7-7C3F315C2346}" type="datetimeFigureOut">
              <a:rPr lang="en-US" smtClean="0"/>
              <a:t>11/23/2025</a:t>
            </a:fld>
            <a:endParaRPr lang="en-US"/>
          </a:p>
        </p:txBody>
      </p:sp>
      <p:sp>
        <p:nvSpPr>
          <p:cNvPr id="5" name="Footer Placeholder 4">
            <a:extLst>
              <a:ext uri="{FF2B5EF4-FFF2-40B4-BE49-F238E27FC236}">
                <a16:creationId xmlns:a16="http://schemas.microsoft.com/office/drawing/2014/main" id="{E3993806-F85D-47B3-89AE-F751AB0FBD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C40F3D-645B-4BD9-B801-7CB287F548CC}"/>
              </a:ext>
            </a:extLst>
          </p:cNvPr>
          <p:cNvSpPr>
            <a:spLocks noGrp="1"/>
          </p:cNvSpPr>
          <p:nvPr>
            <p:ph type="sldNum" sz="quarter" idx="12"/>
          </p:nvPr>
        </p:nvSpPr>
        <p:spPr/>
        <p:txBody>
          <a:bodyPr/>
          <a:lstStyle/>
          <a:p>
            <a:fld id="{5F44B130-195E-4B83-B60D-4CA7E332507B}" type="slidenum">
              <a:rPr lang="en-US" smtClean="0"/>
              <a:t>‹#›</a:t>
            </a:fld>
            <a:endParaRPr lang="en-US"/>
          </a:p>
        </p:txBody>
      </p:sp>
    </p:spTree>
    <p:extLst>
      <p:ext uri="{BB962C8B-B14F-4D97-AF65-F5344CB8AC3E}">
        <p14:creationId xmlns:p14="http://schemas.microsoft.com/office/powerpoint/2010/main" val="3098596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6F202-E086-43E8-BC5F-C161767B9809}"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1453935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3"/>
        <p:cNvGrpSpPr/>
        <p:nvPr/>
      </p:nvGrpSpPr>
      <p:grpSpPr>
        <a:xfrm>
          <a:off x="0" y="0"/>
          <a:ext cx="0" cy="0"/>
          <a:chOff x="0" y="0"/>
          <a:chExt cx="0" cy="0"/>
        </a:xfrm>
      </p:grpSpPr>
      <p:sp>
        <p:nvSpPr>
          <p:cNvPr id="54" name="Google Shape;54;p4"/>
          <p:cNvSpPr/>
          <p:nvPr/>
        </p:nvSpPr>
        <p:spPr>
          <a:xfrm>
            <a:off x="11653792" y="2373797"/>
            <a:ext cx="27305" cy="77932"/>
          </a:xfrm>
          <a:custGeom>
            <a:avLst/>
            <a:gdLst/>
            <a:ahLst/>
            <a:cxnLst/>
            <a:rect l="l" t="t" r="r" b="b"/>
            <a:pathLst>
              <a:path w="488" h="1403" extrusionOk="0">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 name="Google Shape;55;p4"/>
          <p:cNvGrpSpPr/>
          <p:nvPr/>
        </p:nvGrpSpPr>
        <p:grpSpPr>
          <a:xfrm>
            <a:off x="-2267" y="439"/>
            <a:ext cx="12196533" cy="6857124"/>
            <a:chOff x="238125" y="854700"/>
            <a:chExt cx="7142500" cy="4015650"/>
          </a:xfrm>
        </p:grpSpPr>
        <p:sp>
          <p:nvSpPr>
            <p:cNvPr id="56" name="Google Shape;56;p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4"/>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8" name="Google Shape;78;p4"/>
          <p:cNvSpPr txBox="1">
            <a:spLocks noGrp="1"/>
          </p:cNvSpPr>
          <p:nvPr>
            <p:ph type="title"/>
          </p:nvPr>
        </p:nvSpPr>
        <p:spPr>
          <a:xfrm>
            <a:off x="960000" y="720000"/>
            <a:ext cx="10272000" cy="4800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79" name="Google Shape;79;p4"/>
          <p:cNvSpPr txBox="1">
            <a:spLocks noGrp="1"/>
          </p:cNvSpPr>
          <p:nvPr>
            <p:ph type="body" idx="1"/>
          </p:nvPr>
        </p:nvSpPr>
        <p:spPr>
          <a:xfrm>
            <a:off x="960000" y="1662565"/>
            <a:ext cx="10272000" cy="4586800"/>
          </a:xfrm>
          <a:prstGeom prst="rect">
            <a:avLst/>
          </a:prstGeom>
        </p:spPr>
        <p:txBody>
          <a:bodyPr spcFirstLastPara="1" wrap="square" lIns="91425" tIns="91425" rIns="91425" bIns="91425" anchor="t" anchorCtr="0">
            <a:noAutofit/>
          </a:bodyPr>
          <a:lstStyle>
            <a:lvl1pPr marL="609585" lvl="0" indent="-406390" rtl="0">
              <a:lnSpc>
                <a:spcPct val="85000"/>
              </a:lnSpc>
              <a:spcBef>
                <a:spcPts val="0"/>
              </a:spcBef>
              <a:spcAft>
                <a:spcPts val="0"/>
              </a:spcAft>
              <a:buClr>
                <a:schemeClr val="dk1"/>
              </a:buClr>
              <a:buSzPts val="1200"/>
              <a:buChar char="●"/>
              <a:defRPr sz="1600"/>
            </a:lvl1pPr>
            <a:lvl2pPr marL="1219170" lvl="1" indent="-406390" rtl="0">
              <a:spcBef>
                <a:spcPts val="667"/>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106565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938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636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3000"/>
              <a:buFont typeface="Itim"/>
              <a:buNone/>
              <a:defRPr sz="3000" b="1">
                <a:solidFill>
                  <a:schemeClr val="dk1"/>
                </a:solidFill>
                <a:latin typeface="Itim"/>
                <a:ea typeface="Itim"/>
                <a:cs typeface="Itim"/>
                <a:sym typeface="Itim"/>
              </a:defRPr>
            </a:lvl1pPr>
            <a:lvl2pPr lvl="1">
              <a:spcBef>
                <a:spcPts val="0"/>
              </a:spcBef>
              <a:spcAft>
                <a:spcPts val="0"/>
              </a:spcAft>
              <a:buClr>
                <a:schemeClr val="dk1"/>
              </a:buClr>
              <a:buSzPts val="2800"/>
              <a:buFont typeface="Itim"/>
              <a:buNone/>
              <a:defRPr sz="2800" b="1">
                <a:solidFill>
                  <a:schemeClr val="dk1"/>
                </a:solidFill>
                <a:latin typeface="Itim"/>
                <a:ea typeface="Itim"/>
                <a:cs typeface="Itim"/>
                <a:sym typeface="Itim"/>
              </a:defRPr>
            </a:lvl2pPr>
            <a:lvl3pPr lvl="2">
              <a:spcBef>
                <a:spcPts val="0"/>
              </a:spcBef>
              <a:spcAft>
                <a:spcPts val="0"/>
              </a:spcAft>
              <a:buClr>
                <a:schemeClr val="dk1"/>
              </a:buClr>
              <a:buSzPts val="2800"/>
              <a:buFont typeface="Itim"/>
              <a:buNone/>
              <a:defRPr sz="2800" b="1">
                <a:solidFill>
                  <a:schemeClr val="dk1"/>
                </a:solidFill>
                <a:latin typeface="Itim"/>
                <a:ea typeface="Itim"/>
                <a:cs typeface="Itim"/>
                <a:sym typeface="Itim"/>
              </a:defRPr>
            </a:lvl3pPr>
            <a:lvl4pPr lvl="3">
              <a:spcBef>
                <a:spcPts val="0"/>
              </a:spcBef>
              <a:spcAft>
                <a:spcPts val="0"/>
              </a:spcAft>
              <a:buClr>
                <a:schemeClr val="dk1"/>
              </a:buClr>
              <a:buSzPts val="2800"/>
              <a:buFont typeface="Itim"/>
              <a:buNone/>
              <a:defRPr sz="2800" b="1">
                <a:solidFill>
                  <a:schemeClr val="dk1"/>
                </a:solidFill>
                <a:latin typeface="Itim"/>
                <a:ea typeface="Itim"/>
                <a:cs typeface="Itim"/>
                <a:sym typeface="Itim"/>
              </a:defRPr>
            </a:lvl4pPr>
            <a:lvl5pPr lvl="4">
              <a:spcBef>
                <a:spcPts val="0"/>
              </a:spcBef>
              <a:spcAft>
                <a:spcPts val="0"/>
              </a:spcAft>
              <a:buClr>
                <a:schemeClr val="dk1"/>
              </a:buClr>
              <a:buSzPts val="2800"/>
              <a:buFont typeface="Itim"/>
              <a:buNone/>
              <a:defRPr sz="2800" b="1">
                <a:solidFill>
                  <a:schemeClr val="dk1"/>
                </a:solidFill>
                <a:latin typeface="Itim"/>
                <a:ea typeface="Itim"/>
                <a:cs typeface="Itim"/>
                <a:sym typeface="Itim"/>
              </a:defRPr>
            </a:lvl5pPr>
            <a:lvl6pPr lvl="5">
              <a:spcBef>
                <a:spcPts val="0"/>
              </a:spcBef>
              <a:spcAft>
                <a:spcPts val="0"/>
              </a:spcAft>
              <a:buClr>
                <a:schemeClr val="dk1"/>
              </a:buClr>
              <a:buSzPts val="2800"/>
              <a:buFont typeface="Itim"/>
              <a:buNone/>
              <a:defRPr sz="2800" b="1">
                <a:solidFill>
                  <a:schemeClr val="dk1"/>
                </a:solidFill>
                <a:latin typeface="Itim"/>
                <a:ea typeface="Itim"/>
                <a:cs typeface="Itim"/>
                <a:sym typeface="Itim"/>
              </a:defRPr>
            </a:lvl6pPr>
            <a:lvl7pPr lvl="6">
              <a:spcBef>
                <a:spcPts val="0"/>
              </a:spcBef>
              <a:spcAft>
                <a:spcPts val="0"/>
              </a:spcAft>
              <a:buClr>
                <a:schemeClr val="dk1"/>
              </a:buClr>
              <a:buSzPts val="2800"/>
              <a:buFont typeface="Itim"/>
              <a:buNone/>
              <a:defRPr sz="2800" b="1">
                <a:solidFill>
                  <a:schemeClr val="dk1"/>
                </a:solidFill>
                <a:latin typeface="Itim"/>
                <a:ea typeface="Itim"/>
                <a:cs typeface="Itim"/>
                <a:sym typeface="Itim"/>
              </a:defRPr>
            </a:lvl7pPr>
            <a:lvl8pPr lvl="7">
              <a:spcBef>
                <a:spcPts val="0"/>
              </a:spcBef>
              <a:spcAft>
                <a:spcPts val="0"/>
              </a:spcAft>
              <a:buClr>
                <a:schemeClr val="dk1"/>
              </a:buClr>
              <a:buSzPts val="2800"/>
              <a:buFont typeface="Itim"/>
              <a:buNone/>
              <a:defRPr sz="2800" b="1">
                <a:solidFill>
                  <a:schemeClr val="dk1"/>
                </a:solidFill>
                <a:latin typeface="Itim"/>
                <a:ea typeface="Itim"/>
                <a:cs typeface="Itim"/>
                <a:sym typeface="Itim"/>
              </a:defRPr>
            </a:lvl8pPr>
            <a:lvl9pPr lvl="8">
              <a:spcBef>
                <a:spcPts val="0"/>
              </a:spcBef>
              <a:spcAft>
                <a:spcPts val="0"/>
              </a:spcAft>
              <a:buClr>
                <a:schemeClr val="dk1"/>
              </a:buClr>
              <a:buSzPts val="2800"/>
              <a:buFont typeface="Itim"/>
              <a:buNone/>
              <a:defRPr sz="2800" b="1">
                <a:solidFill>
                  <a:schemeClr val="dk1"/>
                </a:solidFill>
                <a:latin typeface="Itim"/>
                <a:ea typeface="Itim"/>
                <a:cs typeface="Itim"/>
                <a:sym typeface="Itim"/>
              </a:defRPr>
            </a:lvl9pPr>
          </a:lstStyle>
          <a:p>
            <a:endParaRPr/>
          </a:p>
        </p:txBody>
      </p:sp>
      <p:sp>
        <p:nvSpPr>
          <p:cNvPr id="7" name="Google Shape;7;p1"/>
          <p:cNvSpPr txBox="1">
            <a:spLocks noGrp="1"/>
          </p:cNvSpPr>
          <p:nvPr>
            <p:ph type="body" idx="1"/>
          </p:nvPr>
        </p:nvSpPr>
        <p:spPr>
          <a:xfrm>
            <a:off x="960000" y="1582800"/>
            <a:ext cx="10272000" cy="45552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2"/>
              </a:buClr>
              <a:buSzPts val="1600"/>
              <a:buFont typeface="Muli"/>
              <a:buChar char="●"/>
              <a:defRPr sz="1600">
                <a:solidFill>
                  <a:schemeClr val="dk2"/>
                </a:solidFill>
                <a:latin typeface="Muli"/>
                <a:ea typeface="Muli"/>
                <a:cs typeface="Muli"/>
                <a:sym typeface="Muli"/>
              </a:defRPr>
            </a:lvl1pPr>
            <a:lvl2pPr marL="914400" lvl="1"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2pPr>
            <a:lvl3pPr marL="1371600" lvl="2"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3pPr>
            <a:lvl4pPr marL="1828800" lvl="3"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4pPr>
            <a:lvl5pPr marL="2286000" lvl="4"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5pPr>
            <a:lvl6pPr marL="2743200" lvl="5"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6pPr>
            <a:lvl7pPr marL="3200400" lvl="6"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7pPr>
            <a:lvl8pPr marL="3657600" lvl="7"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8pPr>
            <a:lvl9pPr marL="4114800" lvl="8" indent="-330200">
              <a:lnSpc>
                <a:spcPct val="115000"/>
              </a:lnSpc>
              <a:spcBef>
                <a:spcPts val="1600"/>
              </a:spcBef>
              <a:spcAft>
                <a:spcPts val="1600"/>
              </a:spcAft>
              <a:buClr>
                <a:schemeClr val="dk2"/>
              </a:buClr>
              <a:buSzPts val="1600"/>
              <a:buFont typeface="Muli"/>
              <a:buChar char="■"/>
              <a:defRPr sz="1600">
                <a:solidFill>
                  <a:schemeClr val="dk2"/>
                </a:solidFill>
                <a:latin typeface="Muli"/>
                <a:ea typeface="Muli"/>
                <a:cs typeface="Muli"/>
                <a:sym typeface="Muli"/>
              </a:defRPr>
            </a:lvl9pPr>
          </a:lstStyle>
          <a:p>
            <a:endParaRPr/>
          </a:p>
        </p:txBody>
      </p:sp>
    </p:spTree>
    <p:extLst>
      <p:ext uri="{BB962C8B-B14F-4D97-AF65-F5344CB8AC3E}">
        <p14:creationId xmlns:p14="http://schemas.microsoft.com/office/powerpoint/2010/main" val="966205225"/>
      </p:ext>
    </p:extLst>
  </p:cSld>
  <p:clrMap bg1="lt1" tx1="dk1" bg2="dk2" tx2="lt2" accent1="accent1" accent2="accent2" accent3="accent3" accent4="accent4" accent5="accent5" accent6="accent6" hlink="hlink" folHlink="folHlink"/>
  <p:sldLayoutIdLst>
    <p:sldLayoutId id="2147483661" r:id="rId1"/>
    <p:sldLayoutId id="2147483664" r:id="rId2"/>
    <p:sldLayoutId id="2147483665" r:id="rId3"/>
    <p:sldLayoutId id="2147483667" r:id="rId4"/>
    <p:sldLayoutId id="2147483668" r:id="rId5"/>
    <p:sldLayoutId id="2147483670" r:id="rId6"/>
    <p:sldLayoutId id="2147483671" r:id="rId7"/>
    <p:sldLayoutId id="214748367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6F202-E086-43E8-BC5F-C161767B9809}" type="datetimeFigureOut">
              <a:rPr lang="en-US" smtClean="0"/>
              <a:t>11/23/2025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8DE67-49EB-4AE0-88C0-2B97B80F6F80}" type="slidenum">
              <a:rPr lang="en-US" smtClean="0"/>
              <a:t>‹#›</a:t>
            </a:fld>
            <a:endParaRPr lang="en-US"/>
          </a:p>
        </p:txBody>
      </p:sp>
    </p:spTree>
    <p:extLst>
      <p:ext uri="{BB962C8B-B14F-4D97-AF65-F5344CB8AC3E}">
        <p14:creationId xmlns:p14="http://schemas.microsoft.com/office/powerpoint/2010/main" val="8677473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636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3000"/>
              <a:buFont typeface="Itim"/>
              <a:buNone/>
              <a:defRPr sz="3000" b="1">
                <a:solidFill>
                  <a:schemeClr val="dk1"/>
                </a:solidFill>
                <a:latin typeface="Itim"/>
                <a:ea typeface="Itim"/>
                <a:cs typeface="Itim"/>
                <a:sym typeface="Itim"/>
              </a:defRPr>
            </a:lvl1pPr>
            <a:lvl2pPr lvl="1">
              <a:spcBef>
                <a:spcPts val="0"/>
              </a:spcBef>
              <a:spcAft>
                <a:spcPts val="0"/>
              </a:spcAft>
              <a:buClr>
                <a:schemeClr val="dk1"/>
              </a:buClr>
              <a:buSzPts val="2800"/>
              <a:buFont typeface="Itim"/>
              <a:buNone/>
              <a:defRPr sz="2800" b="1">
                <a:solidFill>
                  <a:schemeClr val="dk1"/>
                </a:solidFill>
                <a:latin typeface="Itim"/>
                <a:ea typeface="Itim"/>
                <a:cs typeface="Itim"/>
                <a:sym typeface="Itim"/>
              </a:defRPr>
            </a:lvl2pPr>
            <a:lvl3pPr lvl="2">
              <a:spcBef>
                <a:spcPts val="0"/>
              </a:spcBef>
              <a:spcAft>
                <a:spcPts val="0"/>
              </a:spcAft>
              <a:buClr>
                <a:schemeClr val="dk1"/>
              </a:buClr>
              <a:buSzPts val="2800"/>
              <a:buFont typeface="Itim"/>
              <a:buNone/>
              <a:defRPr sz="2800" b="1">
                <a:solidFill>
                  <a:schemeClr val="dk1"/>
                </a:solidFill>
                <a:latin typeface="Itim"/>
                <a:ea typeface="Itim"/>
                <a:cs typeface="Itim"/>
                <a:sym typeface="Itim"/>
              </a:defRPr>
            </a:lvl3pPr>
            <a:lvl4pPr lvl="3">
              <a:spcBef>
                <a:spcPts val="0"/>
              </a:spcBef>
              <a:spcAft>
                <a:spcPts val="0"/>
              </a:spcAft>
              <a:buClr>
                <a:schemeClr val="dk1"/>
              </a:buClr>
              <a:buSzPts val="2800"/>
              <a:buFont typeface="Itim"/>
              <a:buNone/>
              <a:defRPr sz="2800" b="1">
                <a:solidFill>
                  <a:schemeClr val="dk1"/>
                </a:solidFill>
                <a:latin typeface="Itim"/>
                <a:ea typeface="Itim"/>
                <a:cs typeface="Itim"/>
                <a:sym typeface="Itim"/>
              </a:defRPr>
            </a:lvl4pPr>
            <a:lvl5pPr lvl="4">
              <a:spcBef>
                <a:spcPts val="0"/>
              </a:spcBef>
              <a:spcAft>
                <a:spcPts val="0"/>
              </a:spcAft>
              <a:buClr>
                <a:schemeClr val="dk1"/>
              </a:buClr>
              <a:buSzPts val="2800"/>
              <a:buFont typeface="Itim"/>
              <a:buNone/>
              <a:defRPr sz="2800" b="1">
                <a:solidFill>
                  <a:schemeClr val="dk1"/>
                </a:solidFill>
                <a:latin typeface="Itim"/>
                <a:ea typeface="Itim"/>
                <a:cs typeface="Itim"/>
                <a:sym typeface="Itim"/>
              </a:defRPr>
            </a:lvl5pPr>
            <a:lvl6pPr lvl="5">
              <a:spcBef>
                <a:spcPts val="0"/>
              </a:spcBef>
              <a:spcAft>
                <a:spcPts val="0"/>
              </a:spcAft>
              <a:buClr>
                <a:schemeClr val="dk1"/>
              </a:buClr>
              <a:buSzPts val="2800"/>
              <a:buFont typeface="Itim"/>
              <a:buNone/>
              <a:defRPr sz="2800" b="1">
                <a:solidFill>
                  <a:schemeClr val="dk1"/>
                </a:solidFill>
                <a:latin typeface="Itim"/>
                <a:ea typeface="Itim"/>
                <a:cs typeface="Itim"/>
                <a:sym typeface="Itim"/>
              </a:defRPr>
            </a:lvl6pPr>
            <a:lvl7pPr lvl="6">
              <a:spcBef>
                <a:spcPts val="0"/>
              </a:spcBef>
              <a:spcAft>
                <a:spcPts val="0"/>
              </a:spcAft>
              <a:buClr>
                <a:schemeClr val="dk1"/>
              </a:buClr>
              <a:buSzPts val="2800"/>
              <a:buFont typeface="Itim"/>
              <a:buNone/>
              <a:defRPr sz="2800" b="1">
                <a:solidFill>
                  <a:schemeClr val="dk1"/>
                </a:solidFill>
                <a:latin typeface="Itim"/>
                <a:ea typeface="Itim"/>
                <a:cs typeface="Itim"/>
                <a:sym typeface="Itim"/>
              </a:defRPr>
            </a:lvl7pPr>
            <a:lvl8pPr lvl="7">
              <a:spcBef>
                <a:spcPts val="0"/>
              </a:spcBef>
              <a:spcAft>
                <a:spcPts val="0"/>
              </a:spcAft>
              <a:buClr>
                <a:schemeClr val="dk1"/>
              </a:buClr>
              <a:buSzPts val="2800"/>
              <a:buFont typeface="Itim"/>
              <a:buNone/>
              <a:defRPr sz="2800" b="1">
                <a:solidFill>
                  <a:schemeClr val="dk1"/>
                </a:solidFill>
                <a:latin typeface="Itim"/>
                <a:ea typeface="Itim"/>
                <a:cs typeface="Itim"/>
                <a:sym typeface="Itim"/>
              </a:defRPr>
            </a:lvl8pPr>
            <a:lvl9pPr lvl="8">
              <a:spcBef>
                <a:spcPts val="0"/>
              </a:spcBef>
              <a:spcAft>
                <a:spcPts val="0"/>
              </a:spcAft>
              <a:buClr>
                <a:schemeClr val="dk1"/>
              </a:buClr>
              <a:buSzPts val="2800"/>
              <a:buFont typeface="Itim"/>
              <a:buNone/>
              <a:defRPr sz="2800" b="1">
                <a:solidFill>
                  <a:schemeClr val="dk1"/>
                </a:solidFill>
                <a:latin typeface="Itim"/>
                <a:ea typeface="Itim"/>
                <a:cs typeface="Itim"/>
                <a:sym typeface="Itim"/>
              </a:defRPr>
            </a:lvl9pPr>
          </a:lstStyle>
          <a:p>
            <a:endParaRPr/>
          </a:p>
        </p:txBody>
      </p:sp>
      <p:sp>
        <p:nvSpPr>
          <p:cNvPr id="7" name="Google Shape;7;p1"/>
          <p:cNvSpPr txBox="1">
            <a:spLocks noGrp="1"/>
          </p:cNvSpPr>
          <p:nvPr>
            <p:ph type="body" idx="1"/>
          </p:nvPr>
        </p:nvSpPr>
        <p:spPr>
          <a:xfrm>
            <a:off x="960000" y="1582800"/>
            <a:ext cx="10272000" cy="45552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2"/>
              </a:buClr>
              <a:buSzPts val="1600"/>
              <a:buFont typeface="Muli"/>
              <a:buChar char="●"/>
              <a:defRPr sz="1600">
                <a:solidFill>
                  <a:schemeClr val="dk2"/>
                </a:solidFill>
                <a:latin typeface="Muli"/>
                <a:ea typeface="Muli"/>
                <a:cs typeface="Muli"/>
                <a:sym typeface="Muli"/>
              </a:defRPr>
            </a:lvl1pPr>
            <a:lvl2pPr marL="914400" lvl="1"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2pPr>
            <a:lvl3pPr marL="1371600" lvl="2"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3pPr>
            <a:lvl4pPr marL="1828800" lvl="3"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4pPr>
            <a:lvl5pPr marL="2286000" lvl="4"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5pPr>
            <a:lvl6pPr marL="2743200" lvl="5"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6pPr>
            <a:lvl7pPr marL="3200400" lvl="6"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7pPr>
            <a:lvl8pPr marL="3657600" lvl="7"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8pPr>
            <a:lvl9pPr marL="4114800" lvl="8" indent="-330200">
              <a:lnSpc>
                <a:spcPct val="115000"/>
              </a:lnSpc>
              <a:spcBef>
                <a:spcPts val="1600"/>
              </a:spcBef>
              <a:spcAft>
                <a:spcPts val="1600"/>
              </a:spcAft>
              <a:buClr>
                <a:schemeClr val="dk2"/>
              </a:buClr>
              <a:buSzPts val="1600"/>
              <a:buFont typeface="Muli"/>
              <a:buChar char="■"/>
              <a:defRPr sz="1600">
                <a:solidFill>
                  <a:schemeClr val="dk2"/>
                </a:solidFill>
                <a:latin typeface="Muli"/>
                <a:ea typeface="Muli"/>
                <a:cs typeface="Muli"/>
                <a:sym typeface="Muli"/>
              </a:defRPr>
            </a:lvl9pPr>
          </a:lstStyle>
          <a:p>
            <a:endParaRPr/>
          </a:p>
        </p:txBody>
      </p:sp>
    </p:spTree>
    <p:extLst>
      <p:ext uri="{BB962C8B-B14F-4D97-AF65-F5344CB8AC3E}">
        <p14:creationId xmlns:p14="http://schemas.microsoft.com/office/powerpoint/2010/main" val="1535093135"/>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3" r:id="rId6"/>
    <p:sldLayoutId id="2147483694" r:id="rId7"/>
    <p:sldLayoutId id="2147483695" r:id="rId8"/>
    <p:sldLayoutId id="2147483696" r:id="rId9"/>
    <p:sldLayoutId id="2147483698" r:id="rId10"/>
    <p:sldLayoutId id="214748369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5811801-5D5E-4BC0-82EA-EAEE735D7768}" type="datetimeFigureOut">
              <a:rPr lang="en-US" smtClean="0"/>
              <a:t>11/23/2025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3022782-2EBA-427D-9719-6388C7FAEE0F}" type="slidenum">
              <a:rPr lang="en-US" smtClean="0"/>
              <a:t>‹#›</a:t>
            </a:fld>
            <a:endParaRPr lang="en-US"/>
          </a:p>
        </p:txBody>
      </p:sp>
    </p:spTree>
    <p:extLst>
      <p:ext uri="{BB962C8B-B14F-4D97-AF65-F5344CB8AC3E}">
        <p14:creationId xmlns:p14="http://schemas.microsoft.com/office/powerpoint/2010/main" val="271390162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9"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2.xml"/><Relationship Id="rId6" Type="http://schemas.openxmlformats.org/officeDocument/2006/relationships/hyperlink" Target="https://create.kahoot.it/share/stanza-1-the-poem-if/6ce3aa7f-d6aa-469e-a1c2-0f4185c13ed5" TargetMode="External"/><Relationship Id="rId5" Type="http://schemas.openxmlformats.org/officeDocument/2006/relationships/image" Target="../media/image8.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2.xml"/><Relationship Id="rId6" Type="http://schemas.openxmlformats.org/officeDocument/2006/relationships/hyperlink" Target="https://create.kahoot.it/share/stanza-2-the-poem-if/0c22e4c9-1231-4f17-b13a-2a1c104e630e" TargetMode="External"/><Relationship Id="rId5" Type="http://schemas.openxmlformats.org/officeDocument/2006/relationships/image" Target="../media/image8.jpg"/><Relationship Id="rId4" Type="http://schemas.openxmlformats.org/officeDocument/2006/relationships/image" Target="../media/image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2.xml"/><Relationship Id="rId6" Type="http://schemas.openxmlformats.org/officeDocument/2006/relationships/hyperlink" Target="https://create.kahoot.it/share/stanza-3-the-poem-if/ab9f863e-539a-49cc-9a44-ad77703d6a94" TargetMode="External"/><Relationship Id="rId5" Type="http://schemas.openxmlformats.org/officeDocument/2006/relationships/image" Target="../media/image8.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2.xml"/><Relationship Id="rId6" Type="http://schemas.openxmlformats.org/officeDocument/2006/relationships/hyperlink" Target="https://create.kahoot.it/share/stanza-4-the-poem-if/496aac88-2001-40eb-b085-39ef5f777baa" TargetMode="External"/><Relationship Id="rId5" Type="http://schemas.openxmlformats.org/officeDocument/2006/relationships/image" Target="../media/image8.jpg"/><Relationship Id="rId4" Type="http://schemas.openxmlformats.org/officeDocument/2006/relationships/image" Target="../media/image7.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90"/>
        <p:cNvGrpSpPr/>
        <p:nvPr/>
      </p:nvGrpSpPr>
      <p:grpSpPr>
        <a:xfrm>
          <a:off x="0" y="0"/>
          <a:ext cx="0" cy="0"/>
          <a:chOff x="0" y="0"/>
          <a:chExt cx="0" cy="0"/>
        </a:xfrm>
      </p:grpSpPr>
      <p:sp>
        <p:nvSpPr>
          <p:cNvPr id="791" name="Google Shape;791;p29"/>
          <p:cNvSpPr txBox="1">
            <a:spLocks noGrp="1"/>
          </p:cNvSpPr>
          <p:nvPr>
            <p:ph type="ctrTitle"/>
          </p:nvPr>
        </p:nvSpPr>
        <p:spPr>
          <a:xfrm>
            <a:off x="3135800" y="1964737"/>
            <a:ext cx="5920400" cy="1930400"/>
          </a:xfrm>
          <a:prstGeom prst="rect">
            <a:avLst/>
          </a:prstGeom>
        </p:spPr>
        <p:txBody>
          <a:bodyPr spcFirstLastPara="1" wrap="square" lIns="0" tIns="0" rIns="0" bIns="0" anchor="ctr" anchorCtr="0">
            <a:noAutofit/>
          </a:bodyPr>
          <a:lstStyle/>
          <a:p>
            <a:r>
              <a:rPr lang="en-US" sz="6000" dirty="0"/>
              <a:t>The poem “IF”</a:t>
            </a:r>
            <a:br>
              <a:rPr lang="en-US" sz="6000" dirty="0"/>
            </a:br>
            <a:endParaRPr sz="6000" dirty="0"/>
          </a:p>
        </p:txBody>
      </p:sp>
      <p:cxnSp>
        <p:nvCxnSpPr>
          <p:cNvPr id="793" name="Google Shape;793;p29"/>
          <p:cNvCxnSpPr/>
          <p:nvPr/>
        </p:nvCxnSpPr>
        <p:spPr>
          <a:xfrm>
            <a:off x="732500" y="-21233"/>
            <a:ext cx="0" cy="6879200"/>
          </a:xfrm>
          <a:prstGeom prst="straightConnector1">
            <a:avLst/>
          </a:prstGeom>
          <a:noFill/>
          <a:ln w="19050" cap="flat" cmpd="sng">
            <a:solidFill>
              <a:schemeClr val="dk2"/>
            </a:solidFill>
            <a:prstDash val="solid"/>
            <a:round/>
            <a:headEnd type="none" w="med" len="med"/>
            <a:tailEnd type="none" w="med" len="med"/>
          </a:ln>
        </p:spPr>
      </p:cxnSp>
      <p:cxnSp>
        <p:nvCxnSpPr>
          <p:cNvPr id="794" name="Google Shape;794;p29"/>
          <p:cNvCxnSpPr/>
          <p:nvPr/>
        </p:nvCxnSpPr>
        <p:spPr>
          <a:xfrm>
            <a:off x="955433" y="-21233"/>
            <a:ext cx="0" cy="6879200"/>
          </a:xfrm>
          <a:prstGeom prst="straightConnector1">
            <a:avLst/>
          </a:prstGeom>
          <a:noFill/>
          <a:ln w="19050" cap="flat" cmpd="sng">
            <a:solidFill>
              <a:schemeClr val="dk2"/>
            </a:solidFill>
            <a:prstDash val="solid"/>
            <a:round/>
            <a:headEnd type="none" w="med" len="med"/>
            <a:tailEnd type="none" w="med" len="med"/>
          </a:ln>
        </p:spPr>
      </p:cxnSp>
      <p:grpSp>
        <p:nvGrpSpPr>
          <p:cNvPr id="795" name="Google Shape;795;p29"/>
          <p:cNvGrpSpPr/>
          <p:nvPr/>
        </p:nvGrpSpPr>
        <p:grpSpPr>
          <a:xfrm>
            <a:off x="6394771" y="5913296"/>
            <a:ext cx="3080933" cy="427896"/>
            <a:chOff x="1394800" y="3522000"/>
            <a:chExt cx="1048650" cy="138275"/>
          </a:xfrm>
        </p:grpSpPr>
        <p:sp>
          <p:nvSpPr>
            <p:cNvPr id="796" name="Google Shape;796;p29"/>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29"/>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29"/>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29"/>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29"/>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1" name="Google Shape;801;p29"/>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2" name="Google Shape;802;p29"/>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29"/>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29"/>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05" name="Google Shape;805;p29"/>
          <p:cNvSpPr/>
          <p:nvPr/>
        </p:nvSpPr>
        <p:spPr>
          <a:xfrm rot="489382">
            <a:off x="8783492" y="610847"/>
            <a:ext cx="1243117" cy="683215"/>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06" name="Google Shape;806;p29"/>
          <p:cNvGrpSpPr/>
          <p:nvPr/>
        </p:nvGrpSpPr>
        <p:grpSpPr>
          <a:xfrm rot="6705569">
            <a:off x="1063944" y="1799498"/>
            <a:ext cx="1075517" cy="562313"/>
            <a:chOff x="1822875" y="1377000"/>
            <a:chExt cx="548075" cy="286550"/>
          </a:xfrm>
        </p:grpSpPr>
        <p:sp>
          <p:nvSpPr>
            <p:cNvPr id="807" name="Google Shape;807;p29"/>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29"/>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29"/>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29"/>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29"/>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29"/>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29"/>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29"/>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29"/>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87480" y="444871"/>
            <a:ext cx="9206361" cy="615600"/>
          </a:xfrm>
        </p:spPr>
        <p:txBody>
          <a:bodyPr/>
          <a:lstStyle/>
          <a:p>
            <a:pPr algn="l"/>
            <a:r>
              <a:rPr lang="en-US" sz="4800" dirty="0"/>
              <a:t>Check You Understanding  - IRS</a:t>
            </a:r>
          </a:p>
        </p:txBody>
      </p:sp>
      <p:sp>
        <p:nvSpPr>
          <p:cNvPr id="2" name="Rectangle 1">
            <a:extLst>
              <a:ext uri="{FF2B5EF4-FFF2-40B4-BE49-F238E27FC236}">
                <a16:creationId xmlns:a16="http://schemas.microsoft.com/office/drawing/2014/main" id="{27DF55AD-743F-4C71-9749-86A978211BBF}"/>
              </a:ext>
            </a:extLst>
          </p:cNvPr>
          <p:cNvSpPr/>
          <p:nvPr/>
        </p:nvSpPr>
        <p:spPr>
          <a:xfrm>
            <a:off x="887480" y="1169189"/>
            <a:ext cx="8505372" cy="1938992"/>
          </a:xfrm>
          <a:prstGeom prst="rect">
            <a:avLst/>
          </a:prstGeom>
        </p:spPr>
        <p:txBody>
          <a:bodyPr wrap="square">
            <a:spAutoFit/>
          </a:bodyPr>
          <a:lstStyle/>
          <a:p>
            <a:pPr lvl="0" defTabSz="1219170">
              <a:buClr>
                <a:srgbClr val="000000"/>
              </a:buClr>
            </a:pPr>
            <a:r>
              <a:rPr lang="en-US" sz="2400" b="1" dirty="0">
                <a:solidFill>
                  <a:srgbClr val="FF0000"/>
                </a:solidFill>
              </a:rPr>
              <a:t>2. To "interpret" something means to:</a:t>
            </a:r>
            <a:r>
              <a:rPr lang="en-US" sz="2400" dirty="0">
                <a:solidFill>
                  <a:srgbClr val="FF0000"/>
                </a:solidFill>
              </a:rPr>
              <a:t> </a:t>
            </a:r>
          </a:p>
          <a:p>
            <a:pPr lvl="0" defTabSz="1219170">
              <a:buClr>
                <a:srgbClr val="000000"/>
              </a:buClr>
            </a:pPr>
            <a:r>
              <a:rPr lang="en-US" sz="2400" dirty="0"/>
              <a:t>a) Create something new</a:t>
            </a:r>
            <a:br>
              <a:rPr lang="en-US" sz="2400" dirty="0"/>
            </a:br>
            <a:r>
              <a:rPr lang="en-US" sz="2400" dirty="0"/>
              <a:t>b) explain the meaning of something</a:t>
            </a:r>
            <a:br>
              <a:rPr lang="en-US" sz="2400" dirty="0"/>
            </a:br>
            <a:r>
              <a:rPr lang="en-US" sz="2400" dirty="0"/>
              <a:t>c) Ignore details</a:t>
            </a:r>
            <a:br>
              <a:rPr lang="en-US" sz="2400" dirty="0"/>
            </a:br>
            <a:endParaRPr kumimoji="0" lang="en-US" sz="2400" b="1" i="0" u="none" strike="noStrike" kern="0" cap="none" spc="0" normalizeH="0" baseline="0" noProof="0" dirty="0">
              <a:ln>
                <a:noFill/>
              </a:ln>
              <a:solidFill>
                <a:srgbClr val="0D0D0D"/>
              </a:solidFill>
              <a:effectLst/>
              <a:uLnTx/>
              <a:uFillTx/>
              <a:latin typeface="Söhne"/>
              <a:ea typeface="+mn-ea"/>
              <a:cs typeface="Arial"/>
              <a:sym typeface="Arial"/>
            </a:endParaRPr>
          </a:p>
        </p:txBody>
      </p:sp>
      <p:sp>
        <p:nvSpPr>
          <p:cNvPr id="4" name="Oval 3">
            <a:extLst>
              <a:ext uri="{FF2B5EF4-FFF2-40B4-BE49-F238E27FC236}">
                <a16:creationId xmlns:a16="http://schemas.microsoft.com/office/drawing/2014/main" id="{781FC043-7CC1-4C9D-A971-B5C18BAD570E}"/>
              </a:ext>
            </a:extLst>
          </p:cNvPr>
          <p:cNvSpPr/>
          <p:nvPr/>
        </p:nvSpPr>
        <p:spPr>
          <a:xfrm>
            <a:off x="789374" y="1942742"/>
            <a:ext cx="462224" cy="391885"/>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7632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87480" y="444871"/>
            <a:ext cx="9206361" cy="615600"/>
          </a:xfrm>
        </p:spPr>
        <p:txBody>
          <a:bodyPr/>
          <a:lstStyle/>
          <a:p>
            <a:pPr algn="l"/>
            <a:r>
              <a:rPr lang="en-US" sz="4800" dirty="0"/>
              <a:t>Check You Understanding  - IRS</a:t>
            </a:r>
          </a:p>
        </p:txBody>
      </p:sp>
      <p:sp>
        <p:nvSpPr>
          <p:cNvPr id="2" name="Rectangle 1">
            <a:extLst>
              <a:ext uri="{FF2B5EF4-FFF2-40B4-BE49-F238E27FC236}">
                <a16:creationId xmlns:a16="http://schemas.microsoft.com/office/drawing/2014/main" id="{27DF55AD-743F-4C71-9749-86A978211BBF}"/>
              </a:ext>
            </a:extLst>
          </p:cNvPr>
          <p:cNvSpPr/>
          <p:nvPr/>
        </p:nvSpPr>
        <p:spPr>
          <a:xfrm>
            <a:off x="887480" y="1278122"/>
            <a:ext cx="10967300" cy="1938992"/>
          </a:xfrm>
          <a:prstGeom prst="rect">
            <a:avLst/>
          </a:prstGeom>
        </p:spPr>
        <p:txBody>
          <a:bodyPr wrap="square">
            <a:spAutoFit/>
          </a:bodyPr>
          <a:lstStyle/>
          <a:p>
            <a:pPr lvl="0" defTabSz="1219170">
              <a:buClr>
                <a:srgbClr val="000000"/>
              </a:buClr>
            </a:pPr>
            <a:r>
              <a:rPr lang="en-US" sz="2400" b="1" dirty="0">
                <a:solidFill>
                  <a:srgbClr val="FF0000"/>
                </a:solidFill>
              </a:rPr>
              <a:t>3. When someone decides to "pursue" a goal, they:</a:t>
            </a:r>
            <a:r>
              <a:rPr lang="en-US" sz="2400" dirty="0">
                <a:solidFill>
                  <a:srgbClr val="FF0000"/>
                </a:solidFill>
              </a:rPr>
              <a:t> </a:t>
            </a:r>
          </a:p>
          <a:p>
            <a:pPr lvl="0" defTabSz="1219170">
              <a:buClr>
                <a:srgbClr val="000000"/>
              </a:buClr>
            </a:pPr>
            <a:r>
              <a:rPr lang="en-US" sz="2400" dirty="0"/>
              <a:t>a) Ignore it</a:t>
            </a:r>
            <a:br>
              <a:rPr lang="en-US" sz="2400" dirty="0"/>
            </a:br>
            <a:r>
              <a:rPr lang="en-US" sz="2400" dirty="0"/>
              <a:t>b) Try to achieve it</a:t>
            </a:r>
            <a:br>
              <a:rPr lang="en-US" sz="2400" dirty="0"/>
            </a:br>
            <a:r>
              <a:rPr lang="en-US" sz="2400" dirty="0"/>
              <a:t>c) Avoid it</a:t>
            </a:r>
            <a:br>
              <a:rPr lang="en-US" sz="2400" dirty="0"/>
            </a:br>
            <a:r>
              <a:rPr lang="en-US" sz="2400" dirty="0"/>
              <a:t>d) Postpone it</a:t>
            </a:r>
            <a:endParaRPr kumimoji="0" lang="en-US" sz="2400" b="1" i="0" u="none" strike="noStrike" kern="0" cap="none" spc="0" normalizeH="0" baseline="0" noProof="0" dirty="0">
              <a:ln>
                <a:noFill/>
              </a:ln>
              <a:solidFill>
                <a:srgbClr val="0D0D0D"/>
              </a:solidFill>
              <a:effectLst/>
              <a:uLnTx/>
              <a:uFillTx/>
              <a:latin typeface="Söhne"/>
              <a:ea typeface="+mn-ea"/>
              <a:cs typeface="Arial"/>
              <a:sym typeface="Arial"/>
            </a:endParaRPr>
          </a:p>
        </p:txBody>
      </p:sp>
      <p:sp>
        <p:nvSpPr>
          <p:cNvPr id="4" name="Oval 3">
            <a:extLst>
              <a:ext uri="{FF2B5EF4-FFF2-40B4-BE49-F238E27FC236}">
                <a16:creationId xmlns:a16="http://schemas.microsoft.com/office/drawing/2014/main" id="{DAA1A6F2-45C6-477B-817F-3C670B311D5F}"/>
              </a:ext>
            </a:extLst>
          </p:cNvPr>
          <p:cNvSpPr/>
          <p:nvPr/>
        </p:nvSpPr>
        <p:spPr>
          <a:xfrm>
            <a:off x="799206" y="2051675"/>
            <a:ext cx="462224" cy="391885"/>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6489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90"/>
        <p:cNvGrpSpPr/>
        <p:nvPr/>
      </p:nvGrpSpPr>
      <p:grpSpPr>
        <a:xfrm>
          <a:off x="0" y="0"/>
          <a:ext cx="0" cy="0"/>
          <a:chOff x="0" y="0"/>
          <a:chExt cx="0" cy="0"/>
        </a:xfrm>
      </p:grpSpPr>
      <p:sp>
        <p:nvSpPr>
          <p:cNvPr id="791" name="Google Shape;791;p29"/>
          <p:cNvSpPr txBox="1">
            <a:spLocks noGrp="1"/>
          </p:cNvSpPr>
          <p:nvPr>
            <p:ph type="ctrTitle"/>
          </p:nvPr>
        </p:nvSpPr>
        <p:spPr>
          <a:xfrm>
            <a:off x="3217862" y="1964737"/>
            <a:ext cx="5920400" cy="1930400"/>
          </a:xfrm>
          <a:prstGeom prst="rect">
            <a:avLst/>
          </a:prstGeom>
        </p:spPr>
        <p:txBody>
          <a:bodyPr spcFirstLastPara="1" wrap="square" lIns="0" tIns="0" rIns="0" bIns="0" anchor="ctr" anchorCtr="0">
            <a:noAutofit/>
          </a:bodyPr>
          <a:lstStyle/>
          <a:p>
            <a:r>
              <a:rPr lang="en-US" sz="4800" dirty="0"/>
              <a:t>The poem “IF”</a:t>
            </a:r>
            <a:br>
              <a:rPr lang="en-US" sz="4800" dirty="0"/>
            </a:br>
            <a:r>
              <a:rPr lang="en-US" sz="4800" dirty="0"/>
              <a:t>Explanation</a:t>
            </a:r>
            <a:endParaRPr sz="4800" dirty="0"/>
          </a:p>
        </p:txBody>
      </p:sp>
      <p:cxnSp>
        <p:nvCxnSpPr>
          <p:cNvPr id="793" name="Google Shape;793;p29"/>
          <p:cNvCxnSpPr/>
          <p:nvPr/>
        </p:nvCxnSpPr>
        <p:spPr>
          <a:xfrm>
            <a:off x="732500" y="-21233"/>
            <a:ext cx="0" cy="6879200"/>
          </a:xfrm>
          <a:prstGeom prst="straightConnector1">
            <a:avLst/>
          </a:prstGeom>
          <a:noFill/>
          <a:ln w="19050" cap="flat" cmpd="sng">
            <a:solidFill>
              <a:schemeClr val="dk2"/>
            </a:solidFill>
            <a:prstDash val="solid"/>
            <a:round/>
            <a:headEnd type="none" w="med" len="med"/>
            <a:tailEnd type="none" w="med" len="med"/>
          </a:ln>
        </p:spPr>
      </p:cxnSp>
      <p:cxnSp>
        <p:nvCxnSpPr>
          <p:cNvPr id="794" name="Google Shape;794;p29"/>
          <p:cNvCxnSpPr/>
          <p:nvPr/>
        </p:nvCxnSpPr>
        <p:spPr>
          <a:xfrm>
            <a:off x="955433" y="-21233"/>
            <a:ext cx="0" cy="6879200"/>
          </a:xfrm>
          <a:prstGeom prst="straightConnector1">
            <a:avLst/>
          </a:prstGeom>
          <a:noFill/>
          <a:ln w="19050" cap="flat" cmpd="sng">
            <a:solidFill>
              <a:schemeClr val="dk2"/>
            </a:solidFill>
            <a:prstDash val="solid"/>
            <a:round/>
            <a:headEnd type="none" w="med" len="med"/>
            <a:tailEnd type="none" w="med" len="med"/>
          </a:ln>
        </p:spPr>
      </p:cxnSp>
      <p:grpSp>
        <p:nvGrpSpPr>
          <p:cNvPr id="795" name="Google Shape;795;p29"/>
          <p:cNvGrpSpPr/>
          <p:nvPr/>
        </p:nvGrpSpPr>
        <p:grpSpPr>
          <a:xfrm>
            <a:off x="6394771" y="5913296"/>
            <a:ext cx="3080933" cy="427896"/>
            <a:chOff x="1394800" y="3522000"/>
            <a:chExt cx="1048650" cy="138275"/>
          </a:xfrm>
        </p:grpSpPr>
        <p:sp>
          <p:nvSpPr>
            <p:cNvPr id="796" name="Google Shape;796;p29"/>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7" name="Google Shape;797;p29"/>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8" name="Google Shape;798;p29"/>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9" name="Google Shape;799;p29"/>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0" name="Google Shape;800;p29"/>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1" name="Google Shape;801;p29"/>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2" name="Google Shape;802;p29"/>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3" name="Google Shape;803;p29"/>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4" name="Google Shape;804;p29"/>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05" name="Google Shape;805;p29"/>
          <p:cNvSpPr/>
          <p:nvPr/>
        </p:nvSpPr>
        <p:spPr>
          <a:xfrm rot="489382">
            <a:off x="8783492" y="610847"/>
            <a:ext cx="1243117" cy="683215"/>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06" name="Google Shape;806;p29"/>
          <p:cNvGrpSpPr/>
          <p:nvPr/>
        </p:nvGrpSpPr>
        <p:grpSpPr>
          <a:xfrm rot="6705569">
            <a:off x="1063944" y="1799498"/>
            <a:ext cx="1075517" cy="562313"/>
            <a:chOff x="1822875" y="1377000"/>
            <a:chExt cx="548075" cy="286550"/>
          </a:xfrm>
        </p:grpSpPr>
        <p:sp>
          <p:nvSpPr>
            <p:cNvPr id="807" name="Google Shape;807;p29"/>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8" name="Google Shape;808;p29"/>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9" name="Google Shape;809;p29"/>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0" name="Google Shape;810;p29"/>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1" name="Google Shape;811;p29"/>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2" name="Google Shape;812;p29"/>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3" name="Google Shape;813;p29"/>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4" name="Google Shape;814;p29"/>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5" name="Google Shape;815;p29"/>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035010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grpSp>
        <p:nvGrpSpPr>
          <p:cNvPr id="820" name="Google Shape;820;p30"/>
          <p:cNvGrpSpPr/>
          <p:nvPr/>
        </p:nvGrpSpPr>
        <p:grpSpPr>
          <a:xfrm>
            <a:off x="960000" y="1553273"/>
            <a:ext cx="5808640" cy="234700"/>
            <a:chOff x="4345425" y="2175475"/>
            <a:chExt cx="800750" cy="176025"/>
          </a:xfrm>
        </p:grpSpPr>
        <p:sp>
          <p:nvSpPr>
            <p:cNvPr id="821" name="Google Shape;821;p3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22" name="Google Shape;822;p3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823" name="Google Shape;823;p30"/>
          <p:cNvSpPr txBox="1">
            <a:spLocks noGrp="1"/>
          </p:cNvSpPr>
          <p:nvPr>
            <p:ph type="title"/>
          </p:nvPr>
        </p:nvSpPr>
        <p:spPr>
          <a:xfrm>
            <a:off x="960000" y="720000"/>
            <a:ext cx="10272000" cy="480000"/>
          </a:xfrm>
          <a:prstGeom prst="rect">
            <a:avLst/>
          </a:prstGeom>
        </p:spPr>
        <p:txBody>
          <a:bodyPr spcFirstLastPara="1" vert="horz" wrap="square" lIns="0" tIns="0" rIns="0" bIns="0" rtlCol="0" anchor="t" anchorCtr="0">
            <a:noAutofit/>
          </a:bodyPr>
          <a:lstStyle/>
          <a:p>
            <a:r>
              <a:rPr lang="en-US" sz="4267" dirty="0">
                <a:solidFill>
                  <a:srgbClr val="FF0066"/>
                </a:solidFill>
                <a:latin typeface="Comic Sans MS" pitchFamily="66" charset="0"/>
              </a:rPr>
              <a:t>In today's lesson, we will.... </a:t>
            </a:r>
            <a:endParaRPr dirty="0"/>
          </a:p>
        </p:txBody>
      </p:sp>
      <p:grpSp>
        <p:nvGrpSpPr>
          <p:cNvPr id="825" name="Google Shape;825;p30"/>
          <p:cNvGrpSpPr/>
          <p:nvPr/>
        </p:nvGrpSpPr>
        <p:grpSpPr>
          <a:xfrm rot="1461682">
            <a:off x="9615330" y="232695"/>
            <a:ext cx="3657924" cy="1454605"/>
            <a:chOff x="4038775" y="3369325"/>
            <a:chExt cx="1789725" cy="711700"/>
          </a:xfrm>
        </p:grpSpPr>
        <p:sp>
          <p:nvSpPr>
            <p:cNvPr id="826" name="Google Shape;826;p30"/>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27" name="Google Shape;827;p30"/>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28" name="Google Shape;828;p30"/>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29" name="Google Shape;829;p30"/>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30" name="Google Shape;830;p30"/>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31" name="Google Shape;831;p30"/>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32" name="Google Shape;832;p30"/>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33" name="Google Shape;833;p30"/>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34" name="Google Shape;834;p30"/>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35" name="Google Shape;835;p30"/>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36" name="Google Shape;836;p30"/>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37" name="Google Shape;837;p30"/>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38" name="Google Shape;838;p30"/>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39" name="Google Shape;839;p30"/>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40" name="Google Shape;840;p30"/>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41" name="Google Shape;841;p30"/>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42" name="Google Shape;842;p30"/>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43" name="Google Shape;843;p30"/>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44" name="Google Shape;844;p30"/>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3" name="Text Placeholder 2">
            <a:extLst>
              <a:ext uri="{FF2B5EF4-FFF2-40B4-BE49-F238E27FC236}">
                <a16:creationId xmlns:a16="http://schemas.microsoft.com/office/drawing/2014/main" id="{8283C3B9-1E11-4D66-AF3D-ED2670C22DF7}"/>
              </a:ext>
            </a:extLst>
          </p:cNvPr>
          <p:cNvSpPr>
            <a:spLocks noGrp="1"/>
          </p:cNvSpPr>
          <p:nvPr>
            <p:ph type="body" idx="1"/>
          </p:nvPr>
        </p:nvSpPr>
        <p:spPr>
          <a:xfrm>
            <a:off x="431699" y="2187629"/>
            <a:ext cx="10272000" cy="4586800"/>
          </a:xfrm>
        </p:spPr>
        <p:txBody>
          <a:bodyPr/>
          <a:lstStyle/>
          <a:p>
            <a:pPr lvl="0">
              <a:buClr>
                <a:srgbClr val="1C4587"/>
              </a:buClr>
            </a:pPr>
            <a:r>
              <a:rPr lang="en-US" sz="3200" dirty="0">
                <a:latin typeface="Comic Sans MS" pitchFamily="66" charset="0"/>
                <a:cs typeface="Arial"/>
              </a:rPr>
              <a:t>1- </a:t>
            </a:r>
            <a:r>
              <a:rPr lang="en-US" sz="3200" dirty="0">
                <a:solidFill>
                  <a:srgbClr val="000000"/>
                </a:solidFill>
                <a:latin typeface="Comic Sans MS" pitchFamily="66" charset="0"/>
                <a:cs typeface="Arial"/>
              </a:rPr>
              <a:t>Read the stanza and discuss it.</a:t>
            </a:r>
          </a:p>
          <a:p>
            <a:pPr lvl="0">
              <a:buClr>
                <a:srgbClr val="1C4587"/>
              </a:buClr>
            </a:pPr>
            <a:endParaRPr lang="en-US" sz="3200" dirty="0">
              <a:solidFill>
                <a:srgbClr val="000000"/>
              </a:solidFill>
              <a:latin typeface="Comic Sans MS" pitchFamily="66" charset="0"/>
              <a:cs typeface="Arial"/>
            </a:endParaRPr>
          </a:p>
          <a:p>
            <a:pPr marL="203195" indent="0">
              <a:buNone/>
            </a:pPr>
            <a:r>
              <a:rPr lang="en-US" sz="3200" dirty="0">
                <a:latin typeface="Comic Sans MS" pitchFamily="66" charset="0"/>
                <a:cs typeface="Arial"/>
              </a:rPr>
              <a:t>   2- Answer questions related to it.</a:t>
            </a:r>
          </a:p>
          <a:p>
            <a:endParaRPr lang="en-US" dirty="0"/>
          </a:p>
        </p:txBody>
      </p:sp>
    </p:spTree>
    <p:extLst>
      <p:ext uri="{BB962C8B-B14F-4D97-AF65-F5344CB8AC3E}">
        <p14:creationId xmlns:p14="http://schemas.microsoft.com/office/powerpoint/2010/main" val="2963213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5C5C-7109-45B1-AA8B-D79644F7324D}"/>
              </a:ext>
            </a:extLst>
          </p:cNvPr>
          <p:cNvSpPr>
            <a:spLocks noGrp="1"/>
          </p:cNvSpPr>
          <p:nvPr>
            <p:ph type="title"/>
          </p:nvPr>
        </p:nvSpPr>
        <p:spPr>
          <a:xfrm>
            <a:off x="198617" y="1143216"/>
            <a:ext cx="10633859" cy="1122400"/>
          </a:xfrm>
        </p:spPr>
        <p:txBody>
          <a:bodyPr/>
          <a:lstStyle/>
          <a:p>
            <a:r>
              <a:rPr lang="en-GB" sz="4400" dirty="0"/>
              <a:t>Google Search</a:t>
            </a:r>
            <a:endParaRPr lang="en-GB" sz="2800" dirty="0"/>
          </a:p>
        </p:txBody>
      </p:sp>
      <p:grpSp>
        <p:nvGrpSpPr>
          <p:cNvPr id="4" name="Google Shape;825;p30">
            <a:extLst>
              <a:ext uri="{FF2B5EF4-FFF2-40B4-BE49-F238E27FC236}">
                <a16:creationId xmlns:a16="http://schemas.microsoft.com/office/drawing/2014/main" id="{4F0C12A0-9083-461B-B44F-CB495F53300E}"/>
              </a:ext>
            </a:extLst>
          </p:cNvPr>
          <p:cNvGrpSpPr/>
          <p:nvPr/>
        </p:nvGrpSpPr>
        <p:grpSpPr>
          <a:xfrm rot="1461682">
            <a:off x="8735606" y="703201"/>
            <a:ext cx="3383524" cy="1454605"/>
            <a:chOff x="4038775" y="3369325"/>
            <a:chExt cx="1789725" cy="711700"/>
          </a:xfrm>
        </p:grpSpPr>
        <p:sp>
          <p:nvSpPr>
            <p:cNvPr id="5" name="Google Shape;826;p30">
              <a:extLst>
                <a:ext uri="{FF2B5EF4-FFF2-40B4-BE49-F238E27FC236}">
                  <a16:creationId xmlns:a16="http://schemas.microsoft.com/office/drawing/2014/main" id="{02339830-657D-4440-BCAD-1C77511921E4}"/>
                </a:ext>
              </a:extLst>
            </p:cNvPr>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Google Shape;827;p30">
              <a:extLst>
                <a:ext uri="{FF2B5EF4-FFF2-40B4-BE49-F238E27FC236}">
                  <a16:creationId xmlns:a16="http://schemas.microsoft.com/office/drawing/2014/main" id="{5A341CF6-3AD0-45EB-9CBC-E6E921B58A62}"/>
                </a:ext>
              </a:extLst>
            </p:cNvPr>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 name="Google Shape;828;p30">
              <a:extLst>
                <a:ext uri="{FF2B5EF4-FFF2-40B4-BE49-F238E27FC236}">
                  <a16:creationId xmlns:a16="http://schemas.microsoft.com/office/drawing/2014/main" id="{29595A82-0EB2-4462-847F-F777B8BE1EE0}"/>
                </a:ext>
              </a:extLst>
            </p:cNvPr>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 name="Google Shape;829;p30">
              <a:extLst>
                <a:ext uri="{FF2B5EF4-FFF2-40B4-BE49-F238E27FC236}">
                  <a16:creationId xmlns:a16="http://schemas.microsoft.com/office/drawing/2014/main" id="{08A58F93-F58F-4090-B247-3D369FDCDB23}"/>
                </a:ext>
              </a:extLst>
            </p:cNvPr>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 name="Google Shape;830;p30">
              <a:extLst>
                <a:ext uri="{FF2B5EF4-FFF2-40B4-BE49-F238E27FC236}">
                  <a16:creationId xmlns:a16="http://schemas.microsoft.com/office/drawing/2014/main" id="{7C3C566E-055C-4BDE-B08A-3B753F735A17}"/>
                </a:ext>
              </a:extLst>
            </p:cNvPr>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 name="Google Shape;831;p30">
              <a:extLst>
                <a:ext uri="{FF2B5EF4-FFF2-40B4-BE49-F238E27FC236}">
                  <a16:creationId xmlns:a16="http://schemas.microsoft.com/office/drawing/2014/main" id="{A8CC7C24-57DA-427A-8213-1182CCC32CF6}"/>
                </a:ext>
              </a:extLst>
            </p:cNvPr>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 name="Google Shape;832;p30">
              <a:extLst>
                <a:ext uri="{FF2B5EF4-FFF2-40B4-BE49-F238E27FC236}">
                  <a16:creationId xmlns:a16="http://schemas.microsoft.com/office/drawing/2014/main" id="{68A84A62-8397-48BA-B9DB-12550724EB88}"/>
                </a:ext>
              </a:extLst>
            </p:cNvPr>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2" name="Google Shape;833;p30">
              <a:extLst>
                <a:ext uri="{FF2B5EF4-FFF2-40B4-BE49-F238E27FC236}">
                  <a16:creationId xmlns:a16="http://schemas.microsoft.com/office/drawing/2014/main" id="{FE157D3E-A65A-46BE-9A40-51A188BB9E07}"/>
                </a:ext>
              </a:extLst>
            </p:cNvPr>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3" name="Google Shape;834;p30">
              <a:extLst>
                <a:ext uri="{FF2B5EF4-FFF2-40B4-BE49-F238E27FC236}">
                  <a16:creationId xmlns:a16="http://schemas.microsoft.com/office/drawing/2014/main" id="{E933783A-3079-4856-9056-D0B59FE7D8F5}"/>
                </a:ext>
              </a:extLst>
            </p:cNvPr>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4" name="Google Shape;835;p30">
              <a:extLst>
                <a:ext uri="{FF2B5EF4-FFF2-40B4-BE49-F238E27FC236}">
                  <a16:creationId xmlns:a16="http://schemas.microsoft.com/office/drawing/2014/main" id="{7AF648EE-C577-42FD-801B-9F5BDBEF92CD}"/>
                </a:ext>
              </a:extLst>
            </p:cNvPr>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5" name="Google Shape;836;p30">
              <a:extLst>
                <a:ext uri="{FF2B5EF4-FFF2-40B4-BE49-F238E27FC236}">
                  <a16:creationId xmlns:a16="http://schemas.microsoft.com/office/drawing/2014/main" id="{F18A02ED-A47A-4982-963E-4FEE04620336}"/>
                </a:ext>
              </a:extLst>
            </p:cNvPr>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6" name="Google Shape;837;p30">
              <a:extLst>
                <a:ext uri="{FF2B5EF4-FFF2-40B4-BE49-F238E27FC236}">
                  <a16:creationId xmlns:a16="http://schemas.microsoft.com/office/drawing/2014/main" id="{B8DE34A5-19EF-4D7C-876E-EF5BA52D42FC}"/>
                </a:ext>
              </a:extLst>
            </p:cNvPr>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 name="Google Shape;838;p30">
              <a:extLst>
                <a:ext uri="{FF2B5EF4-FFF2-40B4-BE49-F238E27FC236}">
                  <a16:creationId xmlns:a16="http://schemas.microsoft.com/office/drawing/2014/main" id="{968DEF68-5477-4BAE-BEDE-CFE9B236D886}"/>
                </a:ext>
              </a:extLst>
            </p:cNvPr>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 name="Google Shape;839;p30">
              <a:extLst>
                <a:ext uri="{FF2B5EF4-FFF2-40B4-BE49-F238E27FC236}">
                  <a16:creationId xmlns:a16="http://schemas.microsoft.com/office/drawing/2014/main" id="{150C85F4-6E90-409A-9B5A-49202470B9D9}"/>
                </a:ext>
              </a:extLst>
            </p:cNvPr>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 name="Google Shape;840;p30">
              <a:extLst>
                <a:ext uri="{FF2B5EF4-FFF2-40B4-BE49-F238E27FC236}">
                  <a16:creationId xmlns:a16="http://schemas.microsoft.com/office/drawing/2014/main" id="{60B5855E-21AF-4F46-B025-C9A5B859D361}"/>
                </a:ext>
              </a:extLst>
            </p:cNvPr>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 name="Google Shape;841;p30">
              <a:extLst>
                <a:ext uri="{FF2B5EF4-FFF2-40B4-BE49-F238E27FC236}">
                  <a16:creationId xmlns:a16="http://schemas.microsoft.com/office/drawing/2014/main" id="{C71CBA13-C437-436F-AAB0-B3FBA768AAA1}"/>
                </a:ext>
              </a:extLst>
            </p:cNvPr>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1" name="Google Shape;842;p30">
              <a:extLst>
                <a:ext uri="{FF2B5EF4-FFF2-40B4-BE49-F238E27FC236}">
                  <a16:creationId xmlns:a16="http://schemas.microsoft.com/office/drawing/2014/main" id="{D410FAB9-E3E9-419E-BCFB-8517C995D093}"/>
                </a:ext>
              </a:extLst>
            </p:cNvPr>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 name="Google Shape;843;p30">
              <a:extLst>
                <a:ext uri="{FF2B5EF4-FFF2-40B4-BE49-F238E27FC236}">
                  <a16:creationId xmlns:a16="http://schemas.microsoft.com/office/drawing/2014/main" id="{52B9889E-0982-4132-9A99-B4C41A0D9818}"/>
                </a:ext>
              </a:extLst>
            </p:cNvPr>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3" name="Google Shape;844;p30">
              <a:extLst>
                <a:ext uri="{FF2B5EF4-FFF2-40B4-BE49-F238E27FC236}">
                  <a16:creationId xmlns:a16="http://schemas.microsoft.com/office/drawing/2014/main" id="{6863A1F7-1E07-4E10-B296-4EC587D70DCA}"/>
                </a:ext>
              </a:extLst>
            </p:cNvPr>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24" name="Title 1">
            <a:extLst>
              <a:ext uri="{FF2B5EF4-FFF2-40B4-BE49-F238E27FC236}">
                <a16:creationId xmlns:a16="http://schemas.microsoft.com/office/drawing/2014/main" id="{3F0D6BCE-19B6-42F4-8A80-8C34CC8E6C0D}"/>
              </a:ext>
            </a:extLst>
          </p:cNvPr>
          <p:cNvSpPr txBox="1">
            <a:spLocks/>
          </p:cNvSpPr>
          <p:nvPr/>
        </p:nvSpPr>
        <p:spPr>
          <a:xfrm>
            <a:off x="424978" y="3316150"/>
            <a:ext cx="6397853" cy="1122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Itim"/>
              <a:buNone/>
              <a:defRPr sz="4800" b="1" i="0" u="none" strike="noStrike" cap="none">
                <a:solidFill>
                  <a:schemeClr val="dk1"/>
                </a:solidFill>
                <a:latin typeface="Itim"/>
                <a:ea typeface="Itim"/>
                <a:cs typeface="Itim"/>
                <a:sym typeface="Itim"/>
              </a:defRPr>
            </a:lvl1pPr>
            <a:lvl2pPr marR="0" lvl="1" algn="ctr" rtl="0">
              <a:lnSpc>
                <a:spcPct val="100000"/>
              </a:lnSpc>
              <a:spcBef>
                <a:spcPts val="0"/>
              </a:spcBef>
              <a:spcAft>
                <a:spcPts val="0"/>
              </a:spcAft>
              <a:buClr>
                <a:schemeClr val="dk1"/>
              </a:buClr>
              <a:buSzPts val="3600"/>
              <a:buFont typeface="Itim"/>
              <a:buNone/>
              <a:defRPr sz="4800" b="1" i="0" u="none" strike="noStrike" cap="none">
                <a:solidFill>
                  <a:schemeClr val="dk1"/>
                </a:solidFill>
                <a:latin typeface="Itim"/>
                <a:ea typeface="Itim"/>
                <a:cs typeface="Itim"/>
                <a:sym typeface="Itim"/>
              </a:defRPr>
            </a:lvl2pPr>
            <a:lvl3pPr marR="0" lvl="2" algn="ctr" rtl="0">
              <a:lnSpc>
                <a:spcPct val="100000"/>
              </a:lnSpc>
              <a:spcBef>
                <a:spcPts val="0"/>
              </a:spcBef>
              <a:spcAft>
                <a:spcPts val="0"/>
              </a:spcAft>
              <a:buClr>
                <a:schemeClr val="dk1"/>
              </a:buClr>
              <a:buSzPts val="3600"/>
              <a:buFont typeface="Itim"/>
              <a:buNone/>
              <a:defRPr sz="4800" b="1" i="0" u="none" strike="noStrike" cap="none">
                <a:solidFill>
                  <a:schemeClr val="dk1"/>
                </a:solidFill>
                <a:latin typeface="Itim"/>
                <a:ea typeface="Itim"/>
                <a:cs typeface="Itim"/>
                <a:sym typeface="Itim"/>
              </a:defRPr>
            </a:lvl3pPr>
            <a:lvl4pPr marR="0" lvl="3" algn="ctr" rtl="0">
              <a:lnSpc>
                <a:spcPct val="100000"/>
              </a:lnSpc>
              <a:spcBef>
                <a:spcPts val="0"/>
              </a:spcBef>
              <a:spcAft>
                <a:spcPts val="0"/>
              </a:spcAft>
              <a:buClr>
                <a:schemeClr val="dk1"/>
              </a:buClr>
              <a:buSzPts val="3600"/>
              <a:buFont typeface="Itim"/>
              <a:buNone/>
              <a:defRPr sz="4800" b="1" i="0" u="none" strike="noStrike" cap="none">
                <a:solidFill>
                  <a:schemeClr val="dk1"/>
                </a:solidFill>
                <a:latin typeface="Itim"/>
                <a:ea typeface="Itim"/>
                <a:cs typeface="Itim"/>
                <a:sym typeface="Itim"/>
              </a:defRPr>
            </a:lvl4pPr>
            <a:lvl5pPr marR="0" lvl="4" algn="ctr" rtl="0">
              <a:lnSpc>
                <a:spcPct val="100000"/>
              </a:lnSpc>
              <a:spcBef>
                <a:spcPts val="0"/>
              </a:spcBef>
              <a:spcAft>
                <a:spcPts val="0"/>
              </a:spcAft>
              <a:buClr>
                <a:schemeClr val="dk1"/>
              </a:buClr>
              <a:buSzPts val="3600"/>
              <a:buFont typeface="Itim"/>
              <a:buNone/>
              <a:defRPr sz="4800" b="1" i="0" u="none" strike="noStrike" cap="none">
                <a:solidFill>
                  <a:schemeClr val="dk1"/>
                </a:solidFill>
                <a:latin typeface="Itim"/>
                <a:ea typeface="Itim"/>
                <a:cs typeface="Itim"/>
                <a:sym typeface="Itim"/>
              </a:defRPr>
            </a:lvl5pPr>
            <a:lvl6pPr marR="0" lvl="5" algn="ctr" rtl="0">
              <a:lnSpc>
                <a:spcPct val="100000"/>
              </a:lnSpc>
              <a:spcBef>
                <a:spcPts val="0"/>
              </a:spcBef>
              <a:spcAft>
                <a:spcPts val="0"/>
              </a:spcAft>
              <a:buClr>
                <a:schemeClr val="dk1"/>
              </a:buClr>
              <a:buSzPts val="3600"/>
              <a:buFont typeface="Itim"/>
              <a:buNone/>
              <a:defRPr sz="4800" b="1" i="0" u="none" strike="noStrike" cap="none">
                <a:solidFill>
                  <a:schemeClr val="dk1"/>
                </a:solidFill>
                <a:latin typeface="Itim"/>
                <a:ea typeface="Itim"/>
                <a:cs typeface="Itim"/>
                <a:sym typeface="Itim"/>
              </a:defRPr>
            </a:lvl6pPr>
            <a:lvl7pPr marR="0" lvl="6" algn="ctr" rtl="0">
              <a:lnSpc>
                <a:spcPct val="100000"/>
              </a:lnSpc>
              <a:spcBef>
                <a:spcPts val="0"/>
              </a:spcBef>
              <a:spcAft>
                <a:spcPts val="0"/>
              </a:spcAft>
              <a:buClr>
                <a:schemeClr val="dk1"/>
              </a:buClr>
              <a:buSzPts val="3600"/>
              <a:buFont typeface="Itim"/>
              <a:buNone/>
              <a:defRPr sz="4800" b="1" i="0" u="none" strike="noStrike" cap="none">
                <a:solidFill>
                  <a:schemeClr val="dk1"/>
                </a:solidFill>
                <a:latin typeface="Itim"/>
                <a:ea typeface="Itim"/>
                <a:cs typeface="Itim"/>
                <a:sym typeface="Itim"/>
              </a:defRPr>
            </a:lvl7pPr>
            <a:lvl8pPr marR="0" lvl="7" algn="ctr" rtl="0">
              <a:lnSpc>
                <a:spcPct val="100000"/>
              </a:lnSpc>
              <a:spcBef>
                <a:spcPts val="0"/>
              </a:spcBef>
              <a:spcAft>
                <a:spcPts val="0"/>
              </a:spcAft>
              <a:buClr>
                <a:schemeClr val="dk1"/>
              </a:buClr>
              <a:buSzPts val="3600"/>
              <a:buFont typeface="Itim"/>
              <a:buNone/>
              <a:defRPr sz="4800" b="1" i="0" u="none" strike="noStrike" cap="none">
                <a:solidFill>
                  <a:schemeClr val="dk1"/>
                </a:solidFill>
                <a:latin typeface="Itim"/>
                <a:ea typeface="Itim"/>
                <a:cs typeface="Itim"/>
                <a:sym typeface="Itim"/>
              </a:defRPr>
            </a:lvl8pPr>
            <a:lvl9pPr marR="0" lvl="8" algn="ctr" rtl="0">
              <a:lnSpc>
                <a:spcPct val="100000"/>
              </a:lnSpc>
              <a:spcBef>
                <a:spcPts val="0"/>
              </a:spcBef>
              <a:spcAft>
                <a:spcPts val="0"/>
              </a:spcAft>
              <a:buClr>
                <a:schemeClr val="dk1"/>
              </a:buClr>
              <a:buSzPts val="3600"/>
              <a:buFont typeface="Itim"/>
              <a:buNone/>
              <a:defRPr sz="4800" b="1" i="0" u="none" strike="noStrike" cap="none">
                <a:solidFill>
                  <a:schemeClr val="dk1"/>
                </a:solidFill>
                <a:latin typeface="Itim"/>
                <a:ea typeface="Itim"/>
                <a:cs typeface="Itim"/>
                <a:sym typeface="Itim"/>
              </a:defRPr>
            </a:lvl9pPr>
          </a:lstStyle>
          <a:p>
            <a:pPr marL="0" marR="0" lvl="0" indent="0" algn="l" defTabSz="914400" rtl="0" eaLnBrk="1" fontAlgn="auto" latinLnBrk="0" hangingPunct="1">
              <a:lnSpc>
                <a:spcPct val="100000"/>
              </a:lnSpc>
              <a:spcBef>
                <a:spcPts val="0"/>
              </a:spcBef>
              <a:spcAft>
                <a:spcPts val="0"/>
              </a:spcAft>
              <a:buClr>
                <a:srgbClr val="1C4587"/>
              </a:buClr>
              <a:buSzPts val="3600"/>
              <a:buFont typeface="Itim"/>
              <a:buNone/>
              <a:tabLst/>
              <a:defRPr/>
            </a:pPr>
            <a:endParaRPr kumimoji="0" lang="en-GB" sz="3200" b="1" i="0" u="none" strike="noStrike" kern="0" cap="none" spc="0" normalizeH="0" baseline="0" noProof="0" dirty="0">
              <a:ln>
                <a:noFill/>
              </a:ln>
              <a:solidFill>
                <a:srgbClr val="1C4587"/>
              </a:solidFill>
              <a:effectLst/>
              <a:uLnTx/>
              <a:uFillTx/>
              <a:latin typeface="Itim"/>
              <a:sym typeface="Itim"/>
            </a:endParaRPr>
          </a:p>
        </p:txBody>
      </p:sp>
      <p:sp>
        <p:nvSpPr>
          <p:cNvPr id="26" name="Rectangle 25">
            <a:extLst>
              <a:ext uri="{FF2B5EF4-FFF2-40B4-BE49-F238E27FC236}">
                <a16:creationId xmlns:a16="http://schemas.microsoft.com/office/drawing/2014/main" id="{AED859F0-72CB-4F39-8F94-D35722BF31F3}"/>
              </a:ext>
            </a:extLst>
          </p:cNvPr>
          <p:cNvSpPr/>
          <p:nvPr/>
        </p:nvSpPr>
        <p:spPr>
          <a:xfrm>
            <a:off x="334667" y="2981107"/>
            <a:ext cx="11130986"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C4587"/>
                </a:solidFill>
                <a:effectLst/>
                <a:uLnTx/>
                <a:uFillTx/>
                <a:latin typeface="Arial"/>
                <a:ea typeface="+mn-ea"/>
                <a:cs typeface="+mn-cs"/>
              </a:rPr>
              <a:t>Who</a:t>
            </a:r>
            <a:r>
              <a:rPr kumimoji="0" lang="en-GB" sz="2800" b="0" i="0" u="none" strike="noStrike" kern="1200" cap="none" spc="0" normalizeH="0" noProof="0" dirty="0">
                <a:ln>
                  <a:noFill/>
                </a:ln>
                <a:solidFill>
                  <a:srgbClr val="1C4587"/>
                </a:solidFill>
                <a:effectLst/>
                <a:uLnTx/>
                <a:uFillTx/>
                <a:latin typeface="Arial"/>
                <a:ea typeface="+mn-ea"/>
                <a:cs typeface="+mn-cs"/>
              </a:rPr>
              <a:t> is the poet of the poem if? </a:t>
            </a:r>
            <a:r>
              <a:rPr lang="en-GB" sz="2800" dirty="0">
                <a:solidFill>
                  <a:srgbClr val="1C4587"/>
                </a:solidFill>
                <a:latin typeface="Arial"/>
              </a:rPr>
              <a:t>I want one piece of information related to him. </a:t>
            </a:r>
            <a:endParaRPr kumimoji="0" lang="en-GB" sz="2800" b="0" i="0" u="none" strike="noStrike" kern="1200" cap="none" spc="0" normalizeH="0" baseline="0" noProof="0" dirty="0">
              <a:ln>
                <a:noFill/>
              </a:ln>
              <a:solidFill>
                <a:srgbClr val="1C4587"/>
              </a:solidFill>
              <a:effectLst/>
              <a:uLnTx/>
              <a:uFillTx/>
              <a:latin typeface="Arial"/>
              <a:ea typeface="+mn-ea"/>
              <a:cs typeface="+mn-cs"/>
            </a:endParaRPr>
          </a:p>
        </p:txBody>
      </p:sp>
      <p:sp>
        <p:nvSpPr>
          <p:cNvPr id="25" name="Rounded Rectangle 29">
            <a:extLst>
              <a:ext uri="{FF2B5EF4-FFF2-40B4-BE49-F238E27FC236}">
                <a16:creationId xmlns:a16="http://schemas.microsoft.com/office/drawing/2014/main" id="{A5F41C16-C7A6-40C3-A15F-7F34F4E96BEB}"/>
              </a:ext>
            </a:extLst>
          </p:cNvPr>
          <p:cNvSpPr/>
          <p:nvPr/>
        </p:nvSpPr>
        <p:spPr>
          <a:xfrm>
            <a:off x="198618" y="248017"/>
            <a:ext cx="2065920" cy="75445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rPr>
              <a:t>Warming Up</a:t>
            </a:r>
            <a:endParaRPr kumimoji="0" lang="ar-JO"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endParaRPr>
          </a:p>
        </p:txBody>
      </p:sp>
    </p:spTree>
    <p:extLst>
      <p:ext uri="{BB962C8B-B14F-4D97-AF65-F5344CB8AC3E}">
        <p14:creationId xmlns:p14="http://schemas.microsoft.com/office/powerpoint/2010/main" val="139815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2CB48C-C0B6-4FBA-8DB1-CCDF8B7CFA63}"/>
              </a:ext>
            </a:extLst>
          </p:cNvPr>
          <p:cNvSpPr/>
          <p:nvPr/>
        </p:nvSpPr>
        <p:spPr>
          <a:xfrm>
            <a:off x="380084" y="1659285"/>
            <a:ext cx="7280030" cy="3539430"/>
          </a:xfrm>
          <a:prstGeom prst="rect">
            <a:avLst/>
          </a:prstGeom>
        </p:spPr>
        <p:txBody>
          <a:bodyPr wrap="square">
            <a:spAutoFit/>
          </a:bodyPr>
          <a:lstStyle/>
          <a:p>
            <a:r>
              <a:rPr lang="en-US" sz="2800" dirty="0"/>
              <a:t>If you can keep your head when all about you</a:t>
            </a:r>
            <a:br>
              <a:rPr lang="en-US" sz="2800" dirty="0"/>
            </a:br>
            <a:r>
              <a:rPr lang="en-US" sz="2800" dirty="0"/>
              <a:t>Are losing theirs and blaming it on you,</a:t>
            </a:r>
            <a:br>
              <a:rPr lang="en-US" sz="2800" dirty="0"/>
            </a:br>
            <a:r>
              <a:rPr lang="en-US" sz="2800" dirty="0"/>
              <a:t>If you can trust yourself when all men doubt you,</a:t>
            </a:r>
            <a:br>
              <a:rPr lang="en-US" sz="2800" dirty="0"/>
            </a:br>
            <a:r>
              <a:rPr lang="en-US" sz="2800" dirty="0"/>
              <a:t>But make allowance for their doubting too;</a:t>
            </a:r>
            <a:br>
              <a:rPr lang="en-US" sz="2800" dirty="0"/>
            </a:br>
            <a:r>
              <a:rPr lang="en-US" sz="2800" dirty="0"/>
              <a:t>If you can wait and not be tired by waiting,</a:t>
            </a:r>
            <a:br>
              <a:rPr lang="en-US" sz="2800" dirty="0"/>
            </a:br>
            <a:r>
              <a:rPr lang="en-US" sz="2800" dirty="0"/>
              <a:t>Or being lied about, don’t deal in lies,</a:t>
            </a:r>
            <a:br>
              <a:rPr lang="en-US" sz="2800" dirty="0"/>
            </a:br>
            <a:r>
              <a:rPr lang="en-US" sz="2800" dirty="0"/>
              <a:t>Or being hated, don’t give way to hating,</a:t>
            </a:r>
            <a:br>
              <a:rPr lang="en-US" sz="2800" dirty="0"/>
            </a:br>
            <a:r>
              <a:rPr lang="en-US" sz="2800" dirty="0"/>
              <a:t>And yet don’t look too good, nor talk too wise:</a:t>
            </a:r>
            <a:endParaRPr lang="en-GB" sz="2800" dirty="0"/>
          </a:p>
        </p:txBody>
      </p:sp>
      <p:sp>
        <p:nvSpPr>
          <p:cNvPr id="6" name="Rectangle 5">
            <a:extLst>
              <a:ext uri="{FF2B5EF4-FFF2-40B4-BE49-F238E27FC236}">
                <a16:creationId xmlns:a16="http://schemas.microsoft.com/office/drawing/2014/main" id="{10632617-94D9-4B57-AEF7-F12D7355F3B4}"/>
              </a:ext>
            </a:extLst>
          </p:cNvPr>
          <p:cNvSpPr/>
          <p:nvPr/>
        </p:nvSpPr>
        <p:spPr>
          <a:xfrm>
            <a:off x="380084" y="188966"/>
            <a:ext cx="2944332" cy="923330"/>
          </a:xfrm>
          <a:prstGeom prst="rect">
            <a:avLst/>
          </a:prstGeom>
          <a:noFill/>
          <a:ln>
            <a:solidFill>
              <a:schemeClr val="accent2">
                <a:lumMod val="75000"/>
              </a:schemeClr>
            </a:solidFill>
          </a:ln>
        </p:spPr>
        <p:txBody>
          <a:bodyPr wrap="none" lIns="91440" tIns="45720" rIns="91440" bIns="45720">
            <a:spAutoFit/>
          </a:bodyPr>
          <a:lstStyle/>
          <a:p>
            <a:pPr algn="ctr"/>
            <a:r>
              <a:rPr lang="en-US" sz="5400" dirty="0">
                <a:ln w="0"/>
                <a:solidFill>
                  <a:schemeClr val="accent2">
                    <a:lumMod val="50000"/>
                  </a:schemeClr>
                </a:solidFill>
                <a:effectLst>
                  <a:outerShdw blurRad="38100" dist="25400" dir="5400000" algn="ctr" rotWithShape="0">
                    <a:srgbClr val="6E747A">
                      <a:alpha val="43000"/>
                    </a:srgbClr>
                  </a:outerShdw>
                </a:effectLst>
              </a:rPr>
              <a:t>Stanza (1)</a:t>
            </a:r>
          </a:p>
        </p:txBody>
      </p:sp>
    </p:spTree>
    <p:extLst>
      <p:ext uri="{BB962C8B-B14F-4D97-AF65-F5344CB8AC3E}">
        <p14:creationId xmlns:p14="http://schemas.microsoft.com/office/powerpoint/2010/main" val="938043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6CB09D-FB8D-423E-BB8C-34AFB18639FD}"/>
              </a:ext>
            </a:extLst>
          </p:cNvPr>
          <p:cNvSpPr/>
          <p:nvPr/>
        </p:nvSpPr>
        <p:spPr>
          <a:xfrm>
            <a:off x="798999" y="152390"/>
            <a:ext cx="5300810" cy="769441"/>
          </a:xfrm>
          <a:prstGeom prst="rect">
            <a:avLst/>
          </a:prstGeom>
          <a:noFill/>
          <a:ln>
            <a:solidFill>
              <a:schemeClr val="accent2">
                <a:lumMod val="75000"/>
              </a:schemeClr>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0"/>
                <a:solidFill>
                  <a:srgbClr val="ED7D31">
                    <a:lumMod val="50000"/>
                  </a:srgbClr>
                </a:solidFill>
                <a:effectLst>
                  <a:outerShdw blurRad="38100" dist="25400" dir="5400000" algn="ctr" rotWithShape="0">
                    <a:srgbClr val="6E747A">
                      <a:alpha val="43000"/>
                    </a:srgbClr>
                  </a:outerShdw>
                </a:effectLst>
                <a:uLnTx/>
                <a:uFillTx/>
                <a:latin typeface="Calibri"/>
                <a:ea typeface="+mn-ea"/>
                <a:cs typeface="+mn-cs"/>
              </a:rPr>
              <a:t>Stanza (1)-Explanation</a:t>
            </a:r>
          </a:p>
        </p:txBody>
      </p:sp>
      <p:sp>
        <p:nvSpPr>
          <p:cNvPr id="2" name="Rectangle 1">
            <a:extLst>
              <a:ext uri="{FF2B5EF4-FFF2-40B4-BE49-F238E27FC236}">
                <a16:creationId xmlns:a16="http://schemas.microsoft.com/office/drawing/2014/main" id="{9D69867A-30C1-4A92-8645-350CACB8C1D5}"/>
              </a:ext>
            </a:extLst>
          </p:cNvPr>
          <p:cNvSpPr/>
          <p:nvPr/>
        </p:nvSpPr>
        <p:spPr>
          <a:xfrm>
            <a:off x="220347" y="1279212"/>
            <a:ext cx="11502730" cy="646331"/>
          </a:xfrm>
          <a:prstGeom prst="rect">
            <a:avLst/>
          </a:prstGeom>
        </p:spPr>
        <p:txBody>
          <a:bodyPr wrap="square">
            <a:spAutoFit/>
          </a:bodyPr>
          <a:lstStyle/>
          <a:p>
            <a:r>
              <a:rPr lang="en-US" b="1" dirty="0"/>
              <a:t>1. "If you can keep your head when all about you / Are losing theirs and blaming it on you,"</a:t>
            </a:r>
            <a:endParaRPr lang="en-US" dirty="0"/>
          </a:p>
          <a:p>
            <a:r>
              <a:rPr lang="en-US" dirty="0"/>
              <a:t>Stay calm and clear-headed when everyone else is panicking or blaming you unfairly.</a:t>
            </a:r>
          </a:p>
        </p:txBody>
      </p:sp>
      <p:sp>
        <p:nvSpPr>
          <p:cNvPr id="7" name="Rectangle 6">
            <a:extLst>
              <a:ext uri="{FF2B5EF4-FFF2-40B4-BE49-F238E27FC236}">
                <a16:creationId xmlns:a16="http://schemas.microsoft.com/office/drawing/2014/main" id="{A91B7675-39DF-4B66-9C72-3C21559949E7}"/>
              </a:ext>
            </a:extLst>
          </p:cNvPr>
          <p:cNvSpPr/>
          <p:nvPr/>
        </p:nvSpPr>
        <p:spPr>
          <a:xfrm>
            <a:off x="220347" y="2013411"/>
            <a:ext cx="12370238" cy="646331"/>
          </a:xfrm>
          <a:prstGeom prst="rect">
            <a:avLst/>
          </a:prstGeom>
        </p:spPr>
        <p:txBody>
          <a:bodyPr wrap="square">
            <a:spAutoFit/>
          </a:bodyPr>
          <a:lstStyle/>
          <a:p>
            <a:r>
              <a:rPr lang="en-US" b="1" dirty="0"/>
              <a:t>2. "If you can trust yourself when all men doubt you, / But make allowance for their doubting too;"</a:t>
            </a:r>
            <a:endParaRPr lang="en-US" dirty="0"/>
          </a:p>
          <a:p>
            <a:r>
              <a:rPr lang="en-US" dirty="0"/>
              <a:t>Have confidence in yourself even when others doubt you, but also understand why they might have doubts.</a:t>
            </a:r>
          </a:p>
        </p:txBody>
      </p:sp>
      <p:sp>
        <p:nvSpPr>
          <p:cNvPr id="8" name="Rectangle 7">
            <a:extLst>
              <a:ext uri="{FF2B5EF4-FFF2-40B4-BE49-F238E27FC236}">
                <a16:creationId xmlns:a16="http://schemas.microsoft.com/office/drawing/2014/main" id="{A242F578-7693-4433-A6C5-2F9B680B160F}"/>
              </a:ext>
            </a:extLst>
          </p:cNvPr>
          <p:cNvSpPr/>
          <p:nvPr/>
        </p:nvSpPr>
        <p:spPr>
          <a:xfrm>
            <a:off x="220347" y="2794620"/>
            <a:ext cx="11502730" cy="646331"/>
          </a:xfrm>
          <a:prstGeom prst="rect">
            <a:avLst/>
          </a:prstGeom>
        </p:spPr>
        <p:txBody>
          <a:bodyPr wrap="square">
            <a:spAutoFit/>
          </a:bodyPr>
          <a:lstStyle/>
          <a:p>
            <a:r>
              <a:rPr lang="en-US" b="1" dirty="0"/>
              <a:t>3. "If you can wait and not be tired by waiting,"</a:t>
            </a:r>
            <a:endParaRPr lang="en-US" dirty="0"/>
          </a:p>
          <a:p>
            <a:r>
              <a:rPr lang="en-US" dirty="0"/>
              <a:t>  Be patient and don’t get frustrated while waiting for things to happen.</a:t>
            </a:r>
          </a:p>
        </p:txBody>
      </p:sp>
      <p:sp>
        <p:nvSpPr>
          <p:cNvPr id="9" name="Rectangle 8">
            <a:extLst>
              <a:ext uri="{FF2B5EF4-FFF2-40B4-BE49-F238E27FC236}">
                <a16:creationId xmlns:a16="http://schemas.microsoft.com/office/drawing/2014/main" id="{AD8F78C6-0661-4CE1-A687-766DF25C3165}"/>
              </a:ext>
            </a:extLst>
          </p:cNvPr>
          <p:cNvSpPr/>
          <p:nvPr/>
        </p:nvSpPr>
        <p:spPr>
          <a:xfrm>
            <a:off x="220347" y="3585928"/>
            <a:ext cx="11502730" cy="646331"/>
          </a:xfrm>
          <a:prstGeom prst="rect">
            <a:avLst/>
          </a:prstGeom>
        </p:spPr>
        <p:txBody>
          <a:bodyPr wrap="square">
            <a:spAutoFit/>
          </a:bodyPr>
          <a:lstStyle/>
          <a:p>
            <a:r>
              <a:rPr lang="en-US" b="1" dirty="0"/>
              <a:t>4. "Or being lied about, don't deal in lies,"</a:t>
            </a:r>
            <a:endParaRPr lang="en-US" dirty="0"/>
          </a:p>
          <a:p>
            <a:r>
              <a:rPr lang="en-US" dirty="0"/>
              <a:t>When others lie about you, don’t respond by lying yourself.</a:t>
            </a:r>
          </a:p>
        </p:txBody>
      </p:sp>
      <p:sp>
        <p:nvSpPr>
          <p:cNvPr id="10" name="Rectangle 9">
            <a:extLst>
              <a:ext uri="{FF2B5EF4-FFF2-40B4-BE49-F238E27FC236}">
                <a16:creationId xmlns:a16="http://schemas.microsoft.com/office/drawing/2014/main" id="{88F75323-2319-4BFD-9068-DEA1269E4AB3}"/>
              </a:ext>
            </a:extLst>
          </p:cNvPr>
          <p:cNvSpPr/>
          <p:nvPr/>
        </p:nvSpPr>
        <p:spPr>
          <a:xfrm>
            <a:off x="220347" y="4377236"/>
            <a:ext cx="11605846" cy="646331"/>
          </a:xfrm>
          <a:prstGeom prst="rect">
            <a:avLst/>
          </a:prstGeom>
        </p:spPr>
        <p:txBody>
          <a:bodyPr wrap="square">
            <a:spAutoFit/>
          </a:bodyPr>
          <a:lstStyle/>
          <a:p>
            <a:r>
              <a:rPr lang="en-US" b="1" dirty="0"/>
              <a:t>5. "Or being hated, don't give way to hating,"</a:t>
            </a:r>
            <a:endParaRPr lang="en-US" dirty="0"/>
          </a:p>
          <a:p>
            <a:r>
              <a:rPr lang="en-US" dirty="0"/>
              <a:t>Even if others hate you, resist the urge to hate them back.</a:t>
            </a:r>
          </a:p>
        </p:txBody>
      </p:sp>
      <p:sp>
        <p:nvSpPr>
          <p:cNvPr id="11" name="Rectangle 10">
            <a:extLst>
              <a:ext uri="{FF2B5EF4-FFF2-40B4-BE49-F238E27FC236}">
                <a16:creationId xmlns:a16="http://schemas.microsoft.com/office/drawing/2014/main" id="{E5DA8EE4-6134-4016-AF81-3A4B09DFCD13}"/>
              </a:ext>
            </a:extLst>
          </p:cNvPr>
          <p:cNvSpPr/>
          <p:nvPr/>
        </p:nvSpPr>
        <p:spPr>
          <a:xfrm>
            <a:off x="220347" y="5255622"/>
            <a:ext cx="11605846" cy="646331"/>
          </a:xfrm>
          <a:prstGeom prst="rect">
            <a:avLst/>
          </a:prstGeom>
        </p:spPr>
        <p:txBody>
          <a:bodyPr wrap="square">
            <a:spAutoFit/>
          </a:bodyPr>
          <a:lstStyle/>
          <a:p>
            <a:r>
              <a:rPr lang="en-US" b="1" dirty="0"/>
              <a:t>6. "And yet don't look too good, nor talk too wise:"</a:t>
            </a:r>
            <a:endParaRPr lang="en-US" dirty="0"/>
          </a:p>
          <a:p>
            <a:r>
              <a:rPr lang="en-US" dirty="0"/>
              <a:t> Don’t act overly proud or try to seem smarter than everyone else.</a:t>
            </a:r>
          </a:p>
        </p:txBody>
      </p:sp>
    </p:spTree>
    <p:extLst>
      <p:ext uri="{BB962C8B-B14F-4D97-AF65-F5344CB8AC3E}">
        <p14:creationId xmlns:p14="http://schemas.microsoft.com/office/powerpoint/2010/main" val="185285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FAD1EB4-5F35-4AC9-85B3-8F505F5A8BFA}"/>
              </a:ext>
            </a:extLst>
          </p:cNvPr>
          <p:cNvSpPr txBox="1">
            <a:spLocks/>
          </p:cNvSpPr>
          <p:nvPr/>
        </p:nvSpPr>
        <p:spPr>
          <a:xfrm>
            <a:off x="1034816" y="805996"/>
            <a:ext cx="7620497" cy="615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Itim"/>
              <a:buNone/>
              <a:defRPr sz="6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9pPr>
          </a:lstStyle>
          <a:p>
            <a:pPr marL="0" marR="0" lvl="0" indent="0" algn="l" defTabSz="1219170" rtl="0" eaLnBrk="1" fontAlgn="auto" latinLnBrk="0" hangingPunct="1">
              <a:lnSpc>
                <a:spcPct val="100000"/>
              </a:lnSpc>
              <a:spcBef>
                <a:spcPts val="0"/>
              </a:spcBef>
              <a:spcAft>
                <a:spcPts val="0"/>
              </a:spcAft>
              <a:buClr>
                <a:srgbClr val="1C4587"/>
              </a:buClr>
              <a:buSzPts val="2400"/>
              <a:buFont typeface="Itim"/>
              <a:buNone/>
              <a:tabLst/>
              <a:defRPr/>
            </a:pPr>
            <a:r>
              <a:rPr kumimoji="0" lang="en-US" sz="4267" b="1" i="0" u="none" strike="noStrike" kern="0" cap="none" spc="0" normalizeH="0" baseline="0" noProof="0" dirty="0">
                <a:ln>
                  <a:noFill/>
                </a:ln>
                <a:solidFill>
                  <a:srgbClr val="1C4587"/>
                </a:solidFill>
                <a:effectLst/>
                <a:uLnTx/>
                <a:uFillTx/>
                <a:latin typeface="Itim"/>
                <a:sym typeface="Itim"/>
              </a:rPr>
              <a:t>Challenge Yourself- Buzz IN  </a:t>
            </a:r>
          </a:p>
        </p:txBody>
      </p:sp>
      <p:pic>
        <p:nvPicPr>
          <p:cNvPr id="5" name="Picture 2" descr="10 ways to challenge your brain | Brain art, Brain drawing, Clip art  pictures">
            <a:extLst>
              <a:ext uri="{FF2B5EF4-FFF2-40B4-BE49-F238E27FC236}">
                <a16:creationId xmlns:a16="http://schemas.microsoft.com/office/drawing/2014/main" id="{755B881F-6657-4F6C-8C28-3E0F509E1A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9713" y="0"/>
            <a:ext cx="2428948" cy="28431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305B47E3-3D59-42FF-A3C5-1EFBABF6052A}"/>
              </a:ext>
            </a:extLst>
          </p:cNvPr>
          <p:cNvSpPr>
            <a:spLocks noGrp="1"/>
          </p:cNvSpPr>
          <p:nvPr>
            <p:ph type="title"/>
          </p:nvPr>
        </p:nvSpPr>
        <p:spPr>
          <a:xfrm>
            <a:off x="738265" y="1839278"/>
            <a:ext cx="8857456" cy="1007600"/>
          </a:xfrm>
        </p:spPr>
        <p:txBody>
          <a:bodyPr/>
          <a:lstStyle/>
          <a:p>
            <a:pPr algn="l"/>
            <a:r>
              <a:rPr lang="en-US" sz="2400" dirty="0"/>
              <a:t>Kipling says we should stay calm and patient even when others lose control or treat us badly. Do you think this is still a good way to live in today’s world? Why or why not?</a:t>
            </a:r>
            <a:endParaRPr lang="en-US" sz="2400" dirty="0">
              <a:solidFill>
                <a:srgbClr val="C00000"/>
              </a:solidFill>
            </a:endParaRPr>
          </a:p>
        </p:txBody>
      </p:sp>
      <p:sp>
        <p:nvSpPr>
          <p:cNvPr id="2" name="Rectangle 1">
            <a:extLst>
              <a:ext uri="{FF2B5EF4-FFF2-40B4-BE49-F238E27FC236}">
                <a16:creationId xmlns:a16="http://schemas.microsoft.com/office/drawing/2014/main" id="{B3C7F598-0BAF-4376-842F-ABB674E694C6}"/>
              </a:ext>
            </a:extLst>
          </p:cNvPr>
          <p:cNvSpPr/>
          <p:nvPr/>
        </p:nvSpPr>
        <p:spPr>
          <a:xfrm>
            <a:off x="816504" y="3429000"/>
            <a:ext cx="10137819" cy="1754326"/>
          </a:xfrm>
          <a:prstGeom prst="rect">
            <a:avLst/>
          </a:prstGeom>
        </p:spPr>
        <p:txBody>
          <a:bodyPr wrap="square">
            <a:spAutoFit/>
          </a:bodyPr>
          <a:lstStyle/>
          <a:p>
            <a:pPr lvl="0"/>
            <a:r>
              <a:rPr lang="en-US" dirty="0">
                <a:solidFill>
                  <a:srgbClr val="C00000"/>
                </a:solidFill>
              </a:rPr>
              <a:t>Yes, I think Kipling’s advice is still a good way to live today. Staying calm and patient helps people make better decisions instead of reacting with anger or fear. In a world where social media and news can spread emotions quickly, keeping your “head” allows you to think clearly and stay true to yourself. However, it can be hard to do this all the time—sometimes speaking up strongly is also important. Still, being calm, honest, and humble usually leads to more respect and peace in the long run.</a:t>
            </a:r>
            <a:endParaRPr kumimoji="0" lang="en-GB" sz="1800" b="0" i="0" u="none" strike="noStrike" kern="1200" cap="none" spc="0" normalizeH="0" baseline="0" noProof="0" dirty="0">
              <a:ln>
                <a:noFill/>
              </a:ln>
              <a:solidFill>
                <a:srgbClr val="C00000"/>
              </a:solidFill>
              <a:effectLst/>
              <a:uLnTx/>
              <a:uFillTx/>
              <a:latin typeface="Arial"/>
              <a:ea typeface="+mn-ea"/>
              <a:cs typeface="+mn-cs"/>
            </a:endParaRPr>
          </a:p>
        </p:txBody>
      </p:sp>
      <p:pic>
        <p:nvPicPr>
          <p:cNvPr id="7" name="Picture 2" descr="Kagan Structure: RallyRobin – Fountain Middle School Teacher&amp;#39;s Programs and  Strategies Website">
            <a:extLst>
              <a:ext uri="{FF2B5EF4-FFF2-40B4-BE49-F238E27FC236}">
                <a16:creationId xmlns:a16="http://schemas.microsoft.com/office/drawing/2014/main" id="{DD3311A4-19AA-44D9-ADE0-62F3B457D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8219" y="5002905"/>
            <a:ext cx="1487277" cy="145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10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FAD1EB4-5F35-4AC9-85B3-8F505F5A8BFA}"/>
              </a:ext>
            </a:extLst>
          </p:cNvPr>
          <p:cNvSpPr txBox="1">
            <a:spLocks/>
          </p:cNvSpPr>
          <p:nvPr/>
        </p:nvSpPr>
        <p:spPr>
          <a:xfrm>
            <a:off x="1034816" y="805996"/>
            <a:ext cx="7620497" cy="615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Itim"/>
              <a:buNone/>
              <a:defRPr sz="6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9pPr>
          </a:lstStyle>
          <a:p>
            <a:pPr marL="0" marR="0" lvl="0" indent="0" algn="l" defTabSz="1219170" rtl="0" eaLnBrk="1" fontAlgn="auto" latinLnBrk="0" hangingPunct="1">
              <a:lnSpc>
                <a:spcPct val="100000"/>
              </a:lnSpc>
              <a:spcBef>
                <a:spcPts val="0"/>
              </a:spcBef>
              <a:spcAft>
                <a:spcPts val="0"/>
              </a:spcAft>
              <a:buClr>
                <a:srgbClr val="1C4587"/>
              </a:buClr>
              <a:buSzPts val="2400"/>
              <a:buFont typeface="Itim"/>
              <a:buNone/>
              <a:tabLst/>
              <a:defRPr/>
            </a:pPr>
            <a:r>
              <a:rPr kumimoji="0" lang="en-US" sz="4267" b="1" i="0" u="none" strike="noStrike" kern="0" cap="none" spc="0" normalizeH="0" baseline="0" noProof="0" dirty="0">
                <a:ln>
                  <a:noFill/>
                </a:ln>
                <a:solidFill>
                  <a:srgbClr val="1C4587"/>
                </a:solidFill>
                <a:effectLst/>
                <a:uLnTx/>
                <a:uFillTx/>
                <a:latin typeface="Itim"/>
                <a:sym typeface="Itim"/>
              </a:rPr>
              <a:t>Challenge Yourself- Buzz IN  </a:t>
            </a:r>
          </a:p>
        </p:txBody>
      </p:sp>
      <p:pic>
        <p:nvPicPr>
          <p:cNvPr id="5" name="Picture 2" descr="10 ways to challenge your brain | Brain art, Brain drawing, Clip art  pictures">
            <a:extLst>
              <a:ext uri="{FF2B5EF4-FFF2-40B4-BE49-F238E27FC236}">
                <a16:creationId xmlns:a16="http://schemas.microsoft.com/office/drawing/2014/main" id="{755B881F-6657-4F6C-8C28-3E0F509E1A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9713" y="0"/>
            <a:ext cx="2428948" cy="28431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305B47E3-3D59-42FF-A3C5-1EFBABF6052A}"/>
              </a:ext>
            </a:extLst>
          </p:cNvPr>
          <p:cNvSpPr>
            <a:spLocks noGrp="1"/>
          </p:cNvSpPr>
          <p:nvPr>
            <p:ph type="title"/>
          </p:nvPr>
        </p:nvSpPr>
        <p:spPr>
          <a:xfrm>
            <a:off x="738265" y="1839278"/>
            <a:ext cx="8857456" cy="1007600"/>
          </a:xfrm>
        </p:spPr>
        <p:txBody>
          <a:bodyPr/>
          <a:lstStyle/>
          <a:p>
            <a:pPr algn="l"/>
            <a:r>
              <a:rPr lang="en-US" sz="2400" dirty="0"/>
              <a:t>Think of a time when you faced a difficult situation—maybe at school, home, or with friends. How could the advice in this stanza (staying calm, patient, and kind even when others aren’t) help you handle that situation better?</a:t>
            </a:r>
            <a:endParaRPr lang="en-US" sz="2400" dirty="0">
              <a:solidFill>
                <a:srgbClr val="C00000"/>
              </a:solidFill>
            </a:endParaRPr>
          </a:p>
        </p:txBody>
      </p:sp>
      <p:sp>
        <p:nvSpPr>
          <p:cNvPr id="2" name="Rectangle 1">
            <a:extLst>
              <a:ext uri="{FF2B5EF4-FFF2-40B4-BE49-F238E27FC236}">
                <a16:creationId xmlns:a16="http://schemas.microsoft.com/office/drawing/2014/main" id="{B3C7F598-0BAF-4376-842F-ABB674E694C6}"/>
              </a:ext>
            </a:extLst>
          </p:cNvPr>
          <p:cNvSpPr/>
          <p:nvPr/>
        </p:nvSpPr>
        <p:spPr>
          <a:xfrm>
            <a:off x="738265" y="3802576"/>
            <a:ext cx="10137819" cy="1754326"/>
          </a:xfrm>
          <a:prstGeom prst="rect">
            <a:avLst/>
          </a:prstGeom>
        </p:spPr>
        <p:txBody>
          <a:bodyPr wrap="square">
            <a:spAutoFit/>
          </a:bodyPr>
          <a:lstStyle/>
          <a:p>
            <a:pPr lvl="0"/>
            <a:r>
              <a:rPr lang="en-US" dirty="0">
                <a:solidFill>
                  <a:srgbClr val="C00000"/>
                </a:solidFill>
              </a:rPr>
              <a:t>One time, I was working on a group project at school, and some of my teammates weren’t doing their part. I got really frustrated and wanted to argue with them. But if I followed Kipling’s advice, I would have stayed calm and tried to handle it more patiently. Instead of blaming or getting angry, I could have talked to them respectfully and focused on finishing the work together. By keeping my “head” and not giving in to anger, the situation could have been less stressful and more productive.</a:t>
            </a:r>
            <a:endParaRPr kumimoji="0" lang="en-GB" sz="1800" b="0" i="0" u="none" strike="noStrike" kern="1200" cap="none" spc="0" normalizeH="0" baseline="0" noProof="0" dirty="0">
              <a:ln>
                <a:noFill/>
              </a:ln>
              <a:solidFill>
                <a:srgbClr val="C00000"/>
              </a:solidFill>
              <a:effectLst/>
              <a:uLnTx/>
              <a:uFillTx/>
              <a:latin typeface="Arial"/>
              <a:ea typeface="+mn-ea"/>
              <a:cs typeface="+mn-cs"/>
            </a:endParaRPr>
          </a:p>
        </p:txBody>
      </p:sp>
      <p:pic>
        <p:nvPicPr>
          <p:cNvPr id="7" name="Picture 2" descr="Kagan Structure: RallyRobin – Fountain Middle School Teacher&amp;#39;s Programs and  Strategies Website">
            <a:extLst>
              <a:ext uri="{FF2B5EF4-FFF2-40B4-BE49-F238E27FC236}">
                <a16:creationId xmlns:a16="http://schemas.microsoft.com/office/drawing/2014/main" id="{DD3311A4-19AA-44D9-ADE0-62F3B457D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8219" y="5002905"/>
            <a:ext cx="1487277" cy="145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14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87480" y="730006"/>
            <a:ext cx="9206361" cy="615600"/>
          </a:xfrm>
        </p:spPr>
        <p:txBody>
          <a:bodyPr/>
          <a:lstStyle/>
          <a:p>
            <a:pPr algn="l"/>
            <a:r>
              <a:rPr lang="en-US" sz="4400" dirty="0"/>
              <a:t>Check You Understanding  - IRS</a:t>
            </a:r>
          </a:p>
        </p:txBody>
      </p:sp>
      <p:sp>
        <p:nvSpPr>
          <p:cNvPr id="4" name="Rounded Rectangle 31">
            <a:extLst>
              <a:ext uri="{FF2B5EF4-FFF2-40B4-BE49-F238E27FC236}">
                <a16:creationId xmlns:a16="http://schemas.microsoft.com/office/drawing/2014/main" id="{FB02B919-2809-4839-B0A9-B1615A3340F3}"/>
              </a:ext>
            </a:extLst>
          </p:cNvPr>
          <p:cNvSpPr/>
          <p:nvPr/>
        </p:nvSpPr>
        <p:spPr>
          <a:xfrm>
            <a:off x="581414" y="0"/>
            <a:ext cx="3656289" cy="504463"/>
          </a:xfrm>
          <a:prstGeom prst="roundRect">
            <a:avLst/>
          </a:prstGeom>
          <a:gradFill>
            <a:gsLst>
              <a:gs pos="100000">
                <a:srgbClr val="7030A0"/>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rPr>
              <a:t>Formative Assessment</a:t>
            </a:r>
            <a:endParaRPr kumimoji="0" lang="ar-JO"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endParaRPr>
          </a:p>
        </p:txBody>
      </p:sp>
      <p:sp>
        <p:nvSpPr>
          <p:cNvPr id="5" name="Rectangle 4">
            <a:extLst>
              <a:ext uri="{FF2B5EF4-FFF2-40B4-BE49-F238E27FC236}">
                <a16:creationId xmlns:a16="http://schemas.microsoft.com/office/drawing/2014/main" id="{286C60D4-DA72-47A3-9854-F8F80FDB65CD}"/>
              </a:ext>
            </a:extLst>
          </p:cNvPr>
          <p:cNvSpPr/>
          <p:nvPr/>
        </p:nvSpPr>
        <p:spPr>
          <a:xfrm>
            <a:off x="887480" y="1784192"/>
            <a:ext cx="7969956" cy="2246769"/>
          </a:xfrm>
          <a:prstGeom prst="rect">
            <a:avLst/>
          </a:prstGeom>
        </p:spPr>
        <p:txBody>
          <a:bodyPr wrap="square">
            <a:spAutoFit/>
          </a:bodyPr>
          <a:lstStyle/>
          <a:p>
            <a:pPr marL="457200" indent="-457200">
              <a:buAutoNum type="arabicPeriod"/>
            </a:pPr>
            <a:r>
              <a:rPr lang="en-US" sz="2000" b="1" dirty="0"/>
              <a:t>What does the poet suggest you should do when others lose control and blame you?</a:t>
            </a:r>
          </a:p>
          <a:p>
            <a:br>
              <a:rPr lang="en-US" sz="2000" dirty="0"/>
            </a:br>
            <a:r>
              <a:rPr lang="en-US" sz="2000" dirty="0"/>
              <a:t>A. Argue back and defend yourself</a:t>
            </a:r>
            <a:br>
              <a:rPr lang="en-US" sz="2000" dirty="0"/>
            </a:br>
            <a:r>
              <a:rPr lang="en-US" sz="2000" dirty="0"/>
              <a:t>B. Keep calm and stay in control</a:t>
            </a:r>
            <a:br>
              <a:rPr lang="en-US" sz="2000" dirty="0"/>
            </a:br>
            <a:r>
              <a:rPr lang="en-US" sz="2000" dirty="0"/>
              <a:t>C. Ignore everyone completely</a:t>
            </a:r>
            <a:br>
              <a:rPr lang="en-US" sz="2000" dirty="0"/>
            </a:br>
            <a:r>
              <a:rPr lang="en-US" sz="2000" dirty="0"/>
              <a:t>D. Leave the situation immediately</a:t>
            </a:r>
            <a:endParaRPr lang="en-GB" sz="2000" dirty="0"/>
          </a:p>
        </p:txBody>
      </p:sp>
    </p:spTree>
    <p:extLst>
      <p:ext uri="{BB962C8B-B14F-4D97-AF65-F5344CB8AC3E}">
        <p14:creationId xmlns:p14="http://schemas.microsoft.com/office/powerpoint/2010/main" val="1396741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31036" y="230382"/>
            <a:ext cx="9206361" cy="615600"/>
          </a:xfrm>
        </p:spPr>
        <p:txBody>
          <a:bodyPr/>
          <a:lstStyle/>
          <a:p>
            <a:pPr algn="l"/>
            <a:r>
              <a:rPr lang="en-US" sz="4800" dirty="0"/>
              <a:t>Check You Understanding  - IRS</a:t>
            </a:r>
          </a:p>
        </p:txBody>
      </p:sp>
      <p:sp>
        <p:nvSpPr>
          <p:cNvPr id="2" name="Rectangle 1">
            <a:extLst>
              <a:ext uri="{FF2B5EF4-FFF2-40B4-BE49-F238E27FC236}">
                <a16:creationId xmlns:a16="http://schemas.microsoft.com/office/drawing/2014/main" id="{27DF55AD-743F-4C71-9749-86A978211BBF}"/>
              </a:ext>
            </a:extLst>
          </p:cNvPr>
          <p:cNvSpPr/>
          <p:nvPr/>
        </p:nvSpPr>
        <p:spPr>
          <a:xfrm>
            <a:off x="961492" y="1069342"/>
            <a:ext cx="7618064" cy="1938992"/>
          </a:xfrm>
          <a:prstGeom prst="rect">
            <a:avLst/>
          </a:prstGeom>
        </p:spPr>
        <p:txBody>
          <a:bodyPr wrap="square">
            <a:spAutoFit/>
          </a:bodyPr>
          <a:lstStyle/>
          <a:p>
            <a:pPr marL="457200" indent="-457200" defTabSz="1219170">
              <a:buClr>
                <a:srgbClr val="000000"/>
              </a:buClr>
              <a:buAutoNum type="arabicPeriod"/>
            </a:pPr>
            <a:r>
              <a:rPr lang="en-US" sz="2000" b="1" dirty="0">
                <a:solidFill>
                  <a:srgbClr val="C00000"/>
                </a:solidFill>
              </a:rPr>
              <a:t>What is a metaphor?</a:t>
            </a:r>
          </a:p>
          <a:p>
            <a:pPr marL="457200" indent="-457200" defTabSz="1219170">
              <a:buClr>
                <a:srgbClr val="000000"/>
              </a:buClr>
              <a:buAutoNum type="arabicPeriod"/>
            </a:pPr>
            <a:endParaRPr lang="en-US" sz="2000" b="1" dirty="0"/>
          </a:p>
          <a:p>
            <a:pPr marL="457200" indent="-457200" defTabSz="1219170">
              <a:buClr>
                <a:srgbClr val="000000"/>
              </a:buClr>
              <a:buAutoNum type="alphaUcParenR"/>
            </a:pPr>
            <a:r>
              <a:rPr lang="en-US" sz="2000" b="1" dirty="0"/>
              <a:t>A comparison using "like" or "as“</a:t>
            </a:r>
          </a:p>
          <a:p>
            <a:pPr marL="457200" indent="-457200" defTabSz="1219170">
              <a:buClr>
                <a:srgbClr val="000000"/>
              </a:buClr>
              <a:buAutoNum type="alphaUcParenR"/>
            </a:pPr>
            <a:r>
              <a:rPr lang="en-US" sz="2000" b="1" dirty="0"/>
              <a:t>A direct comparison between two unlike things without using "like" or "as“</a:t>
            </a:r>
          </a:p>
          <a:p>
            <a:pPr defTabSz="1219170">
              <a:buClr>
                <a:srgbClr val="000000"/>
              </a:buClr>
            </a:pPr>
            <a:r>
              <a:rPr lang="en-US" sz="2000" b="1" dirty="0">
                <a:solidFill>
                  <a:schemeClr val="bg2"/>
                </a:solidFill>
              </a:rPr>
              <a:t>C)   </a:t>
            </a:r>
            <a:r>
              <a:rPr lang="en-US" sz="2000" b="1" dirty="0"/>
              <a:t>A rhyme scheme</a:t>
            </a:r>
            <a:endParaRPr lang="en-US" sz="2000" b="1" kern="0" dirty="0">
              <a:solidFill>
                <a:srgbClr val="0D0D0D"/>
              </a:solidFill>
              <a:latin typeface="Söhne"/>
              <a:cs typeface="Arial"/>
              <a:sym typeface="Arial"/>
            </a:endParaRPr>
          </a:p>
        </p:txBody>
      </p:sp>
      <p:sp>
        <p:nvSpPr>
          <p:cNvPr id="4" name="Oval 3">
            <a:extLst>
              <a:ext uri="{FF2B5EF4-FFF2-40B4-BE49-F238E27FC236}">
                <a16:creationId xmlns:a16="http://schemas.microsoft.com/office/drawing/2014/main" id="{3D9841A9-0414-4E3E-BAB2-710289E77CF0}"/>
              </a:ext>
            </a:extLst>
          </p:cNvPr>
          <p:cNvSpPr/>
          <p:nvPr/>
        </p:nvSpPr>
        <p:spPr>
          <a:xfrm>
            <a:off x="961492" y="2038838"/>
            <a:ext cx="462224" cy="391885"/>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1410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87480" y="730006"/>
            <a:ext cx="9206361" cy="615600"/>
          </a:xfrm>
        </p:spPr>
        <p:txBody>
          <a:bodyPr/>
          <a:lstStyle/>
          <a:p>
            <a:pPr algn="l"/>
            <a:r>
              <a:rPr lang="en-US" sz="4400" dirty="0"/>
              <a:t>Check You Understanding  - IRS</a:t>
            </a:r>
          </a:p>
        </p:txBody>
      </p:sp>
      <p:sp>
        <p:nvSpPr>
          <p:cNvPr id="2" name="Rectangle 1">
            <a:extLst>
              <a:ext uri="{FF2B5EF4-FFF2-40B4-BE49-F238E27FC236}">
                <a16:creationId xmlns:a16="http://schemas.microsoft.com/office/drawing/2014/main" id="{27DF55AD-743F-4C71-9749-86A978211BBF}"/>
              </a:ext>
            </a:extLst>
          </p:cNvPr>
          <p:cNvSpPr/>
          <p:nvPr/>
        </p:nvSpPr>
        <p:spPr>
          <a:xfrm>
            <a:off x="887480" y="1466449"/>
            <a:ext cx="10967300" cy="2246769"/>
          </a:xfrm>
          <a:prstGeom prst="rect">
            <a:avLst/>
          </a:prstGeom>
        </p:spPr>
        <p:txBody>
          <a:bodyPr wrap="square">
            <a:spAutoFit/>
          </a:bodyPr>
          <a:lstStyle/>
          <a:p>
            <a:pPr lvl="0"/>
            <a:r>
              <a:rPr lang="en-US" sz="2000" b="1" dirty="0"/>
              <a:t>2. In the stanza, what quality is emphasized when it says, “If you can wait and not be tired by waiting”?</a:t>
            </a:r>
          </a:p>
          <a:p>
            <a:pPr lvl="0"/>
            <a:br>
              <a:rPr lang="en-US" sz="2000" dirty="0"/>
            </a:br>
            <a:r>
              <a:rPr lang="en-US" sz="2000" dirty="0"/>
              <a:t>A. Anger</a:t>
            </a:r>
            <a:br>
              <a:rPr lang="en-US" sz="2000" dirty="0"/>
            </a:br>
            <a:r>
              <a:rPr lang="en-US" sz="2000" dirty="0"/>
              <a:t>B. Impatience</a:t>
            </a:r>
            <a:br>
              <a:rPr lang="en-US" sz="2000" dirty="0"/>
            </a:br>
            <a:r>
              <a:rPr lang="en-US" sz="2000" dirty="0"/>
              <a:t>C. Patience</a:t>
            </a:r>
            <a:br>
              <a:rPr lang="en-US" sz="2000" dirty="0"/>
            </a:br>
            <a:r>
              <a:rPr lang="en-US" sz="2000" dirty="0"/>
              <a:t>D. Pride</a:t>
            </a:r>
            <a:endParaRPr kumimoji="0" lang="en-US" sz="2000" b="0" i="0" u="none" strike="noStrike" kern="1200" cap="none" spc="0" normalizeH="0" baseline="0" noProof="0" dirty="0">
              <a:ln>
                <a:noFill/>
              </a:ln>
              <a:solidFill>
                <a:srgbClr val="1C4587"/>
              </a:solidFill>
              <a:effectLst/>
              <a:uLnTx/>
              <a:uFillTx/>
              <a:latin typeface="Arial"/>
              <a:ea typeface="+mn-ea"/>
              <a:cs typeface="+mn-cs"/>
            </a:endParaRPr>
          </a:p>
        </p:txBody>
      </p:sp>
      <p:sp>
        <p:nvSpPr>
          <p:cNvPr id="4" name="Rounded Rectangle 31">
            <a:extLst>
              <a:ext uri="{FF2B5EF4-FFF2-40B4-BE49-F238E27FC236}">
                <a16:creationId xmlns:a16="http://schemas.microsoft.com/office/drawing/2014/main" id="{FB02B919-2809-4839-B0A9-B1615A3340F3}"/>
              </a:ext>
            </a:extLst>
          </p:cNvPr>
          <p:cNvSpPr/>
          <p:nvPr/>
        </p:nvSpPr>
        <p:spPr>
          <a:xfrm>
            <a:off x="581414" y="0"/>
            <a:ext cx="3656289" cy="504463"/>
          </a:xfrm>
          <a:prstGeom prst="roundRect">
            <a:avLst/>
          </a:prstGeom>
          <a:gradFill>
            <a:gsLst>
              <a:gs pos="100000">
                <a:srgbClr val="7030A0"/>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rPr>
              <a:t>Formative Assessment</a:t>
            </a:r>
            <a:endParaRPr kumimoji="0" lang="ar-JO"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endParaRPr>
          </a:p>
        </p:txBody>
      </p:sp>
    </p:spTree>
    <p:extLst>
      <p:ext uri="{BB962C8B-B14F-4D97-AF65-F5344CB8AC3E}">
        <p14:creationId xmlns:p14="http://schemas.microsoft.com/office/powerpoint/2010/main" val="4035695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87480" y="730006"/>
            <a:ext cx="9206361" cy="615600"/>
          </a:xfrm>
        </p:spPr>
        <p:txBody>
          <a:bodyPr/>
          <a:lstStyle/>
          <a:p>
            <a:pPr algn="l"/>
            <a:r>
              <a:rPr lang="en-US" sz="4400" dirty="0"/>
              <a:t>Check You Understanding  - IRS</a:t>
            </a:r>
          </a:p>
        </p:txBody>
      </p:sp>
      <p:sp>
        <p:nvSpPr>
          <p:cNvPr id="2" name="Rectangle 1">
            <a:extLst>
              <a:ext uri="{FF2B5EF4-FFF2-40B4-BE49-F238E27FC236}">
                <a16:creationId xmlns:a16="http://schemas.microsoft.com/office/drawing/2014/main" id="{27DF55AD-743F-4C71-9749-86A978211BBF}"/>
              </a:ext>
            </a:extLst>
          </p:cNvPr>
          <p:cNvSpPr/>
          <p:nvPr/>
        </p:nvSpPr>
        <p:spPr>
          <a:xfrm>
            <a:off x="887480" y="1726094"/>
            <a:ext cx="10967300" cy="1938992"/>
          </a:xfrm>
          <a:prstGeom prst="rect">
            <a:avLst/>
          </a:prstGeom>
        </p:spPr>
        <p:txBody>
          <a:bodyPr wrap="square">
            <a:spAutoFit/>
          </a:bodyPr>
          <a:lstStyle/>
          <a:p>
            <a:pPr lvl="0"/>
            <a:r>
              <a:rPr lang="en-US" sz="2000" b="1" dirty="0"/>
              <a:t>3. What does the line “Or being hated, don’t give way to hating” teach us?</a:t>
            </a:r>
          </a:p>
          <a:p>
            <a:pPr lvl="0"/>
            <a:br>
              <a:rPr lang="en-US" sz="2000" dirty="0"/>
            </a:br>
            <a:r>
              <a:rPr lang="en-US" sz="2000" dirty="0"/>
              <a:t>A. Hate people who hate you</a:t>
            </a:r>
            <a:br>
              <a:rPr lang="en-US" sz="2000" dirty="0"/>
            </a:br>
            <a:r>
              <a:rPr lang="en-US" sz="2000" dirty="0"/>
              <a:t>B. Don’t let hate control your actions</a:t>
            </a:r>
            <a:br>
              <a:rPr lang="en-US" sz="2000" dirty="0"/>
            </a:br>
            <a:r>
              <a:rPr lang="en-US" sz="2000" dirty="0"/>
              <a:t>C. Avoid people who dislike you</a:t>
            </a:r>
            <a:br>
              <a:rPr lang="en-US" sz="2000" dirty="0"/>
            </a:br>
            <a:r>
              <a:rPr lang="en-US" sz="2000" dirty="0"/>
              <a:t>D. Pretend to like everyone</a:t>
            </a:r>
            <a:endParaRPr kumimoji="0" lang="en-US" sz="2000" b="0" i="0" u="none" strike="noStrike" kern="1200" cap="none" spc="0" normalizeH="0" baseline="0" noProof="0" dirty="0">
              <a:ln>
                <a:noFill/>
              </a:ln>
              <a:solidFill>
                <a:srgbClr val="1C4587"/>
              </a:solidFill>
              <a:effectLst/>
              <a:uLnTx/>
              <a:uFillTx/>
              <a:latin typeface="Arial"/>
              <a:ea typeface="+mn-ea"/>
              <a:cs typeface="+mn-cs"/>
            </a:endParaRPr>
          </a:p>
        </p:txBody>
      </p:sp>
      <p:sp>
        <p:nvSpPr>
          <p:cNvPr id="4" name="Rounded Rectangle 31">
            <a:extLst>
              <a:ext uri="{FF2B5EF4-FFF2-40B4-BE49-F238E27FC236}">
                <a16:creationId xmlns:a16="http://schemas.microsoft.com/office/drawing/2014/main" id="{FB02B919-2809-4839-B0A9-B1615A3340F3}"/>
              </a:ext>
            </a:extLst>
          </p:cNvPr>
          <p:cNvSpPr/>
          <p:nvPr/>
        </p:nvSpPr>
        <p:spPr>
          <a:xfrm>
            <a:off x="581414" y="0"/>
            <a:ext cx="3656289" cy="504463"/>
          </a:xfrm>
          <a:prstGeom prst="roundRect">
            <a:avLst/>
          </a:prstGeom>
          <a:gradFill>
            <a:gsLst>
              <a:gs pos="100000">
                <a:srgbClr val="7030A0"/>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rPr>
              <a:t>Formative Assessment</a:t>
            </a:r>
            <a:endParaRPr kumimoji="0" lang="ar-JO"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endParaRPr>
          </a:p>
        </p:txBody>
      </p:sp>
    </p:spTree>
    <p:extLst>
      <p:ext uri="{BB962C8B-B14F-4D97-AF65-F5344CB8AC3E}">
        <p14:creationId xmlns:p14="http://schemas.microsoft.com/office/powerpoint/2010/main" val="537435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42799">
            <a:off x="9067982" y="672777"/>
            <a:ext cx="2685602" cy="241704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807851">
            <a:off x="459743" y="480135"/>
            <a:ext cx="2606015" cy="2541370"/>
          </a:xfrm>
          <a:prstGeom prst="rect">
            <a:avLst/>
          </a:prstGeom>
        </p:spPr>
      </p:pic>
      <p:sp>
        <p:nvSpPr>
          <p:cNvPr id="6" name="Rectangle 5"/>
          <p:cNvSpPr/>
          <p:nvPr/>
        </p:nvSpPr>
        <p:spPr>
          <a:xfrm>
            <a:off x="2606812" y="2993807"/>
            <a:ext cx="6598734" cy="1015663"/>
          </a:xfrm>
          <a:prstGeom prst="rect">
            <a:avLst/>
          </a:prstGeom>
        </p:spPr>
        <p:txBody>
          <a:bodyPr wrap="square">
            <a:spAutoFit/>
          </a:bodyPr>
          <a:lstStyle/>
          <a:p>
            <a:pPr lvl="0"/>
            <a:r>
              <a:rPr lang="en-US" sz="2000" b="1" dirty="0">
                <a:solidFill>
                  <a:srgbClr val="1C4587"/>
                </a:solidFill>
              </a:rPr>
              <a:t>According to the stanza, you should stay calm and trust yourself even when others doubt or criticize you.</a:t>
            </a:r>
            <a:endParaRPr kumimoji="0" lang="en-US" sz="2000" b="1" i="0" u="none" strike="noStrike" kern="1200" cap="none" spc="0" normalizeH="0" baseline="0" noProof="0" dirty="0">
              <a:ln>
                <a:noFill/>
              </a:ln>
              <a:solidFill>
                <a:srgbClr val="1C4587"/>
              </a:solidFill>
              <a:effectLst/>
              <a:uLnTx/>
              <a:uFillTx/>
              <a:latin typeface="Arial"/>
              <a:ea typeface="+mn-ea"/>
              <a:cs typeface="+mn-cs"/>
            </a:endParaRPr>
          </a:p>
        </p:txBody>
      </p:sp>
      <p:sp>
        <p:nvSpPr>
          <p:cNvPr id="7" name="Rectangle 6"/>
          <p:cNvSpPr/>
          <p:nvPr/>
        </p:nvSpPr>
        <p:spPr>
          <a:xfrm>
            <a:off x="3928684" y="673602"/>
            <a:ext cx="4420981"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3200" b="0" i="0" u="none" strike="noStrike" kern="1200" cap="none" spc="0" normalizeH="0" baseline="0" noProof="0" dirty="0">
                <a:ln>
                  <a:noFill/>
                </a:ln>
                <a:solidFill>
                  <a:srgbClr val="1C4587"/>
                </a:solidFill>
                <a:effectLst/>
                <a:uLnTx/>
                <a:uFillTx/>
                <a:latin typeface="Arial"/>
                <a:ea typeface="+mn-ea"/>
                <a:cs typeface="+mn-cs"/>
              </a:rPr>
            </a:br>
            <a:r>
              <a:rPr kumimoji="0" lang="en-US" sz="3200" b="0" i="0" u="none" strike="noStrike" kern="1200" cap="none" spc="0" normalizeH="0" baseline="0" noProof="0" dirty="0">
                <a:ln>
                  <a:noFill/>
                </a:ln>
                <a:solidFill>
                  <a:srgbClr val="1C4587"/>
                </a:solidFill>
                <a:effectLst/>
                <a:uLnTx/>
                <a:uFillTx/>
                <a:latin typeface="Arial"/>
                <a:ea typeface="+mn-ea"/>
                <a:cs typeface="+mn-cs"/>
              </a:rPr>
              <a:t>✅ True  or  ❌ False</a:t>
            </a:r>
          </a:p>
        </p:txBody>
      </p:sp>
    </p:spTree>
    <p:extLst>
      <p:ext uri="{BB962C8B-B14F-4D97-AF65-F5344CB8AC3E}">
        <p14:creationId xmlns:p14="http://schemas.microsoft.com/office/powerpoint/2010/main" val="548949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D73FBE-2EC0-4255-9E6C-F214ACA8368F}"/>
              </a:ext>
            </a:extLst>
          </p:cNvPr>
          <p:cNvPicPr>
            <a:picLocks noChangeAspect="1"/>
          </p:cNvPicPr>
          <p:nvPr/>
        </p:nvPicPr>
        <p:blipFill>
          <a:blip r:embed="rId2"/>
          <a:stretch>
            <a:fillRect/>
          </a:stretch>
        </p:blipFill>
        <p:spPr>
          <a:xfrm rot="1123362">
            <a:off x="6759023" y="2837387"/>
            <a:ext cx="1243061" cy="814947"/>
          </a:xfrm>
          <a:prstGeom prst="rect">
            <a:avLst/>
          </a:prstGeom>
        </p:spPr>
      </p:pic>
      <p:pic>
        <p:nvPicPr>
          <p:cNvPr id="3" name="Picture 2">
            <a:extLst>
              <a:ext uri="{FF2B5EF4-FFF2-40B4-BE49-F238E27FC236}">
                <a16:creationId xmlns:a16="http://schemas.microsoft.com/office/drawing/2014/main" id="{4355FC8A-EE76-43B7-81B5-7880AB7ADABA}"/>
              </a:ext>
            </a:extLst>
          </p:cNvPr>
          <p:cNvPicPr>
            <a:picLocks noChangeAspect="1"/>
          </p:cNvPicPr>
          <p:nvPr/>
        </p:nvPicPr>
        <p:blipFill>
          <a:blip r:embed="rId3"/>
          <a:stretch>
            <a:fillRect/>
          </a:stretch>
        </p:blipFill>
        <p:spPr>
          <a:xfrm>
            <a:off x="2513991" y="4741153"/>
            <a:ext cx="6540139" cy="2050269"/>
          </a:xfrm>
          <a:prstGeom prst="rect">
            <a:avLst/>
          </a:prstGeom>
        </p:spPr>
      </p:pic>
      <p:pic>
        <p:nvPicPr>
          <p:cNvPr id="9" name="Picture 8">
            <a:extLst>
              <a:ext uri="{FF2B5EF4-FFF2-40B4-BE49-F238E27FC236}">
                <a16:creationId xmlns:a16="http://schemas.microsoft.com/office/drawing/2014/main" id="{E8C88EC5-BA89-466F-A2EF-51E45BC4712E}"/>
              </a:ext>
            </a:extLst>
          </p:cNvPr>
          <p:cNvPicPr>
            <a:picLocks noChangeAspect="1"/>
          </p:cNvPicPr>
          <p:nvPr/>
        </p:nvPicPr>
        <p:blipFill>
          <a:blip r:embed="rId4"/>
          <a:stretch>
            <a:fillRect/>
          </a:stretch>
        </p:blipFill>
        <p:spPr>
          <a:xfrm>
            <a:off x="1664951" y="1337448"/>
            <a:ext cx="5416731" cy="1921008"/>
          </a:xfrm>
          <a:prstGeom prst="rect">
            <a:avLst/>
          </a:prstGeom>
        </p:spPr>
      </p:pic>
      <p:sp>
        <p:nvSpPr>
          <p:cNvPr id="10" name="Rounded Rectangle 31">
            <a:extLst>
              <a:ext uri="{FF2B5EF4-FFF2-40B4-BE49-F238E27FC236}">
                <a16:creationId xmlns:a16="http://schemas.microsoft.com/office/drawing/2014/main" id="{E7847D3E-D3BC-4A45-8532-37F4A5A6ACA6}"/>
              </a:ext>
            </a:extLst>
          </p:cNvPr>
          <p:cNvSpPr/>
          <p:nvPr/>
        </p:nvSpPr>
        <p:spPr>
          <a:xfrm>
            <a:off x="2011680" y="1091712"/>
            <a:ext cx="2102917" cy="378347"/>
          </a:xfrm>
          <a:prstGeom prst="roundRect">
            <a:avLst/>
          </a:prstGeom>
          <a:gradFill>
            <a:gsLst>
              <a:gs pos="100000">
                <a:srgbClr val="7030A0"/>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rPr>
              <a:t>POSTASSESSMENT</a:t>
            </a:r>
            <a:endParaRPr kumimoji="0" lang="ar-JO" sz="1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endParaRPr>
          </a:p>
        </p:txBody>
      </p:sp>
      <p:pic>
        <p:nvPicPr>
          <p:cNvPr id="4" name="Picture 3">
            <a:extLst>
              <a:ext uri="{FF2B5EF4-FFF2-40B4-BE49-F238E27FC236}">
                <a16:creationId xmlns:a16="http://schemas.microsoft.com/office/drawing/2014/main" id="{7FD3292A-58B5-4C0B-898B-00CEDE5CB416}"/>
              </a:ext>
            </a:extLst>
          </p:cNvPr>
          <p:cNvPicPr>
            <a:picLocks noChangeAspect="1"/>
          </p:cNvPicPr>
          <p:nvPr/>
        </p:nvPicPr>
        <p:blipFill>
          <a:blip r:embed="rId5"/>
          <a:stretch>
            <a:fillRect/>
          </a:stretch>
        </p:blipFill>
        <p:spPr>
          <a:xfrm>
            <a:off x="8378677" y="1011179"/>
            <a:ext cx="1964688" cy="1964688"/>
          </a:xfrm>
          <a:prstGeom prst="rect">
            <a:avLst/>
          </a:prstGeom>
        </p:spPr>
      </p:pic>
      <p:pic>
        <p:nvPicPr>
          <p:cNvPr id="11" name="Picture 10">
            <a:extLst>
              <a:ext uri="{FF2B5EF4-FFF2-40B4-BE49-F238E27FC236}">
                <a16:creationId xmlns:a16="http://schemas.microsoft.com/office/drawing/2014/main" id="{EC6B7821-47C8-4EED-B015-90FB06F41F37}"/>
              </a:ext>
            </a:extLst>
          </p:cNvPr>
          <p:cNvPicPr>
            <a:picLocks noChangeAspect="1"/>
          </p:cNvPicPr>
          <p:nvPr/>
        </p:nvPicPr>
        <p:blipFill>
          <a:blip r:embed="rId2"/>
          <a:stretch>
            <a:fillRect/>
          </a:stretch>
        </p:blipFill>
        <p:spPr>
          <a:xfrm>
            <a:off x="1775504" y="3389079"/>
            <a:ext cx="1243061" cy="814947"/>
          </a:xfrm>
          <a:prstGeom prst="rect">
            <a:avLst/>
          </a:prstGeom>
        </p:spPr>
      </p:pic>
      <p:sp>
        <p:nvSpPr>
          <p:cNvPr id="2" name="Rectangle 1">
            <a:extLst>
              <a:ext uri="{FF2B5EF4-FFF2-40B4-BE49-F238E27FC236}">
                <a16:creationId xmlns:a16="http://schemas.microsoft.com/office/drawing/2014/main" id="{50DCA660-DB52-4B0E-B0A2-80B02DE808FF}"/>
              </a:ext>
            </a:extLst>
          </p:cNvPr>
          <p:cNvSpPr/>
          <p:nvPr/>
        </p:nvSpPr>
        <p:spPr>
          <a:xfrm>
            <a:off x="2815151" y="3712299"/>
            <a:ext cx="5937817" cy="646331"/>
          </a:xfrm>
          <a:prstGeom prst="rect">
            <a:avLst/>
          </a:prstGeom>
        </p:spPr>
        <p:txBody>
          <a:bodyPr wrap="square">
            <a:spAutoFit/>
          </a:bodyPr>
          <a:lstStyle/>
          <a:p>
            <a:pPr lvl="0"/>
            <a:r>
              <a:rPr lang="en-GB" dirty="0">
                <a:solidFill>
                  <a:prstClr val="black"/>
                </a:solidFill>
                <a:hlinkClick r:id="rId6"/>
              </a:rPr>
              <a:t>https://create.kahoot.it/share/stanza-1-the-poem-if/6ce3aa7f-d6aa-469e-a1c2-0f4185c13ed5</a:t>
            </a:r>
            <a:r>
              <a:rPr lang="en-GB" dirty="0">
                <a:solidFill>
                  <a:prstClr val="black"/>
                </a:solidFill>
              </a:rPr>
              <a:t> </a:t>
            </a:r>
            <a:endParaRPr kumimoji="0" lang="en-GB"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32107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9FD71E-5D4B-42DF-8CB2-E66CB406494C}"/>
              </a:ext>
            </a:extLst>
          </p:cNvPr>
          <p:cNvSpPr/>
          <p:nvPr/>
        </p:nvSpPr>
        <p:spPr>
          <a:xfrm>
            <a:off x="363415" y="1442500"/>
            <a:ext cx="8710246" cy="3539430"/>
          </a:xfrm>
          <a:prstGeom prst="rect">
            <a:avLst/>
          </a:prstGeom>
        </p:spPr>
        <p:txBody>
          <a:bodyPr wrap="square">
            <a:spAutoFit/>
          </a:bodyPr>
          <a:lstStyle/>
          <a:p>
            <a:r>
              <a:rPr lang="en-US" sz="2800" dirty="0"/>
              <a:t>If you can dream—and not make dreams your master;</a:t>
            </a:r>
            <a:br>
              <a:rPr lang="en-US" sz="2800" dirty="0"/>
            </a:br>
            <a:r>
              <a:rPr lang="en-US" sz="2800" dirty="0"/>
              <a:t>If you can think—and not make thoughts your aim;</a:t>
            </a:r>
            <a:br>
              <a:rPr lang="en-US" sz="2800" dirty="0"/>
            </a:br>
            <a:r>
              <a:rPr lang="en-US" sz="2800" dirty="0"/>
              <a:t>If you can meet with Triumph and Disaster</a:t>
            </a:r>
            <a:br>
              <a:rPr lang="en-US" sz="2800" dirty="0"/>
            </a:br>
            <a:r>
              <a:rPr lang="en-US" sz="2800" dirty="0"/>
              <a:t>And treat those two impostors just the same;</a:t>
            </a:r>
            <a:br>
              <a:rPr lang="en-US" sz="2800" dirty="0"/>
            </a:br>
            <a:r>
              <a:rPr lang="en-US" sz="2800" dirty="0"/>
              <a:t>If you can bear to hear the truth you’ve spoken</a:t>
            </a:r>
            <a:br>
              <a:rPr lang="en-US" sz="2800" dirty="0"/>
            </a:br>
            <a:r>
              <a:rPr lang="en-US" sz="2800" dirty="0"/>
              <a:t>Twisted by knaves to make a trap for fools,</a:t>
            </a:r>
            <a:br>
              <a:rPr lang="en-US" sz="2800" dirty="0"/>
            </a:br>
            <a:r>
              <a:rPr lang="en-US" sz="2800" dirty="0"/>
              <a:t>Or watch the things you gave your life to, broken,</a:t>
            </a:r>
            <a:br>
              <a:rPr lang="en-US" sz="2800" dirty="0"/>
            </a:br>
            <a:r>
              <a:rPr lang="en-US" sz="2800" dirty="0"/>
              <a:t>And stoop and build ’</a:t>
            </a:r>
            <a:r>
              <a:rPr lang="en-US" sz="2800" dirty="0" err="1"/>
              <a:t>em</a:t>
            </a:r>
            <a:r>
              <a:rPr lang="en-US" sz="2800" dirty="0"/>
              <a:t> up with worn-out tools:</a:t>
            </a:r>
            <a:endParaRPr lang="en-GB" sz="2800" dirty="0"/>
          </a:p>
        </p:txBody>
      </p:sp>
      <p:sp>
        <p:nvSpPr>
          <p:cNvPr id="4" name="Rectangle 3">
            <a:extLst>
              <a:ext uri="{FF2B5EF4-FFF2-40B4-BE49-F238E27FC236}">
                <a16:creationId xmlns:a16="http://schemas.microsoft.com/office/drawing/2014/main" id="{AC3CE2C9-46BE-468E-92F7-2B889B07FB0D}"/>
              </a:ext>
            </a:extLst>
          </p:cNvPr>
          <p:cNvSpPr/>
          <p:nvPr/>
        </p:nvSpPr>
        <p:spPr>
          <a:xfrm>
            <a:off x="497314" y="224135"/>
            <a:ext cx="2944332" cy="923330"/>
          </a:xfrm>
          <a:prstGeom prst="rect">
            <a:avLst/>
          </a:prstGeom>
          <a:noFill/>
          <a:ln>
            <a:solidFill>
              <a:schemeClr val="accent2">
                <a:lumMod val="75000"/>
              </a:schemeClr>
            </a:solidFill>
          </a:ln>
        </p:spPr>
        <p:txBody>
          <a:bodyPr wrap="none" lIns="91440" tIns="45720" rIns="91440" bIns="45720">
            <a:spAutoFit/>
          </a:bodyPr>
          <a:lstStyle/>
          <a:p>
            <a:pPr algn="ctr"/>
            <a:r>
              <a:rPr lang="en-US" sz="5400" dirty="0">
                <a:ln w="0"/>
                <a:solidFill>
                  <a:schemeClr val="accent2">
                    <a:lumMod val="50000"/>
                  </a:schemeClr>
                </a:solidFill>
                <a:effectLst>
                  <a:outerShdw blurRad="38100" dist="25400" dir="5400000" algn="ctr" rotWithShape="0">
                    <a:srgbClr val="6E747A">
                      <a:alpha val="43000"/>
                    </a:srgbClr>
                  </a:outerShdw>
                </a:effectLst>
              </a:rPr>
              <a:t>Stanza (2)</a:t>
            </a:r>
          </a:p>
        </p:txBody>
      </p:sp>
    </p:spTree>
    <p:extLst>
      <p:ext uri="{BB962C8B-B14F-4D97-AF65-F5344CB8AC3E}">
        <p14:creationId xmlns:p14="http://schemas.microsoft.com/office/powerpoint/2010/main" val="4102387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63E90B-0712-493F-96CB-70223D4FF3B4}"/>
              </a:ext>
            </a:extLst>
          </p:cNvPr>
          <p:cNvSpPr/>
          <p:nvPr/>
        </p:nvSpPr>
        <p:spPr>
          <a:xfrm>
            <a:off x="335703" y="85336"/>
            <a:ext cx="5300810" cy="769441"/>
          </a:xfrm>
          <a:prstGeom prst="rect">
            <a:avLst/>
          </a:prstGeom>
          <a:noFill/>
          <a:ln>
            <a:solidFill>
              <a:schemeClr val="accent2">
                <a:lumMod val="75000"/>
              </a:schemeClr>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0"/>
                <a:solidFill>
                  <a:srgbClr val="ED7D31">
                    <a:lumMod val="50000"/>
                  </a:srgbClr>
                </a:solidFill>
                <a:effectLst>
                  <a:outerShdw blurRad="38100" dist="25400" dir="5400000" algn="ctr" rotWithShape="0">
                    <a:srgbClr val="6E747A">
                      <a:alpha val="43000"/>
                    </a:srgbClr>
                  </a:outerShdw>
                </a:effectLst>
                <a:uLnTx/>
                <a:uFillTx/>
                <a:latin typeface="Calibri"/>
                <a:ea typeface="+mn-ea"/>
                <a:cs typeface="+mn-cs"/>
              </a:rPr>
              <a:t>Stanza (2)-Explanation</a:t>
            </a:r>
          </a:p>
        </p:txBody>
      </p:sp>
      <p:sp>
        <p:nvSpPr>
          <p:cNvPr id="9" name="Rectangle 8">
            <a:extLst>
              <a:ext uri="{FF2B5EF4-FFF2-40B4-BE49-F238E27FC236}">
                <a16:creationId xmlns:a16="http://schemas.microsoft.com/office/drawing/2014/main" id="{2D88C975-4C3B-41C6-BAD0-2985A43A46C8}"/>
              </a:ext>
            </a:extLst>
          </p:cNvPr>
          <p:cNvSpPr/>
          <p:nvPr/>
        </p:nvSpPr>
        <p:spPr>
          <a:xfrm>
            <a:off x="271905" y="988426"/>
            <a:ext cx="11502730" cy="646331"/>
          </a:xfrm>
          <a:prstGeom prst="rect">
            <a:avLst/>
          </a:prstGeom>
        </p:spPr>
        <p:txBody>
          <a:bodyPr wrap="square">
            <a:spAutoFit/>
          </a:bodyPr>
          <a:lstStyle/>
          <a:p>
            <a:r>
              <a:rPr lang="en-US" b="1" dirty="0"/>
              <a:t>1. "If you can dream—and not make dreams your master;"</a:t>
            </a:r>
            <a:endParaRPr lang="en-US" dirty="0"/>
          </a:p>
          <a:p>
            <a:r>
              <a:rPr lang="en-US" dirty="0"/>
              <a:t>It’s great to have dreams, but don’t let them control your life.</a:t>
            </a:r>
          </a:p>
        </p:txBody>
      </p:sp>
      <p:sp>
        <p:nvSpPr>
          <p:cNvPr id="10" name="Rectangle 9">
            <a:extLst>
              <a:ext uri="{FF2B5EF4-FFF2-40B4-BE49-F238E27FC236}">
                <a16:creationId xmlns:a16="http://schemas.microsoft.com/office/drawing/2014/main" id="{6EB8BB0F-6684-4868-968D-0DD5FD68262F}"/>
              </a:ext>
            </a:extLst>
          </p:cNvPr>
          <p:cNvSpPr/>
          <p:nvPr/>
        </p:nvSpPr>
        <p:spPr>
          <a:xfrm>
            <a:off x="220347" y="1745734"/>
            <a:ext cx="12370238" cy="646331"/>
          </a:xfrm>
          <a:prstGeom prst="rect">
            <a:avLst/>
          </a:prstGeom>
        </p:spPr>
        <p:txBody>
          <a:bodyPr wrap="square">
            <a:spAutoFit/>
          </a:bodyPr>
          <a:lstStyle/>
          <a:p>
            <a:r>
              <a:rPr lang="en-US" b="1" dirty="0"/>
              <a:t>2. "If you can think—and not make thoughts your aim;"</a:t>
            </a:r>
            <a:endParaRPr lang="en-US" dirty="0"/>
          </a:p>
          <a:p>
            <a:r>
              <a:rPr lang="en-US" dirty="0"/>
              <a:t>Think carefully, but don’t just sit around thinking—take action too.</a:t>
            </a:r>
          </a:p>
        </p:txBody>
      </p:sp>
      <p:sp>
        <p:nvSpPr>
          <p:cNvPr id="11" name="Rectangle 10">
            <a:extLst>
              <a:ext uri="{FF2B5EF4-FFF2-40B4-BE49-F238E27FC236}">
                <a16:creationId xmlns:a16="http://schemas.microsoft.com/office/drawing/2014/main" id="{DCAB63FA-28F5-45CE-993F-9B5F44464862}"/>
              </a:ext>
            </a:extLst>
          </p:cNvPr>
          <p:cNvSpPr/>
          <p:nvPr/>
        </p:nvSpPr>
        <p:spPr>
          <a:xfrm>
            <a:off x="220347" y="2503042"/>
            <a:ext cx="11502730" cy="646331"/>
          </a:xfrm>
          <a:prstGeom prst="rect">
            <a:avLst/>
          </a:prstGeom>
        </p:spPr>
        <p:txBody>
          <a:bodyPr wrap="square">
            <a:spAutoFit/>
          </a:bodyPr>
          <a:lstStyle/>
          <a:p>
            <a:r>
              <a:rPr lang="en-US" b="1" dirty="0"/>
              <a:t>3. "If you can meet with Triumph and Disaster / And treat those two impostors just the same;"</a:t>
            </a:r>
            <a:endParaRPr lang="en-US" dirty="0"/>
          </a:p>
          <a:p>
            <a:pPr>
              <a:buFont typeface="Arial" panose="020B0604020202020204" pitchFamily="34" charset="0"/>
              <a:buChar char="•"/>
            </a:pPr>
            <a:r>
              <a:rPr lang="en-US" dirty="0"/>
              <a:t>Accept both success and failure calmly because neither lasts forever.</a:t>
            </a:r>
          </a:p>
        </p:txBody>
      </p:sp>
      <p:sp>
        <p:nvSpPr>
          <p:cNvPr id="13" name="Rectangle 12">
            <a:extLst>
              <a:ext uri="{FF2B5EF4-FFF2-40B4-BE49-F238E27FC236}">
                <a16:creationId xmlns:a16="http://schemas.microsoft.com/office/drawing/2014/main" id="{E4723084-858B-40BF-BD3F-9B6FB3A4A3B3}"/>
              </a:ext>
            </a:extLst>
          </p:cNvPr>
          <p:cNvSpPr/>
          <p:nvPr/>
        </p:nvSpPr>
        <p:spPr>
          <a:xfrm>
            <a:off x="220347" y="3260350"/>
            <a:ext cx="11605846" cy="646331"/>
          </a:xfrm>
          <a:prstGeom prst="rect">
            <a:avLst/>
          </a:prstGeom>
        </p:spPr>
        <p:txBody>
          <a:bodyPr wrap="square">
            <a:spAutoFit/>
          </a:bodyPr>
          <a:lstStyle/>
          <a:p>
            <a:r>
              <a:rPr lang="en-US" b="1" dirty="0"/>
              <a:t>4. "If you can bear to hear the truth you’ve spoken"</a:t>
            </a:r>
            <a:r>
              <a:rPr lang="en-US" dirty="0"/>
              <a:t>: This means enduring the pain of hearing something you know to be true being misrepresented or distorted by others. You've spoken the truth, but others have manipulated it.</a:t>
            </a:r>
          </a:p>
        </p:txBody>
      </p:sp>
      <p:sp>
        <p:nvSpPr>
          <p:cNvPr id="14" name="Rectangle 13">
            <a:extLst>
              <a:ext uri="{FF2B5EF4-FFF2-40B4-BE49-F238E27FC236}">
                <a16:creationId xmlns:a16="http://schemas.microsoft.com/office/drawing/2014/main" id="{046C0AD9-4B38-4E3D-9758-E58A914949E6}"/>
              </a:ext>
            </a:extLst>
          </p:cNvPr>
          <p:cNvSpPr/>
          <p:nvPr/>
        </p:nvSpPr>
        <p:spPr>
          <a:xfrm>
            <a:off x="220347" y="4017658"/>
            <a:ext cx="11605846" cy="923330"/>
          </a:xfrm>
          <a:prstGeom prst="rect">
            <a:avLst/>
          </a:prstGeom>
        </p:spPr>
        <p:txBody>
          <a:bodyPr wrap="square">
            <a:spAutoFit/>
          </a:bodyPr>
          <a:lstStyle/>
          <a:p>
            <a:r>
              <a:rPr lang="en-US" b="1" dirty="0"/>
              <a:t>5. "Twisted by knaves to make a trap for fools,"</a:t>
            </a:r>
            <a:r>
              <a:rPr lang="en-US" dirty="0"/>
              <a:t>: </a:t>
            </a:r>
            <a:r>
              <a:rPr lang="en-US" b="1" dirty="0"/>
              <a:t>Knaves</a:t>
            </a:r>
            <a:r>
              <a:rPr lang="en-US" dirty="0"/>
              <a:t> are deceitful people. They take your truth and twist it for their own dishonest purposes, misleading others (the "fools"). The image here is of people manipulating your words to deceive others or create problems.</a:t>
            </a:r>
          </a:p>
        </p:txBody>
      </p:sp>
      <p:sp>
        <p:nvSpPr>
          <p:cNvPr id="15" name="Rectangle 14">
            <a:extLst>
              <a:ext uri="{FF2B5EF4-FFF2-40B4-BE49-F238E27FC236}">
                <a16:creationId xmlns:a16="http://schemas.microsoft.com/office/drawing/2014/main" id="{F58E068E-70D0-4251-93F2-6F29A5D655EC}"/>
              </a:ext>
            </a:extLst>
          </p:cNvPr>
          <p:cNvSpPr/>
          <p:nvPr/>
        </p:nvSpPr>
        <p:spPr>
          <a:xfrm>
            <a:off x="220347" y="5051965"/>
            <a:ext cx="11605846" cy="646331"/>
          </a:xfrm>
          <a:prstGeom prst="rect">
            <a:avLst/>
          </a:prstGeom>
        </p:spPr>
        <p:txBody>
          <a:bodyPr wrap="square">
            <a:spAutoFit/>
          </a:bodyPr>
          <a:lstStyle/>
          <a:p>
            <a:r>
              <a:rPr lang="en-US" b="1" dirty="0"/>
              <a:t>6. "Or watch the things you gave your life to, broken,"</a:t>
            </a:r>
            <a:r>
              <a:rPr lang="en-US" dirty="0"/>
              <a:t>: This refers to witnessing the collapse or destruction of something you have dedicated yourself to, whether it's a project, a relationship, or a goal you've worked hard for.</a:t>
            </a:r>
          </a:p>
        </p:txBody>
      </p:sp>
      <p:sp>
        <p:nvSpPr>
          <p:cNvPr id="16" name="Rectangle 15">
            <a:extLst>
              <a:ext uri="{FF2B5EF4-FFF2-40B4-BE49-F238E27FC236}">
                <a16:creationId xmlns:a16="http://schemas.microsoft.com/office/drawing/2014/main" id="{AB6F625A-A7D4-4175-BC1A-FD0E4C76F3A0}"/>
              </a:ext>
            </a:extLst>
          </p:cNvPr>
          <p:cNvSpPr/>
          <p:nvPr/>
        </p:nvSpPr>
        <p:spPr>
          <a:xfrm>
            <a:off x="220347" y="5838879"/>
            <a:ext cx="11605846" cy="923330"/>
          </a:xfrm>
          <a:prstGeom prst="rect">
            <a:avLst/>
          </a:prstGeom>
        </p:spPr>
        <p:txBody>
          <a:bodyPr wrap="square">
            <a:spAutoFit/>
          </a:bodyPr>
          <a:lstStyle/>
          <a:p>
            <a:r>
              <a:rPr lang="en-US" b="1" dirty="0"/>
              <a:t>7. "And stoop and build ’</a:t>
            </a:r>
            <a:r>
              <a:rPr lang="en-US" b="1" dirty="0" err="1"/>
              <a:t>em</a:t>
            </a:r>
            <a:r>
              <a:rPr lang="en-US" b="1" dirty="0"/>
              <a:t> up with worn-out tools:"</a:t>
            </a:r>
            <a:r>
              <a:rPr lang="en-US" dirty="0"/>
              <a:t>: Despite the difficulty and exhaustion, you must humble yourself ("stoop") and start rebuilding what was destroyed, even if you're working with "worn-out tools"—limited resources, physical or emotional fatigue, or less-than-ideal circumstances.</a:t>
            </a:r>
          </a:p>
        </p:txBody>
      </p:sp>
    </p:spTree>
    <p:extLst>
      <p:ext uri="{BB962C8B-B14F-4D97-AF65-F5344CB8AC3E}">
        <p14:creationId xmlns:p14="http://schemas.microsoft.com/office/powerpoint/2010/main" val="191286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FAD1EB4-5F35-4AC9-85B3-8F505F5A8BFA}"/>
              </a:ext>
            </a:extLst>
          </p:cNvPr>
          <p:cNvSpPr txBox="1">
            <a:spLocks/>
          </p:cNvSpPr>
          <p:nvPr/>
        </p:nvSpPr>
        <p:spPr>
          <a:xfrm>
            <a:off x="1034816" y="805996"/>
            <a:ext cx="7620497" cy="615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Itim"/>
              <a:buNone/>
              <a:defRPr sz="6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9pPr>
          </a:lstStyle>
          <a:p>
            <a:pPr marL="0" marR="0" lvl="0" indent="0" algn="l" defTabSz="1219170" rtl="0" eaLnBrk="1" fontAlgn="auto" latinLnBrk="0" hangingPunct="1">
              <a:lnSpc>
                <a:spcPct val="100000"/>
              </a:lnSpc>
              <a:spcBef>
                <a:spcPts val="0"/>
              </a:spcBef>
              <a:spcAft>
                <a:spcPts val="0"/>
              </a:spcAft>
              <a:buClr>
                <a:srgbClr val="1C4587"/>
              </a:buClr>
              <a:buSzPts val="2400"/>
              <a:buFont typeface="Itim"/>
              <a:buNone/>
              <a:tabLst/>
              <a:defRPr/>
            </a:pPr>
            <a:r>
              <a:rPr kumimoji="0" lang="en-US" sz="4267" b="1" i="0" u="none" strike="noStrike" kern="0" cap="none" spc="0" normalizeH="0" baseline="0" noProof="0" dirty="0">
                <a:ln>
                  <a:noFill/>
                </a:ln>
                <a:solidFill>
                  <a:srgbClr val="1C4587"/>
                </a:solidFill>
                <a:effectLst/>
                <a:uLnTx/>
                <a:uFillTx/>
                <a:latin typeface="Itim"/>
                <a:sym typeface="Itim"/>
              </a:rPr>
              <a:t>Challenge Yourself- Buzz IN  </a:t>
            </a:r>
          </a:p>
        </p:txBody>
      </p:sp>
      <p:pic>
        <p:nvPicPr>
          <p:cNvPr id="5" name="Picture 2" descr="10 ways to challenge your brain | Brain art, Brain drawing, Clip art  pictures">
            <a:extLst>
              <a:ext uri="{FF2B5EF4-FFF2-40B4-BE49-F238E27FC236}">
                <a16:creationId xmlns:a16="http://schemas.microsoft.com/office/drawing/2014/main" id="{755B881F-6657-4F6C-8C28-3E0F509E1A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9713" y="0"/>
            <a:ext cx="2428948" cy="28431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305B47E3-3D59-42FF-A3C5-1EFBABF6052A}"/>
              </a:ext>
            </a:extLst>
          </p:cNvPr>
          <p:cNvSpPr>
            <a:spLocks noGrp="1"/>
          </p:cNvSpPr>
          <p:nvPr>
            <p:ph type="title"/>
          </p:nvPr>
        </p:nvSpPr>
        <p:spPr>
          <a:xfrm>
            <a:off x="738265" y="1839278"/>
            <a:ext cx="8857456" cy="1007600"/>
          </a:xfrm>
        </p:spPr>
        <p:txBody>
          <a:bodyPr/>
          <a:lstStyle/>
          <a:p>
            <a:pPr algn="l"/>
            <a:r>
              <a:rPr lang="en-US" sz="2400" dirty="0"/>
              <a:t>Kipling says we should treat success and failure as “impostors.” What do you think he means by that, and how could this idea help people deal with winning and losing in life today?</a:t>
            </a:r>
            <a:endParaRPr lang="en-US" sz="2400" dirty="0">
              <a:solidFill>
                <a:srgbClr val="C00000"/>
              </a:solidFill>
            </a:endParaRPr>
          </a:p>
        </p:txBody>
      </p:sp>
      <p:sp>
        <p:nvSpPr>
          <p:cNvPr id="2" name="Rectangle 1">
            <a:extLst>
              <a:ext uri="{FF2B5EF4-FFF2-40B4-BE49-F238E27FC236}">
                <a16:creationId xmlns:a16="http://schemas.microsoft.com/office/drawing/2014/main" id="{B3C7F598-0BAF-4376-842F-ABB674E694C6}"/>
              </a:ext>
            </a:extLst>
          </p:cNvPr>
          <p:cNvSpPr/>
          <p:nvPr/>
        </p:nvSpPr>
        <p:spPr>
          <a:xfrm>
            <a:off x="816504" y="3429000"/>
            <a:ext cx="10137819" cy="1754326"/>
          </a:xfrm>
          <a:prstGeom prst="rect">
            <a:avLst/>
          </a:prstGeom>
        </p:spPr>
        <p:txBody>
          <a:bodyPr wrap="square">
            <a:spAutoFit/>
          </a:bodyPr>
          <a:lstStyle/>
          <a:p>
            <a:pPr lvl="0"/>
            <a:r>
              <a:rPr lang="en-US" dirty="0">
                <a:solidFill>
                  <a:srgbClr val="C00000"/>
                </a:solidFill>
              </a:rPr>
              <a:t>Kipling calls success and failure “impostors” because they can be misleading—they don’t define who we are or guarantee the future. Success might make us overconfident, and failure might make us feel defeated, even though neither is permanent. By treating them as impostors, we learn to stay balanced, keep working hard, and focus on our effort rather than the outcome. This can help people handle both winning and losing calmly, without letting either control their emotions or decisions.</a:t>
            </a:r>
            <a:endParaRPr kumimoji="0" lang="en-GB" sz="1800" b="0" i="0" u="none" strike="noStrike" kern="1200" cap="none" spc="0" normalizeH="0" baseline="0" noProof="0" dirty="0">
              <a:ln>
                <a:noFill/>
              </a:ln>
              <a:solidFill>
                <a:srgbClr val="C00000"/>
              </a:solidFill>
              <a:effectLst/>
              <a:uLnTx/>
              <a:uFillTx/>
              <a:latin typeface="Arial"/>
              <a:ea typeface="+mn-ea"/>
              <a:cs typeface="+mn-cs"/>
            </a:endParaRPr>
          </a:p>
        </p:txBody>
      </p:sp>
      <p:pic>
        <p:nvPicPr>
          <p:cNvPr id="7" name="Picture 2" descr="Kagan Structure: RallyRobin – Fountain Middle School Teacher&amp;#39;s Programs and  Strategies Website">
            <a:extLst>
              <a:ext uri="{FF2B5EF4-FFF2-40B4-BE49-F238E27FC236}">
                <a16:creationId xmlns:a16="http://schemas.microsoft.com/office/drawing/2014/main" id="{DD3311A4-19AA-44D9-ADE0-62F3B457D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8219" y="5002905"/>
            <a:ext cx="1487277" cy="145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31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FAD1EB4-5F35-4AC9-85B3-8F505F5A8BFA}"/>
              </a:ext>
            </a:extLst>
          </p:cNvPr>
          <p:cNvSpPr txBox="1">
            <a:spLocks/>
          </p:cNvSpPr>
          <p:nvPr/>
        </p:nvSpPr>
        <p:spPr>
          <a:xfrm>
            <a:off x="1034816" y="805996"/>
            <a:ext cx="7620497" cy="615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Itim"/>
              <a:buNone/>
              <a:defRPr sz="6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9pPr>
          </a:lstStyle>
          <a:p>
            <a:pPr marL="0" marR="0" lvl="0" indent="0" algn="l" defTabSz="1219170" rtl="0" eaLnBrk="1" fontAlgn="auto" latinLnBrk="0" hangingPunct="1">
              <a:lnSpc>
                <a:spcPct val="100000"/>
              </a:lnSpc>
              <a:spcBef>
                <a:spcPts val="0"/>
              </a:spcBef>
              <a:spcAft>
                <a:spcPts val="0"/>
              </a:spcAft>
              <a:buClr>
                <a:srgbClr val="1C4587"/>
              </a:buClr>
              <a:buSzPts val="2400"/>
              <a:buFont typeface="Itim"/>
              <a:buNone/>
              <a:tabLst/>
              <a:defRPr/>
            </a:pPr>
            <a:r>
              <a:rPr kumimoji="0" lang="en-US" sz="4267" b="1" i="0" u="none" strike="noStrike" kern="0" cap="none" spc="0" normalizeH="0" baseline="0" noProof="0" dirty="0">
                <a:ln>
                  <a:noFill/>
                </a:ln>
                <a:solidFill>
                  <a:srgbClr val="1C4587"/>
                </a:solidFill>
                <a:effectLst/>
                <a:uLnTx/>
                <a:uFillTx/>
                <a:latin typeface="Itim"/>
                <a:sym typeface="Itim"/>
              </a:rPr>
              <a:t>Challenge Yourself- Buzz IN  </a:t>
            </a:r>
          </a:p>
        </p:txBody>
      </p:sp>
      <p:pic>
        <p:nvPicPr>
          <p:cNvPr id="5" name="Picture 2" descr="10 ways to challenge your brain | Brain art, Brain drawing, Clip art  pictures">
            <a:extLst>
              <a:ext uri="{FF2B5EF4-FFF2-40B4-BE49-F238E27FC236}">
                <a16:creationId xmlns:a16="http://schemas.microsoft.com/office/drawing/2014/main" id="{755B881F-6657-4F6C-8C28-3E0F509E1A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9713" y="0"/>
            <a:ext cx="2428948" cy="28431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305B47E3-3D59-42FF-A3C5-1EFBABF6052A}"/>
              </a:ext>
            </a:extLst>
          </p:cNvPr>
          <p:cNvSpPr>
            <a:spLocks noGrp="1"/>
          </p:cNvSpPr>
          <p:nvPr>
            <p:ph type="title"/>
          </p:nvPr>
        </p:nvSpPr>
        <p:spPr>
          <a:xfrm>
            <a:off x="738265" y="1839278"/>
            <a:ext cx="8857456" cy="1007600"/>
          </a:xfrm>
        </p:spPr>
        <p:txBody>
          <a:bodyPr/>
          <a:lstStyle/>
          <a:p>
            <a:pPr algn="l"/>
            <a:r>
              <a:rPr lang="en-US" sz="2400" dirty="0"/>
              <a:t>Kipling emphasizes staying calm and steady no matter what happens. How can this idea be applied in everyday life when dealing with stress, challenges, or unexpected changes?</a:t>
            </a:r>
            <a:endParaRPr lang="en-US" sz="2400" dirty="0">
              <a:solidFill>
                <a:srgbClr val="C00000"/>
              </a:solidFill>
            </a:endParaRPr>
          </a:p>
        </p:txBody>
      </p:sp>
      <p:sp>
        <p:nvSpPr>
          <p:cNvPr id="2" name="Rectangle 1">
            <a:extLst>
              <a:ext uri="{FF2B5EF4-FFF2-40B4-BE49-F238E27FC236}">
                <a16:creationId xmlns:a16="http://schemas.microsoft.com/office/drawing/2014/main" id="{B3C7F598-0BAF-4376-842F-ABB674E694C6}"/>
              </a:ext>
            </a:extLst>
          </p:cNvPr>
          <p:cNvSpPr/>
          <p:nvPr/>
        </p:nvSpPr>
        <p:spPr>
          <a:xfrm>
            <a:off x="646368" y="3235474"/>
            <a:ext cx="10137819" cy="2031325"/>
          </a:xfrm>
          <a:prstGeom prst="rect">
            <a:avLst/>
          </a:prstGeom>
        </p:spPr>
        <p:txBody>
          <a:bodyPr wrap="square">
            <a:spAutoFit/>
          </a:bodyPr>
          <a:lstStyle/>
          <a:p>
            <a:pPr lvl="0"/>
            <a:r>
              <a:rPr lang="en-US" dirty="0">
                <a:solidFill>
                  <a:srgbClr val="C00000"/>
                </a:solidFill>
              </a:rPr>
              <a:t>Kipling’s idea of staying calm and steady can help in everyday life by encouraging us not to overreact to stress or unexpected challenges. Instead of panicking when things go wrong or becoming overly proud when things go well, we can focus on taking practical steps to solve problems and keep moving forward. For example, if a project at work fails, staying calm allows us to analyze what went wrong, learn from it, and try again. In personal life, it can help us handle conflicts or sudden changes without letting emotions take over. Overall, treating challenges and successes with balance helps us make better decisions and stay resilient.</a:t>
            </a:r>
            <a:endParaRPr kumimoji="0" lang="en-GB" sz="1800" b="0" i="0" u="none" strike="noStrike" kern="1200" cap="none" spc="0" normalizeH="0" baseline="0" noProof="0" dirty="0">
              <a:ln>
                <a:noFill/>
              </a:ln>
              <a:solidFill>
                <a:srgbClr val="C00000"/>
              </a:solidFill>
              <a:effectLst/>
              <a:uLnTx/>
              <a:uFillTx/>
              <a:latin typeface="Arial"/>
              <a:ea typeface="+mn-ea"/>
              <a:cs typeface="+mn-cs"/>
            </a:endParaRPr>
          </a:p>
        </p:txBody>
      </p:sp>
      <p:pic>
        <p:nvPicPr>
          <p:cNvPr id="7" name="Picture 2" descr="Kagan Structure: RallyRobin – Fountain Middle School Teacher&amp;#39;s Programs and  Strategies Website">
            <a:extLst>
              <a:ext uri="{FF2B5EF4-FFF2-40B4-BE49-F238E27FC236}">
                <a16:creationId xmlns:a16="http://schemas.microsoft.com/office/drawing/2014/main" id="{DD3311A4-19AA-44D9-ADE0-62F3B457D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8219" y="5002905"/>
            <a:ext cx="1487277" cy="145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90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87480" y="730006"/>
            <a:ext cx="9206361" cy="615600"/>
          </a:xfrm>
        </p:spPr>
        <p:txBody>
          <a:bodyPr/>
          <a:lstStyle/>
          <a:p>
            <a:pPr algn="l"/>
            <a:r>
              <a:rPr lang="en-US" sz="4400" dirty="0"/>
              <a:t>Check You Understanding  - IRS</a:t>
            </a:r>
          </a:p>
        </p:txBody>
      </p:sp>
      <p:sp>
        <p:nvSpPr>
          <p:cNvPr id="4" name="Rounded Rectangle 31">
            <a:extLst>
              <a:ext uri="{FF2B5EF4-FFF2-40B4-BE49-F238E27FC236}">
                <a16:creationId xmlns:a16="http://schemas.microsoft.com/office/drawing/2014/main" id="{FB02B919-2809-4839-B0A9-B1615A3340F3}"/>
              </a:ext>
            </a:extLst>
          </p:cNvPr>
          <p:cNvSpPr/>
          <p:nvPr/>
        </p:nvSpPr>
        <p:spPr>
          <a:xfrm>
            <a:off x="581414" y="0"/>
            <a:ext cx="3656289" cy="504463"/>
          </a:xfrm>
          <a:prstGeom prst="roundRect">
            <a:avLst/>
          </a:prstGeom>
          <a:gradFill>
            <a:gsLst>
              <a:gs pos="100000">
                <a:srgbClr val="7030A0"/>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rPr>
              <a:t>Formative Assessment</a:t>
            </a:r>
            <a:endParaRPr kumimoji="0" lang="ar-JO"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endParaRPr>
          </a:p>
        </p:txBody>
      </p:sp>
      <p:sp>
        <p:nvSpPr>
          <p:cNvPr id="5" name="Rectangle 4">
            <a:extLst>
              <a:ext uri="{FF2B5EF4-FFF2-40B4-BE49-F238E27FC236}">
                <a16:creationId xmlns:a16="http://schemas.microsoft.com/office/drawing/2014/main" id="{286C60D4-DA72-47A3-9854-F8F80FDB65CD}"/>
              </a:ext>
            </a:extLst>
          </p:cNvPr>
          <p:cNvSpPr/>
          <p:nvPr/>
        </p:nvSpPr>
        <p:spPr>
          <a:xfrm>
            <a:off x="887480" y="1784192"/>
            <a:ext cx="10593320" cy="2677656"/>
          </a:xfrm>
          <a:prstGeom prst="rect">
            <a:avLst/>
          </a:prstGeom>
        </p:spPr>
        <p:txBody>
          <a:bodyPr wrap="square">
            <a:spAutoFit/>
          </a:bodyPr>
          <a:lstStyle/>
          <a:p>
            <a:pPr marL="457200" lvl="0" indent="-457200">
              <a:buFontTx/>
              <a:buAutoNum type="arabicPeriod"/>
            </a:pPr>
            <a:r>
              <a:rPr lang="en-US" sz="2800" b="1" dirty="0"/>
              <a:t>1. According to Kipling, how should one view “Triumph and Disaster”?</a:t>
            </a:r>
            <a:br>
              <a:rPr lang="en-US" sz="2800" dirty="0"/>
            </a:br>
            <a:r>
              <a:rPr lang="en-US" sz="2800" dirty="0"/>
              <a:t>A) As the ultimate goals in life</a:t>
            </a:r>
            <a:br>
              <a:rPr lang="en-US" sz="2800" dirty="0"/>
            </a:br>
            <a:r>
              <a:rPr lang="en-US" sz="2800" dirty="0"/>
              <a:t>B) As impostors that shouldn’t control you</a:t>
            </a:r>
            <a:br>
              <a:rPr lang="en-US" sz="2800" dirty="0"/>
            </a:br>
            <a:r>
              <a:rPr lang="en-US" sz="2800" dirty="0"/>
              <a:t>C) As punishments for mistakes</a:t>
            </a:r>
            <a:br>
              <a:rPr lang="en-US" sz="2800" dirty="0"/>
            </a:br>
            <a:r>
              <a:rPr lang="en-US" sz="2800" dirty="0"/>
              <a:t>D) As rewards for hard work</a:t>
            </a:r>
            <a:endParaRPr kumimoji="0" lang="en-GB" sz="2800" b="0" i="0" u="none" strike="noStrike" kern="1200" cap="none" spc="0" normalizeH="0" baseline="0" noProof="0" dirty="0">
              <a:ln>
                <a:noFill/>
              </a:ln>
              <a:solidFill>
                <a:srgbClr val="1C4587"/>
              </a:solidFill>
              <a:effectLst/>
              <a:uLnTx/>
              <a:uFillTx/>
              <a:latin typeface="Arial"/>
              <a:ea typeface="+mn-ea"/>
              <a:cs typeface="+mn-cs"/>
            </a:endParaRPr>
          </a:p>
        </p:txBody>
      </p:sp>
    </p:spTree>
    <p:extLst>
      <p:ext uri="{BB962C8B-B14F-4D97-AF65-F5344CB8AC3E}">
        <p14:creationId xmlns:p14="http://schemas.microsoft.com/office/powerpoint/2010/main" val="1738355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87480" y="730006"/>
            <a:ext cx="9206361" cy="615600"/>
          </a:xfrm>
        </p:spPr>
        <p:txBody>
          <a:bodyPr/>
          <a:lstStyle/>
          <a:p>
            <a:pPr algn="l"/>
            <a:r>
              <a:rPr lang="en-US" sz="4400" dirty="0"/>
              <a:t>Check You Understanding  - IRS</a:t>
            </a:r>
          </a:p>
        </p:txBody>
      </p:sp>
      <p:sp>
        <p:nvSpPr>
          <p:cNvPr id="2" name="Rectangle 1">
            <a:extLst>
              <a:ext uri="{FF2B5EF4-FFF2-40B4-BE49-F238E27FC236}">
                <a16:creationId xmlns:a16="http://schemas.microsoft.com/office/drawing/2014/main" id="{27DF55AD-743F-4C71-9749-86A978211BBF}"/>
              </a:ext>
            </a:extLst>
          </p:cNvPr>
          <p:cNvSpPr/>
          <p:nvPr/>
        </p:nvSpPr>
        <p:spPr>
          <a:xfrm>
            <a:off x="887480" y="1466449"/>
            <a:ext cx="10967300" cy="2677656"/>
          </a:xfrm>
          <a:prstGeom prst="rect">
            <a:avLst/>
          </a:prstGeom>
        </p:spPr>
        <p:txBody>
          <a:bodyPr wrap="square">
            <a:spAutoFit/>
          </a:bodyPr>
          <a:lstStyle/>
          <a:p>
            <a:pPr lvl="0"/>
            <a:r>
              <a:rPr lang="en-US" sz="2800" b="1" dirty="0"/>
              <a:t>2. What does Kipling suggest doing when things you worked for are broken?</a:t>
            </a:r>
            <a:br>
              <a:rPr lang="en-US" sz="2800" dirty="0"/>
            </a:br>
            <a:r>
              <a:rPr lang="en-US" sz="2800" dirty="0"/>
              <a:t>A) Give up and move on</a:t>
            </a:r>
            <a:br>
              <a:rPr lang="en-US" sz="2800" dirty="0"/>
            </a:br>
            <a:r>
              <a:rPr lang="en-US" sz="2800" dirty="0"/>
              <a:t>B) Blame others for the failure</a:t>
            </a:r>
            <a:br>
              <a:rPr lang="en-US" sz="2800" dirty="0"/>
            </a:br>
            <a:r>
              <a:rPr lang="en-US" sz="2800" dirty="0"/>
              <a:t>C) Rebuild them patiently, even with worn-out tools</a:t>
            </a:r>
            <a:br>
              <a:rPr lang="en-US" sz="2800" dirty="0"/>
            </a:br>
            <a:r>
              <a:rPr lang="en-US" sz="2800" dirty="0"/>
              <a:t>D) Wait for someone else to fix them</a:t>
            </a:r>
            <a:endParaRPr kumimoji="0" lang="en-US" sz="2800" b="0" i="0" u="none" strike="noStrike" kern="1200" cap="none" spc="0" normalizeH="0" baseline="0" noProof="0" dirty="0">
              <a:ln>
                <a:noFill/>
              </a:ln>
              <a:solidFill>
                <a:srgbClr val="1C4587"/>
              </a:solidFill>
              <a:effectLst/>
              <a:uLnTx/>
              <a:uFillTx/>
              <a:latin typeface="Arial"/>
              <a:ea typeface="+mn-ea"/>
              <a:cs typeface="+mn-cs"/>
            </a:endParaRPr>
          </a:p>
        </p:txBody>
      </p:sp>
      <p:sp>
        <p:nvSpPr>
          <p:cNvPr id="4" name="Rounded Rectangle 31">
            <a:extLst>
              <a:ext uri="{FF2B5EF4-FFF2-40B4-BE49-F238E27FC236}">
                <a16:creationId xmlns:a16="http://schemas.microsoft.com/office/drawing/2014/main" id="{FB02B919-2809-4839-B0A9-B1615A3340F3}"/>
              </a:ext>
            </a:extLst>
          </p:cNvPr>
          <p:cNvSpPr/>
          <p:nvPr/>
        </p:nvSpPr>
        <p:spPr>
          <a:xfrm>
            <a:off x="581414" y="0"/>
            <a:ext cx="3656289" cy="504463"/>
          </a:xfrm>
          <a:prstGeom prst="roundRect">
            <a:avLst/>
          </a:prstGeom>
          <a:gradFill>
            <a:gsLst>
              <a:gs pos="100000">
                <a:srgbClr val="7030A0"/>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rPr>
              <a:t>Formative Assessment</a:t>
            </a:r>
            <a:endParaRPr kumimoji="0" lang="ar-JO"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endParaRPr>
          </a:p>
        </p:txBody>
      </p:sp>
    </p:spTree>
    <p:extLst>
      <p:ext uri="{BB962C8B-B14F-4D97-AF65-F5344CB8AC3E}">
        <p14:creationId xmlns:p14="http://schemas.microsoft.com/office/powerpoint/2010/main" val="3945896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87480" y="444871"/>
            <a:ext cx="9206361" cy="615600"/>
          </a:xfrm>
        </p:spPr>
        <p:txBody>
          <a:bodyPr/>
          <a:lstStyle/>
          <a:p>
            <a:pPr algn="l"/>
            <a:r>
              <a:rPr lang="en-US" sz="4800" dirty="0"/>
              <a:t>Check You Understanding  - IRS</a:t>
            </a:r>
          </a:p>
        </p:txBody>
      </p:sp>
      <p:sp>
        <p:nvSpPr>
          <p:cNvPr id="2" name="Rectangle 1">
            <a:extLst>
              <a:ext uri="{FF2B5EF4-FFF2-40B4-BE49-F238E27FC236}">
                <a16:creationId xmlns:a16="http://schemas.microsoft.com/office/drawing/2014/main" id="{27DF55AD-743F-4C71-9749-86A978211BBF}"/>
              </a:ext>
            </a:extLst>
          </p:cNvPr>
          <p:cNvSpPr/>
          <p:nvPr/>
        </p:nvSpPr>
        <p:spPr>
          <a:xfrm>
            <a:off x="808458" y="1356758"/>
            <a:ext cx="8505372" cy="2308324"/>
          </a:xfrm>
          <a:prstGeom prst="rect">
            <a:avLst/>
          </a:prstGeom>
        </p:spPr>
        <p:txBody>
          <a:bodyPr wrap="square">
            <a:spAutoFit/>
          </a:bodyPr>
          <a:lstStyle/>
          <a:p>
            <a:pPr defTabSz="1219170">
              <a:buClr>
                <a:srgbClr val="000000"/>
              </a:buClr>
            </a:pPr>
            <a:r>
              <a:rPr lang="en-US" sz="2400" dirty="0">
                <a:solidFill>
                  <a:srgbClr val="C00000"/>
                </a:solidFill>
              </a:rPr>
              <a:t>What is a stanza in a poem?</a:t>
            </a:r>
          </a:p>
          <a:p>
            <a:pPr defTabSz="1219170">
              <a:buClr>
                <a:srgbClr val="000000"/>
              </a:buClr>
            </a:pPr>
            <a:br>
              <a:rPr lang="en-US" sz="2400" dirty="0"/>
            </a:br>
            <a:r>
              <a:rPr lang="en-US" sz="2400" dirty="0"/>
              <a:t>A) The main theme of the poem</a:t>
            </a:r>
            <a:br>
              <a:rPr lang="en-US" sz="2400" dirty="0"/>
            </a:br>
            <a:r>
              <a:rPr lang="en-US" sz="2400" dirty="0"/>
              <a:t>B) A group of lines forming a unit in a poem</a:t>
            </a:r>
            <a:br>
              <a:rPr lang="en-US" sz="2400" dirty="0"/>
            </a:br>
            <a:r>
              <a:rPr lang="en-US" sz="2400" dirty="0"/>
              <a:t>C) The rhyme scheme used in a poem</a:t>
            </a:r>
            <a:br>
              <a:rPr lang="en-US" sz="2400" dirty="0"/>
            </a:br>
            <a:r>
              <a:rPr lang="en-US" sz="2400" dirty="0"/>
              <a:t>D) A type of metaphor</a:t>
            </a:r>
            <a:endParaRPr lang="en-US" sz="2400" b="1" kern="0" dirty="0">
              <a:solidFill>
                <a:srgbClr val="0D0D0D"/>
              </a:solidFill>
              <a:latin typeface="Söhne"/>
              <a:cs typeface="Arial"/>
              <a:sym typeface="Arial"/>
            </a:endParaRPr>
          </a:p>
        </p:txBody>
      </p:sp>
      <p:sp>
        <p:nvSpPr>
          <p:cNvPr id="4" name="Oval 3">
            <a:extLst>
              <a:ext uri="{FF2B5EF4-FFF2-40B4-BE49-F238E27FC236}">
                <a16:creationId xmlns:a16="http://schemas.microsoft.com/office/drawing/2014/main" id="{7E428BF1-AE7F-4F12-AD44-2315E4D86707}"/>
              </a:ext>
            </a:extLst>
          </p:cNvPr>
          <p:cNvSpPr/>
          <p:nvPr/>
        </p:nvSpPr>
        <p:spPr>
          <a:xfrm>
            <a:off x="730380" y="2510920"/>
            <a:ext cx="462224" cy="391885"/>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5941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87480" y="730006"/>
            <a:ext cx="9206361" cy="615600"/>
          </a:xfrm>
        </p:spPr>
        <p:txBody>
          <a:bodyPr/>
          <a:lstStyle/>
          <a:p>
            <a:pPr algn="l"/>
            <a:r>
              <a:rPr lang="en-US" sz="4400" dirty="0"/>
              <a:t>Check You Understanding  - IRS</a:t>
            </a:r>
          </a:p>
        </p:txBody>
      </p:sp>
      <p:sp>
        <p:nvSpPr>
          <p:cNvPr id="2" name="Rectangle 1">
            <a:extLst>
              <a:ext uri="{FF2B5EF4-FFF2-40B4-BE49-F238E27FC236}">
                <a16:creationId xmlns:a16="http://schemas.microsoft.com/office/drawing/2014/main" id="{27DF55AD-743F-4C71-9749-86A978211BBF}"/>
              </a:ext>
            </a:extLst>
          </p:cNvPr>
          <p:cNvSpPr/>
          <p:nvPr/>
        </p:nvSpPr>
        <p:spPr>
          <a:xfrm>
            <a:off x="887480" y="1726094"/>
            <a:ext cx="10967300" cy="2246769"/>
          </a:xfrm>
          <a:prstGeom prst="rect">
            <a:avLst/>
          </a:prstGeom>
        </p:spPr>
        <p:txBody>
          <a:bodyPr wrap="square">
            <a:spAutoFit/>
          </a:bodyPr>
          <a:lstStyle/>
          <a:p>
            <a:pPr lvl="0"/>
            <a:r>
              <a:rPr lang="en-US" sz="2800" b="1" dirty="0"/>
              <a:t>3. What is the main lesson of this stanza?</a:t>
            </a:r>
            <a:br>
              <a:rPr lang="en-US" sz="2800" dirty="0"/>
            </a:br>
            <a:r>
              <a:rPr lang="en-US" sz="2800" dirty="0"/>
              <a:t>A) Dreams and thoughts should always guide your life</a:t>
            </a:r>
            <a:br>
              <a:rPr lang="en-US" sz="2800" dirty="0"/>
            </a:br>
            <a:r>
              <a:rPr lang="en-US" sz="2800" dirty="0"/>
              <a:t>B) Life is easy if you work hard</a:t>
            </a:r>
            <a:br>
              <a:rPr lang="en-US" sz="2800" dirty="0"/>
            </a:br>
            <a:r>
              <a:rPr lang="en-US" sz="2800" dirty="0"/>
              <a:t>C) Stay balanced and resilient, no matter success or failure</a:t>
            </a:r>
            <a:br>
              <a:rPr lang="en-US" sz="2800" dirty="0"/>
            </a:br>
            <a:r>
              <a:rPr lang="en-US" sz="2800" dirty="0"/>
              <a:t>D) Triumph is more important than disaster</a:t>
            </a:r>
            <a:endParaRPr kumimoji="0" lang="en-US" sz="2800" b="0" i="0" u="none" strike="noStrike" kern="1200" cap="none" spc="0" normalizeH="0" baseline="0" noProof="0" dirty="0">
              <a:ln>
                <a:noFill/>
              </a:ln>
              <a:solidFill>
                <a:srgbClr val="1C4587"/>
              </a:solidFill>
              <a:effectLst/>
              <a:uLnTx/>
              <a:uFillTx/>
              <a:latin typeface="Arial"/>
              <a:ea typeface="+mn-ea"/>
              <a:cs typeface="+mn-cs"/>
            </a:endParaRPr>
          </a:p>
        </p:txBody>
      </p:sp>
      <p:sp>
        <p:nvSpPr>
          <p:cNvPr id="4" name="Rounded Rectangle 31">
            <a:extLst>
              <a:ext uri="{FF2B5EF4-FFF2-40B4-BE49-F238E27FC236}">
                <a16:creationId xmlns:a16="http://schemas.microsoft.com/office/drawing/2014/main" id="{FB02B919-2809-4839-B0A9-B1615A3340F3}"/>
              </a:ext>
            </a:extLst>
          </p:cNvPr>
          <p:cNvSpPr/>
          <p:nvPr/>
        </p:nvSpPr>
        <p:spPr>
          <a:xfrm>
            <a:off x="581414" y="0"/>
            <a:ext cx="3656289" cy="504463"/>
          </a:xfrm>
          <a:prstGeom prst="roundRect">
            <a:avLst/>
          </a:prstGeom>
          <a:gradFill>
            <a:gsLst>
              <a:gs pos="100000">
                <a:srgbClr val="7030A0"/>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rPr>
              <a:t>Formative Assessment</a:t>
            </a:r>
            <a:endParaRPr kumimoji="0" lang="ar-JO"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endParaRPr>
          </a:p>
        </p:txBody>
      </p:sp>
    </p:spTree>
    <p:extLst>
      <p:ext uri="{BB962C8B-B14F-4D97-AF65-F5344CB8AC3E}">
        <p14:creationId xmlns:p14="http://schemas.microsoft.com/office/powerpoint/2010/main" val="257890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42799">
            <a:off x="9067982" y="672777"/>
            <a:ext cx="2685602" cy="241704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807851">
            <a:off x="459743" y="480135"/>
            <a:ext cx="2606015" cy="2541370"/>
          </a:xfrm>
          <a:prstGeom prst="rect">
            <a:avLst/>
          </a:prstGeom>
        </p:spPr>
      </p:pic>
      <p:sp>
        <p:nvSpPr>
          <p:cNvPr id="6" name="Rectangle 5"/>
          <p:cNvSpPr/>
          <p:nvPr/>
        </p:nvSpPr>
        <p:spPr>
          <a:xfrm>
            <a:off x="2606812" y="2993807"/>
            <a:ext cx="6598734" cy="707886"/>
          </a:xfrm>
          <a:prstGeom prst="rect">
            <a:avLst/>
          </a:prstGeom>
        </p:spPr>
        <p:txBody>
          <a:bodyPr wrap="square">
            <a:spAutoFit/>
          </a:bodyPr>
          <a:lstStyle/>
          <a:p>
            <a:pPr lvl="0"/>
            <a:r>
              <a:rPr lang="en-US" sz="2000" b="1" dirty="0">
                <a:solidFill>
                  <a:srgbClr val="1C4587"/>
                </a:solidFill>
              </a:rPr>
              <a:t>According to Kipling, one should let their dreams completely control their actions.</a:t>
            </a:r>
            <a:endParaRPr kumimoji="0" lang="en-US" sz="2000" b="1" i="0" u="none" strike="noStrike" kern="1200" cap="none" spc="0" normalizeH="0" baseline="0" noProof="0" dirty="0">
              <a:ln>
                <a:noFill/>
              </a:ln>
              <a:solidFill>
                <a:srgbClr val="1C4587"/>
              </a:solidFill>
              <a:effectLst/>
              <a:uLnTx/>
              <a:uFillTx/>
              <a:latin typeface="Arial"/>
              <a:ea typeface="+mn-ea"/>
              <a:cs typeface="+mn-cs"/>
            </a:endParaRPr>
          </a:p>
        </p:txBody>
      </p:sp>
      <p:sp>
        <p:nvSpPr>
          <p:cNvPr id="7" name="Rectangle 6"/>
          <p:cNvSpPr/>
          <p:nvPr/>
        </p:nvSpPr>
        <p:spPr>
          <a:xfrm>
            <a:off x="3928684" y="673602"/>
            <a:ext cx="4420981"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3200" b="0" i="0" u="none" strike="noStrike" kern="1200" cap="none" spc="0" normalizeH="0" baseline="0" noProof="0" dirty="0">
                <a:ln>
                  <a:noFill/>
                </a:ln>
                <a:solidFill>
                  <a:srgbClr val="1C4587"/>
                </a:solidFill>
                <a:effectLst/>
                <a:uLnTx/>
                <a:uFillTx/>
                <a:latin typeface="Arial"/>
                <a:ea typeface="+mn-ea"/>
                <a:cs typeface="+mn-cs"/>
              </a:rPr>
            </a:br>
            <a:r>
              <a:rPr kumimoji="0" lang="en-US" sz="3200" b="0" i="0" u="none" strike="noStrike" kern="1200" cap="none" spc="0" normalizeH="0" baseline="0" noProof="0" dirty="0">
                <a:ln>
                  <a:noFill/>
                </a:ln>
                <a:solidFill>
                  <a:srgbClr val="1C4587"/>
                </a:solidFill>
                <a:effectLst/>
                <a:uLnTx/>
                <a:uFillTx/>
                <a:latin typeface="Arial"/>
                <a:ea typeface="+mn-ea"/>
                <a:cs typeface="+mn-cs"/>
              </a:rPr>
              <a:t>✅ True  or  ❌ False</a:t>
            </a:r>
          </a:p>
        </p:txBody>
      </p:sp>
      <p:sp>
        <p:nvSpPr>
          <p:cNvPr id="2" name="Rectangle 1">
            <a:extLst>
              <a:ext uri="{FF2B5EF4-FFF2-40B4-BE49-F238E27FC236}">
                <a16:creationId xmlns:a16="http://schemas.microsoft.com/office/drawing/2014/main" id="{0C158A2D-CC3B-420E-8BB6-A14B9D09752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1C4587"/>
                </a:solidFill>
                <a:effectLst/>
                <a:uLnTx/>
                <a:uFillTx/>
                <a:latin typeface="Arial" panose="020B0604020202020204" pitchFamily="34" charset="0"/>
                <a:ea typeface="+mn-ea"/>
                <a:cs typeface="+mn-cs"/>
              </a:rPr>
              <a:t>According to the stanza, you should stay calm and trust yourself even when others doubt or criticize you.</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1C458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57004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D73FBE-2EC0-4255-9E6C-F214ACA8368F}"/>
              </a:ext>
            </a:extLst>
          </p:cNvPr>
          <p:cNvPicPr>
            <a:picLocks noChangeAspect="1"/>
          </p:cNvPicPr>
          <p:nvPr/>
        </p:nvPicPr>
        <p:blipFill>
          <a:blip r:embed="rId2"/>
          <a:stretch>
            <a:fillRect/>
          </a:stretch>
        </p:blipFill>
        <p:spPr>
          <a:xfrm rot="1123362">
            <a:off x="6759023" y="2837387"/>
            <a:ext cx="1243061" cy="814947"/>
          </a:xfrm>
          <a:prstGeom prst="rect">
            <a:avLst/>
          </a:prstGeom>
        </p:spPr>
      </p:pic>
      <p:pic>
        <p:nvPicPr>
          <p:cNvPr id="3" name="Picture 2">
            <a:extLst>
              <a:ext uri="{FF2B5EF4-FFF2-40B4-BE49-F238E27FC236}">
                <a16:creationId xmlns:a16="http://schemas.microsoft.com/office/drawing/2014/main" id="{4355FC8A-EE76-43B7-81B5-7880AB7ADABA}"/>
              </a:ext>
            </a:extLst>
          </p:cNvPr>
          <p:cNvPicPr>
            <a:picLocks noChangeAspect="1"/>
          </p:cNvPicPr>
          <p:nvPr/>
        </p:nvPicPr>
        <p:blipFill>
          <a:blip r:embed="rId3"/>
          <a:stretch>
            <a:fillRect/>
          </a:stretch>
        </p:blipFill>
        <p:spPr>
          <a:xfrm>
            <a:off x="2513991" y="4741153"/>
            <a:ext cx="6540139" cy="2050269"/>
          </a:xfrm>
          <a:prstGeom prst="rect">
            <a:avLst/>
          </a:prstGeom>
        </p:spPr>
      </p:pic>
      <p:pic>
        <p:nvPicPr>
          <p:cNvPr id="9" name="Picture 8">
            <a:extLst>
              <a:ext uri="{FF2B5EF4-FFF2-40B4-BE49-F238E27FC236}">
                <a16:creationId xmlns:a16="http://schemas.microsoft.com/office/drawing/2014/main" id="{E8C88EC5-BA89-466F-A2EF-51E45BC4712E}"/>
              </a:ext>
            </a:extLst>
          </p:cNvPr>
          <p:cNvPicPr>
            <a:picLocks noChangeAspect="1"/>
          </p:cNvPicPr>
          <p:nvPr/>
        </p:nvPicPr>
        <p:blipFill>
          <a:blip r:embed="rId4"/>
          <a:stretch>
            <a:fillRect/>
          </a:stretch>
        </p:blipFill>
        <p:spPr>
          <a:xfrm>
            <a:off x="1664951" y="1337448"/>
            <a:ext cx="5416731" cy="1921008"/>
          </a:xfrm>
          <a:prstGeom prst="rect">
            <a:avLst/>
          </a:prstGeom>
        </p:spPr>
      </p:pic>
      <p:sp>
        <p:nvSpPr>
          <p:cNvPr id="10" name="Rounded Rectangle 31">
            <a:extLst>
              <a:ext uri="{FF2B5EF4-FFF2-40B4-BE49-F238E27FC236}">
                <a16:creationId xmlns:a16="http://schemas.microsoft.com/office/drawing/2014/main" id="{E7847D3E-D3BC-4A45-8532-37F4A5A6ACA6}"/>
              </a:ext>
            </a:extLst>
          </p:cNvPr>
          <p:cNvSpPr/>
          <p:nvPr/>
        </p:nvSpPr>
        <p:spPr>
          <a:xfrm>
            <a:off x="2011680" y="1091712"/>
            <a:ext cx="2102917" cy="378347"/>
          </a:xfrm>
          <a:prstGeom prst="roundRect">
            <a:avLst/>
          </a:prstGeom>
          <a:gradFill>
            <a:gsLst>
              <a:gs pos="100000">
                <a:srgbClr val="7030A0"/>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rPr>
              <a:t>POSTASSESSMENT</a:t>
            </a:r>
            <a:endParaRPr kumimoji="0" lang="ar-JO" sz="1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endParaRPr>
          </a:p>
        </p:txBody>
      </p:sp>
      <p:pic>
        <p:nvPicPr>
          <p:cNvPr id="4" name="Picture 3">
            <a:extLst>
              <a:ext uri="{FF2B5EF4-FFF2-40B4-BE49-F238E27FC236}">
                <a16:creationId xmlns:a16="http://schemas.microsoft.com/office/drawing/2014/main" id="{7FD3292A-58B5-4C0B-898B-00CEDE5CB416}"/>
              </a:ext>
            </a:extLst>
          </p:cNvPr>
          <p:cNvPicPr>
            <a:picLocks noChangeAspect="1"/>
          </p:cNvPicPr>
          <p:nvPr/>
        </p:nvPicPr>
        <p:blipFill>
          <a:blip r:embed="rId5"/>
          <a:stretch>
            <a:fillRect/>
          </a:stretch>
        </p:blipFill>
        <p:spPr>
          <a:xfrm>
            <a:off x="8378677" y="1011179"/>
            <a:ext cx="1964688" cy="1964688"/>
          </a:xfrm>
          <a:prstGeom prst="rect">
            <a:avLst/>
          </a:prstGeom>
        </p:spPr>
      </p:pic>
      <p:pic>
        <p:nvPicPr>
          <p:cNvPr id="11" name="Picture 10">
            <a:extLst>
              <a:ext uri="{FF2B5EF4-FFF2-40B4-BE49-F238E27FC236}">
                <a16:creationId xmlns:a16="http://schemas.microsoft.com/office/drawing/2014/main" id="{EC6B7821-47C8-4EED-B015-90FB06F41F37}"/>
              </a:ext>
            </a:extLst>
          </p:cNvPr>
          <p:cNvPicPr>
            <a:picLocks noChangeAspect="1"/>
          </p:cNvPicPr>
          <p:nvPr/>
        </p:nvPicPr>
        <p:blipFill>
          <a:blip r:embed="rId2"/>
          <a:stretch>
            <a:fillRect/>
          </a:stretch>
        </p:blipFill>
        <p:spPr>
          <a:xfrm>
            <a:off x="1775504" y="3389079"/>
            <a:ext cx="1243061" cy="814947"/>
          </a:xfrm>
          <a:prstGeom prst="rect">
            <a:avLst/>
          </a:prstGeom>
        </p:spPr>
      </p:pic>
      <p:sp>
        <p:nvSpPr>
          <p:cNvPr id="2" name="Rectangle 1">
            <a:extLst>
              <a:ext uri="{FF2B5EF4-FFF2-40B4-BE49-F238E27FC236}">
                <a16:creationId xmlns:a16="http://schemas.microsoft.com/office/drawing/2014/main" id="{50DCA660-DB52-4B0E-B0A2-80B02DE808FF}"/>
              </a:ext>
            </a:extLst>
          </p:cNvPr>
          <p:cNvSpPr/>
          <p:nvPr/>
        </p:nvSpPr>
        <p:spPr>
          <a:xfrm>
            <a:off x="2815151" y="3712299"/>
            <a:ext cx="5937817" cy="646331"/>
          </a:xfrm>
          <a:prstGeom prst="rect">
            <a:avLst/>
          </a:prstGeom>
        </p:spPr>
        <p:txBody>
          <a:bodyPr wrap="square">
            <a:spAutoFit/>
          </a:bodyPr>
          <a:lstStyle/>
          <a:p>
            <a:pPr lvl="0"/>
            <a:r>
              <a:rPr lang="en-GB" dirty="0">
                <a:solidFill>
                  <a:prstClr val="black"/>
                </a:solidFill>
                <a:hlinkClick r:id="rId6"/>
              </a:rPr>
              <a:t>https://create.kahoot.it/share/stanza-2-the-poem-if/0c22e4c9-1231-4f17-b13a-2a1c104e630e</a:t>
            </a:r>
            <a:r>
              <a:rPr lang="en-GB" dirty="0">
                <a:solidFill>
                  <a:prstClr val="black"/>
                </a:solidFill>
              </a:rPr>
              <a:t> </a:t>
            </a:r>
            <a:endParaRPr kumimoji="0" lang="en-GB"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6421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DE149C-BD83-4ED4-84C7-9745D756BE99}"/>
              </a:ext>
            </a:extLst>
          </p:cNvPr>
          <p:cNvSpPr/>
          <p:nvPr/>
        </p:nvSpPr>
        <p:spPr>
          <a:xfrm>
            <a:off x="363414" y="1383884"/>
            <a:ext cx="8874369" cy="35394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If you can make one heap of all your winnings</a:t>
            </a:r>
            <a:br>
              <a:rPr kumimoji="0" lang="en-US" sz="2800" b="0" i="0" u="none" strike="noStrike" kern="1200" cap="none" spc="0" normalizeH="0" baseline="0" noProof="0" dirty="0">
                <a:ln>
                  <a:noFill/>
                </a:ln>
                <a:solidFill>
                  <a:prstClr val="black"/>
                </a:solidFill>
                <a:effectLst/>
                <a:uLnTx/>
                <a:uFillTx/>
                <a:latin typeface="Calibri"/>
                <a:ea typeface="+mn-ea"/>
                <a:cs typeface="+mn-cs"/>
              </a:rPr>
            </a:br>
            <a:r>
              <a:rPr kumimoji="0" lang="en-US" sz="2800" b="0" i="0" u="none" strike="noStrike" kern="1200" cap="none" spc="0" normalizeH="0" baseline="0" noProof="0" dirty="0">
                <a:ln>
                  <a:noFill/>
                </a:ln>
                <a:solidFill>
                  <a:prstClr val="black"/>
                </a:solidFill>
                <a:effectLst/>
                <a:uLnTx/>
                <a:uFillTx/>
                <a:latin typeface="Calibri"/>
                <a:ea typeface="+mn-ea"/>
                <a:cs typeface="+mn-cs"/>
              </a:rPr>
              <a:t>And risk it on one turn of pitch-and-toss,</a:t>
            </a:r>
            <a:br>
              <a:rPr kumimoji="0" lang="en-US" sz="2800" b="0" i="0" u="none" strike="noStrike" kern="1200" cap="none" spc="0" normalizeH="0" baseline="0" noProof="0" dirty="0">
                <a:ln>
                  <a:noFill/>
                </a:ln>
                <a:solidFill>
                  <a:prstClr val="black"/>
                </a:solidFill>
                <a:effectLst/>
                <a:uLnTx/>
                <a:uFillTx/>
                <a:latin typeface="Calibri"/>
                <a:ea typeface="+mn-ea"/>
                <a:cs typeface="+mn-cs"/>
              </a:rPr>
            </a:br>
            <a:r>
              <a:rPr kumimoji="0" lang="en-US" sz="2800" b="0" i="0" u="none" strike="noStrike" kern="1200" cap="none" spc="0" normalizeH="0" baseline="0" noProof="0" dirty="0">
                <a:ln>
                  <a:noFill/>
                </a:ln>
                <a:solidFill>
                  <a:prstClr val="black"/>
                </a:solidFill>
                <a:effectLst/>
                <a:uLnTx/>
                <a:uFillTx/>
                <a:latin typeface="Calibri"/>
                <a:ea typeface="+mn-ea"/>
                <a:cs typeface="+mn-cs"/>
              </a:rPr>
              <a:t>And lose, and start again at your beginnings</a:t>
            </a:r>
            <a:br>
              <a:rPr kumimoji="0" lang="en-US" sz="2800" b="0" i="0" u="none" strike="noStrike" kern="1200" cap="none" spc="0" normalizeH="0" baseline="0" noProof="0" dirty="0">
                <a:ln>
                  <a:noFill/>
                </a:ln>
                <a:solidFill>
                  <a:prstClr val="black"/>
                </a:solidFill>
                <a:effectLst/>
                <a:uLnTx/>
                <a:uFillTx/>
                <a:latin typeface="Calibri"/>
                <a:ea typeface="+mn-ea"/>
                <a:cs typeface="+mn-cs"/>
              </a:rPr>
            </a:br>
            <a:r>
              <a:rPr kumimoji="0" lang="en-US" sz="2800" b="0" i="0" u="none" strike="noStrike" kern="1200" cap="none" spc="0" normalizeH="0" baseline="0" noProof="0" dirty="0">
                <a:ln>
                  <a:noFill/>
                </a:ln>
                <a:solidFill>
                  <a:prstClr val="black"/>
                </a:solidFill>
                <a:effectLst/>
                <a:uLnTx/>
                <a:uFillTx/>
                <a:latin typeface="Calibri"/>
                <a:ea typeface="+mn-ea"/>
                <a:cs typeface="+mn-cs"/>
              </a:rPr>
              <a:t>And never breathe a word about your loss;</a:t>
            </a:r>
            <a:br>
              <a:rPr kumimoji="0" lang="en-US" sz="2800" b="0" i="0" u="none" strike="noStrike" kern="1200" cap="none" spc="0" normalizeH="0" baseline="0" noProof="0" dirty="0">
                <a:ln>
                  <a:noFill/>
                </a:ln>
                <a:solidFill>
                  <a:prstClr val="black"/>
                </a:solidFill>
                <a:effectLst/>
                <a:uLnTx/>
                <a:uFillTx/>
                <a:latin typeface="Calibri"/>
                <a:ea typeface="+mn-ea"/>
                <a:cs typeface="+mn-cs"/>
              </a:rPr>
            </a:br>
            <a:r>
              <a:rPr kumimoji="0" lang="en-US" sz="2800" b="0" i="0" u="none" strike="noStrike" kern="1200" cap="none" spc="0" normalizeH="0" baseline="0" noProof="0" dirty="0">
                <a:ln>
                  <a:noFill/>
                </a:ln>
                <a:solidFill>
                  <a:prstClr val="black"/>
                </a:solidFill>
                <a:effectLst/>
                <a:uLnTx/>
                <a:uFillTx/>
                <a:latin typeface="Calibri"/>
                <a:ea typeface="+mn-ea"/>
                <a:cs typeface="+mn-cs"/>
              </a:rPr>
              <a:t>If you can force your heart and nerve and sinew</a:t>
            </a:r>
            <a:br>
              <a:rPr kumimoji="0" lang="en-US" sz="2800" b="0" i="0" u="none" strike="noStrike" kern="1200" cap="none" spc="0" normalizeH="0" baseline="0" noProof="0" dirty="0">
                <a:ln>
                  <a:noFill/>
                </a:ln>
                <a:solidFill>
                  <a:prstClr val="black"/>
                </a:solidFill>
                <a:effectLst/>
                <a:uLnTx/>
                <a:uFillTx/>
                <a:latin typeface="Calibri"/>
                <a:ea typeface="+mn-ea"/>
                <a:cs typeface="+mn-cs"/>
              </a:rPr>
            </a:br>
            <a:r>
              <a:rPr kumimoji="0" lang="en-US" sz="2800" b="0" i="0" u="none" strike="noStrike" kern="1200" cap="none" spc="0" normalizeH="0" baseline="0" noProof="0" dirty="0">
                <a:ln>
                  <a:noFill/>
                </a:ln>
                <a:solidFill>
                  <a:prstClr val="black"/>
                </a:solidFill>
                <a:effectLst/>
                <a:uLnTx/>
                <a:uFillTx/>
                <a:latin typeface="Calibri"/>
                <a:ea typeface="+mn-ea"/>
                <a:cs typeface="+mn-cs"/>
              </a:rPr>
              <a:t>To serve your turn long after they are gone,</a:t>
            </a:r>
            <a:br>
              <a:rPr kumimoji="0" lang="en-US" sz="2800" b="0" i="0" u="none" strike="noStrike" kern="1200" cap="none" spc="0" normalizeH="0" baseline="0" noProof="0" dirty="0">
                <a:ln>
                  <a:noFill/>
                </a:ln>
                <a:solidFill>
                  <a:prstClr val="black"/>
                </a:solidFill>
                <a:effectLst/>
                <a:uLnTx/>
                <a:uFillTx/>
                <a:latin typeface="Calibri"/>
                <a:ea typeface="+mn-ea"/>
                <a:cs typeface="+mn-cs"/>
              </a:rPr>
            </a:br>
            <a:r>
              <a:rPr kumimoji="0" lang="en-US" sz="2800" b="0" i="0" u="none" strike="noStrike" kern="1200" cap="none" spc="0" normalizeH="0" baseline="0" noProof="0" dirty="0">
                <a:ln>
                  <a:noFill/>
                </a:ln>
                <a:solidFill>
                  <a:prstClr val="black"/>
                </a:solidFill>
                <a:effectLst/>
                <a:uLnTx/>
                <a:uFillTx/>
                <a:latin typeface="Calibri"/>
                <a:ea typeface="+mn-ea"/>
                <a:cs typeface="+mn-cs"/>
              </a:rPr>
              <a:t>And so hold on when there is nothing in you</a:t>
            </a:r>
            <a:br>
              <a:rPr kumimoji="0" lang="en-US" sz="2800" b="0" i="0" u="none" strike="noStrike" kern="1200" cap="none" spc="0" normalizeH="0" baseline="0" noProof="0" dirty="0">
                <a:ln>
                  <a:noFill/>
                </a:ln>
                <a:solidFill>
                  <a:prstClr val="black"/>
                </a:solidFill>
                <a:effectLst/>
                <a:uLnTx/>
                <a:uFillTx/>
                <a:latin typeface="Calibri"/>
                <a:ea typeface="+mn-ea"/>
                <a:cs typeface="+mn-cs"/>
              </a:rPr>
            </a:br>
            <a:r>
              <a:rPr kumimoji="0" lang="en-US" sz="2800" b="0" i="0" u="none" strike="noStrike" kern="1200" cap="none" spc="0" normalizeH="0" baseline="0" noProof="0" dirty="0">
                <a:ln>
                  <a:noFill/>
                </a:ln>
                <a:solidFill>
                  <a:prstClr val="black"/>
                </a:solidFill>
                <a:effectLst/>
                <a:uLnTx/>
                <a:uFillTx/>
                <a:latin typeface="Calibri"/>
                <a:ea typeface="+mn-ea"/>
                <a:cs typeface="+mn-cs"/>
              </a:rPr>
              <a:t>Except the Will which says to them: ‘Hold on!’</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82917F89-8B11-4E18-8379-6D56E3A2D185}"/>
              </a:ext>
            </a:extLst>
          </p:cNvPr>
          <p:cNvSpPr/>
          <p:nvPr/>
        </p:nvSpPr>
        <p:spPr>
          <a:xfrm>
            <a:off x="363414" y="202464"/>
            <a:ext cx="2944332" cy="923330"/>
          </a:xfrm>
          <a:prstGeom prst="rect">
            <a:avLst/>
          </a:prstGeom>
          <a:noFill/>
          <a:ln>
            <a:solidFill>
              <a:schemeClr val="accent2">
                <a:lumMod val="75000"/>
              </a:schemeClr>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ED7D31">
                    <a:lumMod val="50000"/>
                  </a:srgbClr>
                </a:solidFill>
                <a:effectLst>
                  <a:outerShdw blurRad="38100" dist="25400" dir="5400000" algn="ctr" rotWithShape="0">
                    <a:srgbClr val="6E747A">
                      <a:alpha val="43000"/>
                    </a:srgbClr>
                  </a:outerShdw>
                </a:effectLst>
                <a:uLnTx/>
                <a:uFillTx/>
                <a:latin typeface="Calibri"/>
                <a:ea typeface="+mn-ea"/>
                <a:cs typeface="+mn-cs"/>
              </a:rPr>
              <a:t>Stanza (3)</a:t>
            </a:r>
          </a:p>
        </p:txBody>
      </p:sp>
    </p:spTree>
    <p:extLst>
      <p:ext uri="{BB962C8B-B14F-4D97-AF65-F5344CB8AC3E}">
        <p14:creationId xmlns:p14="http://schemas.microsoft.com/office/powerpoint/2010/main" val="547087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715476-2A48-4C9F-B3FB-6D65FB10CF19}"/>
              </a:ext>
            </a:extLst>
          </p:cNvPr>
          <p:cNvSpPr/>
          <p:nvPr/>
        </p:nvSpPr>
        <p:spPr>
          <a:xfrm>
            <a:off x="220347" y="152390"/>
            <a:ext cx="6458115" cy="923330"/>
          </a:xfrm>
          <a:prstGeom prst="rect">
            <a:avLst/>
          </a:prstGeom>
          <a:noFill/>
          <a:ln>
            <a:solidFill>
              <a:schemeClr val="accent2">
                <a:lumMod val="75000"/>
              </a:schemeClr>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ED7D31">
                    <a:lumMod val="50000"/>
                  </a:srgbClr>
                </a:solidFill>
                <a:effectLst>
                  <a:outerShdw blurRad="38100" dist="25400" dir="5400000" algn="ctr" rotWithShape="0">
                    <a:srgbClr val="6E747A">
                      <a:alpha val="43000"/>
                    </a:srgbClr>
                  </a:outerShdw>
                </a:effectLst>
                <a:uLnTx/>
                <a:uFillTx/>
                <a:latin typeface="Calibri"/>
                <a:ea typeface="+mn-ea"/>
                <a:cs typeface="+mn-cs"/>
              </a:rPr>
              <a:t>Stanza (3)-Explanation</a:t>
            </a:r>
          </a:p>
        </p:txBody>
      </p:sp>
      <p:sp>
        <p:nvSpPr>
          <p:cNvPr id="6" name="Rectangle 5">
            <a:extLst>
              <a:ext uri="{FF2B5EF4-FFF2-40B4-BE49-F238E27FC236}">
                <a16:creationId xmlns:a16="http://schemas.microsoft.com/office/drawing/2014/main" id="{D2B1010B-B14D-4404-9A75-FB4084B6D170}"/>
              </a:ext>
            </a:extLst>
          </p:cNvPr>
          <p:cNvSpPr/>
          <p:nvPr/>
        </p:nvSpPr>
        <p:spPr>
          <a:xfrm>
            <a:off x="401404" y="1560515"/>
            <a:ext cx="1150273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1. "If you can make one heap of all your winnings / And risk it on one turn of pitch-and-toss,"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Be brave enough to risk everything you’ve achieved on a single chance.</a:t>
            </a:r>
          </a:p>
        </p:txBody>
      </p:sp>
      <p:sp>
        <p:nvSpPr>
          <p:cNvPr id="8" name="Rectangle 7">
            <a:extLst>
              <a:ext uri="{FF2B5EF4-FFF2-40B4-BE49-F238E27FC236}">
                <a16:creationId xmlns:a16="http://schemas.microsoft.com/office/drawing/2014/main" id="{DC5FA463-715C-4C43-8D59-1AF5BBE491F5}"/>
              </a:ext>
            </a:extLst>
          </p:cNvPr>
          <p:cNvSpPr/>
          <p:nvPr/>
        </p:nvSpPr>
        <p:spPr>
          <a:xfrm>
            <a:off x="401404" y="2562421"/>
            <a:ext cx="1237023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2. "And lose, and start again at your beginnings / And never breathe a word about your loss;"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If you lose everything, start over without complaining.</a:t>
            </a:r>
          </a:p>
        </p:txBody>
      </p:sp>
      <p:sp>
        <p:nvSpPr>
          <p:cNvPr id="3" name="Rectangle 2">
            <a:extLst>
              <a:ext uri="{FF2B5EF4-FFF2-40B4-BE49-F238E27FC236}">
                <a16:creationId xmlns:a16="http://schemas.microsoft.com/office/drawing/2014/main" id="{DF2DBAE9-93AA-4BCB-A351-EB77AF254684}"/>
              </a:ext>
            </a:extLst>
          </p:cNvPr>
          <p:cNvSpPr/>
          <p:nvPr/>
        </p:nvSpPr>
        <p:spPr>
          <a:xfrm>
            <a:off x="401404" y="3429000"/>
            <a:ext cx="1027878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3. "If you can force your heart and nerve and sinew / To serve your turn long after they are gone,"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Keep going even when you’re exhausted and feel like you can’t continue.</a:t>
            </a:r>
          </a:p>
        </p:txBody>
      </p:sp>
      <p:sp>
        <p:nvSpPr>
          <p:cNvPr id="13" name="Rectangle 12">
            <a:extLst>
              <a:ext uri="{FF2B5EF4-FFF2-40B4-BE49-F238E27FC236}">
                <a16:creationId xmlns:a16="http://schemas.microsoft.com/office/drawing/2014/main" id="{BFEA73AD-3CF1-47B3-8400-E4A415E0D370}"/>
              </a:ext>
            </a:extLst>
          </p:cNvPr>
          <p:cNvSpPr/>
          <p:nvPr/>
        </p:nvSpPr>
        <p:spPr>
          <a:xfrm>
            <a:off x="401404" y="4485660"/>
            <a:ext cx="1058541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4. "And so hold on when there is nothing in you / Except the Will which says to them: 'Hold 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Persevere through willpower when you have nothing else left.</a:t>
            </a:r>
          </a:p>
        </p:txBody>
      </p:sp>
    </p:spTree>
    <p:extLst>
      <p:ext uri="{BB962C8B-B14F-4D97-AF65-F5344CB8AC3E}">
        <p14:creationId xmlns:p14="http://schemas.microsoft.com/office/powerpoint/2010/main" val="401116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FAD1EB4-5F35-4AC9-85B3-8F505F5A8BFA}"/>
              </a:ext>
            </a:extLst>
          </p:cNvPr>
          <p:cNvSpPr txBox="1">
            <a:spLocks/>
          </p:cNvSpPr>
          <p:nvPr/>
        </p:nvSpPr>
        <p:spPr>
          <a:xfrm>
            <a:off x="1034816" y="805996"/>
            <a:ext cx="7620497" cy="615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Itim"/>
              <a:buNone/>
              <a:defRPr sz="6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9pPr>
          </a:lstStyle>
          <a:p>
            <a:pPr marL="0" marR="0" lvl="0" indent="0" algn="l" defTabSz="1219170" rtl="0" eaLnBrk="1" fontAlgn="auto" latinLnBrk="0" hangingPunct="1">
              <a:lnSpc>
                <a:spcPct val="100000"/>
              </a:lnSpc>
              <a:spcBef>
                <a:spcPts val="0"/>
              </a:spcBef>
              <a:spcAft>
                <a:spcPts val="0"/>
              </a:spcAft>
              <a:buClr>
                <a:srgbClr val="1C4587"/>
              </a:buClr>
              <a:buSzPts val="2400"/>
              <a:buFont typeface="Itim"/>
              <a:buNone/>
              <a:tabLst/>
              <a:defRPr/>
            </a:pPr>
            <a:r>
              <a:rPr kumimoji="0" lang="en-US" sz="4267" b="1" i="0" u="none" strike="noStrike" kern="0" cap="none" spc="0" normalizeH="0" baseline="0" noProof="0" dirty="0">
                <a:ln>
                  <a:noFill/>
                </a:ln>
                <a:solidFill>
                  <a:srgbClr val="1C4587"/>
                </a:solidFill>
                <a:effectLst/>
                <a:uLnTx/>
                <a:uFillTx/>
                <a:latin typeface="Itim"/>
                <a:sym typeface="Itim"/>
              </a:rPr>
              <a:t>Challenge Yourself- Buzz IN  </a:t>
            </a:r>
          </a:p>
        </p:txBody>
      </p:sp>
      <p:pic>
        <p:nvPicPr>
          <p:cNvPr id="5" name="Picture 2" descr="10 ways to challenge your brain | Brain art, Brain drawing, Clip art  pictures">
            <a:extLst>
              <a:ext uri="{FF2B5EF4-FFF2-40B4-BE49-F238E27FC236}">
                <a16:creationId xmlns:a16="http://schemas.microsoft.com/office/drawing/2014/main" id="{755B881F-6657-4F6C-8C28-3E0F509E1A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9713" y="0"/>
            <a:ext cx="2428948" cy="28431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305B47E3-3D59-42FF-A3C5-1EFBABF6052A}"/>
              </a:ext>
            </a:extLst>
          </p:cNvPr>
          <p:cNvSpPr>
            <a:spLocks noGrp="1"/>
          </p:cNvSpPr>
          <p:nvPr>
            <p:ph type="title"/>
          </p:nvPr>
        </p:nvSpPr>
        <p:spPr>
          <a:xfrm>
            <a:off x="738265" y="1839278"/>
            <a:ext cx="8857456" cy="1007600"/>
          </a:xfrm>
        </p:spPr>
        <p:txBody>
          <a:bodyPr/>
          <a:lstStyle/>
          <a:p>
            <a:pPr algn="l"/>
            <a:r>
              <a:rPr lang="en-US" sz="2400" dirty="0"/>
              <a:t>Kipling talks about risking everything and continuing even when exhausted. What do you think he means by relying on “the Will” when all else is gone? How might this idea apply to challenges people face in real life today?</a:t>
            </a:r>
            <a:endParaRPr lang="en-US" sz="2400" dirty="0">
              <a:solidFill>
                <a:srgbClr val="C00000"/>
              </a:solidFill>
            </a:endParaRPr>
          </a:p>
        </p:txBody>
      </p:sp>
      <p:sp>
        <p:nvSpPr>
          <p:cNvPr id="2" name="Rectangle 1">
            <a:extLst>
              <a:ext uri="{FF2B5EF4-FFF2-40B4-BE49-F238E27FC236}">
                <a16:creationId xmlns:a16="http://schemas.microsoft.com/office/drawing/2014/main" id="{B3C7F598-0BAF-4376-842F-ABB674E694C6}"/>
              </a:ext>
            </a:extLst>
          </p:cNvPr>
          <p:cNvSpPr/>
          <p:nvPr/>
        </p:nvSpPr>
        <p:spPr>
          <a:xfrm>
            <a:off x="816504" y="3429000"/>
            <a:ext cx="10137819" cy="1477328"/>
          </a:xfrm>
          <a:prstGeom prst="rect">
            <a:avLst/>
          </a:prstGeom>
        </p:spPr>
        <p:txBody>
          <a:bodyPr wrap="square">
            <a:spAutoFit/>
          </a:bodyPr>
          <a:lstStyle/>
          <a:p>
            <a:pPr lvl="0"/>
            <a:r>
              <a:rPr lang="en-US" dirty="0">
                <a:solidFill>
                  <a:srgbClr val="C00000"/>
                </a:solidFill>
              </a:rPr>
              <a:t>Kipling means that even when we feel physically or emotionally exhausted, our determination—our “Will”—can push us to keep going. In real life, this could apply to studying for a hard exam, training for a sports event, or working on a difficult project. By focusing on willpower instead of giving up, people can overcome setbacks and keep moving toward their goals, even when it seems impossible.</a:t>
            </a:r>
            <a:endParaRPr kumimoji="0" lang="en-GB" sz="1800" b="0" i="0" u="none" strike="noStrike" kern="1200" cap="none" spc="0" normalizeH="0" baseline="0" noProof="0" dirty="0">
              <a:ln>
                <a:noFill/>
              </a:ln>
              <a:solidFill>
                <a:srgbClr val="C00000"/>
              </a:solidFill>
              <a:effectLst/>
              <a:uLnTx/>
              <a:uFillTx/>
              <a:latin typeface="Arial"/>
              <a:ea typeface="+mn-ea"/>
              <a:cs typeface="+mn-cs"/>
            </a:endParaRPr>
          </a:p>
        </p:txBody>
      </p:sp>
      <p:pic>
        <p:nvPicPr>
          <p:cNvPr id="7" name="Picture 2" descr="Kagan Structure: RallyRobin – Fountain Middle School Teacher&amp;#39;s Programs and  Strategies Website">
            <a:extLst>
              <a:ext uri="{FF2B5EF4-FFF2-40B4-BE49-F238E27FC236}">
                <a16:creationId xmlns:a16="http://schemas.microsoft.com/office/drawing/2014/main" id="{DD3311A4-19AA-44D9-ADE0-62F3B457D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8219" y="5002905"/>
            <a:ext cx="1487277" cy="145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03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FAD1EB4-5F35-4AC9-85B3-8F505F5A8BFA}"/>
              </a:ext>
            </a:extLst>
          </p:cNvPr>
          <p:cNvSpPr txBox="1">
            <a:spLocks/>
          </p:cNvSpPr>
          <p:nvPr/>
        </p:nvSpPr>
        <p:spPr>
          <a:xfrm>
            <a:off x="1034816" y="805996"/>
            <a:ext cx="7620497" cy="615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Itim"/>
              <a:buNone/>
              <a:defRPr sz="6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9pPr>
          </a:lstStyle>
          <a:p>
            <a:pPr marL="0" marR="0" lvl="0" indent="0" algn="l" defTabSz="1219170" rtl="0" eaLnBrk="1" fontAlgn="auto" latinLnBrk="0" hangingPunct="1">
              <a:lnSpc>
                <a:spcPct val="100000"/>
              </a:lnSpc>
              <a:spcBef>
                <a:spcPts val="0"/>
              </a:spcBef>
              <a:spcAft>
                <a:spcPts val="0"/>
              </a:spcAft>
              <a:buClr>
                <a:srgbClr val="1C4587"/>
              </a:buClr>
              <a:buSzPts val="2400"/>
              <a:buFont typeface="Itim"/>
              <a:buNone/>
              <a:tabLst/>
              <a:defRPr/>
            </a:pPr>
            <a:r>
              <a:rPr kumimoji="0" lang="en-US" sz="4267" b="1" i="0" u="none" strike="noStrike" kern="0" cap="none" spc="0" normalizeH="0" baseline="0" noProof="0" dirty="0">
                <a:ln>
                  <a:noFill/>
                </a:ln>
                <a:solidFill>
                  <a:srgbClr val="1C4587"/>
                </a:solidFill>
                <a:effectLst/>
                <a:uLnTx/>
                <a:uFillTx/>
                <a:latin typeface="Itim"/>
                <a:sym typeface="Itim"/>
              </a:rPr>
              <a:t>Challenge Yourself- Buzz IN  </a:t>
            </a:r>
          </a:p>
        </p:txBody>
      </p:sp>
      <p:pic>
        <p:nvPicPr>
          <p:cNvPr id="5" name="Picture 2" descr="10 ways to challenge your brain | Brain art, Brain drawing, Clip art  pictures">
            <a:extLst>
              <a:ext uri="{FF2B5EF4-FFF2-40B4-BE49-F238E27FC236}">
                <a16:creationId xmlns:a16="http://schemas.microsoft.com/office/drawing/2014/main" id="{755B881F-6657-4F6C-8C28-3E0F509E1A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9713" y="0"/>
            <a:ext cx="2428948" cy="28431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305B47E3-3D59-42FF-A3C5-1EFBABF6052A}"/>
              </a:ext>
            </a:extLst>
          </p:cNvPr>
          <p:cNvSpPr>
            <a:spLocks noGrp="1"/>
          </p:cNvSpPr>
          <p:nvPr>
            <p:ph type="title"/>
          </p:nvPr>
        </p:nvSpPr>
        <p:spPr>
          <a:xfrm>
            <a:off x="738265" y="1839278"/>
            <a:ext cx="8857456" cy="1007600"/>
          </a:xfrm>
        </p:spPr>
        <p:txBody>
          <a:bodyPr/>
          <a:lstStyle/>
          <a:p>
            <a:pPr algn="l"/>
            <a:r>
              <a:rPr lang="en-US" sz="2400" dirty="0"/>
              <a:t>Think of a situation where you had to start over after losing something important. How could Kipling’s idea of risking everything and starting again without complaint help you handle the situation better?</a:t>
            </a:r>
            <a:endParaRPr lang="en-US" sz="2400" dirty="0">
              <a:solidFill>
                <a:srgbClr val="C00000"/>
              </a:solidFill>
            </a:endParaRPr>
          </a:p>
        </p:txBody>
      </p:sp>
      <p:sp>
        <p:nvSpPr>
          <p:cNvPr id="2" name="Rectangle 1">
            <a:extLst>
              <a:ext uri="{FF2B5EF4-FFF2-40B4-BE49-F238E27FC236}">
                <a16:creationId xmlns:a16="http://schemas.microsoft.com/office/drawing/2014/main" id="{B3C7F598-0BAF-4376-842F-ABB674E694C6}"/>
              </a:ext>
            </a:extLst>
          </p:cNvPr>
          <p:cNvSpPr/>
          <p:nvPr/>
        </p:nvSpPr>
        <p:spPr>
          <a:xfrm>
            <a:off x="945952" y="3581309"/>
            <a:ext cx="10137819" cy="1200329"/>
          </a:xfrm>
          <a:prstGeom prst="rect">
            <a:avLst/>
          </a:prstGeom>
        </p:spPr>
        <p:txBody>
          <a:bodyPr wrap="square">
            <a:spAutoFit/>
          </a:bodyPr>
          <a:lstStyle/>
          <a:p>
            <a:pPr lvl="0"/>
            <a:r>
              <a:rPr lang="en-US" dirty="0">
                <a:solidFill>
                  <a:srgbClr val="C00000"/>
                </a:solidFill>
              </a:rPr>
              <a:t>If a student fails a test, instead of giving up, they can study harder and try again. By relying on their determination and not complaining, they increase their chances of eventually succeeding. The lesson applies to jobs, sports, or personal challenges too—persistence often leads to progress even after failure.</a:t>
            </a:r>
            <a:endParaRPr kumimoji="0" lang="en-GB" sz="1800" b="0" i="0" u="none" strike="noStrike" kern="1200" cap="none" spc="0" normalizeH="0" baseline="0" noProof="0" dirty="0">
              <a:ln>
                <a:noFill/>
              </a:ln>
              <a:solidFill>
                <a:srgbClr val="C00000"/>
              </a:solidFill>
              <a:effectLst/>
              <a:uLnTx/>
              <a:uFillTx/>
              <a:latin typeface="Arial"/>
              <a:ea typeface="+mn-ea"/>
              <a:cs typeface="+mn-cs"/>
            </a:endParaRPr>
          </a:p>
        </p:txBody>
      </p:sp>
      <p:pic>
        <p:nvPicPr>
          <p:cNvPr id="7" name="Picture 2" descr="Kagan Structure: RallyRobin – Fountain Middle School Teacher&amp;#39;s Programs and  Strategies Website">
            <a:extLst>
              <a:ext uri="{FF2B5EF4-FFF2-40B4-BE49-F238E27FC236}">
                <a16:creationId xmlns:a16="http://schemas.microsoft.com/office/drawing/2014/main" id="{DD3311A4-19AA-44D9-ADE0-62F3B457D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8219" y="5002905"/>
            <a:ext cx="1487277" cy="145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1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87480" y="730006"/>
            <a:ext cx="9206361" cy="615600"/>
          </a:xfrm>
        </p:spPr>
        <p:txBody>
          <a:bodyPr/>
          <a:lstStyle/>
          <a:p>
            <a:pPr algn="l"/>
            <a:r>
              <a:rPr lang="en-US" sz="4400" dirty="0"/>
              <a:t>Check You Understanding  - IRS</a:t>
            </a:r>
          </a:p>
        </p:txBody>
      </p:sp>
      <p:sp>
        <p:nvSpPr>
          <p:cNvPr id="4" name="Rounded Rectangle 31">
            <a:extLst>
              <a:ext uri="{FF2B5EF4-FFF2-40B4-BE49-F238E27FC236}">
                <a16:creationId xmlns:a16="http://schemas.microsoft.com/office/drawing/2014/main" id="{FB02B919-2809-4839-B0A9-B1615A3340F3}"/>
              </a:ext>
            </a:extLst>
          </p:cNvPr>
          <p:cNvSpPr/>
          <p:nvPr/>
        </p:nvSpPr>
        <p:spPr>
          <a:xfrm>
            <a:off x="581414" y="0"/>
            <a:ext cx="3656289" cy="504463"/>
          </a:xfrm>
          <a:prstGeom prst="roundRect">
            <a:avLst/>
          </a:prstGeom>
          <a:gradFill>
            <a:gsLst>
              <a:gs pos="100000">
                <a:srgbClr val="7030A0"/>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rPr>
              <a:t>Formative Assessment</a:t>
            </a:r>
            <a:endParaRPr kumimoji="0" lang="ar-JO"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endParaRPr>
          </a:p>
        </p:txBody>
      </p:sp>
      <p:sp>
        <p:nvSpPr>
          <p:cNvPr id="5" name="Rectangle 4">
            <a:extLst>
              <a:ext uri="{FF2B5EF4-FFF2-40B4-BE49-F238E27FC236}">
                <a16:creationId xmlns:a16="http://schemas.microsoft.com/office/drawing/2014/main" id="{286C60D4-DA72-47A3-9854-F8F80FDB65CD}"/>
              </a:ext>
            </a:extLst>
          </p:cNvPr>
          <p:cNvSpPr/>
          <p:nvPr/>
        </p:nvSpPr>
        <p:spPr>
          <a:xfrm>
            <a:off x="887480" y="1784192"/>
            <a:ext cx="10593320" cy="2677656"/>
          </a:xfrm>
          <a:prstGeom prst="rect">
            <a:avLst/>
          </a:prstGeom>
        </p:spPr>
        <p:txBody>
          <a:bodyPr wrap="square">
            <a:spAutoFit/>
          </a:bodyPr>
          <a:lstStyle/>
          <a:p>
            <a:pPr marL="457200" lvl="0" indent="-457200">
              <a:buFontTx/>
              <a:buAutoNum type="arabicPeriod"/>
            </a:pPr>
            <a:r>
              <a:rPr lang="en-US" sz="2800" b="1" dirty="0"/>
              <a:t>1. What does Kipling mean by risking “all your winnings on one turn”?</a:t>
            </a:r>
            <a:br>
              <a:rPr lang="en-US" sz="2800" dirty="0"/>
            </a:br>
            <a:r>
              <a:rPr lang="en-US" sz="2800" dirty="0"/>
              <a:t>A) Gambling is the most important part of life</a:t>
            </a:r>
            <a:br>
              <a:rPr lang="en-US" sz="2800" dirty="0"/>
            </a:br>
            <a:r>
              <a:rPr lang="en-US" sz="2800" dirty="0"/>
              <a:t>B) Taking bold risks even when the outcome is uncertain</a:t>
            </a:r>
            <a:br>
              <a:rPr lang="en-US" sz="2800" dirty="0"/>
            </a:br>
            <a:r>
              <a:rPr lang="en-US" sz="2800" dirty="0"/>
              <a:t>C) Never take risks and stay safe</a:t>
            </a:r>
            <a:br>
              <a:rPr lang="en-US" sz="2800" dirty="0"/>
            </a:br>
            <a:r>
              <a:rPr lang="en-US" sz="2800" dirty="0"/>
              <a:t>D) Only risk small amounts to avoid loss</a:t>
            </a:r>
            <a:endParaRPr kumimoji="0" lang="en-GB" sz="2800" b="0" i="0" u="none" strike="noStrike" kern="1200" cap="none" spc="0" normalizeH="0" baseline="0" noProof="0" dirty="0">
              <a:ln>
                <a:noFill/>
              </a:ln>
              <a:solidFill>
                <a:srgbClr val="1C4587"/>
              </a:solidFill>
              <a:effectLst/>
              <a:uLnTx/>
              <a:uFillTx/>
              <a:latin typeface="Arial"/>
              <a:ea typeface="+mn-ea"/>
              <a:cs typeface="+mn-cs"/>
            </a:endParaRPr>
          </a:p>
        </p:txBody>
      </p:sp>
    </p:spTree>
    <p:extLst>
      <p:ext uri="{BB962C8B-B14F-4D97-AF65-F5344CB8AC3E}">
        <p14:creationId xmlns:p14="http://schemas.microsoft.com/office/powerpoint/2010/main" val="3879346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87480" y="730006"/>
            <a:ext cx="9206361" cy="615600"/>
          </a:xfrm>
        </p:spPr>
        <p:txBody>
          <a:bodyPr/>
          <a:lstStyle/>
          <a:p>
            <a:pPr algn="l"/>
            <a:r>
              <a:rPr lang="en-US" sz="4400" dirty="0"/>
              <a:t>Check You Understanding  - IRS</a:t>
            </a:r>
          </a:p>
        </p:txBody>
      </p:sp>
      <p:sp>
        <p:nvSpPr>
          <p:cNvPr id="2" name="Rectangle 1">
            <a:extLst>
              <a:ext uri="{FF2B5EF4-FFF2-40B4-BE49-F238E27FC236}">
                <a16:creationId xmlns:a16="http://schemas.microsoft.com/office/drawing/2014/main" id="{27DF55AD-743F-4C71-9749-86A978211BBF}"/>
              </a:ext>
            </a:extLst>
          </p:cNvPr>
          <p:cNvSpPr/>
          <p:nvPr/>
        </p:nvSpPr>
        <p:spPr>
          <a:xfrm>
            <a:off x="887480" y="1466449"/>
            <a:ext cx="10967300" cy="2677656"/>
          </a:xfrm>
          <a:prstGeom prst="rect">
            <a:avLst/>
          </a:prstGeom>
        </p:spPr>
        <p:txBody>
          <a:bodyPr wrap="square">
            <a:spAutoFit/>
          </a:bodyPr>
          <a:lstStyle/>
          <a:p>
            <a:pPr lvl="0"/>
            <a:r>
              <a:rPr lang="en-US" sz="2800" b="1" dirty="0"/>
              <a:t>According to the stanza, what should you rely on when you feel physically or emotionally exhausted?</a:t>
            </a:r>
            <a:br>
              <a:rPr lang="en-US" sz="2800" dirty="0"/>
            </a:br>
            <a:r>
              <a:rPr lang="en-US" sz="2800" dirty="0"/>
              <a:t>A) Luck</a:t>
            </a:r>
            <a:br>
              <a:rPr lang="en-US" sz="2800" dirty="0"/>
            </a:br>
            <a:r>
              <a:rPr lang="en-US" sz="2800" dirty="0"/>
              <a:t>B) Other people</a:t>
            </a:r>
            <a:br>
              <a:rPr lang="en-US" sz="2800" dirty="0"/>
            </a:br>
            <a:r>
              <a:rPr lang="en-US" sz="2800" dirty="0"/>
              <a:t>C) Your Will</a:t>
            </a:r>
            <a:br>
              <a:rPr lang="en-US" sz="2800" dirty="0"/>
            </a:br>
            <a:r>
              <a:rPr lang="en-US" sz="2800" dirty="0"/>
              <a:t>D) Complaining about your difficulties</a:t>
            </a:r>
            <a:endParaRPr kumimoji="0" lang="en-US" sz="2800" b="0" i="0" u="none" strike="noStrike" kern="1200" cap="none" spc="0" normalizeH="0" baseline="0" noProof="0" dirty="0">
              <a:ln>
                <a:noFill/>
              </a:ln>
              <a:solidFill>
                <a:srgbClr val="1C4587"/>
              </a:solidFill>
              <a:effectLst/>
              <a:uLnTx/>
              <a:uFillTx/>
              <a:latin typeface="Arial"/>
              <a:ea typeface="+mn-ea"/>
              <a:cs typeface="+mn-cs"/>
            </a:endParaRPr>
          </a:p>
        </p:txBody>
      </p:sp>
      <p:sp>
        <p:nvSpPr>
          <p:cNvPr id="4" name="Rounded Rectangle 31">
            <a:extLst>
              <a:ext uri="{FF2B5EF4-FFF2-40B4-BE49-F238E27FC236}">
                <a16:creationId xmlns:a16="http://schemas.microsoft.com/office/drawing/2014/main" id="{FB02B919-2809-4839-B0A9-B1615A3340F3}"/>
              </a:ext>
            </a:extLst>
          </p:cNvPr>
          <p:cNvSpPr/>
          <p:nvPr/>
        </p:nvSpPr>
        <p:spPr>
          <a:xfrm>
            <a:off x="581414" y="0"/>
            <a:ext cx="3656289" cy="504463"/>
          </a:xfrm>
          <a:prstGeom prst="roundRect">
            <a:avLst/>
          </a:prstGeom>
          <a:gradFill>
            <a:gsLst>
              <a:gs pos="100000">
                <a:srgbClr val="7030A0"/>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rPr>
              <a:t>Formative Assessment</a:t>
            </a:r>
            <a:endParaRPr kumimoji="0" lang="ar-JO"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endParaRPr>
          </a:p>
        </p:txBody>
      </p:sp>
    </p:spTree>
    <p:extLst>
      <p:ext uri="{BB962C8B-B14F-4D97-AF65-F5344CB8AC3E}">
        <p14:creationId xmlns:p14="http://schemas.microsoft.com/office/powerpoint/2010/main" val="511935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87480" y="730006"/>
            <a:ext cx="9206361" cy="615600"/>
          </a:xfrm>
        </p:spPr>
        <p:txBody>
          <a:bodyPr/>
          <a:lstStyle/>
          <a:p>
            <a:pPr algn="l"/>
            <a:r>
              <a:rPr lang="en-US" sz="4400" dirty="0"/>
              <a:t>Check You Understanding  - IRS</a:t>
            </a:r>
          </a:p>
        </p:txBody>
      </p:sp>
      <p:sp>
        <p:nvSpPr>
          <p:cNvPr id="2" name="Rectangle 1">
            <a:extLst>
              <a:ext uri="{FF2B5EF4-FFF2-40B4-BE49-F238E27FC236}">
                <a16:creationId xmlns:a16="http://schemas.microsoft.com/office/drawing/2014/main" id="{27DF55AD-743F-4C71-9749-86A978211BBF}"/>
              </a:ext>
            </a:extLst>
          </p:cNvPr>
          <p:cNvSpPr/>
          <p:nvPr/>
        </p:nvSpPr>
        <p:spPr>
          <a:xfrm>
            <a:off x="887480" y="1726094"/>
            <a:ext cx="10967300" cy="2246769"/>
          </a:xfrm>
          <a:prstGeom prst="rect">
            <a:avLst/>
          </a:prstGeom>
        </p:spPr>
        <p:txBody>
          <a:bodyPr wrap="square">
            <a:spAutoFit/>
          </a:bodyPr>
          <a:lstStyle/>
          <a:p>
            <a:pPr lvl="0"/>
            <a:r>
              <a:rPr lang="en-US" sz="2800" b="1" dirty="0"/>
              <a:t>3. What is the main idea of this stanza?</a:t>
            </a:r>
            <a:br>
              <a:rPr lang="en-US" sz="2800" dirty="0"/>
            </a:br>
            <a:r>
              <a:rPr lang="en-US" sz="2800" dirty="0"/>
              <a:t>A) Only take small risks in life</a:t>
            </a:r>
            <a:br>
              <a:rPr lang="en-US" sz="2800" dirty="0"/>
            </a:br>
            <a:r>
              <a:rPr lang="en-US" sz="2800" dirty="0"/>
              <a:t>B) Keep going and rebuild after failure, relying on determination</a:t>
            </a:r>
            <a:br>
              <a:rPr lang="en-US" sz="2800" dirty="0"/>
            </a:br>
            <a:r>
              <a:rPr lang="en-US" sz="2800" dirty="0"/>
              <a:t>C) Life is easy if you don’t take risks</a:t>
            </a:r>
            <a:br>
              <a:rPr lang="en-US" sz="2800" dirty="0"/>
            </a:br>
            <a:r>
              <a:rPr lang="en-US" sz="2800" dirty="0"/>
              <a:t>D) Winning is more important than trying again</a:t>
            </a:r>
            <a:endParaRPr kumimoji="0" lang="en-US" sz="2800" b="0" i="0" u="none" strike="noStrike" kern="1200" cap="none" spc="0" normalizeH="0" baseline="0" noProof="0" dirty="0">
              <a:ln>
                <a:noFill/>
              </a:ln>
              <a:solidFill>
                <a:srgbClr val="1C4587"/>
              </a:solidFill>
              <a:effectLst/>
              <a:uLnTx/>
              <a:uFillTx/>
              <a:latin typeface="Arial"/>
              <a:ea typeface="+mn-ea"/>
              <a:cs typeface="+mn-cs"/>
            </a:endParaRPr>
          </a:p>
        </p:txBody>
      </p:sp>
      <p:sp>
        <p:nvSpPr>
          <p:cNvPr id="4" name="Rounded Rectangle 31">
            <a:extLst>
              <a:ext uri="{FF2B5EF4-FFF2-40B4-BE49-F238E27FC236}">
                <a16:creationId xmlns:a16="http://schemas.microsoft.com/office/drawing/2014/main" id="{FB02B919-2809-4839-B0A9-B1615A3340F3}"/>
              </a:ext>
            </a:extLst>
          </p:cNvPr>
          <p:cNvSpPr/>
          <p:nvPr/>
        </p:nvSpPr>
        <p:spPr>
          <a:xfrm>
            <a:off x="581414" y="0"/>
            <a:ext cx="3656289" cy="504463"/>
          </a:xfrm>
          <a:prstGeom prst="roundRect">
            <a:avLst/>
          </a:prstGeom>
          <a:gradFill>
            <a:gsLst>
              <a:gs pos="100000">
                <a:srgbClr val="7030A0"/>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rPr>
              <a:t>Formative Assessment</a:t>
            </a:r>
            <a:endParaRPr kumimoji="0" lang="ar-JO"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endParaRPr>
          </a:p>
        </p:txBody>
      </p:sp>
    </p:spTree>
    <p:extLst>
      <p:ext uri="{BB962C8B-B14F-4D97-AF65-F5344CB8AC3E}">
        <p14:creationId xmlns:p14="http://schemas.microsoft.com/office/powerpoint/2010/main" val="1117415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87480" y="444871"/>
            <a:ext cx="9206361" cy="615600"/>
          </a:xfrm>
        </p:spPr>
        <p:txBody>
          <a:bodyPr/>
          <a:lstStyle/>
          <a:p>
            <a:pPr algn="l"/>
            <a:r>
              <a:rPr lang="en-US" sz="4800" dirty="0"/>
              <a:t>Check You Understanding  - IRS</a:t>
            </a:r>
          </a:p>
        </p:txBody>
      </p:sp>
      <p:sp>
        <p:nvSpPr>
          <p:cNvPr id="2" name="Rectangle 1">
            <a:extLst>
              <a:ext uri="{FF2B5EF4-FFF2-40B4-BE49-F238E27FC236}">
                <a16:creationId xmlns:a16="http://schemas.microsoft.com/office/drawing/2014/main" id="{27DF55AD-743F-4C71-9749-86A978211BBF}"/>
              </a:ext>
            </a:extLst>
          </p:cNvPr>
          <p:cNvSpPr/>
          <p:nvPr/>
        </p:nvSpPr>
        <p:spPr>
          <a:xfrm>
            <a:off x="887480" y="1407076"/>
            <a:ext cx="10967300" cy="2308324"/>
          </a:xfrm>
          <a:prstGeom prst="rect">
            <a:avLst/>
          </a:prstGeom>
        </p:spPr>
        <p:txBody>
          <a:bodyPr wrap="square">
            <a:spAutoFit/>
          </a:bodyPr>
          <a:lstStyle/>
          <a:p>
            <a:pPr defTabSz="1219170">
              <a:buClr>
                <a:srgbClr val="000000"/>
              </a:buClr>
            </a:pPr>
            <a:r>
              <a:rPr lang="en-US" sz="2400" dirty="0">
                <a:solidFill>
                  <a:srgbClr val="C00000"/>
                </a:solidFill>
              </a:rPr>
              <a:t>Why do poets use repetition?</a:t>
            </a:r>
          </a:p>
          <a:p>
            <a:pPr defTabSz="1219170">
              <a:buClr>
                <a:srgbClr val="000000"/>
              </a:buClr>
            </a:pPr>
            <a:br>
              <a:rPr lang="en-US" sz="2400" dirty="0"/>
            </a:br>
            <a:r>
              <a:rPr lang="en-US" sz="2400" dirty="0"/>
              <a:t>A) To confuse the reader</a:t>
            </a:r>
            <a:br>
              <a:rPr lang="en-US" sz="2400" dirty="0"/>
            </a:br>
            <a:r>
              <a:rPr lang="en-US" sz="2400" dirty="0"/>
              <a:t>B) To emphasize an idea or theme</a:t>
            </a:r>
            <a:br>
              <a:rPr lang="en-US" sz="2400" dirty="0"/>
            </a:br>
            <a:r>
              <a:rPr lang="en-US" sz="2400" dirty="0"/>
              <a:t>C) To make the poem longer</a:t>
            </a:r>
            <a:br>
              <a:rPr lang="en-US" sz="2400" dirty="0"/>
            </a:br>
            <a:r>
              <a:rPr lang="en-US" sz="2400" dirty="0"/>
              <a:t>D) To create random patterns</a:t>
            </a:r>
            <a:endParaRPr lang="en-US" sz="2400" b="1" kern="0" dirty="0">
              <a:solidFill>
                <a:srgbClr val="0D0D0D"/>
              </a:solidFill>
              <a:latin typeface="Söhne"/>
              <a:cs typeface="Arial"/>
              <a:sym typeface="Arial"/>
            </a:endParaRPr>
          </a:p>
        </p:txBody>
      </p:sp>
      <p:sp>
        <p:nvSpPr>
          <p:cNvPr id="4" name="Oval 3">
            <a:extLst>
              <a:ext uri="{FF2B5EF4-FFF2-40B4-BE49-F238E27FC236}">
                <a16:creationId xmlns:a16="http://schemas.microsoft.com/office/drawing/2014/main" id="{921723A3-5AE1-4916-BAA6-D80E9A63DFB3}"/>
              </a:ext>
            </a:extLst>
          </p:cNvPr>
          <p:cNvSpPr/>
          <p:nvPr/>
        </p:nvSpPr>
        <p:spPr>
          <a:xfrm>
            <a:off x="804176" y="2561238"/>
            <a:ext cx="462224" cy="391885"/>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3957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42799">
            <a:off x="9067982" y="672777"/>
            <a:ext cx="2685602" cy="241704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807851">
            <a:off x="459743" y="480135"/>
            <a:ext cx="2606015" cy="2541370"/>
          </a:xfrm>
          <a:prstGeom prst="rect">
            <a:avLst/>
          </a:prstGeom>
        </p:spPr>
      </p:pic>
      <p:sp>
        <p:nvSpPr>
          <p:cNvPr id="6" name="Rectangle 5"/>
          <p:cNvSpPr/>
          <p:nvPr/>
        </p:nvSpPr>
        <p:spPr>
          <a:xfrm>
            <a:off x="2606812" y="2993807"/>
            <a:ext cx="6598734" cy="707886"/>
          </a:xfrm>
          <a:prstGeom prst="rect">
            <a:avLst/>
          </a:prstGeom>
        </p:spPr>
        <p:txBody>
          <a:bodyPr wrap="square">
            <a:spAutoFit/>
          </a:bodyPr>
          <a:lstStyle/>
          <a:p>
            <a:pPr lvl="0"/>
            <a:r>
              <a:rPr lang="en-US" sz="2000" b="1" dirty="0">
                <a:solidFill>
                  <a:srgbClr val="1C4587"/>
                </a:solidFill>
              </a:rPr>
              <a:t>Kipling suggests complaining about losses is part of building a character.</a:t>
            </a:r>
            <a:endParaRPr kumimoji="0" lang="en-US" sz="2000" b="1" i="0" u="none" strike="noStrike" kern="1200" cap="none" spc="0" normalizeH="0" baseline="0" noProof="0" dirty="0">
              <a:ln>
                <a:noFill/>
              </a:ln>
              <a:solidFill>
                <a:srgbClr val="1C4587"/>
              </a:solidFill>
              <a:effectLst/>
              <a:uLnTx/>
              <a:uFillTx/>
              <a:latin typeface="Arial"/>
              <a:ea typeface="+mn-ea"/>
              <a:cs typeface="+mn-cs"/>
            </a:endParaRPr>
          </a:p>
        </p:txBody>
      </p:sp>
      <p:sp>
        <p:nvSpPr>
          <p:cNvPr id="7" name="Rectangle 6"/>
          <p:cNvSpPr/>
          <p:nvPr/>
        </p:nvSpPr>
        <p:spPr>
          <a:xfrm>
            <a:off x="3928684" y="673602"/>
            <a:ext cx="4420981"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3200" b="0" i="0" u="none" strike="noStrike" kern="1200" cap="none" spc="0" normalizeH="0" baseline="0" noProof="0" dirty="0">
                <a:ln>
                  <a:noFill/>
                </a:ln>
                <a:solidFill>
                  <a:srgbClr val="1C4587"/>
                </a:solidFill>
                <a:effectLst/>
                <a:uLnTx/>
                <a:uFillTx/>
                <a:latin typeface="Arial"/>
                <a:ea typeface="+mn-ea"/>
                <a:cs typeface="+mn-cs"/>
              </a:rPr>
            </a:br>
            <a:r>
              <a:rPr kumimoji="0" lang="en-US" sz="3200" b="0" i="0" u="none" strike="noStrike" kern="1200" cap="none" spc="0" normalizeH="0" baseline="0" noProof="0" dirty="0">
                <a:ln>
                  <a:noFill/>
                </a:ln>
                <a:solidFill>
                  <a:srgbClr val="1C4587"/>
                </a:solidFill>
                <a:effectLst/>
                <a:uLnTx/>
                <a:uFillTx/>
                <a:latin typeface="Arial"/>
                <a:ea typeface="+mn-ea"/>
                <a:cs typeface="+mn-cs"/>
              </a:rPr>
              <a:t>✅ True  or  ❌ False</a:t>
            </a:r>
          </a:p>
        </p:txBody>
      </p:sp>
      <p:sp>
        <p:nvSpPr>
          <p:cNvPr id="2" name="Rectangle 1">
            <a:extLst>
              <a:ext uri="{FF2B5EF4-FFF2-40B4-BE49-F238E27FC236}">
                <a16:creationId xmlns:a16="http://schemas.microsoft.com/office/drawing/2014/main" id="{0C158A2D-CC3B-420E-8BB6-A14B9D09752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1C4587"/>
                </a:solidFill>
                <a:effectLst/>
                <a:uLnTx/>
                <a:uFillTx/>
                <a:latin typeface="Arial" panose="020B0604020202020204" pitchFamily="34" charset="0"/>
                <a:ea typeface="+mn-ea"/>
                <a:cs typeface="+mn-cs"/>
              </a:rPr>
              <a:t>According to the stanza, you should stay calm and trust yourself even when others doubt or criticize you.</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1C458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7327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D73FBE-2EC0-4255-9E6C-F214ACA8368F}"/>
              </a:ext>
            </a:extLst>
          </p:cNvPr>
          <p:cNvPicPr>
            <a:picLocks noChangeAspect="1"/>
          </p:cNvPicPr>
          <p:nvPr/>
        </p:nvPicPr>
        <p:blipFill>
          <a:blip r:embed="rId2"/>
          <a:stretch>
            <a:fillRect/>
          </a:stretch>
        </p:blipFill>
        <p:spPr>
          <a:xfrm rot="1123362">
            <a:off x="6759023" y="2837387"/>
            <a:ext cx="1243061" cy="814947"/>
          </a:xfrm>
          <a:prstGeom prst="rect">
            <a:avLst/>
          </a:prstGeom>
        </p:spPr>
      </p:pic>
      <p:pic>
        <p:nvPicPr>
          <p:cNvPr id="3" name="Picture 2">
            <a:extLst>
              <a:ext uri="{FF2B5EF4-FFF2-40B4-BE49-F238E27FC236}">
                <a16:creationId xmlns:a16="http://schemas.microsoft.com/office/drawing/2014/main" id="{4355FC8A-EE76-43B7-81B5-7880AB7ADABA}"/>
              </a:ext>
            </a:extLst>
          </p:cNvPr>
          <p:cNvPicPr>
            <a:picLocks noChangeAspect="1"/>
          </p:cNvPicPr>
          <p:nvPr/>
        </p:nvPicPr>
        <p:blipFill>
          <a:blip r:embed="rId3"/>
          <a:stretch>
            <a:fillRect/>
          </a:stretch>
        </p:blipFill>
        <p:spPr>
          <a:xfrm>
            <a:off x="2513991" y="4741153"/>
            <a:ext cx="6540139" cy="2050269"/>
          </a:xfrm>
          <a:prstGeom prst="rect">
            <a:avLst/>
          </a:prstGeom>
        </p:spPr>
      </p:pic>
      <p:pic>
        <p:nvPicPr>
          <p:cNvPr id="9" name="Picture 8">
            <a:extLst>
              <a:ext uri="{FF2B5EF4-FFF2-40B4-BE49-F238E27FC236}">
                <a16:creationId xmlns:a16="http://schemas.microsoft.com/office/drawing/2014/main" id="{E8C88EC5-BA89-466F-A2EF-51E45BC4712E}"/>
              </a:ext>
            </a:extLst>
          </p:cNvPr>
          <p:cNvPicPr>
            <a:picLocks noChangeAspect="1"/>
          </p:cNvPicPr>
          <p:nvPr/>
        </p:nvPicPr>
        <p:blipFill>
          <a:blip r:embed="rId4"/>
          <a:stretch>
            <a:fillRect/>
          </a:stretch>
        </p:blipFill>
        <p:spPr>
          <a:xfrm>
            <a:off x="1664951" y="1337448"/>
            <a:ext cx="5416731" cy="1921008"/>
          </a:xfrm>
          <a:prstGeom prst="rect">
            <a:avLst/>
          </a:prstGeom>
        </p:spPr>
      </p:pic>
      <p:sp>
        <p:nvSpPr>
          <p:cNvPr id="10" name="Rounded Rectangle 31">
            <a:extLst>
              <a:ext uri="{FF2B5EF4-FFF2-40B4-BE49-F238E27FC236}">
                <a16:creationId xmlns:a16="http://schemas.microsoft.com/office/drawing/2014/main" id="{E7847D3E-D3BC-4A45-8532-37F4A5A6ACA6}"/>
              </a:ext>
            </a:extLst>
          </p:cNvPr>
          <p:cNvSpPr/>
          <p:nvPr/>
        </p:nvSpPr>
        <p:spPr>
          <a:xfrm>
            <a:off x="2011680" y="1091712"/>
            <a:ext cx="2102917" cy="378347"/>
          </a:xfrm>
          <a:prstGeom prst="roundRect">
            <a:avLst/>
          </a:prstGeom>
          <a:gradFill>
            <a:gsLst>
              <a:gs pos="100000">
                <a:srgbClr val="7030A0"/>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rPr>
              <a:t>POSTASSESSMENT</a:t>
            </a:r>
            <a:endParaRPr kumimoji="0" lang="ar-JO" sz="1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endParaRPr>
          </a:p>
        </p:txBody>
      </p:sp>
      <p:pic>
        <p:nvPicPr>
          <p:cNvPr id="4" name="Picture 3">
            <a:extLst>
              <a:ext uri="{FF2B5EF4-FFF2-40B4-BE49-F238E27FC236}">
                <a16:creationId xmlns:a16="http://schemas.microsoft.com/office/drawing/2014/main" id="{7FD3292A-58B5-4C0B-898B-00CEDE5CB416}"/>
              </a:ext>
            </a:extLst>
          </p:cNvPr>
          <p:cNvPicPr>
            <a:picLocks noChangeAspect="1"/>
          </p:cNvPicPr>
          <p:nvPr/>
        </p:nvPicPr>
        <p:blipFill>
          <a:blip r:embed="rId5"/>
          <a:stretch>
            <a:fillRect/>
          </a:stretch>
        </p:blipFill>
        <p:spPr>
          <a:xfrm>
            <a:off x="8378677" y="1011179"/>
            <a:ext cx="1964688" cy="1964688"/>
          </a:xfrm>
          <a:prstGeom prst="rect">
            <a:avLst/>
          </a:prstGeom>
        </p:spPr>
      </p:pic>
      <p:pic>
        <p:nvPicPr>
          <p:cNvPr id="11" name="Picture 10">
            <a:extLst>
              <a:ext uri="{FF2B5EF4-FFF2-40B4-BE49-F238E27FC236}">
                <a16:creationId xmlns:a16="http://schemas.microsoft.com/office/drawing/2014/main" id="{EC6B7821-47C8-4EED-B015-90FB06F41F37}"/>
              </a:ext>
            </a:extLst>
          </p:cNvPr>
          <p:cNvPicPr>
            <a:picLocks noChangeAspect="1"/>
          </p:cNvPicPr>
          <p:nvPr/>
        </p:nvPicPr>
        <p:blipFill>
          <a:blip r:embed="rId2"/>
          <a:stretch>
            <a:fillRect/>
          </a:stretch>
        </p:blipFill>
        <p:spPr>
          <a:xfrm>
            <a:off x="1775504" y="3389079"/>
            <a:ext cx="1243061" cy="814947"/>
          </a:xfrm>
          <a:prstGeom prst="rect">
            <a:avLst/>
          </a:prstGeom>
        </p:spPr>
      </p:pic>
      <p:sp>
        <p:nvSpPr>
          <p:cNvPr id="2" name="Rectangle 1">
            <a:extLst>
              <a:ext uri="{FF2B5EF4-FFF2-40B4-BE49-F238E27FC236}">
                <a16:creationId xmlns:a16="http://schemas.microsoft.com/office/drawing/2014/main" id="{50DCA660-DB52-4B0E-B0A2-80B02DE808FF}"/>
              </a:ext>
            </a:extLst>
          </p:cNvPr>
          <p:cNvSpPr/>
          <p:nvPr/>
        </p:nvSpPr>
        <p:spPr>
          <a:xfrm>
            <a:off x="2815151" y="3712299"/>
            <a:ext cx="5937817" cy="646331"/>
          </a:xfrm>
          <a:prstGeom prst="rect">
            <a:avLst/>
          </a:prstGeom>
        </p:spPr>
        <p:txBody>
          <a:bodyPr wrap="square">
            <a:spAutoFit/>
          </a:bodyPr>
          <a:lstStyle/>
          <a:p>
            <a:pPr lvl="0"/>
            <a:r>
              <a:rPr lang="en-GB" dirty="0">
                <a:solidFill>
                  <a:prstClr val="black"/>
                </a:solidFill>
                <a:hlinkClick r:id="rId6"/>
              </a:rPr>
              <a:t>https://create.kahoot.it/share/stanza-3-the-poem-if/ab9f863e-539a-49cc-9a44-ad77703d6a94</a:t>
            </a:r>
            <a:r>
              <a:rPr lang="en-GB" dirty="0">
                <a:solidFill>
                  <a:prstClr val="black"/>
                </a:solidFill>
              </a:rPr>
              <a:t> </a:t>
            </a:r>
            <a:endParaRPr kumimoji="0" lang="en-GB"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05833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F5EE91-9DD6-4081-8888-24F91560E5FC}"/>
              </a:ext>
            </a:extLst>
          </p:cNvPr>
          <p:cNvSpPr/>
          <p:nvPr/>
        </p:nvSpPr>
        <p:spPr>
          <a:xfrm>
            <a:off x="410307" y="1419053"/>
            <a:ext cx="9343292" cy="3539430"/>
          </a:xfrm>
          <a:prstGeom prst="rect">
            <a:avLst/>
          </a:prstGeom>
        </p:spPr>
        <p:txBody>
          <a:bodyPr wrap="square">
            <a:spAutoFit/>
          </a:bodyPr>
          <a:lstStyle/>
          <a:p>
            <a:r>
              <a:rPr lang="en-US" sz="2800" dirty="0"/>
              <a:t>If you can talk with crowds and keep your virtue,</a:t>
            </a:r>
            <a:br>
              <a:rPr lang="en-US" sz="2800" dirty="0"/>
            </a:br>
            <a:r>
              <a:rPr lang="en-US" sz="2800" dirty="0"/>
              <a:t>Or walk with Kings—nor lose the common touch,</a:t>
            </a:r>
            <a:br>
              <a:rPr lang="en-US" sz="2800" dirty="0"/>
            </a:br>
            <a:r>
              <a:rPr lang="en-US" sz="2800" dirty="0"/>
              <a:t>If neither foes nor loving friends can hurt you,</a:t>
            </a:r>
            <a:br>
              <a:rPr lang="en-US" sz="2800" dirty="0"/>
            </a:br>
            <a:r>
              <a:rPr lang="en-US" sz="2800" dirty="0"/>
              <a:t>If all men count with you, but none too much;</a:t>
            </a:r>
            <a:br>
              <a:rPr lang="en-US" sz="2800" dirty="0"/>
            </a:br>
            <a:r>
              <a:rPr lang="en-US" sz="2800" dirty="0"/>
              <a:t>If you can fill the unforgiving minute</a:t>
            </a:r>
            <a:br>
              <a:rPr lang="en-US" sz="2800" dirty="0"/>
            </a:br>
            <a:r>
              <a:rPr lang="en-US" sz="2800" dirty="0"/>
              <a:t>With sixty seconds' worth of distance run,</a:t>
            </a:r>
            <a:br>
              <a:rPr lang="en-US" sz="2800" dirty="0"/>
            </a:br>
            <a:r>
              <a:rPr lang="en-US" sz="2800" dirty="0"/>
              <a:t>Yours is the Earth and everything that’s in it,</a:t>
            </a:r>
            <a:br>
              <a:rPr lang="en-US" sz="2800" dirty="0"/>
            </a:br>
            <a:r>
              <a:rPr lang="en-US" sz="2800" dirty="0"/>
              <a:t>And—which is more—you’ll be a Man, my son!</a:t>
            </a:r>
            <a:endParaRPr lang="en-GB" sz="2800" dirty="0"/>
          </a:p>
        </p:txBody>
      </p:sp>
      <p:sp>
        <p:nvSpPr>
          <p:cNvPr id="3" name="Rectangle 2">
            <a:extLst>
              <a:ext uri="{FF2B5EF4-FFF2-40B4-BE49-F238E27FC236}">
                <a16:creationId xmlns:a16="http://schemas.microsoft.com/office/drawing/2014/main" id="{356D74D7-3B82-4997-AAAA-AFDEF1A7C8FA}"/>
              </a:ext>
            </a:extLst>
          </p:cNvPr>
          <p:cNvSpPr/>
          <p:nvPr/>
        </p:nvSpPr>
        <p:spPr>
          <a:xfrm>
            <a:off x="504092" y="294474"/>
            <a:ext cx="2944332" cy="923330"/>
          </a:xfrm>
          <a:prstGeom prst="rect">
            <a:avLst/>
          </a:prstGeom>
          <a:noFill/>
          <a:ln>
            <a:solidFill>
              <a:schemeClr val="accent2">
                <a:lumMod val="75000"/>
              </a:schemeClr>
            </a:solidFill>
          </a:ln>
        </p:spPr>
        <p:txBody>
          <a:bodyPr wrap="none" lIns="91440" tIns="45720" rIns="91440" bIns="45720">
            <a:spAutoFit/>
          </a:bodyPr>
          <a:lstStyle/>
          <a:p>
            <a:pPr algn="ctr"/>
            <a:r>
              <a:rPr lang="en-US" sz="5400" dirty="0">
                <a:ln w="0"/>
                <a:solidFill>
                  <a:schemeClr val="accent2">
                    <a:lumMod val="50000"/>
                  </a:schemeClr>
                </a:solidFill>
                <a:effectLst>
                  <a:outerShdw blurRad="38100" dist="25400" dir="5400000" algn="ctr" rotWithShape="0">
                    <a:srgbClr val="6E747A">
                      <a:alpha val="43000"/>
                    </a:srgbClr>
                  </a:outerShdw>
                </a:effectLst>
              </a:rPr>
              <a:t>Stanza (4)</a:t>
            </a:r>
          </a:p>
        </p:txBody>
      </p:sp>
    </p:spTree>
    <p:extLst>
      <p:ext uri="{BB962C8B-B14F-4D97-AF65-F5344CB8AC3E}">
        <p14:creationId xmlns:p14="http://schemas.microsoft.com/office/powerpoint/2010/main" val="17171802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94E27D-F0E8-487B-82C6-915B2B5FB7CB}"/>
              </a:ext>
            </a:extLst>
          </p:cNvPr>
          <p:cNvSpPr/>
          <p:nvPr/>
        </p:nvSpPr>
        <p:spPr>
          <a:xfrm>
            <a:off x="220347" y="152390"/>
            <a:ext cx="6458115" cy="923330"/>
          </a:xfrm>
          <a:prstGeom prst="rect">
            <a:avLst/>
          </a:prstGeom>
          <a:noFill/>
          <a:ln>
            <a:solidFill>
              <a:schemeClr val="accent2">
                <a:lumMod val="75000"/>
              </a:schemeClr>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ED7D31">
                    <a:lumMod val="50000"/>
                  </a:srgbClr>
                </a:solidFill>
                <a:effectLst>
                  <a:outerShdw blurRad="38100" dist="25400" dir="5400000" algn="ctr" rotWithShape="0">
                    <a:srgbClr val="6E747A">
                      <a:alpha val="43000"/>
                    </a:srgbClr>
                  </a:outerShdw>
                </a:effectLst>
                <a:uLnTx/>
                <a:uFillTx/>
                <a:latin typeface="Calibri"/>
                <a:ea typeface="+mn-ea"/>
                <a:cs typeface="+mn-cs"/>
              </a:rPr>
              <a:t>Stanza (4)-Explanation</a:t>
            </a:r>
          </a:p>
        </p:txBody>
      </p:sp>
      <p:sp>
        <p:nvSpPr>
          <p:cNvPr id="5" name="Rectangle 4">
            <a:extLst>
              <a:ext uri="{FF2B5EF4-FFF2-40B4-BE49-F238E27FC236}">
                <a16:creationId xmlns:a16="http://schemas.microsoft.com/office/drawing/2014/main" id="{0593E429-C50D-4F4E-B3B5-180E57ACF56B}"/>
              </a:ext>
            </a:extLst>
          </p:cNvPr>
          <p:cNvSpPr/>
          <p:nvPr/>
        </p:nvSpPr>
        <p:spPr>
          <a:xfrm>
            <a:off x="220346" y="1279212"/>
            <a:ext cx="11971653" cy="646331"/>
          </a:xfrm>
          <a:prstGeom prst="rect">
            <a:avLst/>
          </a:prstGeom>
        </p:spPr>
        <p:txBody>
          <a:bodyPr wrap="square">
            <a:spAutoFit/>
          </a:bodyPr>
          <a:lstStyle/>
          <a:p>
            <a:r>
              <a:rPr lang="en-US" b="1" dirty="0"/>
              <a:t>1. If you can talk with crowds and keep your virtue, / Or walk with Kings—nor lose the common touch,"</a:t>
            </a:r>
            <a:endParaRPr lang="en-US" dirty="0"/>
          </a:p>
          <a:p>
            <a:r>
              <a:rPr lang="en-US" dirty="0"/>
              <a:t>   Stay true to your values whether you’re with ordinary people or powerful leaders. Don’t let anyone change who you are.</a:t>
            </a:r>
          </a:p>
        </p:txBody>
      </p:sp>
      <p:sp>
        <p:nvSpPr>
          <p:cNvPr id="6" name="Rectangle 5">
            <a:extLst>
              <a:ext uri="{FF2B5EF4-FFF2-40B4-BE49-F238E27FC236}">
                <a16:creationId xmlns:a16="http://schemas.microsoft.com/office/drawing/2014/main" id="{46FDB0A8-421D-4A35-8076-53B30E18BDE3}"/>
              </a:ext>
            </a:extLst>
          </p:cNvPr>
          <p:cNvSpPr/>
          <p:nvPr/>
        </p:nvSpPr>
        <p:spPr>
          <a:xfrm>
            <a:off x="220346" y="2129035"/>
            <a:ext cx="12370238" cy="646331"/>
          </a:xfrm>
          <a:prstGeom prst="rect">
            <a:avLst/>
          </a:prstGeom>
        </p:spPr>
        <p:txBody>
          <a:bodyPr wrap="square">
            <a:spAutoFit/>
          </a:bodyPr>
          <a:lstStyle/>
          <a:p>
            <a:r>
              <a:rPr lang="en-US" b="1" dirty="0"/>
              <a:t>2. "If neither foes nor loving friends can hurt you,"</a:t>
            </a:r>
            <a:endParaRPr lang="en-US" dirty="0"/>
          </a:p>
          <a:p>
            <a:r>
              <a:rPr lang="en-US" dirty="0"/>
              <a:t>  Don’t let enemies or even close friends hurt or manipulate your emotions.</a:t>
            </a:r>
          </a:p>
        </p:txBody>
      </p:sp>
      <p:sp>
        <p:nvSpPr>
          <p:cNvPr id="17" name="Rectangle 16">
            <a:extLst>
              <a:ext uri="{FF2B5EF4-FFF2-40B4-BE49-F238E27FC236}">
                <a16:creationId xmlns:a16="http://schemas.microsoft.com/office/drawing/2014/main" id="{5304A3A2-179F-4847-BC82-BDF55DFB8241}"/>
              </a:ext>
            </a:extLst>
          </p:cNvPr>
          <p:cNvSpPr/>
          <p:nvPr/>
        </p:nvSpPr>
        <p:spPr>
          <a:xfrm>
            <a:off x="220346" y="3105834"/>
            <a:ext cx="10325734" cy="646331"/>
          </a:xfrm>
          <a:prstGeom prst="rect">
            <a:avLst/>
          </a:prstGeom>
        </p:spPr>
        <p:txBody>
          <a:bodyPr wrap="square">
            <a:spAutoFit/>
          </a:bodyPr>
          <a:lstStyle/>
          <a:p>
            <a:r>
              <a:rPr lang="en-US" b="1" dirty="0"/>
              <a:t>3. "If all men count with you, but none too much;"</a:t>
            </a:r>
            <a:endParaRPr lang="en-US" dirty="0"/>
          </a:p>
          <a:p>
            <a:r>
              <a:rPr lang="en-US" dirty="0"/>
              <a:t> Value everyone equally, but don’t rely too heavily on anyone.</a:t>
            </a:r>
          </a:p>
        </p:txBody>
      </p:sp>
      <p:sp>
        <p:nvSpPr>
          <p:cNvPr id="18" name="Rectangle 17">
            <a:extLst>
              <a:ext uri="{FF2B5EF4-FFF2-40B4-BE49-F238E27FC236}">
                <a16:creationId xmlns:a16="http://schemas.microsoft.com/office/drawing/2014/main" id="{F8410B51-E967-4820-9B49-5636AC322CAE}"/>
              </a:ext>
            </a:extLst>
          </p:cNvPr>
          <p:cNvSpPr/>
          <p:nvPr/>
        </p:nvSpPr>
        <p:spPr>
          <a:xfrm>
            <a:off x="220346" y="4082925"/>
            <a:ext cx="8570976" cy="646331"/>
          </a:xfrm>
          <a:prstGeom prst="rect">
            <a:avLst/>
          </a:prstGeom>
        </p:spPr>
        <p:txBody>
          <a:bodyPr wrap="square">
            <a:spAutoFit/>
          </a:bodyPr>
          <a:lstStyle/>
          <a:p>
            <a:r>
              <a:rPr lang="en-US" b="1" dirty="0"/>
              <a:t>4. "If you can fill the unforgiving minute / With sixty seconds' worth of distance run,"</a:t>
            </a:r>
            <a:endParaRPr lang="en-US" dirty="0"/>
          </a:p>
          <a:p>
            <a:r>
              <a:rPr lang="en-US" dirty="0"/>
              <a:t> Make the most of every moment by using your time productively.</a:t>
            </a:r>
          </a:p>
        </p:txBody>
      </p:sp>
      <p:sp>
        <p:nvSpPr>
          <p:cNvPr id="19" name="Rectangle 18">
            <a:extLst>
              <a:ext uri="{FF2B5EF4-FFF2-40B4-BE49-F238E27FC236}">
                <a16:creationId xmlns:a16="http://schemas.microsoft.com/office/drawing/2014/main" id="{AA812CF0-A575-4175-B170-5567CFB1DDBA}"/>
              </a:ext>
            </a:extLst>
          </p:cNvPr>
          <p:cNvSpPr/>
          <p:nvPr/>
        </p:nvSpPr>
        <p:spPr>
          <a:xfrm>
            <a:off x="220346" y="5117123"/>
            <a:ext cx="11642470" cy="646331"/>
          </a:xfrm>
          <a:prstGeom prst="rect">
            <a:avLst/>
          </a:prstGeom>
        </p:spPr>
        <p:txBody>
          <a:bodyPr wrap="square">
            <a:spAutoFit/>
          </a:bodyPr>
          <a:lstStyle/>
          <a:p>
            <a:r>
              <a:rPr lang="en-US" b="1" dirty="0"/>
              <a:t>5. "Yours is the Earth and everything that's in it, / And—which is more—you'll be a Man, my son!"</a:t>
            </a:r>
            <a:endParaRPr lang="en-US" dirty="0"/>
          </a:p>
          <a:p>
            <a:pPr>
              <a:buFont typeface="Arial" panose="020B0604020202020204" pitchFamily="34" charset="0"/>
              <a:buChar char="•"/>
            </a:pPr>
            <a:r>
              <a:rPr lang="en-US" dirty="0"/>
              <a:t>If you can do all of this, you’ll achieve success in life, and more importantly, you’ll become a mature, responsible adult.</a:t>
            </a:r>
          </a:p>
        </p:txBody>
      </p:sp>
    </p:spTree>
    <p:extLst>
      <p:ext uri="{BB962C8B-B14F-4D97-AF65-F5344CB8AC3E}">
        <p14:creationId xmlns:p14="http://schemas.microsoft.com/office/powerpoint/2010/main" val="220373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7" grpId="0"/>
      <p:bldP spid="18" grpId="0"/>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FAD1EB4-5F35-4AC9-85B3-8F505F5A8BFA}"/>
              </a:ext>
            </a:extLst>
          </p:cNvPr>
          <p:cNvSpPr txBox="1">
            <a:spLocks/>
          </p:cNvSpPr>
          <p:nvPr/>
        </p:nvSpPr>
        <p:spPr>
          <a:xfrm>
            <a:off x="1034816" y="805996"/>
            <a:ext cx="7620497" cy="615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Itim"/>
              <a:buNone/>
              <a:defRPr sz="6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9pPr>
          </a:lstStyle>
          <a:p>
            <a:pPr marL="0" marR="0" lvl="0" indent="0" algn="l" defTabSz="1219170" rtl="0" eaLnBrk="1" fontAlgn="auto" latinLnBrk="0" hangingPunct="1">
              <a:lnSpc>
                <a:spcPct val="100000"/>
              </a:lnSpc>
              <a:spcBef>
                <a:spcPts val="0"/>
              </a:spcBef>
              <a:spcAft>
                <a:spcPts val="0"/>
              </a:spcAft>
              <a:buClr>
                <a:srgbClr val="1C4587"/>
              </a:buClr>
              <a:buSzPts val="2400"/>
              <a:buFont typeface="Itim"/>
              <a:buNone/>
              <a:tabLst/>
              <a:defRPr/>
            </a:pPr>
            <a:r>
              <a:rPr kumimoji="0" lang="en-US" sz="4267" b="1" i="0" u="none" strike="noStrike" kern="0" cap="none" spc="0" normalizeH="0" baseline="0" noProof="0" dirty="0">
                <a:ln>
                  <a:noFill/>
                </a:ln>
                <a:solidFill>
                  <a:srgbClr val="1C4587"/>
                </a:solidFill>
                <a:effectLst/>
                <a:uLnTx/>
                <a:uFillTx/>
                <a:latin typeface="Itim"/>
                <a:sym typeface="Itim"/>
              </a:rPr>
              <a:t>Challenge Yourself- Buzz IN  </a:t>
            </a:r>
          </a:p>
        </p:txBody>
      </p:sp>
      <p:pic>
        <p:nvPicPr>
          <p:cNvPr id="5" name="Picture 2" descr="10 ways to challenge your brain | Brain art, Brain drawing, Clip art  pictures">
            <a:extLst>
              <a:ext uri="{FF2B5EF4-FFF2-40B4-BE49-F238E27FC236}">
                <a16:creationId xmlns:a16="http://schemas.microsoft.com/office/drawing/2014/main" id="{755B881F-6657-4F6C-8C28-3E0F509E1A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9713" y="0"/>
            <a:ext cx="2428948" cy="28431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305B47E3-3D59-42FF-A3C5-1EFBABF6052A}"/>
              </a:ext>
            </a:extLst>
          </p:cNvPr>
          <p:cNvSpPr>
            <a:spLocks noGrp="1"/>
          </p:cNvSpPr>
          <p:nvPr>
            <p:ph type="title"/>
          </p:nvPr>
        </p:nvSpPr>
        <p:spPr>
          <a:xfrm>
            <a:off x="738265" y="1839278"/>
            <a:ext cx="8857456" cy="1007600"/>
          </a:xfrm>
        </p:spPr>
        <p:txBody>
          <a:bodyPr/>
          <a:lstStyle/>
          <a:p>
            <a:pPr algn="l"/>
            <a:r>
              <a:rPr lang="en-US" sz="2400" dirty="0"/>
              <a:t>Kipling says you should treat everyone fairly but not let anyone control you. How could this idea help in your daily life?</a:t>
            </a:r>
            <a:endParaRPr lang="en-US" sz="2400" dirty="0">
              <a:solidFill>
                <a:srgbClr val="C00000"/>
              </a:solidFill>
            </a:endParaRPr>
          </a:p>
        </p:txBody>
      </p:sp>
      <p:sp>
        <p:nvSpPr>
          <p:cNvPr id="2" name="Rectangle 1">
            <a:extLst>
              <a:ext uri="{FF2B5EF4-FFF2-40B4-BE49-F238E27FC236}">
                <a16:creationId xmlns:a16="http://schemas.microsoft.com/office/drawing/2014/main" id="{B3C7F598-0BAF-4376-842F-ABB674E694C6}"/>
              </a:ext>
            </a:extLst>
          </p:cNvPr>
          <p:cNvSpPr/>
          <p:nvPr/>
        </p:nvSpPr>
        <p:spPr>
          <a:xfrm>
            <a:off x="816504" y="3429000"/>
            <a:ext cx="10137819" cy="1477328"/>
          </a:xfrm>
          <a:prstGeom prst="rect">
            <a:avLst/>
          </a:prstGeom>
        </p:spPr>
        <p:txBody>
          <a:bodyPr wrap="square">
            <a:spAutoFit/>
          </a:bodyPr>
          <a:lstStyle/>
          <a:p>
            <a:pPr lvl="0"/>
            <a:r>
              <a:rPr lang="en-US" dirty="0">
                <a:solidFill>
                  <a:srgbClr val="C00000"/>
                </a:solidFill>
              </a:rPr>
              <a:t>Kipling is saying that to succeed, you need to interact with all kinds of people—whether ordinary crowds or powerful leaders—without losing your principles. In real life, this means staying humble, respecting everyone, and making fair decisions without letting friends, enemies, or authority figures influence you too much. This approach helps build trust, maintain integrity, and make sound choices in school, work, or personal relationships.</a:t>
            </a:r>
            <a:endParaRPr kumimoji="0" lang="en-GB" sz="1800" b="0" i="0" u="none" strike="noStrike" kern="1200" cap="none" spc="0" normalizeH="0" baseline="0" noProof="0" dirty="0">
              <a:ln>
                <a:noFill/>
              </a:ln>
              <a:solidFill>
                <a:srgbClr val="C00000"/>
              </a:solidFill>
              <a:effectLst/>
              <a:uLnTx/>
              <a:uFillTx/>
              <a:latin typeface="Arial"/>
              <a:ea typeface="+mn-ea"/>
              <a:cs typeface="+mn-cs"/>
            </a:endParaRPr>
          </a:p>
        </p:txBody>
      </p:sp>
      <p:pic>
        <p:nvPicPr>
          <p:cNvPr id="7" name="Picture 2" descr="Kagan Structure: RallyRobin – Fountain Middle School Teacher&amp;#39;s Programs and  Strategies Website">
            <a:extLst>
              <a:ext uri="{FF2B5EF4-FFF2-40B4-BE49-F238E27FC236}">
                <a16:creationId xmlns:a16="http://schemas.microsoft.com/office/drawing/2014/main" id="{DD3311A4-19AA-44D9-ADE0-62F3B457D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8219" y="5002905"/>
            <a:ext cx="1487277" cy="145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90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FAD1EB4-5F35-4AC9-85B3-8F505F5A8BFA}"/>
              </a:ext>
            </a:extLst>
          </p:cNvPr>
          <p:cNvSpPr txBox="1">
            <a:spLocks/>
          </p:cNvSpPr>
          <p:nvPr/>
        </p:nvSpPr>
        <p:spPr>
          <a:xfrm>
            <a:off x="1034816" y="805996"/>
            <a:ext cx="7620497" cy="615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Itim"/>
              <a:buNone/>
              <a:defRPr sz="6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9pPr>
          </a:lstStyle>
          <a:p>
            <a:pPr marL="0" marR="0" lvl="0" indent="0" algn="l" defTabSz="1219170" rtl="0" eaLnBrk="1" fontAlgn="auto" latinLnBrk="0" hangingPunct="1">
              <a:lnSpc>
                <a:spcPct val="100000"/>
              </a:lnSpc>
              <a:spcBef>
                <a:spcPts val="0"/>
              </a:spcBef>
              <a:spcAft>
                <a:spcPts val="0"/>
              </a:spcAft>
              <a:buClr>
                <a:srgbClr val="1C4587"/>
              </a:buClr>
              <a:buSzPts val="2400"/>
              <a:buFont typeface="Itim"/>
              <a:buNone/>
              <a:tabLst/>
              <a:defRPr/>
            </a:pPr>
            <a:r>
              <a:rPr kumimoji="0" lang="en-US" sz="4267" b="1" i="0" u="none" strike="noStrike" kern="0" cap="none" spc="0" normalizeH="0" baseline="0" noProof="0" dirty="0">
                <a:ln>
                  <a:noFill/>
                </a:ln>
                <a:solidFill>
                  <a:srgbClr val="1C4587"/>
                </a:solidFill>
                <a:effectLst/>
                <a:uLnTx/>
                <a:uFillTx/>
                <a:latin typeface="Itim"/>
                <a:sym typeface="Itim"/>
              </a:rPr>
              <a:t>Challenge Yourself- Buzz IN  </a:t>
            </a:r>
          </a:p>
        </p:txBody>
      </p:sp>
      <p:pic>
        <p:nvPicPr>
          <p:cNvPr id="5" name="Picture 2" descr="10 ways to challenge your brain | Brain art, Brain drawing, Clip art  pictures">
            <a:extLst>
              <a:ext uri="{FF2B5EF4-FFF2-40B4-BE49-F238E27FC236}">
                <a16:creationId xmlns:a16="http://schemas.microsoft.com/office/drawing/2014/main" id="{755B881F-6657-4F6C-8C28-3E0F509E1A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9713" y="0"/>
            <a:ext cx="2428948" cy="28431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305B47E3-3D59-42FF-A3C5-1EFBABF6052A}"/>
              </a:ext>
            </a:extLst>
          </p:cNvPr>
          <p:cNvSpPr>
            <a:spLocks noGrp="1"/>
          </p:cNvSpPr>
          <p:nvPr>
            <p:ph type="title"/>
          </p:nvPr>
        </p:nvSpPr>
        <p:spPr>
          <a:xfrm>
            <a:off x="738265" y="1839278"/>
            <a:ext cx="8857456" cy="1007600"/>
          </a:xfrm>
        </p:spPr>
        <p:txBody>
          <a:bodyPr/>
          <a:lstStyle/>
          <a:p>
            <a:pPr algn="l"/>
            <a:r>
              <a:rPr lang="en-US" sz="2400" dirty="0"/>
              <a:t>How can maintaining humility and treating everyone equally help you handle leadership roles, friendships, or teamwork in real life?</a:t>
            </a:r>
            <a:endParaRPr lang="en-US" sz="2400" dirty="0">
              <a:solidFill>
                <a:srgbClr val="C00000"/>
              </a:solidFill>
            </a:endParaRPr>
          </a:p>
        </p:txBody>
      </p:sp>
      <p:sp>
        <p:nvSpPr>
          <p:cNvPr id="2" name="Rectangle 1">
            <a:extLst>
              <a:ext uri="{FF2B5EF4-FFF2-40B4-BE49-F238E27FC236}">
                <a16:creationId xmlns:a16="http://schemas.microsoft.com/office/drawing/2014/main" id="{B3C7F598-0BAF-4376-842F-ABB674E694C6}"/>
              </a:ext>
            </a:extLst>
          </p:cNvPr>
          <p:cNvSpPr/>
          <p:nvPr/>
        </p:nvSpPr>
        <p:spPr>
          <a:xfrm>
            <a:off x="945952" y="3581309"/>
            <a:ext cx="10137819" cy="1200329"/>
          </a:xfrm>
          <a:prstGeom prst="rect">
            <a:avLst/>
          </a:prstGeom>
        </p:spPr>
        <p:txBody>
          <a:bodyPr wrap="square">
            <a:spAutoFit/>
          </a:bodyPr>
          <a:lstStyle/>
          <a:p>
            <a:pPr lvl="0"/>
            <a:r>
              <a:rPr lang="en-US" dirty="0">
                <a:solidFill>
                  <a:srgbClr val="C00000"/>
                </a:solidFill>
              </a:rPr>
              <a:t>In a team project at school or work, treating all members with respect while making fair decisions ensures everyone feels valued. This can lead to better collaboration and results, while also showing your integrity. Similarly, staying grounded around people with more power helps you make wise decisions without being swayed by pressure or flattery.</a:t>
            </a:r>
            <a:endParaRPr kumimoji="0" lang="en-GB" sz="1800" b="0" i="0" u="none" strike="noStrike" kern="1200" cap="none" spc="0" normalizeH="0" baseline="0" noProof="0" dirty="0">
              <a:ln>
                <a:noFill/>
              </a:ln>
              <a:solidFill>
                <a:srgbClr val="C00000"/>
              </a:solidFill>
              <a:effectLst/>
              <a:uLnTx/>
              <a:uFillTx/>
              <a:latin typeface="Arial"/>
              <a:ea typeface="+mn-ea"/>
              <a:cs typeface="+mn-cs"/>
            </a:endParaRPr>
          </a:p>
        </p:txBody>
      </p:sp>
      <p:pic>
        <p:nvPicPr>
          <p:cNvPr id="7" name="Picture 2" descr="Kagan Structure: RallyRobin – Fountain Middle School Teacher&amp;#39;s Programs and  Strategies Website">
            <a:extLst>
              <a:ext uri="{FF2B5EF4-FFF2-40B4-BE49-F238E27FC236}">
                <a16:creationId xmlns:a16="http://schemas.microsoft.com/office/drawing/2014/main" id="{DD3311A4-19AA-44D9-ADE0-62F3B457D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8219" y="5002905"/>
            <a:ext cx="1487277" cy="145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68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87480" y="730006"/>
            <a:ext cx="9206361" cy="615600"/>
          </a:xfrm>
        </p:spPr>
        <p:txBody>
          <a:bodyPr/>
          <a:lstStyle/>
          <a:p>
            <a:pPr algn="l"/>
            <a:r>
              <a:rPr lang="en-US" sz="4400" dirty="0"/>
              <a:t>Check You Understanding  - IRS</a:t>
            </a:r>
          </a:p>
        </p:txBody>
      </p:sp>
      <p:sp>
        <p:nvSpPr>
          <p:cNvPr id="4" name="Rounded Rectangle 31">
            <a:extLst>
              <a:ext uri="{FF2B5EF4-FFF2-40B4-BE49-F238E27FC236}">
                <a16:creationId xmlns:a16="http://schemas.microsoft.com/office/drawing/2014/main" id="{FB02B919-2809-4839-B0A9-B1615A3340F3}"/>
              </a:ext>
            </a:extLst>
          </p:cNvPr>
          <p:cNvSpPr/>
          <p:nvPr/>
        </p:nvSpPr>
        <p:spPr>
          <a:xfrm>
            <a:off x="581414" y="0"/>
            <a:ext cx="3656289" cy="504463"/>
          </a:xfrm>
          <a:prstGeom prst="roundRect">
            <a:avLst/>
          </a:prstGeom>
          <a:gradFill>
            <a:gsLst>
              <a:gs pos="100000">
                <a:srgbClr val="7030A0"/>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rPr>
              <a:t>Formative Assessment</a:t>
            </a:r>
            <a:endParaRPr kumimoji="0" lang="ar-JO"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endParaRPr>
          </a:p>
        </p:txBody>
      </p:sp>
      <p:sp>
        <p:nvSpPr>
          <p:cNvPr id="5" name="Rectangle 4">
            <a:extLst>
              <a:ext uri="{FF2B5EF4-FFF2-40B4-BE49-F238E27FC236}">
                <a16:creationId xmlns:a16="http://schemas.microsoft.com/office/drawing/2014/main" id="{286C60D4-DA72-47A3-9854-F8F80FDB65CD}"/>
              </a:ext>
            </a:extLst>
          </p:cNvPr>
          <p:cNvSpPr/>
          <p:nvPr/>
        </p:nvSpPr>
        <p:spPr>
          <a:xfrm>
            <a:off x="887480" y="1571149"/>
            <a:ext cx="10593320" cy="3108543"/>
          </a:xfrm>
          <a:prstGeom prst="rect">
            <a:avLst/>
          </a:prstGeom>
        </p:spPr>
        <p:txBody>
          <a:bodyPr wrap="square">
            <a:spAutoFit/>
          </a:bodyPr>
          <a:lstStyle/>
          <a:p>
            <a:pPr lvl="0"/>
            <a:r>
              <a:rPr lang="en-US" sz="2800" b="1" dirty="0"/>
              <a:t>1. What does Kipling mean by walking “with Kings—nor lose the common touch”?</a:t>
            </a:r>
            <a:br>
              <a:rPr lang="en-US" sz="2800" dirty="0"/>
            </a:br>
            <a:r>
              <a:rPr lang="en-US" sz="2800" dirty="0"/>
              <a:t>A) Only hang out with powerful people</a:t>
            </a:r>
            <a:br>
              <a:rPr lang="en-US" sz="2800" dirty="0"/>
            </a:br>
            <a:r>
              <a:rPr lang="en-US" sz="2800" dirty="0"/>
              <a:t>B) Stay humble and treat everyone equally, no matter who they are</a:t>
            </a:r>
            <a:br>
              <a:rPr lang="en-US" sz="2800" dirty="0"/>
            </a:br>
            <a:r>
              <a:rPr lang="en-US" sz="2800" dirty="0"/>
              <a:t>C) Avoid ordinary people entirely</a:t>
            </a:r>
            <a:br>
              <a:rPr lang="en-US" sz="2800" dirty="0"/>
            </a:br>
            <a:r>
              <a:rPr lang="en-US" sz="2800" dirty="0"/>
              <a:t>D) Act differently around important people</a:t>
            </a:r>
            <a:endParaRPr kumimoji="0" lang="en-GB" sz="2800" b="0" i="0" u="none" strike="noStrike" kern="1200" cap="none" spc="0" normalizeH="0" baseline="0" noProof="0" dirty="0">
              <a:ln>
                <a:noFill/>
              </a:ln>
              <a:solidFill>
                <a:srgbClr val="1C4587"/>
              </a:solidFill>
              <a:effectLst/>
              <a:uLnTx/>
              <a:uFillTx/>
              <a:latin typeface="Arial"/>
              <a:ea typeface="+mn-ea"/>
              <a:cs typeface="+mn-cs"/>
            </a:endParaRPr>
          </a:p>
        </p:txBody>
      </p:sp>
    </p:spTree>
    <p:extLst>
      <p:ext uri="{BB962C8B-B14F-4D97-AF65-F5344CB8AC3E}">
        <p14:creationId xmlns:p14="http://schemas.microsoft.com/office/powerpoint/2010/main" val="11296937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87480" y="730006"/>
            <a:ext cx="9206361" cy="615600"/>
          </a:xfrm>
        </p:spPr>
        <p:txBody>
          <a:bodyPr/>
          <a:lstStyle/>
          <a:p>
            <a:pPr algn="l"/>
            <a:r>
              <a:rPr lang="en-US" sz="4400" dirty="0"/>
              <a:t>Check You Understanding  - IRS</a:t>
            </a:r>
          </a:p>
        </p:txBody>
      </p:sp>
      <p:sp>
        <p:nvSpPr>
          <p:cNvPr id="2" name="Rectangle 1">
            <a:extLst>
              <a:ext uri="{FF2B5EF4-FFF2-40B4-BE49-F238E27FC236}">
                <a16:creationId xmlns:a16="http://schemas.microsoft.com/office/drawing/2014/main" id="{27DF55AD-743F-4C71-9749-86A978211BBF}"/>
              </a:ext>
            </a:extLst>
          </p:cNvPr>
          <p:cNvSpPr/>
          <p:nvPr/>
        </p:nvSpPr>
        <p:spPr>
          <a:xfrm>
            <a:off x="887480" y="1466449"/>
            <a:ext cx="10967300" cy="2677656"/>
          </a:xfrm>
          <a:prstGeom prst="rect">
            <a:avLst/>
          </a:prstGeom>
        </p:spPr>
        <p:txBody>
          <a:bodyPr wrap="square">
            <a:spAutoFit/>
          </a:bodyPr>
          <a:lstStyle/>
          <a:p>
            <a:pPr lvl="0"/>
            <a:r>
              <a:rPr lang="en-US" sz="2800" b="1" dirty="0"/>
              <a:t>2. What is the significance of “filling the unforgiving minute with sixty seconds’ worth of distance run”?</a:t>
            </a:r>
            <a:br>
              <a:rPr lang="en-US" sz="2800" dirty="0"/>
            </a:br>
            <a:r>
              <a:rPr lang="en-US" sz="2800" dirty="0"/>
              <a:t>A) Always measure time carefully</a:t>
            </a:r>
            <a:br>
              <a:rPr lang="en-US" sz="2800" dirty="0"/>
            </a:br>
            <a:r>
              <a:rPr lang="en-US" sz="2800" dirty="0"/>
              <a:t>B) Make the most of every moment and work diligently</a:t>
            </a:r>
            <a:br>
              <a:rPr lang="en-US" sz="2800" dirty="0"/>
            </a:br>
            <a:r>
              <a:rPr lang="en-US" sz="2800" dirty="0"/>
              <a:t>C) Focus only on physical exercise</a:t>
            </a:r>
            <a:br>
              <a:rPr lang="en-US" sz="2800" dirty="0"/>
            </a:br>
            <a:r>
              <a:rPr lang="en-US" sz="2800" dirty="0"/>
              <a:t>D) Relax and take life slowly</a:t>
            </a:r>
            <a:endParaRPr kumimoji="0" lang="en-US" sz="2800" b="0" i="0" u="none" strike="noStrike" kern="1200" cap="none" spc="0" normalizeH="0" baseline="0" noProof="0" dirty="0">
              <a:ln>
                <a:noFill/>
              </a:ln>
              <a:solidFill>
                <a:srgbClr val="1C4587"/>
              </a:solidFill>
              <a:effectLst/>
              <a:uLnTx/>
              <a:uFillTx/>
              <a:latin typeface="Arial"/>
              <a:ea typeface="+mn-ea"/>
              <a:cs typeface="+mn-cs"/>
            </a:endParaRPr>
          </a:p>
        </p:txBody>
      </p:sp>
      <p:sp>
        <p:nvSpPr>
          <p:cNvPr id="4" name="Rounded Rectangle 31">
            <a:extLst>
              <a:ext uri="{FF2B5EF4-FFF2-40B4-BE49-F238E27FC236}">
                <a16:creationId xmlns:a16="http://schemas.microsoft.com/office/drawing/2014/main" id="{FB02B919-2809-4839-B0A9-B1615A3340F3}"/>
              </a:ext>
            </a:extLst>
          </p:cNvPr>
          <p:cNvSpPr/>
          <p:nvPr/>
        </p:nvSpPr>
        <p:spPr>
          <a:xfrm>
            <a:off x="581414" y="0"/>
            <a:ext cx="3656289" cy="504463"/>
          </a:xfrm>
          <a:prstGeom prst="roundRect">
            <a:avLst/>
          </a:prstGeom>
          <a:gradFill>
            <a:gsLst>
              <a:gs pos="100000">
                <a:srgbClr val="7030A0"/>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rPr>
              <a:t>Formative Assessment</a:t>
            </a:r>
            <a:endParaRPr kumimoji="0" lang="ar-JO"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endParaRPr>
          </a:p>
        </p:txBody>
      </p:sp>
    </p:spTree>
    <p:extLst>
      <p:ext uri="{BB962C8B-B14F-4D97-AF65-F5344CB8AC3E}">
        <p14:creationId xmlns:p14="http://schemas.microsoft.com/office/powerpoint/2010/main" val="35145679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42799">
            <a:off x="9067982" y="672777"/>
            <a:ext cx="2685602" cy="241704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807851">
            <a:off x="459743" y="480135"/>
            <a:ext cx="2606015" cy="2541370"/>
          </a:xfrm>
          <a:prstGeom prst="rect">
            <a:avLst/>
          </a:prstGeom>
        </p:spPr>
      </p:pic>
      <p:sp>
        <p:nvSpPr>
          <p:cNvPr id="6" name="Rectangle 5"/>
          <p:cNvSpPr/>
          <p:nvPr/>
        </p:nvSpPr>
        <p:spPr>
          <a:xfrm>
            <a:off x="2606812" y="2993807"/>
            <a:ext cx="6598734" cy="1015663"/>
          </a:xfrm>
          <a:prstGeom prst="rect">
            <a:avLst/>
          </a:prstGeom>
        </p:spPr>
        <p:txBody>
          <a:bodyPr wrap="square">
            <a:spAutoFit/>
          </a:bodyPr>
          <a:lstStyle/>
          <a:p>
            <a:pPr lvl="0"/>
            <a:r>
              <a:rPr lang="en-US" sz="2000" dirty="0"/>
              <a:t>According to Kipling, you should let friends or enemies control your decisions.</a:t>
            </a:r>
            <a:br>
              <a:rPr lang="en-US" sz="2000" dirty="0"/>
            </a:br>
            <a:endParaRPr kumimoji="0" lang="en-US" sz="2000" b="1" i="0" u="none" strike="noStrike" kern="1200" cap="none" spc="0" normalizeH="0" baseline="0" noProof="0" dirty="0">
              <a:ln>
                <a:noFill/>
              </a:ln>
              <a:solidFill>
                <a:srgbClr val="1C4587"/>
              </a:solidFill>
              <a:effectLst/>
              <a:uLnTx/>
              <a:uFillTx/>
              <a:latin typeface="Arial"/>
              <a:ea typeface="+mn-ea"/>
              <a:cs typeface="+mn-cs"/>
            </a:endParaRPr>
          </a:p>
        </p:txBody>
      </p:sp>
      <p:sp>
        <p:nvSpPr>
          <p:cNvPr id="7" name="Rectangle 6"/>
          <p:cNvSpPr/>
          <p:nvPr/>
        </p:nvSpPr>
        <p:spPr>
          <a:xfrm>
            <a:off x="3928684" y="673602"/>
            <a:ext cx="4420981"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3200" b="0" i="0" u="none" strike="noStrike" kern="1200" cap="none" spc="0" normalizeH="0" baseline="0" noProof="0" dirty="0">
                <a:ln>
                  <a:noFill/>
                </a:ln>
                <a:solidFill>
                  <a:srgbClr val="1C4587"/>
                </a:solidFill>
                <a:effectLst/>
                <a:uLnTx/>
                <a:uFillTx/>
                <a:latin typeface="Arial"/>
                <a:ea typeface="+mn-ea"/>
                <a:cs typeface="+mn-cs"/>
              </a:rPr>
            </a:br>
            <a:r>
              <a:rPr kumimoji="0" lang="en-US" sz="3200" b="0" i="0" u="none" strike="noStrike" kern="1200" cap="none" spc="0" normalizeH="0" baseline="0" noProof="0" dirty="0">
                <a:ln>
                  <a:noFill/>
                </a:ln>
                <a:solidFill>
                  <a:srgbClr val="1C4587"/>
                </a:solidFill>
                <a:effectLst/>
                <a:uLnTx/>
                <a:uFillTx/>
                <a:latin typeface="Arial"/>
                <a:ea typeface="+mn-ea"/>
                <a:cs typeface="+mn-cs"/>
              </a:rPr>
              <a:t>✅ True  or  ❌ False</a:t>
            </a:r>
          </a:p>
        </p:txBody>
      </p:sp>
    </p:spTree>
    <p:extLst>
      <p:ext uri="{BB962C8B-B14F-4D97-AF65-F5344CB8AC3E}">
        <p14:creationId xmlns:p14="http://schemas.microsoft.com/office/powerpoint/2010/main" val="21852800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7540" y="3104808"/>
            <a:ext cx="3174460" cy="34224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232" y="3444753"/>
            <a:ext cx="3167670" cy="308250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7540" y="1"/>
            <a:ext cx="3174460" cy="320208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231" y="0"/>
            <a:ext cx="3167670" cy="302455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1901" y="1177046"/>
            <a:ext cx="5245638" cy="4795737"/>
          </a:xfrm>
          <a:prstGeom prst="rect">
            <a:avLst/>
          </a:prstGeom>
        </p:spPr>
      </p:pic>
    </p:spTree>
    <p:extLst>
      <p:ext uri="{BB962C8B-B14F-4D97-AF65-F5344CB8AC3E}">
        <p14:creationId xmlns:p14="http://schemas.microsoft.com/office/powerpoint/2010/main" val="2715123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787303-5C7C-42EC-A8FE-806A2F4000FB}"/>
              </a:ext>
            </a:extLst>
          </p:cNvPr>
          <p:cNvSpPr/>
          <p:nvPr/>
        </p:nvSpPr>
        <p:spPr>
          <a:xfrm>
            <a:off x="289438" y="1707218"/>
            <a:ext cx="9552652" cy="2343655"/>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srgbClr val="1C4587"/>
                </a:solidFill>
                <a:effectLst/>
                <a:uLnTx/>
                <a:uFillTx/>
                <a:latin typeface="Arial"/>
                <a:ea typeface="+mn-ea"/>
                <a:cs typeface="+mn-cs"/>
              </a:rPr>
              <a:t>Her </a:t>
            </a:r>
            <a:r>
              <a:rPr kumimoji="0" lang="en-US" sz="2000" b="1" i="0" u="sng" strike="noStrike" kern="1200" cap="none" spc="0" normalizeH="0" baseline="0" noProof="0" dirty="0">
                <a:ln>
                  <a:noFill/>
                </a:ln>
                <a:solidFill>
                  <a:srgbClr val="1C4587"/>
                </a:solidFill>
                <a:effectLst/>
                <a:uLnTx/>
                <a:uFillTx/>
                <a:latin typeface="Arial"/>
                <a:ea typeface="+mn-ea"/>
                <a:cs typeface="+mn-cs"/>
              </a:rPr>
              <a:t>smile is  sunshine </a:t>
            </a:r>
            <a:r>
              <a:rPr kumimoji="0" lang="en-US" sz="2000" b="1" i="0" u="none" strike="noStrike" kern="1200" cap="none" spc="0" normalizeH="0" baseline="0" noProof="0" dirty="0">
                <a:ln>
                  <a:noFill/>
                </a:ln>
                <a:solidFill>
                  <a:srgbClr val="1C4587"/>
                </a:solidFill>
                <a:effectLst/>
                <a:uLnTx/>
                <a:uFillTx/>
                <a:latin typeface="Arial"/>
                <a:ea typeface="+mn-ea"/>
                <a:cs typeface="+mn-cs"/>
              </a:rPr>
              <a:t>on a cloudy day. __________.</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srgbClr val="1C4587"/>
                </a:solidFill>
                <a:effectLst/>
                <a:uLnTx/>
                <a:uFillTx/>
                <a:latin typeface="Arial"/>
                <a:ea typeface="+mn-ea"/>
                <a:cs typeface="+mn-cs"/>
              </a:rPr>
              <a:t>In the second </a:t>
            </a:r>
            <a:r>
              <a:rPr kumimoji="0" lang="en-US" sz="2000" b="1" i="0" u="sng" strike="noStrike" kern="1200" cap="none" spc="0" normalizeH="0" baseline="0" noProof="0" dirty="0">
                <a:ln>
                  <a:noFill/>
                </a:ln>
                <a:solidFill>
                  <a:srgbClr val="1C4587"/>
                </a:solidFill>
                <a:effectLst/>
                <a:uLnTx/>
                <a:uFillTx/>
                <a:latin typeface="Arial"/>
                <a:ea typeface="+mn-ea"/>
                <a:cs typeface="+mn-cs"/>
              </a:rPr>
              <a:t>group of lines</a:t>
            </a:r>
            <a:r>
              <a:rPr kumimoji="0" lang="en-US" sz="2000" b="1" i="0" u="none" strike="noStrike" kern="1200" cap="none" spc="0" normalizeH="0" baseline="0" noProof="0" dirty="0">
                <a:ln>
                  <a:noFill/>
                </a:ln>
                <a:solidFill>
                  <a:srgbClr val="1C4587"/>
                </a:solidFill>
                <a:effectLst/>
                <a:uLnTx/>
                <a:uFillTx/>
                <a:latin typeface="Arial"/>
                <a:ea typeface="+mn-ea"/>
                <a:cs typeface="+mn-cs"/>
              </a:rPr>
              <a:t>, the poet describes the setting sun. ____________.</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srgbClr val="1C4587"/>
                </a:solidFill>
                <a:effectLst/>
                <a:uLnTx/>
                <a:uFillTx/>
                <a:latin typeface="Arial"/>
                <a:ea typeface="+mn-ea"/>
                <a:cs typeface="+mn-cs"/>
              </a:rPr>
              <a:t>The song’s chorus is </a:t>
            </a:r>
            <a:r>
              <a:rPr kumimoji="0" lang="en-US" sz="2000" b="1" i="0" u="sng" strike="noStrike" kern="1200" cap="none" spc="0" normalizeH="0" baseline="0" noProof="0" dirty="0">
                <a:ln>
                  <a:noFill/>
                </a:ln>
                <a:solidFill>
                  <a:srgbClr val="1C4587"/>
                </a:solidFill>
                <a:effectLst/>
                <a:uLnTx/>
                <a:uFillTx/>
                <a:latin typeface="Arial"/>
                <a:ea typeface="+mn-ea"/>
                <a:cs typeface="+mn-cs"/>
              </a:rPr>
              <a:t>repeated</a:t>
            </a:r>
            <a:r>
              <a:rPr kumimoji="0" lang="en-US" sz="2000" b="1" i="0" u="none" strike="noStrike" kern="1200" cap="none" spc="0" normalizeH="0" baseline="0" noProof="0" dirty="0">
                <a:ln>
                  <a:noFill/>
                </a:ln>
                <a:solidFill>
                  <a:srgbClr val="1C4587"/>
                </a:solidFill>
                <a:effectLst/>
                <a:uLnTx/>
                <a:uFillTx/>
                <a:latin typeface="Arial"/>
                <a:ea typeface="+mn-ea"/>
                <a:cs typeface="+mn-cs"/>
              </a:rPr>
              <a:t> to make the words </a:t>
            </a:r>
          </a:p>
          <a:p>
            <a:pPr marR="0" lvl="0" algn="l" defTabSz="914400" rtl="0" eaLnBrk="1" fontAlgn="auto" latinLnBrk="0" hangingPunct="1">
              <a:lnSpc>
                <a:spcPct val="150000"/>
              </a:lnSpc>
              <a:spcBef>
                <a:spcPts val="0"/>
              </a:spcBef>
              <a:spcAft>
                <a:spcPts val="0"/>
              </a:spcAft>
              <a:buClrTx/>
              <a:buSzTx/>
              <a:tabLst/>
              <a:defRPr/>
            </a:pPr>
            <a:r>
              <a:rPr lang="en-US" sz="2000" b="1" dirty="0">
                <a:solidFill>
                  <a:srgbClr val="1C4587"/>
                </a:solidFill>
                <a:latin typeface="Arial"/>
              </a:rPr>
              <a:t>       </a:t>
            </a:r>
            <a:r>
              <a:rPr kumimoji="0" lang="en-US" sz="2000" b="1" i="0" u="none" strike="noStrike" kern="1200" cap="none" spc="0" normalizeH="0" baseline="0" noProof="0" dirty="0">
                <a:ln>
                  <a:noFill/>
                </a:ln>
                <a:solidFill>
                  <a:srgbClr val="1C4587"/>
                </a:solidFill>
                <a:effectLst/>
                <a:uLnTx/>
                <a:uFillTx/>
                <a:latin typeface="Arial"/>
                <a:ea typeface="+mn-ea"/>
                <a:cs typeface="+mn-cs"/>
              </a:rPr>
              <a:t>stick in your head. _____________.</a:t>
            </a:r>
            <a:endParaRPr kumimoji="0" lang="en-GB" sz="2000" b="1" i="0" u="none" strike="noStrike" kern="1200" cap="none" spc="0" normalizeH="0" baseline="0" noProof="0" dirty="0">
              <a:ln>
                <a:noFill/>
              </a:ln>
              <a:solidFill>
                <a:srgbClr val="1C4587"/>
              </a:solidFill>
              <a:effectLst/>
              <a:uLnTx/>
              <a:uFillTx/>
              <a:latin typeface="Arial"/>
              <a:ea typeface="+mn-ea"/>
              <a:cs typeface="+mn-cs"/>
            </a:endParaRPr>
          </a:p>
        </p:txBody>
      </p:sp>
      <p:graphicFrame>
        <p:nvGraphicFramePr>
          <p:cNvPr id="3" name="Table 2">
            <a:extLst>
              <a:ext uri="{FF2B5EF4-FFF2-40B4-BE49-F238E27FC236}">
                <a16:creationId xmlns:a16="http://schemas.microsoft.com/office/drawing/2014/main" id="{1A677FAC-40BE-4AFD-839C-4B34E05D6077}"/>
              </a:ext>
            </a:extLst>
          </p:cNvPr>
          <p:cNvGraphicFramePr>
            <a:graphicFrameLocks noGrp="1"/>
          </p:cNvGraphicFramePr>
          <p:nvPr>
            <p:extLst>
              <p:ext uri="{D42A27DB-BD31-4B8C-83A1-F6EECF244321}">
                <p14:modId xmlns:p14="http://schemas.microsoft.com/office/powerpoint/2010/main" val="3462953330"/>
              </p:ext>
            </p:extLst>
          </p:nvPr>
        </p:nvGraphicFramePr>
        <p:xfrm>
          <a:off x="785975" y="998909"/>
          <a:ext cx="3825354" cy="375984"/>
        </p:xfrm>
        <a:graphic>
          <a:graphicData uri="http://schemas.openxmlformats.org/drawingml/2006/table">
            <a:tbl>
              <a:tblPr firstRow="1" bandRow="1">
                <a:tableStyleId>{5C22544A-7EE6-4342-B048-85BDC9FD1C3A}</a:tableStyleId>
              </a:tblPr>
              <a:tblGrid>
                <a:gridCol w="3825354">
                  <a:extLst>
                    <a:ext uri="{9D8B030D-6E8A-4147-A177-3AD203B41FA5}">
                      <a16:colId xmlns:a16="http://schemas.microsoft.com/office/drawing/2014/main" val="1775042607"/>
                    </a:ext>
                  </a:extLst>
                </a:gridCol>
              </a:tblGrid>
              <a:tr h="370840">
                <a:tc>
                  <a:txBody>
                    <a:bodyPr/>
                    <a:lstStyle/>
                    <a:p>
                      <a:r>
                        <a:rPr lang="en-GB" dirty="0">
                          <a:solidFill>
                            <a:schemeClr val="tx1"/>
                          </a:solidFill>
                        </a:rPr>
                        <a:t>stanza, repetition , metaphor </a:t>
                      </a:r>
                    </a:p>
                  </a:txBody>
                  <a:tcPr/>
                </a:tc>
                <a:extLst>
                  <a:ext uri="{0D108BD9-81ED-4DB2-BD59-A6C34878D82A}">
                    <a16:rowId xmlns:a16="http://schemas.microsoft.com/office/drawing/2014/main" val="1371666718"/>
                  </a:ext>
                </a:extLst>
              </a:tr>
            </a:tbl>
          </a:graphicData>
        </a:graphic>
      </p:graphicFrame>
    </p:spTree>
    <p:extLst>
      <p:ext uri="{BB962C8B-B14F-4D97-AF65-F5344CB8AC3E}">
        <p14:creationId xmlns:p14="http://schemas.microsoft.com/office/powerpoint/2010/main" val="24871260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D73FBE-2EC0-4255-9E6C-F214ACA8368F}"/>
              </a:ext>
            </a:extLst>
          </p:cNvPr>
          <p:cNvPicPr>
            <a:picLocks noChangeAspect="1"/>
          </p:cNvPicPr>
          <p:nvPr/>
        </p:nvPicPr>
        <p:blipFill>
          <a:blip r:embed="rId2"/>
          <a:stretch>
            <a:fillRect/>
          </a:stretch>
        </p:blipFill>
        <p:spPr>
          <a:xfrm rot="1123362">
            <a:off x="6759023" y="2837387"/>
            <a:ext cx="1243061" cy="814947"/>
          </a:xfrm>
          <a:prstGeom prst="rect">
            <a:avLst/>
          </a:prstGeom>
        </p:spPr>
      </p:pic>
      <p:pic>
        <p:nvPicPr>
          <p:cNvPr id="3" name="Picture 2">
            <a:extLst>
              <a:ext uri="{FF2B5EF4-FFF2-40B4-BE49-F238E27FC236}">
                <a16:creationId xmlns:a16="http://schemas.microsoft.com/office/drawing/2014/main" id="{4355FC8A-EE76-43B7-81B5-7880AB7ADABA}"/>
              </a:ext>
            </a:extLst>
          </p:cNvPr>
          <p:cNvPicPr>
            <a:picLocks noChangeAspect="1"/>
          </p:cNvPicPr>
          <p:nvPr/>
        </p:nvPicPr>
        <p:blipFill>
          <a:blip r:embed="rId3"/>
          <a:stretch>
            <a:fillRect/>
          </a:stretch>
        </p:blipFill>
        <p:spPr>
          <a:xfrm>
            <a:off x="2513991" y="4741153"/>
            <a:ext cx="6540139" cy="2050269"/>
          </a:xfrm>
          <a:prstGeom prst="rect">
            <a:avLst/>
          </a:prstGeom>
        </p:spPr>
      </p:pic>
      <p:pic>
        <p:nvPicPr>
          <p:cNvPr id="9" name="Picture 8">
            <a:extLst>
              <a:ext uri="{FF2B5EF4-FFF2-40B4-BE49-F238E27FC236}">
                <a16:creationId xmlns:a16="http://schemas.microsoft.com/office/drawing/2014/main" id="{E8C88EC5-BA89-466F-A2EF-51E45BC4712E}"/>
              </a:ext>
            </a:extLst>
          </p:cNvPr>
          <p:cNvPicPr>
            <a:picLocks noChangeAspect="1"/>
          </p:cNvPicPr>
          <p:nvPr/>
        </p:nvPicPr>
        <p:blipFill>
          <a:blip r:embed="rId4"/>
          <a:stretch>
            <a:fillRect/>
          </a:stretch>
        </p:blipFill>
        <p:spPr>
          <a:xfrm>
            <a:off x="1664951" y="1337448"/>
            <a:ext cx="5416731" cy="1921008"/>
          </a:xfrm>
          <a:prstGeom prst="rect">
            <a:avLst/>
          </a:prstGeom>
        </p:spPr>
      </p:pic>
      <p:sp>
        <p:nvSpPr>
          <p:cNvPr id="10" name="Rounded Rectangle 31">
            <a:extLst>
              <a:ext uri="{FF2B5EF4-FFF2-40B4-BE49-F238E27FC236}">
                <a16:creationId xmlns:a16="http://schemas.microsoft.com/office/drawing/2014/main" id="{E7847D3E-D3BC-4A45-8532-37F4A5A6ACA6}"/>
              </a:ext>
            </a:extLst>
          </p:cNvPr>
          <p:cNvSpPr/>
          <p:nvPr/>
        </p:nvSpPr>
        <p:spPr>
          <a:xfrm>
            <a:off x="2011680" y="1091712"/>
            <a:ext cx="2102917" cy="378347"/>
          </a:xfrm>
          <a:prstGeom prst="roundRect">
            <a:avLst/>
          </a:prstGeom>
          <a:gradFill>
            <a:gsLst>
              <a:gs pos="100000">
                <a:srgbClr val="7030A0"/>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rPr>
              <a:t>POSTASSESSMENT</a:t>
            </a:r>
            <a:endParaRPr kumimoji="0" lang="ar-JO" sz="1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endParaRPr>
          </a:p>
        </p:txBody>
      </p:sp>
      <p:pic>
        <p:nvPicPr>
          <p:cNvPr id="4" name="Picture 3">
            <a:extLst>
              <a:ext uri="{FF2B5EF4-FFF2-40B4-BE49-F238E27FC236}">
                <a16:creationId xmlns:a16="http://schemas.microsoft.com/office/drawing/2014/main" id="{7FD3292A-58B5-4C0B-898B-00CEDE5CB416}"/>
              </a:ext>
            </a:extLst>
          </p:cNvPr>
          <p:cNvPicPr>
            <a:picLocks noChangeAspect="1"/>
          </p:cNvPicPr>
          <p:nvPr/>
        </p:nvPicPr>
        <p:blipFill>
          <a:blip r:embed="rId5"/>
          <a:stretch>
            <a:fillRect/>
          </a:stretch>
        </p:blipFill>
        <p:spPr>
          <a:xfrm>
            <a:off x="8378677" y="1011179"/>
            <a:ext cx="1964688" cy="1964688"/>
          </a:xfrm>
          <a:prstGeom prst="rect">
            <a:avLst/>
          </a:prstGeom>
        </p:spPr>
      </p:pic>
      <p:pic>
        <p:nvPicPr>
          <p:cNvPr id="11" name="Picture 10">
            <a:extLst>
              <a:ext uri="{FF2B5EF4-FFF2-40B4-BE49-F238E27FC236}">
                <a16:creationId xmlns:a16="http://schemas.microsoft.com/office/drawing/2014/main" id="{EC6B7821-47C8-4EED-B015-90FB06F41F37}"/>
              </a:ext>
            </a:extLst>
          </p:cNvPr>
          <p:cNvPicPr>
            <a:picLocks noChangeAspect="1"/>
          </p:cNvPicPr>
          <p:nvPr/>
        </p:nvPicPr>
        <p:blipFill>
          <a:blip r:embed="rId2"/>
          <a:stretch>
            <a:fillRect/>
          </a:stretch>
        </p:blipFill>
        <p:spPr>
          <a:xfrm>
            <a:off x="1775504" y="3389079"/>
            <a:ext cx="1243061" cy="814947"/>
          </a:xfrm>
          <a:prstGeom prst="rect">
            <a:avLst/>
          </a:prstGeom>
        </p:spPr>
      </p:pic>
      <p:sp>
        <p:nvSpPr>
          <p:cNvPr id="2" name="Rectangle 1">
            <a:extLst>
              <a:ext uri="{FF2B5EF4-FFF2-40B4-BE49-F238E27FC236}">
                <a16:creationId xmlns:a16="http://schemas.microsoft.com/office/drawing/2014/main" id="{50DCA660-DB52-4B0E-B0A2-80B02DE808FF}"/>
              </a:ext>
            </a:extLst>
          </p:cNvPr>
          <p:cNvSpPr/>
          <p:nvPr/>
        </p:nvSpPr>
        <p:spPr>
          <a:xfrm>
            <a:off x="2815151" y="3712299"/>
            <a:ext cx="5937817" cy="646331"/>
          </a:xfrm>
          <a:prstGeom prst="rect">
            <a:avLst/>
          </a:prstGeom>
        </p:spPr>
        <p:txBody>
          <a:bodyPr wrap="square">
            <a:spAutoFit/>
          </a:bodyPr>
          <a:lstStyle/>
          <a:p>
            <a:pPr lvl="0"/>
            <a:r>
              <a:rPr lang="en-GB" dirty="0">
                <a:solidFill>
                  <a:prstClr val="black"/>
                </a:solidFill>
                <a:hlinkClick r:id="rId6"/>
              </a:rPr>
              <a:t>https://create.kahoot.it/share/stanza-4-the-poem-if/496aac88-2001-40eb-b085-39ef5f777baa</a:t>
            </a:r>
            <a:r>
              <a:rPr lang="en-GB" dirty="0">
                <a:solidFill>
                  <a:prstClr val="black"/>
                </a:solidFill>
              </a:rPr>
              <a:t> </a:t>
            </a:r>
            <a:endParaRPr kumimoji="0" lang="en-GB"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14136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31036" y="230382"/>
            <a:ext cx="9206361" cy="615600"/>
          </a:xfrm>
        </p:spPr>
        <p:txBody>
          <a:bodyPr/>
          <a:lstStyle/>
          <a:p>
            <a:pPr algn="l"/>
            <a:r>
              <a:rPr lang="en-US" sz="4800" dirty="0"/>
              <a:t>Check You Understanding  - IRS</a:t>
            </a:r>
          </a:p>
        </p:txBody>
      </p:sp>
      <p:sp>
        <p:nvSpPr>
          <p:cNvPr id="2" name="Rectangle 1">
            <a:extLst>
              <a:ext uri="{FF2B5EF4-FFF2-40B4-BE49-F238E27FC236}">
                <a16:creationId xmlns:a16="http://schemas.microsoft.com/office/drawing/2014/main" id="{27DF55AD-743F-4C71-9749-86A978211BBF}"/>
              </a:ext>
            </a:extLst>
          </p:cNvPr>
          <p:cNvSpPr/>
          <p:nvPr/>
        </p:nvSpPr>
        <p:spPr>
          <a:xfrm>
            <a:off x="961491" y="1069342"/>
            <a:ext cx="9343093" cy="1631216"/>
          </a:xfrm>
          <a:prstGeom prst="rect">
            <a:avLst/>
          </a:prstGeom>
        </p:spPr>
        <p:txBody>
          <a:bodyPr wrap="square">
            <a:spAutoFit/>
          </a:bodyPr>
          <a:lstStyle/>
          <a:p>
            <a:pPr marL="457200" lvl="0" indent="-457200" defTabSz="1219170">
              <a:buClr>
                <a:srgbClr val="000000"/>
              </a:buClr>
              <a:buFontTx/>
              <a:buAutoNum type="arabicPeriod"/>
              <a:defRPr/>
            </a:pPr>
            <a:r>
              <a:rPr lang="en-US" sz="2000" b="1" dirty="0"/>
              <a:t>What does Kipling mean by "keep your head" in the first line?</a:t>
            </a:r>
          </a:p>
          <a:p>
            <a:pPr lvl="0" defTabSz="1219170">
              <a:buClr>
                <a:srgbClr val="000000"/>
              </a:buClr>
              <a:defRPr/>
            </a:pPr>
            <a:br>
              <a:rPr lang="en-US" sz="2000" dirty="0"/>
            </a:br>
            <a:r>
              <a:rPr lang="en-US" sz="2000" dirty="0"/>
              <a:t>A) Stay angry</a:t>
            </a:r>
            <a:br>
              <a:rPr lang="en-US" sz="2000" dirty="0"/>
            </a:br>
            <a:r>
              <a:rPr lang="en-US" sz="2000" dirty="0"/>
              <a:t>B) Stay calm</a:t>
            </a:r>
            <a:br>
              <a:rPr lang="en-US" sz="2000" dirty="0"/>
            </a:br>
            <a:r>
              <a:rPr lang="en-US" sz="2000" dirty="0"/>
              <a:t>C) Stay confused</a:t>
            </a:r>
            <a:endParaRPr kumimoji="0" lang="en-US" sz="2000" b="1" i="0" u="none" strike="noStrike" kern="0" cap="none" spc="0" normalizeH="0" baseline="0" noProof="0" dirty="0">
              <a:ln>
                <a:noFill/>
              </a:ln>
              <a:solidFill>
                <a:srgbClr val="0D0D0D"/>
              </a:solidFill>
              <a:effectLst/>
              <a:uLnTx/>
              <a:uFillTx/>
              <a:latin typeface="Söhne"/>
              <a:ea typeface="+mn-ea"/>
              <a:cs typeface="Arial"/>
              <a:sym typeface="Arial"/>
            </a:endParaRPr>
          </a:p>
        </p:txBody>
      </p:sp>
      <p:sp>
        <p:nvSpPr>
          <p:cNvPr id="4" name="Oval 3">
            <a:extLst>
              <a:ext uri="{FF2B5EF4-FFF2-40B4-BE49-F238E27FC236}">
                <a16:creationId xmlns:a16="http://schemas.microsoft.com/office/drawing/2014/main" id="{145FBA0F-72D8-4FD4-93E3-311449EF6C14}"/>
              </a:ext>
            </a:extLst>
          </p:cNvPr>
          <p:cNvSpPr/>
          <p:nvPr/>
        </p:nvSpPr>
        <p:spPr>
          <a:xfrm>
            <a:off x="831036" y="1999642"/>
            <a:ext cx="462224" cy="391885"/>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416213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87480" y="444871"/>
            <a:ext cx="9206361" cy="615600"/>
          </a:xfrm>
        </p:spPr>
        <p:txBody>
          <a:bodyPr/>
          <a:lstStyle/>
          <a:p>
            <a:pPr algn="l"/>
            <a:r>
              <a:rPr lang="en-US" sz="4800" dirty="0"/>
              <a:t>Check You Understanding  - IRS</a:t>
            </a:r>
          </a:p>
        </p:txBody>
      </p:sp>
      <p:sp>
        <p:nvSpPr>
          <p:cNvPr id="2" name="Rectangle 1">
            <a:extLst>
              <a:ext uri="{FF2B5EF4-FFF2-40B4-BE49-F238E27FC236}">
                <a16:creationId xmlns:a16="http://schemas.microsoft.com/office/drawing/2014/main" id="{27DF55AD-743F-4C71-9749-86A978211BBF}"/>
              </a:ext>
            </a:extLst>
          </p:cNvPr>
          <p:cNvSpPr/>
          <p:nvPr/>
        </p:nvSpPr>
        <p:spPr>
          <a:xfrm>
            <a:off x="887480" y="1169189"/>
            <a:ext cx="8505372" cy="2308324"/>
          </a:xfrm>
          <a:prstGeom prst="rect">
            <a:avLst/>
          </a:prstGeom>
        </p:spPr>
        <p:txBody>
          <a:bodyPr wrap="square">
            <a:spAutoFit/>
          </a:bodyPr>
          <a:lstStyle/>
          <a:p>
            <a:pPr lvl="0" defTabSz="1219170">
              <a:buClr>
                <a:srgbClr val="000000"/>
              </a:buClr>
              <a:defRPr/>
            </a:pPr>
            <a:r>
              <a:rPr lang="en-US" sz="2400" b="1" dirty="0">
                <a:solidFill>
                  <a:schemeClr val="tx1">
                    <a:lumMod val="60000"/>
                    <a:lumOff val="40000"/>
                  </a:schemeClr>
                </a:solidFill>
                <a:latin typeface="Arial"/>
              </a:rPr>
              <a:t>2. </a:t>
            </a:r>
            <a:r>
              <a:rPr lang="en-US" sz="2400" b="1" dirty="0"/>
              <a:t>What does the author suggest is important when facing doubt from others?</a:t>
            </a:r>
            <a:br>
              <a:rPr lang="en-US" sz="2400" dirty="0"/>
            </a:br>
            <a:r>
              <a:rPr lang="en-US" sz="2400" dirty="0"/>
              <a:t>A) Ignoring their opinions</a:t>
            </a:r>
            <a:br>
              <a:rPr lang="en-US" sz="2400" dirty="0"/>
            </a:br>
            <a:r>
              <a:rPr lang="en-US" sz="2400" dirty="0"/>
              <a:t>B) Trusting yourself</a:t>
            </a:r>
            <a:br>
              <a:rPr lang="en-US" sz="2400" dirty="0"/>
            </a:br>
            <a:r>
              <a:rPr lang="en-US" sz="2400" dirty="0"/>
              <a:t>C) Trying to please everyone</a:t>
            </a:r>
            <a:br>
              <a:rPr lang="en-US" sz="2400" dirty="0"/>
            </a:br>
            <a:r>
              <a:rPr lang="en-US" sz="2400" dirty="0"/>
              <a:t>D) Arguing with them</a:t>
            </a:r>
            <a:endParaRPr kumimoji="0" lang="en-US" sz="2400" b="1" i="0" u="none" strike="noStrike" kern="0" cap="none" spc="0" normalizeH="0" baseline="0" noProof="0" dirty="0">
              <a:ln>
                <a:noFill/>
              </a:ln>
              <a:solidFill>
                <a:srgbClr val="0D0D0D"/>
              </a:solidFill>
              <a:effectLst/>
              <a:uLnTx/>
              <a:uFillTx/>
              <a:latin typeface="Söhne"/>
              <a:ea typeface="+mn-ea"/>
              <a:cs typeface="Arial"/>
              <a:sym typeface="Arial"/>
            </a:endParaRPr>
          </a:p>
        </p:txBody>
      </p:sp>
      <p:sp>
        <p:nvSpPr>
          <p:cNvPr id="4" name="Oval 3">
            <a:extLst>
              <a:ext uri="{FF2B5EF4-FFF2-40B4-BE49-F238E27FC236}">
                <a16:creationId xmlns:a16="http://schemas.microsoft.com/office/drawing/2014/main" id="{FDCD9604-1C25-467F-B6AF-098D776A6784}"/>
              </a:ext>
            </a:extLst>
          </p:cNvPr>
          <p:cNvSpPr/>
          <p:nvPr/>
        </p:nvSpPr>
        <p:spPr>
          <a:xfrm>
            <a:off x="887480" y="2323351"/>
            <a:ext cx="462224" cy="391885"/>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22074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87480" y="444871"/>
            <a:ext cx="9206361" cy="615600"/>
          </a:xfrm>
        </p:spPr>
        <p:txBody>
          <a:bodyPr/>
          <a:lstStyle/>
          <a:p>
            <a:pPr algn="l"/>
            <a:r>
              <a:rPr lang="en-US" sz="4800" dirty="0"/>
              <a:t>Check You Understanding  - IRS</a:t>
            </a:r>
          </a:p>
        </p:txBody>
      </p:sp>
      <p:sp>
        <p:nvSpPr>
          <p:cNvPr id="2" name="Rectangle 1">
            <a:extLst>
              <a:ext uri="{FF2B5EF4-FFF2-40B4-BE49-F238E27FC236}">
                <a16:creationId xmlns:a16="http://schemas.microsoft.com/office/drawing/2014/main" id="{27DF55AD-743F-4C71-9749-86A978211BBF}"/>
              </a:ext>
            </a:extLst>
          </p:cNvPr>
          <p:cNvSpPr/>
          <p:nvPr/>
        </p:nvSpPr>
        <p:spPr>
          <a:xfrm>
            <a:off x="887480" y="1278122"/>
            <a:ext cx="10967300" cy="1938992"/>
          </a:xfrm>
          <a:prstGeom prst="rect">
            <a:avLst/>
          </a:prstGeom>
        </p:spPr>
        <p:txBody>
          <a:bodyPr wrap="square">
            <a:spAutoFit/>
          </a:bodyPr>
          <a:lstStyle/>
          <a:p>
            <a:pPr lvl="0" defTabSz="1219170">
              <a:buClr>
                <a:srgbClr val="000000"/>
              </a:buClr>
              <a:defRPr/>
            </a:pPr>
            <a:r>
              <a:rPr lang="en-US" sz="2400" b="1" dirty="0"/>
              <a:t>What is the main idea of the first stanza?</a:t>
            </a:r>
            <a:br>
              <a:rPr lang="en-US" sz="2400" dirty="0"/>
            </a:br>
            <a:r>
              <a:rPr lang="en-US" sz="2400" dirty="0"/>
              <a:t>A) Following others is important</a:t>
            </a:r>
            <a:br>
              <a:rPr lang="en-US" sz="2400" dirty="0"/>
            </a:br>
            <a:r>
              <a:rPr lang="en-US" sz="2400" dirty="0"/>
              <a:t>B) Staying calm and believing in yourself during tough times</a:t>
            </a:r>
            <a:br>
              <a:rPr lang="en-US" sz="2400" dirty="0"/>
            </a:br>
            <a:r>
              <a:rPr lang="en-US" sz="2400" dirty="0"/>
              <a:t>C) Rebelling against authority</a:t>
            </a:r>
            <a:br>
              <a:rPr lang="en-US" sz="2400" dirty="0"/>
            </a:br>
            <a:r>
              <a:rPr lang="en-US" sz="2400" dirty="0"/>
              <a:t>D) The importance of friendship</a:t>
            </a:r>
            <a:endParaRPr kumimoji="0" lang="en-US" sz="2400" b="1" i="0" u="none" strike="noStrike" kern="0" cap="none" spc="0" normalizeH="0" baseline="0" noProof="0" dirty="0">
              <a:ln>
                <a:noFill/>
              </a:ln>
              <a:solidFill>
                <a:srgbClr val="0D0D0D"/>
              </a:solidFill>
              <a:effectLst/>
              <a:uLnTx/>
              <a:uFillTx/>
              <a:latin typeface="Söhne"/>
              <a:ea typeface="+mn-ea"/>
              <a:cs typeface="Arial"/>
              <a:sym typeface="Arial"/>
            </a:endParaRPr>
          </a:p>
        </p:txBody>
      </p:sp>
      <p:sp>
        <p:nvSpPr>
          <p:cNvPr id="4" name="Oval 3">
            <a:extLst>
              <a:ext uri="{FF2B5EF4-FFF2-40B4-BE49-F238E27FC236}">
                <a16:creationId xmlns:a16="http://schemas.microsoft.com/office/drawing/2014/main" id="{7ADB55B4-040C-486C-9746-6B12A370D35E}"/>
              </a:ext>
            </a:extLst>
          </p:cNvPr>
          <p:cNvSpPr/>
          <p:nvPr/>
        </p:nvSpPr>
        <p:spPr>
          <a:xfrm>
            <a:off x="887480" y="2051675"/>
            <a:ext cx="462224" cy="391885"/>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5688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87480" y="444871"/>
            <a:ext cx="9206361" cy="615600"/>
          </a:xfrm>
        </p:spPr>
        <p:txBody>
          <a:bodyPr/>
          <a:lstStyle/>
          <a:p>
            <a:pPr algn="l"/>
            <a:r>
              <a:rPr lang="en-US" sz="4800" dirty="0"/>
              <a:t>Check You Understanding  - IRS</a:t>
            </a:r>
          </a:p>
        </p:txBody>
      </p:sp>
      <p:sp>
        <p:nvSpPr>
          <p:cNvPr id="2" name="Rectangle 1">
            <a:extLst>
              <a:ext uri="{FF2B5EF4-FFF2-40B4-BE49-F238E27FC236}">
                <a16:creationId xmlns:a16="http://schemas.microsoft.com/office/drawing/2014/main" id="{27DF55AD-743F-4C71-9749-86A978211BBF}"/>
              </a:ext>
            </a:extLst>
          </p:cNvPr>
          <p:cNvSpPr/>
          <p:nvPr/>
        </p:nvSpPr>
        <p:spPr>
          <a:xfrm>
            <a:off x="887480" y="1278122"/>
            <a:ext cx="10967300" cy="1938992"/>
          </a:xfrm>
          <a:prstGeom prst="rect">
            <a:avLst/>
          </a:prstGeom>
        </p:spPr>
        <p:txBody>
          <a:bodyPr wrap="square">
            <a:spAutoFit/>
          </a:bodyPr>
          <a:lstStyle/>
          <a:p>
            <a:r>
              <a:rPr lang="en-US" sz="2400" b="1" dirty="0"/>
              <a:t>How should you react to both winning and losing, according to the poem?</a:t>
            </a:r>
          </a:p>
          <a:p>
            <a:r>
              <a:rPr lang="en-US" sz="2400" dirty="0"/>
              <a:t>a) Celebrate wins and avoid losses.</a:t>
            </a:r>
            <a:br>
              <a:rPr lang="en-US" sz="2400" dirty="0"/>
            </a:br>
            <a:r>
              <a:rPr lang="en-US" sz="2400" dirty="0"/>
              <a:t>b) Stay calm with both.</a:t>
            </a:r>
            <a:br>
              <a:rPr lang="en-US" sz="2400" dirty="0"/>
            </a:br>
            <a:r>
              <a:rPr lang="en-US" sz="2400" dirty="0"/>
              <a:t>c) Run from winning and face losses with fear.</a:t>
            </a:r>
            <a:br>
              <a:rPr lang="en-US" sz="2400" dirty="0"/>
            </a:br>
            <a:r>
              <a:rPr lang="en-US" sz="2400" dirty="0"/>
              <a:t>d) Enjoy wins and ignore losses.</a:t>
            </a:r>
          </a:p>
        </p:txBody>
      </p:sp>
      <p:sp>
        <p:nvSpPr>
          <p:cNvPr id="4" name="Rectangle 3">
            <a:extLst>
              <a:ext uri="{FF2B5EF4-FFF2-40B4-BE49-F238E27FC236}">
                <a16:creationId xmlns:a16="http://schemas.microsoft.com/office/drawing/2014/main" id="{A8183BDA-0F6C-4026-9186-9FB30F4C9060}"/>
              </a:ext>
            </a:extLst>
          </p:cNvPr>
          <p:cNvSpPr/>
          <p:nvPr/>
        </p:nvSpPr>
        <p:spPr>
          <a:xfrm>
            <a:off x="8889474" y="707631"/>
            <a:ext cx="1600845" cy="461665"/>
          </a:xfrm>
          <a:prstGeom prst="rect">
            <a:avLst/>
          </a:prstGeom>
          <a:noFill/>
          <a:ln>
            <a:solidFill>
              <a:srgbClr val="ED7D31">
                <a:lumMod val="75000"/>
              </a:srgbClr>
            </a:solidFill>
          </a:ln>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0"/>
                <a:solidFill>
                  <a:srgbClr val="ED7D31">
                    <a:lumMod val="50000"/>
                  </a:srgbClr>
                </a:solidFill>
                <a:effectLst>
                  <a:outerShdw blurRad="38100" dist="25400" dir="5400000" algn="ctr" rotWithShape="0">
                    <a:srgbClr val="6E747A">
                      <a:alpha val="43000"/>
                    </a:srgbClr>
                  </a:outerShdw>
                </a:effectLst>
                <a:uLnTx/>
                <a:uFillTx/>
                <a:latin typeface="Calibri"/>
              </a:rPr>
              <a:t>Stanza (2)</a:t>
            </a:r>
          </a:p>
        </p:txBody>
      </p:sp>
      <p:sp>
        <p:nvSpPr>
          <p:cNvPr id="5" name="Oval 4">
            <a:extLst>
              <a:ext uri="{FF2B5EF4-FFF2-40B4-BE49-F238E27FC236}">
                <a16:creationId xmlns:a16="http://schemas.microsoft.com/office/drawing/2014/main" id="{E0CC735B-9788-440B-AC26-29C004C573A1}"/>
              </a:ext>
            </a:extLst>
          </p:cNvPr>
          <p:cNvSpPr/>
          <p:nvPr/>
        </p:nvSpPr>
        <p:spPr>
          <a:xfrm>
            <a:off x="779542" y="2051675"/>
            <a:ext cx="462224" cy="391885"/>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06199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87480" y="444871"/>
            <a:ext cx="9206361" cy="615600"/>
          </a:xfrm>
        </p:spPr>
        <p:txBody>
          <a:bodyPr/>
          <a:lstStyle/>
          <a:p>
            <a:pPr algn="l"/>
            <a:r>
              <a:rPr lang="en-US" sz="4800" dirty="0"/>
              <a:t>Check You Understanding  - IRS</a:t>
            </a:r>
          </a:p>
        </p:txBody>
      </p:sp>
      <p:sp>
        <p:nvSpPr>
          <p:cNvPr id="2" name="Rectangle 1">
            <a:extLst>
              <a:ext uri="{FF2B5EF4-FFF2-40B4-BE49-F238E27FC236}">
                <a16:creationId xmlns:a16="http://schemas.microsoft.com/office/drawing/2014/main" id="{27DF55AD-743F-4C71-9749-86A978211BBF}"/>
              </a:ext>
            </a:extLst>
          </p:cNvPr>
          <p:cNvSpPr/>
          <p:nvPr/>
        </p:nvSpPr>
        <p:spPr>
          <a:xfrm>
            <a:off x="887480" y="1278122"/>
            <a:ext cx="10967300" cy="1938992"/>
          </a:xfrm>
          <a:prstGeom prst="rect">
            <a:avLst/>
          </a:prstGeom>
        </p:spPr>
        <p:txBody>
          <a:bodyPr wrap="square">
            <a:spAutoFit/>
          </a:bodyPr>
          <a:lstStyle/>
          <a:p>
            <a:pPr lvl="0" defTabSz="1219170">
              <a:buClr>
                <a:srgbClr val="000000"/>
              </a:buClr>
              <a:defRPr/>
            </a:pPr>
            <a:r>
              <a:rPr lang="en-US" sz="2400" b="1" dirty="0"/>
              <a:t>What is the main idea of this part of the poem "If—" by Rudyard Kipling?</a:t>
            </a:r>
            <a:br>
              <a:rPr kumimoji="0" lang="en-US" sz="2400" b="0" i="0" u="none" strike="noStrike" kern="1200" cap="none" spc="0" normalizeH="0" baseline="0" noProof="0" dirty="0">
                <a:ln>
                  <a:noFill/>
                </a:ln>
                <a:solidFill>
                  <a:srgbClr val="1C4587"/>
                </a:solidFill>
                <a:effectLst/>
                <a:uLnTx/>
                <a:uFillTx/>
                <a:latin typeface="Arial"/>
                <a:ea typeface="+mn-ea"/>
                <a:cs typeface="+mn-cs"/>
              </a:rPr>
            </a:br>
            <a:r>
              <a:rPr lang="en-US" sz="2400" dirty="0"/>
              <a:t>a) You should always avoid failure.</a:t>
            </a:r>
            <a:br>
              <a:rPr lang="en-US" sz="2400" dirty="0"/>
            </a:br>
            <a:r>
              <a:rPr lang="en-US" sz="2400" dirty="0"/>
              <a:t>b) It’s important to stay calm and strong in both good and bad times.</a:t>
            </a:r>
            <a:br>
              <a:rPr lang="en-US" sz="2400" dirty="0"/>
            </a:br>
            <a:r>
              <a:rPr lang="en-US" sz="2400" dirty="0"/>
              <a:t>c) Success is the most important thing in life.</a:t>
            </a:r>
            <a:br>
              <a:rPr lang="en-US" sz="2400" dirty="0"/>
            </a:br>
            <a:r>
              <a:rPr lang="en-US" sz="2400" dirty="0"/>
              <a:t>d) You should always win and never make mistakes.</a:t>
            </a:r>
            <a:endParaRPr kumimoji="0" lang="en-US" sz="2400" b="1" i="0" u="none" strike="noStrike" kern="0" cap="none" spc="0" normalizeH="0" baseline="0" noProof="0" dirty="0">
              <a:ln>
                <a:noFill/>
              </a:ln>
              <a:solidFill>
                <a:srgbClr val="0D0D0D"/>
              </a:solidFill>
              <a:effectLst/>
              <a:uLnTx/>
              <a:uFillTx/>
              <a:latin typeface="Söhne"/>
              <a:ea typeface="+mn-ea"/>
              <a:cs typeface="Arial"/>
              <a:sym typeface="Arial"/>
            </a:endParaRPr>
          </a:p>
        </p:txBody>
      </p:sp>
      <p:sp>
        <p:nvSpPr>
          <p:cNvPr id="4" name="Rectangle 3">
            <a:extLst>
              <a:ext uri="{FF2B5EF4-FFF2-40B4-BE49-F238E27FC236}">
                <a16:creationId xmlns:a16="http://schemas.microsoft.com/office/drawing/2014/main" id="{77905E8F-992E-4F50-AEEA-FCBE977DDAC1}"/>
              </a:ext>
            </a:extLst>
          </p:cNvPr>
          <p:cNvSpPr/>
          <p:nvPr/>
        </p:nvSpPr>
        <p:spPr>
          <a:xfrm>
            <a:off x="8889474" y="707631"/>
            <a:ext cx="1600845" cy="461665"/>
          </a:xfrm>
          <a:prstGeom prst="rect">
            <a:avLst/>
          </a:prstGeom>
          <a:noFill/>
          <a:ln>
            <a:solidFill>
              <a:srgbClr val="ED7D31">
                <a:lumMod val="75000"/>
              </a:srgbClr>
            </a:solidFill>
          </a:ln>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0"/>
                <a:solidFill>
                  <a:srgbClr val="ED7D31">
                    <a:lumMod val="50000"/>
                  </a:srgbClr>
                </a:solidFill>
                <a:effectLst>
                  <a:outerShdw blurRad="38100" dist="25400" dir="5400000" algn="ctr" rotWithShape="0">
                    <a:srgbClr val="6E747A">
                      <a:alpha val="43000"/>
                    </a:srgbClr>
                  </a:outerShdw>
                </a:effectLst>
                <a:uLnTx/>
                <a:uFillTx/>
                <a:latin typeface="Calibri"/>
              </a:rPr>
              <a:t>Stanza (2)</a:t>
            </a:r>
          </a:p>
        </p:txBody>
      </p:sp>
      <p:sp>
        <p:nvSpPr>
          <p:cNvPr id="5" name="Oval 4">
            <a:extLst>
              <a:ext uri="{FF2B5EF4-FFF2-40B4-BE49-F238E27FC236}">
                <a16:creationId xmlns:a16="http://schemas.microsoft.com/office/drawing/2014/main" id="{70F3033C-B43B-41E4-B208-29195CCBA98C}"/>
              </a:ext>
            </a:extLst>
          </p:cNvPr>
          <p:cNvSpPr/>
          <p:nvPr/>
        </p:nvSpPr>
        <p:spPr>
          <a:xfrm>
            <a:off x="789374" y="2051675"/>
            <a:ext cx="462224" cy="391885"/>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21495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87480" y="444871"/>
            <a:ext cx="9206361" cy="615600"/>
          </a:xfrm>
        </p:spPr>
        <p:txBody>
          <a:bodyPr/>
          <a:lstStyle/>
          <a:p>
            <a:pPr algn="l"/>
            <a:r>
              <a:rPr lang="en-US" sz="4800" dirty="0"/>
              <a:t>Check You Understanding  - IRS</a:t>
            </a:r>
          </a:p>
        </p:txBody>
      </p:sp>
      <p:sp>
        <p:nvSpPr>
          <p:cNvPr id="2" name="Rectangle 1">
            <a:extLst>
              <a:ext uri="{FF2B5EF4-FFF2-40B4-BE49-F238E27FC236}">
                <a16:creationId xmlns:a16="http://schemas.microsoft.com/office/drawing/2014/main" id="{27DF55AD-743F-4C71-9749-86A978211BBF}"/>
              </a:ext>
            </a:extLst>
          </p:cNvPr>
          <p:cNvSpPr/>
          <p:nvPr/>
        </p:nvSpPr>
        <p:spPr>
          <a:xfrm>
            <a:off x="887480" y="1278122"/>
            <a:ext cx="10967300" cy="1938992"/>
          </a:xfrm>
          <a:prstGeom prst="rect">
            <a:avLst/>
          </a:prstGeom>
        </p:spPr>
        <p:txBody>
          <a:bodyPr wrap="square">
            <a:spAutoFit/>
          </a:bodyPr>
          <a:lstStyle/>
          <a:p>
            <a:r>
              <a:rPr lang="en-US" sz="2000" b="1" dirty="0"/>
              <a:t>1. What is the author suggesting when he says, "And lose, and start again at your beginnings"?</a:t>
            </a:r>
          </a:p>
          <a:p>
            <a:r>
              <a:rPr lang="en-US" sz="2000" dirty="0"/>
              <a:t>A) Never take risks</a:t>
            </a:r>
          </a:p>
          <a:p>
            <a:r>
              <a:rPr lang="en-US" sz="2000" dirty="0"/>
              <a:t>B) Give up after failure</a:t>
            </a:r>
          </a:p>
          <a:p>
            <a:r>
              <a:rPr lang="en-US" sz="2000" dirty="0"/>
              <a:t>C) Start over without complaining after a loss</a:t>
            </a:r>
          </a:p>
          <a:p>
            <a:r>
              <a:rPr lang="en-US" sz="2000" dirty="0"/>
              <a:t>D) Blame others for your failures</a:t>
            </a:r>
          </a:p>
        </p:txBody>
      </p:sp>
      <p:sp>
        <p:nvSpPr>
          <p:cNvPr id="4" name="Rectangle 3">
            <a:extLst>
              <a:ext uri="{FF2B5EF4-FFF2-40B4-BE49-F238E27FC236}">
                <a16:creationId xmlns:a16="http://schemas.microsoft.com/office/drawing/2014/main" id="{77905E8F-992E-4F50-AEEA-FCBE977DDAC1}"/>
              </a:ext>
            </a:extLst>
          </p:cNvPr>
          <p:cNvSpPr/>
          <p:nvPr/>
        </p:nvSpPr>
        <p:spPr>
          <a:xfrm>
            <a:off x="8889474" y="707631"/>
            <a:ext cx="1600845" cy="461665"/>
          </a:xfrm>
          <a:prstGeom prst="rect">
            <a:avLst/>
          </a:prstGeom>
          <a:noFill/>
          <a:ln>
            <a:solidFill>
              <a:srgbClr val="ED7D31">
                <a:lumMod val="75000"/>
              </a:srgbClr>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0"/>
                <a:solidFill>
                  <a:srgbClr val="ED7D31">
                    <a:lumMod val="50000"/>
                  </a:srgbClr>
                </a:solidFill>
                <a:effectLst>
                  <a:outerShdw blurRad="38100" dist="25400" dir="5400000" algn="ctr" rotWithShape="0">
                    <a:srgbClr val="6E747A">
                      <a:alpha val="43000"/>
                    </a:srgbClr>
                  </a:outerShdw>
                </a:effectLst>
                <a:uLnTx/>
                <a:uFillTx/>
                <a:latin typeface="Calibri"/>
                <a:ea typeface="+mn-ea"/>
                <a:cs typeface="+mn-cs"/>
              </a:rPr>
              <a:t>Stanza (3)</a:t>
            </a:r>
          </a:p>
        </p:txBody>
      </p:sp>
      <p:sp>
        <p:nvSpPr>
          <p:cNvPr id="5" name="Oval 4">
            <a:extLst>
              <a:ext uri="{FF2B5EF4-FFF2-40B4-BE49-F238E27FC236}">
                <a16:creationId xmlns:a16="http://schemas.microsoft.com/office/drawing/2014/main" id="{D036F286-1B13-4F23-BC1E-A79ACBCF6040}"/>
              </a:ext>
            </a:extLst>
          </p:cNvPr>
          <p:cNvSpPr/>
          <p:nvPr/>
        </p:nvSpPr>
        <p:spPr>
          <a:xfrm>
            <a:off x="887480" y="2520752"/>
            <a:ext cx="462224" cy="350267"/>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17223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87480" y="444871"/>
            <a:ext cx="9206361" cy="615600"/>
          </a:xfrm>
        </p:spPr>
        <p:txBody>
          <a:bodyPr/>
          <a:lstStyle/>
          <a:p>
            <a:pPr algn="l"/>
            <a:r>
              <a:rPr lang="en-US" sz="4800" dirty="0"/>
              <a:t>Check You Understanding  - IRS</a:t>
            </a:r>
          </a:p>
        </p:txBody>
      </p:sp>
      <p:sp>
        <p:nvSpPr>
          <p:cNvPr id="2" name="Rectangle 1">
            <a:extLst>
              <a:ext uri="{FF2B5EF4-FFF2-40B4-BE49-F238E27FC236}">
                <a16:creationId xmlns:a16="http://schemas.microsoft.com/office/drawing/2014/main" id="{27DF55AD-743F-4C71-9749-86A978211BBF}"/>
              </a:ext>
            </a:extLst>
          </p:cNvPr>
          <p:cNvSpPr/>
          <p:nvPr/>
        </p:nvSpPr>
        <p:spPr>
          <a:xfrm>
            <a:off x="887480" y="1169296"/>
            <a:ext cx="11213080" cy="1938992"/>
          </a:xfrm>
          <a:prstGeom prst="rect">
            <a:avLst/>
          </a:prstGeom>
        </p:spPr>
        <p:txBody>
          <a:bodyPr wrap="square">
            <a:spAutoFit/>
          </a:bodyPr>
          <a:lstStyle/>
          <a:p>
            <a:r>
              <a:rPr lang="en-US" sz="2000" b="1" dirty="0"/>
              <a:t>2. What does the phrase "hold on when there is nothing in you" suggest?</a:t>
            </a:r>
          </a:p>
          <a:p>
            <a:endParaRPr lang="en-US" sz="2000" dirty="0"/>
          </a:p>
          <a:p>
            <a:r>
              <a:rPr lang="en-US" sz="2000" dirty="0"/>
              <a:t>A) You should never quit even when exhausted</a:t>
            </a:r>
          </a:p>
          <a:p>
            <a:r>
              <a:rPr lang="en-US" sz="2000" dirty="0"/>
              <a:t>B) You should ask for help when you're tired</a:t>
            </a:r>
          </a:p>
          <a:p>
            <a:r>
              <a:rPr lang="en-US" sz="2000" dirty="0"/>
              <a:t>C) Physical strength is more important than mental strength</a:t>
            </a:r>
          </a:p>
          <a:p>
            <a:r>
              <a:rPr lang="en-US" sz="2000" dirty="0"/>
              <a:t>D) Success comes easily</a:t>
            </a:r>
          </a:p>
        </p:txBody>
      </p:sp>
      <p:sp>
        <p:nvSpPr>
          <p:cNvPr id="4" name="Rectangle 3">
            <a:extLst>
              <a:ext uri="{FF2B5EF4-FFF2-40B4-BE49-F238E27FC236}">
                <a16:creationId xmlns:a16="http://schemas.microsoft.com/office/drawing/2014/main" id="{77905E8F-992E-4F50-AEEA-FCBE977DDAC1}"/>
              </a:ext>
            </a:extLst>
          </p:cNvPr>
          <p:cNvSpPr/>
          <p:nvPr/>
        </p:nvSpPr>
        <p:spPr>
          <a:xfrm>
            <a:off x="8889474" y="707631"/>
            <a:ext cx="1600845" cy="461665"/>
          </a:xfrm>
          <a:prstGeom prst="rect">
            <a:avLst/>
          </a:prstGeom>
          <a:noFill/>
          <a:ln>
            <a:solidFill>
              <a:srgbClr val="ED7D31">
                <a:lumMod val="75000"/>
              </a:srgbClr>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0"/>
                <a:solidFill>
                  <a:srgbClr val="ED7D31">
                    <a:lumMod val="50000"/>
                  </a:srgbClr>
                </a:solidFill>
                <a:effectLst>
                  <a:outerShdw blurRad="38100" dist="25400" dir="5400000" algn="ctr" rotWithShape="0">
                    <a:srgbClr val="6E747A">
                      <a:alpha val="43000"/>
                    </a:srgbClr>
                  </a:outerShdw>
                </a:effectLst>
                <a:uLnTx/>
                <a:uFillTx/>
                <a:latin typeface="Calibri"/>
                <a:ea typeface="+mn-ea"/>
                <a:cs typeface="+mn-cs"/>
              </a:rPr>
              <a:t>Stanza (3)</a:t>
            </a:r>
          </a:p>
        </p:txBody>
      </p:sp>
      <p:sp>
        <p:nvSpPr>
          <p:cNvPr id="5" name="Oval 4">
            <a:extLst>
              <a:ext uri="{FF2B5EF4-FFF2-40B4-BE49-F238E27FC236}">
                <a16:creationId xmlns:a16="http://schemas.microsoft.com/office/drawing/2014/main" id="{67BD2125-E546-45D6-B279-1F1C1E60D706}"/>
              </a:ext>
            </a:extLst>
          </p:cNvPr>
          <p:cNvSpPr/>
          <p:nvPr/>
        </p:nvSpPr>
        <p:spPr>
          <a:xfrm>
            <a:off x="789374" y="1746907"/>
            <a:ext cx="462224" cy="391885"/>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95636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87480" y="444871"/>
            <a:ext cx="9206361" cy="615600"/>
          </a:xfrm>
        </p:spPr>
        <p:txBody>
          <a:bodyPr/>
          <a:lstStyle/>
          <a:p>
            <a:pPr algn="l"/>
            <a:r>
              <a:rPr lang="en-US" sz="4800" dirty="0"/>
              <a:t>Check You Understanding  - IRS</a:t>
            </a:r>
          </a:p>
        </p:txBody>
      </p:sp>
      <p:sp>
        <p:nvSpPr>
          <p:cNvPr id="2" name="Rectangle 1">
            <a:extLst>
              <a:ext uri="{FF2B5EF4-FFF2-40B4-BE49-F238E27FC236}">
                <a16:creationId xmlns:a16="http://schemas.microsoft.com/office/drawing/2014/main" id="{27DF55AD-743F-4C71-9749-86A978211BBF}"/>
              </a:ext>
            </a:extLst>
          </p:cNvPr>
          <p:cNvSpPr/>
          <p:nvPr/>
        </p:nvSpPr>
        <p:spPr>
          <a:xfrm>
            <a:off x="887480" y="1278122"/>
            <a:ext cx="10967300" cy="1938992"/>
          </a:xfrm>
          <a:prstGeom prst="rect">
            <a:avLst/>
          </a:prstGeom>
        </p:spPr>
        <p:txBody>
          <a:bodyPr wrap="square">
            <a:spAutoFit/>
          </a:bodyPr>
          <a:lstStyle/>
          <a:p>
            <a:r>
              <a:rPr lang="en-US" sz="2400" b="1" dirty="0"/>
              <a:t>3. What is the main idea of this stanza?</a:t>
            </a:r>
          </a:p>
          <a:p>
            <a:r>
              <a:rPr lang="en-US" sz="2400" dirty="0"/>
              <a:t>A) Taking risks in life is unnecessary</a:t>
            </a:r>
          </a:p>
          <a:p>
            <a:r>
              <a:rPr lang="en-US" sz="2400" dirty="0"/>
              <a:t>B) One should persevere through challenges and failures without complaining</a:t>
            </a:r>
          </a:p>
          <a:p>
            <a:r>
              <a:rPr lang="en-US" sz="2400" dirty="0"/>
              <a:t>C) Winning is the most important thing in life</a:t>
            </a:r>
          </a:p>
          <a:p>
            <a:r>
              <a:rPr lang="en-US" sz="2400" dirty="0"/>
              <a:t>D) It’s better to avoid difficult situations</a:t>
            </a:r>
          </a:p>
        </p:txBody>
      </p:sp>
      <p:sp>
        <p:nvSpPr>
          <p:cNvPr id="4" name="Rectangle 3">
            <a:extLst>
              <a:ext uri="{FF2B5EF4-FFF2-40B4-BE49-F238E27FC236}">
                <a16:creationId xmlns:a16="http://schemas.microsoft.com/office/drawing/2014/main" id="{77905E8F-992E-4F50-AEEA-FCBE977DDAC1}"/>
              </a:ext>
            </a:extLst>
          </p:cNvPr>
          <p:cNvSpPr/>
          <p:nvPr/>
        </p:nvSpPr>
        <p:spPr>
          <a:xfrm>
            <a:off x="8889474" y="707631"/>
            <a:ext cx="1600845" cy="461665"/>
          </a:xfrm>
          <a:prstGeom prst="rect">
            <a:avLst/>
          </a:prstGeom>
          <a:noFill/>
          <a:ln>
            <a:solidFill>
              <a:srgbClr val="ED7D31">
                <a:lumMod val="75000"/>
              </a:srgbClr>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0"/>
                <a:solidFill>
                  <a:srgbClr val="ED7D31">
                    <a:lumMod val="50000"/>
                  </a:srgbClr>
                </a:solidFill>
                <a:effectLst>
                  <a:outerShdw blurRad="38100" dist="25400" dir="5400000" algn="ctr" rotWithShape="0">
                    <a:srgbClr val="6E747A">
                      <a:alpha val="43000"/>
                    </a:srgbClr>
                  </a:outerShdw>
                </a:effectLst>
                <a:uLnTx/>
                <a:uFillTx/>
                <a:latin typeface="Calibri"/>
                <a:ea typeface="+mn-ea"/>
                <a:cs typeface="+mn-cs"/>
              </a:rPr>
              <a:t>Stanza (3)</a:t>
            </a:r>
          </a:p>
        </p:txBody>
      </p:sp>
      <p:sp>
        <p:nvSpPr>
          <p:cNvPr id="5" name="Oval 4">
            <a:extLst>
              <a:ext uri="{FF2B5EF4-FFF2-40B4-BE49-F238E27FC236}">
                <a16:creationId xmlns:a16="http://schemas.microsoft.com/office/drawing/2014/main" id="{B0168C2B-FBC2-4C62-8309-C23427EF0EEF}"/>
              </a:ext>
            </a:extLst>
          </p:cNvPr>
          <p:cNvSpPr/>
          <p:nvPr/>
        </p:nvSpPr>
        <p:spPr>
          <a:xfrm>
            <a:off x="887480" y="2051675"/>
            <a:ext cx="462224" cy="391885"/>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25126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FAD1EB4-5F35-4AC9-85B3-8F505F5A8BFA}"/>
              </a:ext>
            </a:extLst>
          </p:cNvPr>
          <p:cNvSpPr txBox="1">
            <a:spLocks/>
          </p:cNvSpPr>
          <p:nvPr/>
        </p:nvSpPr>
        <p:spPr>
          <a:xfrm>
            <a:off x="1949216" y="805996"/>
            <a:ext cx="7620497" cy="615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Itim"/>
              <a:buNone/>
              <a:defRPr sz="6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9pPr>
          </a:lstStyle>
          <a:p>
            <a:pPr marL="0" marR="0" lvl="0" indent="0" algn="l" defTabSz="1219170" rtl="0" eaLnBrk="1" fontAlgn="auto" latinLnBrk="0" hangingPunct="1">
              <a:lnSpc>
                <a:spcPct val="100000"/>
              </a:lnSpc>
              <a:spcBef>
                <a:spcPts val="0"/>
              </a:spcBef>
              <a:spcAft>
                <a:spcPts val="0"/>
              </a:spcAft>
              <a:buClr>
                <a:srgbClr val="1C4587"/>
              </a:buClr>
              <a:buSzPts val="2400"/>
              <a:buFont typeface="Itim"/>
              <a:buNone/>
              <a:tabLst/>
              <a:defRPr/>
            </a:pPr>
            <a:r>
              <a:rPr kumimoji="0" lang="en-US" sz="4267" b="1" i="0" u="none" strike="noStrike" kern="0" cap="none" spc="0" normalizeH="0" baseline="0" noProof="0" dirty="0">
                <a:ln>
                  <a:noFill/>
                </a:ln>
                <a:solidFill>
                  <a:srgbClr val="1C4587"/>
                </a:solidFill>
                <a:effectLst/>
                <a:uLnTx/>
                <a:uFillTx/>
                <a:latin typeface="Itim"/>
                <a:sym typeface="Itim"/>
              </a:rPr>
              <a:t>Challenge Yourself- Buzz IN  </a:t>
            </a:r>
          </a:p>
        </p:txBody>
      </p:sp>
      <p:pic>
        <p:nvPicPr>
          <p:cNvPr id="5" name="Picture 2" descr="10 ways to challenge your brain | Brain art, Brain drawing, Clip art  pictures">
            <a:extLst>
              <a:ext uri="{FF2B5EF4-FFF2-40B4-BE49-F238E27FC236}">
                <a16:creationId xmlns:a16="http://schemas.microsoft.com/office/drawing/2014/main" id="{755B881F-6657-4F6C-8C28-3E0F509E1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9713" y="0"/>
            <a:ext cx="2428948" cy="28431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305B47E3-3D59-42FF-A3C5-1EFBABF6052A}"/>
              </a:ext>
            </a:extLst>
          </p:cNvPr>
          <p:cNvSpPr>
            <a:spLocks noGrp="1"/>
          </p:cNvSpPr>
          <p:nvPr>
            <p:ph type="title"/>
          </p:nvPr>
        </p:nvSpPr>
        <p:spPr>
          <a:xfrm>
            <a:off x="916551" y="1835592"/>
            <a:ext cx="8857456" cy="1007600"/>
          </a:xfrm>
        </p:spPr>
        <p:txBody>
          <a:bodyPr/>
          <a:lstStyle/>
          <a:p>
            <a:r>
              <a:rPr lang="en-US" sz="2400" dirty="0">
                <a:solidFill>
                  <a:srgbClr val="FF0000"/>
                </a:solidFill>
              </a:rPr>
              <a:t>What does the repetition in the phrase "If you can..." indicate?</a:t>
            </a:r>
          </a:p>
        </p:txBody>
      </p:sp>
      <p:sp>
        <p:nvSpPr>
          <p:cNvPr id="2" name="Rectangle 1">
            <a:extLst>
              <a:ext uri="{FF2B5EF4-FFF2-40B4-BE49-F238E27FC236}">
                <a16:creationId xmlns:a16="http://schemas.microsoft.com/office/drawing/2014/main" id="{6A5D2A26-B97F-4C64-B10E-2CA2B1FBE7D4}"/>
              </a:ext>
            </a:extLst>
          </p:cNvPr>
          <p:cNvSpPr/>
          <p:nvPr/>
        </p:nvSpPr>
        <p:spPr>
          <a:xfrm>
            <a:off x="1646476" y="3211468"/>
            <a:ext cx="778412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4587"/>
                </a:solidFill>
                <a:effectLst/>
                <a:uLnTx/>
                <a:uFillTx/>
                <a:latin typeface="Arial"/>
                <a:ea typeface="+mn-ea"/>
                <a:cs typeface="+mn-cs"/>
              </a:rPr>
              <a:t>It highlights the various qualities and challenges one must face to succeed.</a:t>
            </a:r>
            <a:endParaRPr kumimoji="0" lang="en-GB" sz="1800" b="0" i="0" u="none" strike="noStrike" kern="1200" cap="none" spc="0" normalizeH="0" baseline="0" noProof="0" dirty="0">
              <a:ln>
                <a:noFill/>
              </a:ln>
              <a:solidFill>
                <a:srgbClr val="1C4587"/>
              </a:solidFill>
              <a:effectLst/>
              <a:uLnTx/>
              <a:uFillTx/>
              <a:latin typeface="Arial"/>
              <a:ea typeface="+mn-ea"/>
              <a:cs typeface="+mn-cs"/>
            </a:endParaRPr>
          </a:p>
        </p:txBody>
      </p:sp>
    </p:spTree>
    <p:extLst>
      <p:ext uri="{BB962C8B-B14F-4D97-AF65-F5344CB8AC3E}">
        <p14:creationId xmlns:p14="http://schemas.microsoft.com/office/powerpoint/2010/main" val="305895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787303-5C7C-42EC-A8FE-806A2F4000FB}"/>
              </a:ext>
            </a:extLst>
          </p:cNvPr>
          <p:cNvSpPr/>
          <p:nvPr/>
        </p:nvSpPr>
        <p:spPr>
          <a:xfrm>
            <a:off x="289438" y="1707218"/>
            <a:ext cx="9552652" cy="2343655"/>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srgbClr val="1C4587"/>
                </a:solidFill>
                <a:effectLst/>
                <a:uLnTx/>
                <a:uFillTx/>
                <a:latin typeface="Arial"/>
                <a:ea typeface="+mn-ea"/>
                <a:cs typeface="+mn-cs"/>
              </a:rPr>
              <a:t>Her </a:t>
            </a:r>
            <a:r>
              <a:rPr kumimoji="0" lang="en-US" sz="2000" b="1" i="0" u="sng" strike="noStrike" kern="1200" cap="none" spc="0" normalizeH="0" baseline="0" noProof="0" dirty="0">
                <a:ln>
                  <a:noFill/>
                </a:ln>
                <a:solidFill>
                  <a:srgbClr val="1C4587"/>
                </a:solidFill>
                <a:effectLst/>
                <a:uLnTx/>
                <a:uFillTx/>
                <a:latin typeface="Arial"/>
                <a:ea typeface="+mn-ea"/>
                <a:cs typeface="+mn-cs"/>
              </a:rPr>
              <a:t>smile is  sunshine </a:t>
            </a:r>
            <a:r>
              <a:rPr kumimoji="0" lang="en-US" sz="2000" b="1" i="0" u="none" strike="noStrike" kern="1200" cap="none" spc="0" normalizeH="0" baseline="0" noProof="0" dirty="0">
                <a:ln>
                  <a:noFill/>
                </a:ln>
                <a:solidFill>
                  <a:srgbClr val="1C4587"/>
                </a:solidFill>
                <a:effectLst/>
                <a:uLnTx/>
                <a:uFillTx/>
                <a:latin typeface="Arial"/>
                <a:ea typeface="+mn-ea"/>
                <a:cs typeface="+mn-cs"/>
              </a:rPr>
              <a:t>on a cloudy day. __________.</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srgbClr val="1C4587"/>
                </a:solidFill>
                <a:effectLst/>
                <a:uLnTx/>
                <a:uFillTx/>
                <a:latin typeface="Arial"/>
                <a:ea typeface="+mn-ea"/>
                <a:cs typeface="+mn-cs"/>
              </a:rPr>
              <a:t>In the second </a:t>
            </a:r>
            <a:r>
              <a:rPr kumimoji="0" lang="en-US" sz="2000" b="1" i="0" u="sng" strike="noStrike" kern="1200" cap="none" spc="0" normalizeH="0" baseline="0" noProof="0" dirty="0">
                <a:ln>
                  <a:noFill/>
                </a:ln>
                <a:solidFill>
                  <a:srgbClr val="1C4587"/>
                </a:solidFill>
                <a:effectLst/>
                <a:uLnTx/>
                <a:uFillTx/>
                <a:latin typeface="Arial"/>
                <a:ea typeface="+mn-ea"/>
                <a:cs typeface="+mn-cs"/>
              </a:rPr>
              <a:t>group of lines</a:t>
            </a:r>
            <a:r>
              <a:rPr kumimoji="0" lang="en-US" sz="2000" b="1" i="0" u="none" strike="noStrike" kern="1200" cap="none" spc="0" normalizeH="0" baseline="0" noProof="0" dirty="0">
                <a:ln>
                  <a:noFill/>
                </a:ln>
                <a:solidFill>
                  <a:srgbClr val="1C4587"/>
                </a:solidFill>
                <a:effectLst/>
                <a:uLnTx/>
                <a:uFillTx/>
                <a:latin typeface="Arial"/>
                <a:ea typeface="+mn-ea"/>
                <a:cs typeface="+mn-cs"/>
              </a:rPr>
              <a:t>, the poet describes the setting sun. ____________.</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srgbClr val="1C4587"/>
                </a:solidFill>
                <a:effectLst/>
                <a:uLnTx/>
                <a:uFillTx/>
                <a:latin typeface="Arial"/>
                <a:ea typeface="+mn-ea"/>
                <a:cs typeface="+mn-cs"/>
              </a:rPr>
              <a:t>The song’s chorus is </a:t>
            </a:r>
            <a:r>
              <a:rPr kumimoji="0" lang="en-US" sz="2000" b="1" i="0" u="sng" strike="noStrike" kern="1200" cap="none" spc="0" normalizeH="0" baseline="0" noProof="0" dirty="0">
                <a:ln>
                  <a:noFill/>
                </a:ln>
                <a:solidFill>
                  <a:srgbClr val="1C4587"/>
                </a:solidFill>
                <a:effectLst/>
                <a:uLnTx/>
                <a:uFillTx/>
                <a:latin typeface="Arial"/>
                <a:ea typeface="+mn-ea"/>
                <a:cs typeface="+mn-cs"/>
              </a:rPr>
              <a:t>repeated</a:t>
            </a:r>
            <a:r>
              <a:rPr kumimoji="0" lang="en-US" sz="2000" b="1" i="0" u="none" strike="noStrike" kern="1200" cap="none" spc="0" normalizeH="0" baseline="0" noProof="0" dirty="0">
                <a:ln>
                  <a:noFill/>
                </a:ln>
                <a:solidFill>
                  <a:srgbClr val="1C4587"/>
                </a:solidFill>
                <a:effectLst/>
                <a:uLnTx/>
                <a:uFillTx/>
                <a:latin typeface="Arial"/>
                <a:ea typeface="+mn-ea"/>
                <a:cs typeface="+mn-cs"/>
              </a:rPr>
              <a:t> to make the words </a:t>
            </a:r>
          </a:p>
          <a:p>
            <a:pPr marR="0" lvl="0" algn="l" defTabSz="914400" rtl="0" eaLnBrk="1" fontAlgn="auto" latinLnBrk="0" hangingPunct="1">
              <a:lnSpc>
                <a:spcPct val="150000"/>
              </a:lnSpc>
              <a:spcBef>
                <a:spcPts val="0"/>
              </a:spcBef>
              <a:spcAft>
                <a:spcPts val="0"/>
              </a:spcAft>
              <a:buClrTx/>
              <a:buSzTx/>
              <a:tabLst/>
              <a:defRPr/>
            </a:pPr>
            <a:r>
              <a:rPr lang="en-US" sz="2000" b="1" dirty="0">
                <a:solidFill>
                  <a:srgbClr val="1C4587"/>
                </a:solidFill>
                <a:latin typeface="Arial"/>
              </a:rPr>
              <a:t>       </a:t>
            </a:r>
            <a:r>
              <a:rPr kumimoji="0" lang="en-US" sz="2000" b="1" i="0" u="none" strike="noStrike" kern="1200" cap="none" spc="0" normalizeH="0" baseline="0" noProof="0" dirty="0">
                <a:ln>
                  <a:noFill/>
                </a:ln>
                <a:solidFill>
                  <a:srgbClr val="1C4587"/>
                </a:solidFill>
                <a:effectLst/>
                <a:uLnTx/>
                <a:uFillTx/>
                <a:latin typeface="Arial"/>
                <a:ea typeface="+mn-ea"/>
                <a:cs typeface="+mn-cs"/>
              </a:rPr>
              <a:t>stick in your head. _____________.</a:t>
            </a:r>
            <a:endParaRPr kumimoji="0" lang="en-GB" sz="2000" b="1" i="0" u="none" strike="noStrike" kern="1200" cap="none" spc="0" normalizeH="0" baseline="0" noProof="0" dirty="0">
              <a:ln>
                <a:noFill/>
              </a:ln>
              <a:solidFill>
                <a:srgbClr val="1C4587"/>
              </a:solidFill>
              <a:effectLst/>
              <a:uLnTx/>
              <a:uFillTx/>
              <a:latin typeface="Arial"/>
              <a:ea typeface="+mn-ea"/>
              <a:cs typeface="+mn-cs"/>
            </a:endParaRPr>
          </a:p>
        </p:txBody>
      </p:sp>
      <p:graphicFrame>
        <p:nvGraphicFramePr>
          <p:cNvPr id="3" name="Table 2">
            <a:extLst>
              <a:ext uri="{FF2B5EF4-FFF2-40B4-BE49-F238E27FC236}">
                <a16:creationId xmlns:a16="http://schemas.microsoft.com/office/drawing/2014/main" id="{1A677FAC-40BE-4AFD-839C-4B34E05D6077}"/>
              </a:ext>
            </a:extLst>
          </p:cNvPr>
          <p:cNvGraphicFramePr>
            <a:graphicFrameLocks noGrp="1"/>
          </p:cNvGraphicFramePr>
          <p:nvPr>
            <p:extLst/>
          </p:nvPr>
        </p:nvGraphicFramePr>
        <p:xfrm>
          <a:off x="785975" y="998909"/>
          <a:ext cx="3825354" cy="375984"/>
        </p:xfrm>
        <a:graphic>
          <a:graphicData uri="http://schemas.openxmlformats.org/drawingml/2006/table">
            <a:tbl>
              <a:tblPr firstRow="1" bandRow="1">
                <a:tableStyleId>{5C22544A-7EE6-4342-B048-85BDC9FD1C3A}</a:tableStyleId>
              </a:tblPr>
              <a:tblGrid>
                <a:gridCol w="3825354">
                  <a:extLst>
                    <a:ext uri="{9D8B030D-6E8A-4147-A177-3AD203B41FA5}">
                      <a16:colId xmlns:a16="http://schemas.microsoft.com/office/drawing/2014/main" val="1775042607"/>
                    </a:ext>
                  </a:extLst>
                </a:gridCol>
              </a:tblGrid>
              <a:tr h="370840">
                <a:tc>
                  <a:txBody>
                    <a:bodyPr/>
                    <a:lstStyle/>
                    <a:p>
                      <a:r>
                        <a:rPr lang="en-GB" dirty="0">
                          <a:solidFill>
                            <a:schemeClr val="tx1"/>
                          </a:solidFill>
                        </a:rPr>
                        <a:t>stanza, repetition , metaphor </a:t>
                      </a:r>
                    </a:p>
                  </a:txBody>
                  <a:tcPr/>
                </a:tc>
                <a:extLst>
                  <a:ext uri="{0D108BD9-81ED-4DB2-BD59-A6C34878D82A}">
                    <a16:rowId xmlns:a16="http://schemas.microsoft.com/office/drawing/2014/main" val="1371666718"/>
                  </a:ext>
                </a:extLst>
              </a:tr>
            </a:tbl>
          </a:graphicData>
        </a:graphic>
      </p:graphicFrame>
      <p:sp>
        <p:nvSpPr>
          <p:cNvPr id="2" name="Rectangle 1">
            <a:extLst>
              <a:ext uri="{FF2B5EF4-FFF2-40B4-BE49-F238E27FC236}">
                <a16:creationId xmlns:a16="http://schemas.microsoft.com/office/drawing/2014/main" id="{11701421-42D8-4D57-8FDF-A29C9543785D}"/>
              </a:ext>
            </a:extLst>
          </p:cNvPr>
          <p:cNvSpPr/>
          <p:nvPr/>
        </p:nvSpPr>
        <p:spPr>
          <a:xfrm>
            <a:off x="1023004" y="2694379"/>
            <a:ext cx="864339" cy="369332"/>
          </a:xfrm>
          <a:prstGeom prst="rect">
            <a:avLst/>
          </a:prstGeom>
        </p:spPr>
        <p:txBody>
          <a:bodyPr wrap="none">
            <a:spAutoFit/>
          </a:bodyPr>
          <a:lstStyle/>
          <a:p>
            <a:r>
              <a:rPr lang="en-GB" dirty="0">
                <a:solidFill>
                  <a:srgbClr val="FF0000"/>
                </a:solidFill>
              </a:rPr>
              <a:t>stanza</a:t>
            </a:r>
          </a:p>
        </p:txBody>
      </p:sp>
      <p:sp>
        <p:nvSpPr>
          <p:cNvPr id="4" name="Rectangle 3">
            <a:extLst>
              <a:ext uri="{FF2B5EF4-FFF2-40B4-BE49-F238E27FC236}">
                <a16:creationId xmlns:a16="http://schemas.microsoft.com/office/drawing/2014/main" id="{627F2163-2FE6-4EFB-9F3E-4F691CCE89CF}"/>
              </a:ext>
            </a:extLst>
          </p:cNvPr>
          <p:cNvSpPr/>
          <p:nvPr/>
        </p:nvSpPr>
        <p:spPr>
          <a:xfrm>
            <a:off x="5556969" y="1803663"/>
            <a:ext cx="1274708" cy="379656"/>
          </a:xfrm>
          <a:prstGeom prst="rect">
            <a:avLst/>
          </a:prstGeom>
        </p:spPr>
        <p:txBody>
          <a:bodyPr wrap="none">
            <a:spAutoFit/>
          </a:bodyPr>
          <a:lstStyle/>
          <a:p>
            <a:r>
              <a:rPr lang="en-GB" sz="1867" b="1" kern="0" dirty="0">
                <a:solidFill>
                  <a:srgbClr val="FF0000"/>
                </a:solidFill>
                <a:sym typeface="Arial"/>
              </a:rPr>
              <a:t>metaphor</a:t>
            </a:r>
            <a:endParaRPr lang="en-GB" dirty="0">
              <a:solidFill>
                <a:srgbClr val="FF0000"/>
              </a:solidFill>
            </a:endParaRPr>
          </a:p>
        </p:txBody>
      </p:sp>
      <p:sp>
        <p:nvSpPr>
          <p:cNvPr id="5" name="Rectangle 4">
            <a:extLst>
              <a:ext uri="{FF2B5EF4-FFF2-40B4-BE49-F238E27FC236}">
                <a16:creationId xmlns:a16="http://schemas.microsoft.com/office/drawing/2014/main" id="{93CFFF4C-E11D-4F0F-9481-26B8210EFBD9}"/>
              </a:ext>
            </a:extLst>
          </p:cNvPr>
          <p:cNvSpPr/>
          <p:nvPr/>
        </p:nvSpPr>
        <p:spPr>
          <a:xfrm>
            <a:off x="3316920" y="3558966"/>
            <a:ext cx="1133644" cy="369332"/>
          </a:xfrm>
          <a:prstGeom prst="rect">
            <a:avLst/>
          </a:prstGeom>
        </p:spPr>
        <p:txBody>
          <a:bodyPr wrap="none">
            <a:spAutoFit/>
          </a:bodyPr>
          <a:lstStyle/>
          <a:p>
            <a:r>
              <a:rPr lang="en-GB" dirty="0">
                <a:solidFill>
                  <a:srgbClr val="FF0000"/>
                </a:solidFill>
              </a:rPr>
              <a:t>repetition</a:t>
            </a:r>
          </a:p>
        </p:txBody>
      </p:sp>
    </p:spTree>
    <p:extLst>
      <p:ext uri="{BB962C8B-B14F-4D97-AF65-F5344CB8AC3E}">
        <p14:creationId xmlns:p14="http://schemas.microsoft.com/office/powerpoint/2010/main" val="5798301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5439DF-54B9-4B90-B402-D36A5FA755FA}"/>
              </a:ext>
            </a:extLst>
          </p:cNvPr>
          <p:cNvSpPr/>
          <p:nvPr/>
        </p:nvSpPr>
        <p:spPr>
          <a:xfrm>
            <a:off x="558799" y="2683322"/>
            <a:ext cx="10703367" cy="3539430"/>
          </a:xfrm>
          <a:prstGeom prst="rect">
            <a:avLst/>
          </a:prstGeom>
        </p:spPr>
        <p:txBody>
          <a:bodyPr wrap="square">
            <a:spAutoFit/>
          </a:bodyPr>
          <a:lstStyle/>
          <a:p>
            <a:br>
              <a:rPr lang="en-US" sz="1600" b="1" dirty="0"/>
            </a:br>
            <a:r>
              <a:rPr lang="en-US" sz="1600" b="1" dirty="0"/>
              <a:t>1. In the first stanza, what should you do when others doubt you?</a:t>
            </a:r>
            <a:br>
              <a:rPr lang="en-US" sz="1600" b="1" dirty="0"/>
            </a:br>
            <a:r>
              <a:rPr lang="en-US" sz="1600" b="1" dirty="0"/>
              <a:t>a) Get upset and stop trying</a:t>
            </a:r>
            <a:br>
              <a:rPr lang="en-US" sz="1600" b="1" dirty="0"/>
            </a:br>
            <a:r>
              <a:rPr lang="en-US" sz="1600" b="1" dirty="0">
                <a:solidFill>
                  <a:srgbClr val="FF0000"/>
                </a:solidFill>
              </a:rPr>
              <a:t>b) Trust yourself but understand their doubts</a:t>
            </a:r>
            <a:br>
              <a:rPr lang="en-US" sz="1600" b="1" dirty="0"/>
            </a:br>
            <a:br>
              <a:rPr lang="en-US" sz="1600" b="1" dirty="0"/>
            </a:br>
            <a:r>
              <a:rPr lang="en-US" sz="1600" b="1" dirty="0"/>
              <a:t>2. According to the first stanza, what should you avoid doing when people lie about you?</a:t>
            </a:r>
            <a:br>
              <a:rPr lang="en-US" sz="1600" b="1" dirty="0"/>
            </a:br>
            <a:r>
              <a:rPr lang="en-US" sz="1600" b="1" dirty="0">
                <a:solidFill>
                  <a:srgbClr val="FF0000"/>
                </a:solidFill>
              </a:rPr>
              <a:t>a) Be truthful and not lower yourself to lying</a:t>
            </a:r>
            <a:br>
              <a:rPr lang="en-US" sz="1600" b="1" dirty="0"/>
            </a:br>
            <a:r>
              <a:rPr lang="en-US" sz="1600" b="1" dirty="0"/>
              <a:t>b) Run away from the situation</a:t>
            </a:r>
            <a:br>
              <a:rPr lang="en-US" sz="1600" b="1" dirty="0"/>
            </a:br>
            <a:br>
              <a:rPr lang="en-US" sz="1600" b="1" dirty="0"/>
            </a:br>
            <a:r>
              <a:rPr lang="en-US" sz="1600" b="1" dirty="0"/>
              <a:t>3. What should you do when people hate you, according to the first stanza?</a:t>
            </a:r>
            <a:br>
              <a:rPr lang="en-US" sz="1600" b="1" dirty="0"/>
            </a:br>
            <a:r>
              <a:rPr lang="en-US" sz="1600" b="1" dirty="0"/>
              <a:t>a) Pretend to be their friend</a:t>
            </a:r>
            <a:br>
              <a:rPr lang="en-US" sz="1600" b="1" dirty="0"/>
            </a:br>
            <a:r>
              <a:rPr lang="en-US" sz="1600" b="1" dirty="0">
                <a:solidFill>
                  <a:srgbClr val="FF0000"/>
                </a:solidFill>
              </a:rPr>
              <a:t>b) Stay calm and not return the hate</a:t>
            </a:r>
            <a:br>
              <a:rPr lang="en-US" sz="1600" b="1" dirty="0"/>
            </a:br>
            <a:br>
              <a:rPr lang="en-US" sz="1600" b="1" dirty="0"/>
            </a:br>
            <a:endParaRPr lang="en-US" sz="1600" b="1" dirty="0"/>
          </a:p>
        </p:txBody>
      </p:sp>
      <p:pic>
        <p:nvPicPr>
          <p:cNvPr id="5" name="Picture 2" descr="Exit Tickets - Check-in on the Way Out - Socrative">
            <a:extLst>
              <a:ext uri="{FF2B5EF4-FFF2-40B4-BE49-F238E27FC236}">
                <a16:creationId xmlns:a16="http://schemas.microsoft.com/office/drawing/2014/main" id="{CF51A02B-9AB1-48B6-9600-C4A496448D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6400" y="302336"/>
            <a:ext cx="5593391" cy="189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314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90"/>
        <p:cNvGrpSpPr/>
        <p:nvPr/>
      </p:nvGrpSpPr>
      <p:grpSpPr>
        <a:xfrm>
          <a:off x="0" y="0"/>
          <a:ext cx="0" cy="0"/>
          <a:chOff x="0" y="0"/>
          <a:chExt cx="0" cy="0"/>
        </a:xfrm>
      </p:grpSpPr>
      <p:sp>
        <p:nvSpPr>
          <p:cNvPr id="791" name="Google Shape;791;p29"/>
          <p:cNvSpPr txBox="1">
            <a:spLocks noGrp="1"/>
          </p:cNvSpPr>
          <p:nvPr>
            <p:ph type="ctrTitle"/>
          </p:nvPr>
        </p:nvSpPr>
        <p:spPr>
          <a:xfrm>
            <a:off x="3217862" y="2240616"/>
            <a:ext cx="5920400" cy="1930400"/>
          </a:xfrm>
          <a:prstGeom prst="rect">
            <a:avLst/>
          </a:prstGeom>
        </p:spPr>
        <p:txBody>
          <a:bodyPr spcFirstLastPara="1" wrap="square" lIns="0" tIns="0" rIns="0" bIns="0" anchor="ctr" anchorCtr="0">
            <a:noAutofit/>
          </a:bodyPr>
          <a:lstStyle/>
          <a:p>
            <a:r>
              <a:rPr lang="en-US" sz="4800" dirty="0"/>
              <a:t>The poem “IF”</a:t>
            </a:r>
            <a:br>
              <a:rPr lang="en-US" sz="4800" dirty="0"/>
            </a:br>
            <a:r>
              <a:rPr lang="en-US" sz="4800" dirty="0"/>
              <a:t>Academic Words</a:t>
            </a:r>
            <a:br>
              <a:rPr lang="en-US" sz="4800" dirty="0"/>
            </a:br>
            <a:r>
              <a:rPr lang="en-US" sz="4800" dirty="0"/>
              <a:t>P.140</a:t>
            </a:r>
            <a:endParaRPr sz="4800" dirty="0"/>
          </a:p>
        </p:txBody>
      </p:sp>
      <p:cxnSp>
        <p:nvCxnSpPr>
          <p:cNvPr id="793" name="Google Shape;793;p29"/>
          <p:cNvCxnSpPr/>
          <p:nvPr/>
        </p:nvCxnSpPr>
        <p:spPr>
          <a:xfrm>
            <a:off x="732500" y="-21233"/>
            <a:ext cx="0" cy="6879200"/>
          </a:xfrm>
          <a:prstGeom prst="straightConnector1">
            <a:avLst/>
          </a:prstGeom>
          <a:noFill/>
          <a:ln w="19050" cap="flat" cmpd="sng">
            <a:solidFill>
              <a:schemeClr val="dk2"/>
            </a:solidFill>
            <a:prstDash val="solid"/>
            <a:round/>
            <a:headEnd type="none" w="med" len="med"/>
            <a:tailEnd type="none" w="med" len="med"/>
          </a:ln>
        </p:spPr>
      </p:cxnSp>
      <p:cxnSp>
        <p:nvCxnSpPr>
          <p:cNvPr id="794" name="Google Shape;794;p29"/>
          <p:cNvCxnSpPr/>
          <p:nvPr/>
        </p:nvCxnSpPr>
        <p:spPr>
          <a:xfrm>
            <a:off x="955433" y="-21233"/>
            <a:ext cx="0" cy="6879200"/>
          </a:xfrm>
          <a:prstGeom prst="straightConnector1">
            <a:avLst/>
          </a:prstGeom>
          <a:noFill/>
          <a:ln w="19050" cap="flat" cmpd="sng">
            <a:solidFill>
              <a:schemeClr val="dk2"/>
            </a:solidFill>
            <a:prstDash val="solid"/>
            <a:round/>
            <a:headEnd type="none" w="med" len="med"/>
            <a:tailEnd type="none" w="med" len="med"/>
          </a:ln>
        </p:spPr>
      </p:cxnSp>
      <p:grpSp>
        <p:nvGrpSpPr>
          <p:cNvPr id="795" name="Google Shape;795;p29"/>
          <p:cNvGrpSpPr/>
          <p:nvPr/>
        </p:nvGrpSpPr>
        <p:grpSpPr>
          <a:xfrm>
            <a:off x="6394771" y="5913296"/>
            <a:ext cx="3080933" cy="427896"/>
            <a:chOff x="1394800" y="3522000"/>
            <a:chExt cx="1048650" cy="138275"/>
          </a:xfrm>
        </p:grpSpPr>
        <p:sp>
          <p:nvSpPr>
            <p:cNvPr id="796" name="Google Shape;796;p29"/>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7" name="Google Shape;797;p29"/>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8" name="Google Shape;798;p29"/>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9" name="Google Shape;799;p29"/>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0" name="Google Shape;800;p29"/>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1" name="Google Shape;801;p29"/>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2" name="Google Shape;802;p29"/>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3" name="Google Shape;803;p29"/>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4" name="Google Shape;804;p29"/>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05" name="Google Shape;805;p29"/>
          <p:cNvSpPr/>
          <p:nvPr/>
        </p:nvSpPr>
        <p:spPr>
          <a:xfrm rot="489382">
            <a:off x="8783492" y="610847"/>
            <a:ext cx="1243117" cy="683215"/>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06" name="Google Shape;806;p29"/>
          <p:cNvGrpSpPr/>
          <p:nvPr/>
        </p:nvGrpSpPr>
        <p:grpSpPr>
          <a:xfrm rot="6705569">
            <a:off x="1063944" y="1799498"/>
            <a:ext cx="1075517" cy="562313"/>
            <a:chOff x="1822875" y="1377000"/>
            <a:chExt cx="548075" cy="286550"/>
          </a:xfrm>
        </p:grpSpPr>
        <p:sp>
          <p:nvSpPr>
            <p:cNvPr id="807" name="Google Shape;807;p29"/>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8" name="Google Shape;808;p29"/>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9" name="Google Shape;809;p29"/>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0" name="Google Shape;810;p29"/>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1" name="Google Shape;811;p29"/>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2" name="Google Shape;812;p29"/>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3" name="Google Shape;813;p29"/>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4" name="Google Shape;814;p29"/>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5" name="Google Shape;815;p29"/>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155272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AB146C-8A72-4798-8AA3-938A05EA4C9C}"/>
              </a:ext>
            </a:extLst>
          </p:cNvPr>
          <p:cNvSpPr>
            <a:spLocks noChangeArrowheads="1"/>
          </p:cNvSpPr>
          <p:nvPr/>
        </p:nvSpPr>
        <p:spPr bwMode="auto">
          <a:xfrm>
            <a:off x="984438" y="1819999"/>
            <a:ext cx="8791739" cy="3036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250000"/>
              </a:lnSpc>
              <a:spcBef>
                <a:spcPct val="0"/>
              </a:spcBef>
              <a:spcAft>
                <a:spcPct val="0"/>
              </a:spcAft>
              <a:buClrTx/>
              <a:buSzTx/>
              <a:tabLst/>
            </a:pPr>
            <a:r>
              <a:rPr lang="en-US" altLang="en-US" sz="2000" b="1" dirty="0">
                <a:latin typeface="Arial" panose="020B0604020202020204" pitchFamily="34" charset="0"/>
              </a:rPr>
              <a:t>1. </a:t>
            </a:r>
            <a:r>
              <a:rPr kumimoji="0" lang="en-US" altLang="en-US" sz="2000" b="1" i="0" u="none" strike="noStrike" cap="none" normalizeH="0" baseline="0" dirty="0">
                <a:ln>
                  <a:noFill/>
                </a:ln>
                <a:solidFill>
                  <a:schemeClr val="tx1"/>
                </a:solidFill>
                <a:effectLst/>
                <a:latin typeface="Arial" panose="020B0604020202020204" pitchFamily="34" charset="0"/>
              </a:rPr>
              <a:t>Her voice is very </a:t>
            </a:r>
            <a:r>
              <a:rPr kumimoji="0" lang="en-US" altLang="en-US" sz="2000" b="1" i="0" u="sng" strike="noStrike" cap="none" normalizeH="0" baseline="0" dirty="0">
                <a:ln>
                  <a:noFill/>
                </a:ln>
                <a:solidFill>
                  <a:schemeClr val="tx1"/>
                </a:solidFill>
                <a:effectLst/>
                <a:latin typeface="Arial" panose="020B0604020202020204" pitchFamily="34" charset="0"/>
              </a:rPr>
              <a:t>distinctive</a:t>
            </a:r>
            <a:r>
              <a:rPr kumimoji="0" lang="en-US" altLang="en-US" sz="2000" b="1" i="0" u="none" strike="noStrike" cap="none" normalizeH="0" baseline="0" dirty="0">
                <a:ln>
                  <a:noFill/>
                </a:ln>
                <a:solidFill>
                  <a:schemeClr val="tx1"/>
                </a:solidFill>
                <a:effectLst/>
                <a:latin typeface="Arial" panose="020B0604020202020204" pitchFamily="34" charset="0"/>
              </a:rPr>
              <a:t> and easy to recognize.</a:t>
            </a:r>
          </a:p>
          <a:p>
            <a:pPr marL="0" marR="0" lvl="0" indent="0" algn="l" defTabSz="914400" rtl="0" eaLnBrk="0" fontAlgn="base" latinLnBrk="0" hangingPunct="0">
              <a:lnSpc>
                <a:spcPct val="250000"/>
              </a:lnSpc>
              <a:spcBef>
                <a:spcPct val="0"/>
              </a:spcBef>
              <a:spcAft>
                <a:spcPct val="0"/>
              </a:spcAft>
              <a:buClrTx/>
              <a:buSzTx/>
              <a:tabLst/>
            </a:pPr>
            <a:r>
              <a:rPr lang="en-US" altLang="en-US" sz="2000" b="1" dirty="0">
                <a:latin typeface="Arial" panose="020B0604020202020204" pitchFamily="34" charset="0"/>
              </a:rPr>
              <a:t>2. </a:t>
            </a:r>
            <a:r>
              <a:rPr kumimoji="0" lang="en-US" altLang="en-US" sz="2000" b="1" i="0" u="none" strike="noStrike" cap="none" normalizeH="0" baseline="0" dirty="0">
                <a:ln>
                  <a:noFill/>
                </a:ln>
                <a:solidFill>
                  <a:schemeClr val="tx1"/>
                </a:solidFill>
                <a:effectLst/>
                <a:latin typeface="Arial" panose="020B0604020202020204" pitchFamily="34" charset="0"/>
              </a:rPr>
              <a:t>He tried to </a:t>
            </a:r>
            <a:r>
              <a:rPr kumimoji="0" lang="en-US" altLang="en-US" sz="2000" b="1" i="0" u="sng" strike="noStrike" cap="none" normalizeH="0" baseline="0" dirty="0">
                <a:ln>
                  <a:noFill/>
                </a:ln>
                <a:solidFill>
                  <a:schemeClr val="tx1"/>
                </a:solidFill>
                <a:effectLst/>
                <a:latin typeface="Arial" panose="020B0604020202020204" pitchFamily="34" charset="0"/>
              </a:rPr>
              <a:t>interpret</a:t>
            </a:r>
            <a:r>
              <a:rPr kumimoji="0" lang="en-US" altLang="en-US" sz="2000" b="1" i="0" u="none" strike="noStrike" cap="none" normalizeH="0" baseline="0" dirty="0">
                <a:ln>
                  <a:noFill/>
                </a:ln>
                <a:solidFill>
                  <a:schemeClr val="tx1"/>
                </a:solidFill>
                <a:effectLst/>
                <a:latin typeface="Arial" panose="020B0604020202020204" pitchFamily="34" charset="0"/>
              </a:rPr>
              <a:t> the meaning of the old painting.</a:t>
            </a:r>
          </a:p>
          <a:p>
            <a:pPr marL="0" marR="0" lvl="0" indent="0" algn="l" defTabSz="914400" rtl="0" eaLnBrk="0" fontAlgn="base" latinLnBrk="0" hangingPunct="0">
              <a:lnSpc>
                <a:spcPct val="250000"/>
              </a:lnSpc>
              <a:spcBef>
                <a:spcPct val="0"/>
              </a:spcBef>
              <a:spcAft>
                <a:spcPct val="0"/>
              </a:spcAft>
              <a:buClrTx/>
              <a:buSzTx/>
              <a:tabLst/>
            </a:pPr>
            <a:r>
              <a:rPr lang="en-US" altLang="en-US" sz="2000" b="1" dirty="0">
                <a:latin typeface="Arial" panose="020B0604020202020204" pitchFamily="34" charset="0"/>
              </a:rPr>
              <a:t>3. </a:t>
            </a:r>
            <a:r>
              <a:rPr kumimoji="0" lang="en-US" altLang="en-US" sz="2000" b="1" i="0" u="none" strike="noStrike" cap="none" normalizeH="0" baseline="0" dirty="0">
                <a:ln>
                  <a:noFill/>
                </a:ln>
                <a:solidFill>
                  <a:schemeClr val="tx1"/>
                </a:solidFill>
                <a:effectLst/>
                <a:latin typeface="Arial" panose="020B0604020202020204" pitchFamily="34" charset="0"/>
              </a:rPr>
              <a:t>The doctor gave </a:t>
            </a:r>
            <a:r>
              <a:rPr kumimoji="0" lang="en-US" altLang="en-US" sz="2000" b="1" i="0" u="sng" strike="noStrike" cap="none" normalizeH="0" baseline="0" dirty="0">
                <a:ln>
                  <a:noFill/>
                </a:ln>
                <a:solidFill>
                  <a:schemeClr val="tx1"/>
                </a:solidFill>
                <a:effectLst/>
                <a:latin typeface="Arial" panose="020B0604020202020204" pitchFamily="34" charset="0"/>
              </a:rPr>
              <a:t>precise</a:t>
            </a:r>
            <a:r>
              <a:rPr kumimoji="0" lang="en-US" altLang="en-US" sz="2000" b="1" i="0" u="none" strike="noStrike" cap="none" normalizeH="0" baseline="0" dirty="0">
                <a:ln>
                  <a:noFill/>
                </a:ln>
                <a:solidFill>
                  <a:schemeClr val="tx1"/>
                </a:solidFill>
                <a:effectLst/>
                <a:latin typeface="Arial" panose="020B0604020202020204" pitchFamily="34" charset="0"/>
              </a:rPr>
              <a:t> instructions for taking the medicine.</a:t>
            </a:r>
          </a:p>
          <a:p>
            <a:pPr marL="0" marR="0" lvl="0" indent="0" algn="l" defTabSz="914400" rtl="0" eaLnBrk="0" fontAlgn="base" latinLnBrk="0" hangingPunct="0">
              <a:lnSpc>
                <a:spcPct val="250000"/>
              </a:lnSpc>
              <a:spcBef>
                <a:spcPct val="0"/>
              </a:spcBef>
              <a:spcAft>
                <a:spcPct val="0"/>
              </a:spcAft>
              <a:buClrTx/>
              <a:buSzTx/>
              <a:tabLst/>
            </a:pPr>
            <a:r>
              <a:rPr lang="en-US" altLang="en-US" sz="2000" b="1" dirty="0">
                <a:latin typeface="Arial" panose="020B0604020202020204" pitchFamily="34" charset="0"/>
              </a:rPr>
              <a:t>4. </a:t>
            </a:r>
            <a:r>
              <a:rPr kumimoji="0" lang="en-US" altLang="en-US" sz="2000" b="1" i="0" u="none" strike="noStrike" cap="none" normalizeH="0" baseline="0" dirty="0">
                <a:ln>
                  <a:noFill/>
                </a:ln>
                <a:solidFill>
                  <a:schemeClr val="tx1"/>
                </a:solidFill>
                <a:effectLst/>
                <a:latin typeface="Arial" panose="020B0604020202020204" pitchFamily="34" charset="0"/>
              </a:rPr>
              <a:t>She decided to </a:t>
            </a:r>
            <a:r>
              <a:rPr kumimoji="0" lang="en-US" altLang="en-US" sz="2000" b="1" i="0" u="sng" strike="noStrike" cap="none" normalizeH="0" baseline="0" dirty="0">
                <a:ln>
                  <a:noFill/>
                </a:ln>
                <a:solidFill>
                  <a:schemeClr val="tx1"/>
                </a:solidFill>
                <a:effectLst/>
                <a:latin typeface="Arial" panose="020B0604020202020204" pitchFamily="34" charset="0"/>
              </a:rPr>
              <a:t>pursue</a:t>
            </a:r>
            <a:r>
              <a:rPr kumimoji="0" lang="en-US" altLang="en-US" sz="2000" b="1" i="0" u="none" strike="noStrike" cap="none" normalizeH="0" baseline="0" dirty="0">
                <a:ln>
                  <a:noFill/>
                </a:ln>
                <a:solidFill>
                  <a:schemeClr val="tx1"/>
                </a:solidFill>
                <a:effectLst/>
                <a:latin typeface="Arial" panose="020B0604020202020204" pitchFamily="34" charset="0"/>
              </a:rPr>
              <a:t> her dream of becoming an artist. </a:t>
            </a:r>
          </a:p>
        </p:txBody>
      </p:sp>
    </p:spTree>
    <p:extLst>
      <p:ext uri="{BB962C8B-B14F-4D97-AF65-F5344CB8AC3E}">
        <p14:creationId xmlns:p14="http://schemas.microsoft.com/office/powerpoint/2010/main" val="4292147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31036" y="230382"/>
            <a:ext cx="9206361" cy="615600"/>
          </a:xfrm>
        </p:spPr>
        <p:txBody>
          <a:bodyPr/>
          <a:lstStyle/>
          <a:p>
            <a:pPr algn="l"/>
            <a:r>
              <a:rPr lang="en-US" sz="4800" dirty="0"/>
              <a:t>Check You Understanding  - IRS</a:t>
            </a:r>
          </a:p>
        </p:txBody>
      </p:sp>
      <p:sp>
        <p:nvSpPr>
          <p:cNvPr id="2" name="Rectangle 1">
            <a:extLst>
              <a:ext uri="{FF2B5EF4-FFF2-40B4-BE49-F238E27FC236}">
                <a16:creationId xmlns:a16="http://schemas.microsoft.com/office/drawing/2014/main" id="{27DF55AD-743F-4C71-9749-86A978211BBF}"/>
              </a:ext>
            </a:extLst>
          </p:cNvPr>
          <p:cNvSpPr/>
          <p:nvPr/>
        </p:nvSpPr>
        <p:spPr>
          <a:xfrm>
            <a:off x="961491" y="1069342"/>
            <a:ext cx="9343093" cy="1631216"/>
          </a:xfrm>
          <a:prstGeom prst="rect">
            <a:avLst/>
          </a:prstGeom>
        </p:spPr>
        <p:txBody>
          <a:bodyPr wrap="square">
            <a:spAutoFit/>
          </a:bodyPr>
          <a:lstStyle/>
          <a:p>
            <a:pPr marL="457200" lvl="0" indent="-457200" defTabSz="1219170">
              <a:buClr>
                <a:srgbClr val="000000"/>
              </a:buClr>
              <a:buFontTx/>
              <a:buAutoNum type="arabicPeriod"/>
            </a:pPr>
            <a:r>
              <a:rPr lang="en-US" sz="2000" b="1" dirty="0">
                <a:solidFill>
                  <a:srgbClr val="FF0000"/>
                </a:solidFill>
              </a:rPr>
              <a:t>Which of the following best describes something that is "distinctive"?</a:t>
            </a:r>
            <a:r>
              <a:rPr lang="en-US" sz="2000" dirty="0">
                <a:solidFill>
                  <a:srgbClr val="FF0000"/>
                </a:solidFill>
              </a:rPr>
              <a:t> </a:t>
            </a:r>
          </a:p>
          <a:p>
            <a:pPr lvl="0" defTabSz="1219170">
              <a:buClr>
                <a:srgbClr val="000000"/>
              </a:buClr>
            </a:pPr>
            <a:r>
              <a:rPr lang="en-US" sz="2000" dirty="0"/>
              <a:t>a) Common and ordinary</a:t>
            </a:r>
            <a:br>
              <a:rPr lang="en-US" sz="2000" dirty="0"/>
            </a:br>
            <a:r>
              <a:rPr lang="en-US" sz="2000" dirty="0"/>
              <a:t>b) Unique and easily recognizable</a:t>
            </a:r>
            <a:br>
              <a:rPr lang="en-US" sz="2000" dirty="0"/>
            </a:br>
            <a:r>
              <a:rPr lang="en-US" sz="2000" dirty="0"/>
              <a:t>c) Difficult to notice</a:t>
            </a:r>
            <a:br>
              <a:rPr lang="en-US" sz="2000" dirty="0"/>
            </a:br>
            <a:r>
              <a:rPr lang="en-US" sz="2000" dirty="0"/>
              <a:t>d) Confusing and unclear</a:t>
            </a:r>
            <a:endParaRPr kumimoji="0" lang="en-US" sz="2000" b="1" i="0" u="none" strike="noStrike" kern="0" cap="none" spc="0" normalizeH="0" baseline="0" noProof="0" dirty="0">
              <a:ln>
                <a:noFill/>
              </a:ln>
              <a:solidFill>
                <a:srgbClr val="0D0D0D"/>
              </a:solidFill>
              <a:effectLst/>
              <a:uLnTx/>
              <a:uFillTx/>
              <a:latin typeface="Söhne"/>
              <a:ea typeface="+mn-ea"/>
              <a:cs typeface="Arial"/>
              <a:sym typeface="Arial"/>
            </a:endParaRPr>
          </a:p>
        </p:txBody>
      </p:sp>
      <p:sp>
        <p:nvSpPr>
          <p:cNvPr id="4" name="Oval 3">
            <a:extLst>
              <a:ext uri="{FF2B5EF4-FFF2-40B4-BE49-F238E27FC236}">
                <a16:creationId xmlns:a16="http://schemas.microsoft.com/office/drawing/2014/main" id="{D273A89E-5875-4785-86A3-CBA9B5537A3B}"/>
              </a:ext>
            </a:extLst>
          </p:cNvPr>
          <p:cNvSpPr/>
          <p:nvPr/>
        </p:nvSpPr>
        <p:spPr>
          <a:xfrm>
            <a:off x="831036" y="1689007"/>
            <a:ext cx="462224" cy="391885"/>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6575700"/>
      </p:ext>
    </p:extLst>
  </p:cSld>
  <p:clrMapOvr>
    <a:masterClrMapping/>
  </p:clrMapOvr>
</p:sld>
</file>

<file path=ppt/theme/theme1.xml><?xml version="1.0" encoding="utf-8"?>
<a:theme xmlns:a="http://schemas.openxmlformats.org/drawingml/2006/main" name="Online Notebook by Slidesgo">
  <a:themeElements>
    <a:clrScheme name="Simple Light">
      <a:dk1>
        <a:srgbClr val="1C4587"/>
      </a:dk1>
      <a:lt1>
        <a:srgbClr val="FFFFFF"/>
      </a:lt1>
      <a:dk2>
        <a:srgbClr val="000000"/>
      </a:dk2>
      <a:lt2>
        <a:srgbClr val="EEEEEE"/>
      </a:lt2>
      <a:accent1>
        <a:srgbClr val="FFF8D3"/>
      </a:accent1>
      <a:accent2>
        <a:srgbClr val="CAFFCA"/>
      </a:accent2>
      <a:accent3>
        <a:srgbClr val="FFBBAA"/>
      </a:accent3>
      <a:accent4>
        <a:srgbClr val="B0D5F7"/>
      </a:accent4>
      <a:accent5>
        <a:srgbClr val="FFFFFF"/>
      </a:accent5>
      <a:accent6>
        <a:srgbClr val="FFE599"/>
      </a:accent6>
      <a:hlink>
        <a:srgbClr val="1C45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nline Notebook by Slidesgo">
  <a:themeElements>
    <a:clrScheme name="Simple Light">
      <a:dk1>
        <a:srgbClr val="1C4587"/>
      </a:dk1>
      <a:lt1>
        <a:srgbClr val="FFFFFF"/>
      </a:lt1>
      <a:dk2>
        <a:srgbClr val="000000"/>
      </a:dk2>
      <a:lt2>
        <a:srgbClr val="EEEEEE"/>
      </a:lt2>
      <a:accent1>
        <a:srgbClr val="FFF8D3"/>
      </a:accent1>
      <a:accent2>
        <a:srgbClr val="CAFFCA"/>
      </a:accent2>
      <a:accent3>
        <a:srgbClr val="FFBBAA"/>
      </a:accent3>
      <a:accent4>
        <a:srgbClr val="B0D5F7"/>
      </a:accent4>
      <a:accent5>
        <a:srgbClr val="FFFFFF"/>
      </a:accent5>
      <a:accent6>
        <a:srgbClr val="FFE599"/>
      </a:accent6>
      <a:hlink>
        <a:srgbClr val="1C45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4079</Words>
  <Application>Microsoft Office PowerPoint</Application>
  <PresentationFormat>Widescreen</PresentationFormat>
  <Paragraphs>227</Paragraphs>
  <Slides>60</Slides>
  <Notes>13</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60</vt:i4>
      </vt:variant>
    </vt:vector>
  </HeadingPairs>
  <TitlesOfParts>
    <vt:vector size="77" baseType="lpstr">
      <vt:lpstr>Anaheim</vt:lpstr>
      <vt:lpstr>Arial</vt:lpstr>
      <vt:lpstr>Bebas Neue</vt:lpstr>
      <vt:lpstr>Calibri</vt:lpstr>
      <vt:lpstr>Calibri Light</vt:lpstr>
      <vt:lpstr>Century Gothic</vt:lpstr>
      <vt:lpstr>Comic Sans MS</vt:lpstr>
      <vt:lpstr>HelveticaNeueLT Arabic 55 Roman</vt:lpstr>
      <vt:lpstr>Itim</vt:lpstr>
      <vt:lpstr>Luckiest Guy</vt:lpstr>
      <vt:lpstr>Muli</vt:lpstr>
      <vt:lpstr>Söhne</vt:lpstr>
      <vt:lpstr>Wingdings 3</vt:lpstr>
      <vt:lpstr>Online Notebook by Slidesgo</vt:lpstr>
      <vt:lpstr>1_Office Theme</vt:lpstr>
      <vt:lpstr>1_Online Notebook by Slidesgo</vt:lpstr>
      <vt:lpstr>Wisp</vt:lpstr>
      <vt:lpstr>The poem “IF” </vt:lpstr>
      <vt:lpstr>Check You Understanding  - IRS</vt:lpstr>
      <vt:lpstr>Check You Understanding  - IRS</vt:lpstr>
      <vt:lpstr>Check You Understanding  - IRS</vt:lpstr>
      <vt:lpstr>PowerPoint Presentation</vt:lpstr>
      <vt:lpstr>PowerPoint Presentation</vt:lpstr>
      <vt:lpstr>The poem “IF” Academic Words P.140</vt:lpstr>
      <vt:lpstr>PowerPoint Presentation</vt:lpstr>
      <vt:lpstr>Check You Understanding  - IRS</vt:lpstr>
      <vt:lpstr>Check You Understanding  - IRS</vt:lpstr>
      <vt:lpstr>Check You Understanding  - IRS</vt:lpstr>
      <vt:lpstr>The poem “IF” Explanation</vt:lpstr>
      <vt:lpstr>In today's lesson, we will.... </vt:lpstr>
      <vt:lpstr>Google Search</vt:lpstr>
      <vt:lpstr>PowerPoint Presentation</vt:lpstr>
      <vt:lpstr>PowerPoint Presentation</vt:lpstr>
      <vt:lpstr>Kipling says we should stay calm and patient even when others lose control or treat us badly. Do you think this is still a good way to live in today’s world? Why or why not?</vt:lpstr>
      <vt:lpstr>Think of a time when you faced a difficult situation—maybe at school, home, or with friends. How could the advice in this stanza (staying calm, patient, and kind even when others aren’t) help you handle that situation better?</vt:lpstr>
      <vt:lpstr>Check You Understanding  - IRS</vt:lpstr>
      <vt:lpstr>Check You Understanding  - IRS</vt:lpstr>
      <vt:lpstr>Check You Understanding  - IRS</vt:lpstr>
      <vt:lpstr>PowerPoint Presentation</vt:lpstr>
      <vt:lpstr>PowerPoint Presentation</vt:lpstr>
      <vt:lpstr>PowerPoint Presentation</vt:lpstr>
      <vt:lpstr>PowerPoint Presentation</vt:lpstr>
      <vt:lpstr>Kipling says we should treat success and failure as “impostors.” What do you think he means by that, and how could this idea help people deal with winning and losing in life today?</vt:lpstr>
      <vt:lpstr>Kipling emphasizes staying calm and steady no matter what happens. How can this idea be applied in everyday life when dealing with stress, challenges, or unexpected changes?</vt:lpstr>
      <vt:lpstr>Check You Understanding  - IRS</vt:lpstr>
      <vt:lpstr>Check You Understanding  - IRS</vt:lpstr>
      <vt:lpstr>Check You Understanding  - IRS</vt:lpstr>
      <vt:lpstr>PowerPoint Presentation</vt:lpstr>
      <vt:lpstr>PowerPoint Presentation</vt:lpstr>
      <vt:lpstr>PowerPoint Presentation</vt:lpstr>
      <vt:lpstr>PowerPoint Presentation</vt:lpstr>
      <vt:lpstr>Kipling talks about risking everything and continuing even when exhausted. What do you think he means by relying on “the Will” when all else is gone? How might this idea apply to challenges people face in real life today?</vt:lpstr>
      <vt:lpstr>Think of a situation where you had to start over after losing something important. How could Kipling’s idea of risking everything and starting again without complaint help you handle the situation better?</vt:lpstr>
      <vt:lpstr>Check You Understanding  - IRS</vt:lpstr>
      <vt:lpstr>Check You Understanding  - IRS</vt:lpstr>
      <vt:lpstr>Check You Understanding  - IRS</vt:lpstr>
      <vt:lpstr>PowerPoint Presentation</vt:lpstr>
      <vt:lpstr>PowerPoint Presentation</vt:lpstr>
      <vt:lpstr>PowerPoint Presentation</vt:lpstr>
      <vt:lpstr>PowerPoint Presentation</vt:lpstr>
      <vt:lpstr>Kipling says you should treat everyone fairly but not let anyone control you. How could this idea help in your daily life?</vt:lpstr>
      <vt:lpstr>How can maintaining humility and treating everyone equally help you handle leadership roles, friendships, or teamwork in real life?</vt:lpstr>
      <vt:lpstr>Check You Understanding  - IRS</vt:lpstr>
      <vt:lpstr>Check You Understanding  - IRS</vt:lpstr>
      <vt:lpstr>PowerPoint Presentation</vt:lpstr>
      <vt:lpstr>PowerPoint Presentation</vt:lpstr>
      <vt:lpstr>PowerPoint Presentation</vt:lpstr>
      <vt:lpstr>Check You Understanding  - IRS</vt:lpstr>
      <vt:lpstr>Check You Understanding  - IRS</vt:lpstr>
      <vt:lpstr>Check You Understanding  - IRS</vt:lpstr>
      <vt:lpstr>Check You Understanding  - IRS</vt:lpstr>
      <vt:lpstr>Check You Understanding  - IRS</vt:lpstr>
      <vt:lpstr>Check You Understanding  - IRS</vt:lpstr>
      <vt:lpstr>Check You Understanding  - IRS</vt:lpstr>
      <vt:lpstr>Check You Understanding  - IRS</vt:lpstr>
      <vt:lpstr>What does the repetition in the phrase "If you can..." indicate?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GTR6</dc:creator>
  <cp:lastModifiedBy>GTR6</cp:lastModifiedBy>
  <cp:revision>73</cp:revision>
  <cp:lastPrinted>2024-10-17T06:35:58Z</cp:lastPrinted>
  <dcterms:created xsi:type="dcterms:W3CDTF">2024-09-23T06:05:11Z</dcterms:created>
  <dcterms:modified xsi:type="dcterms:W3CDTF">2025-11-23T06:25:44Z</dcterms:modified>
</cp:coreProperties>
</file>