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41"/>
  </p:notesMasterIdLst>
  <p:sldIdLst>
    <p:sldId id="256" r:id="rId5"/>
    <p:sldId id="257" r:id="rId6"/>
    <p:sldId id="283" r:id="rId7"/>
    <p:sldId id="313" r:id="rId8"/>
    <p:sldId id="261" r:id="rId9"/>
    <p:sldId id="258" r:id="rId10"/>
    <p:sldId id="273" r:id="rId11"/>
    <p:sldId id="274" r:id="rId12"/>
    <p:sldId id="310" r:id="rId13"/>
    <p:sldId id="314" r:id="rId14"/>
    <p:sldId id="311" r:id="rId15"/>
    <p:sldId id="312" r:id="rId16"/>
    <p:sldId id="338" r:id="rId17"/>
    <p:sldId id="286" r:id="rId18"/>
    <p:sldId id="277" r:id="rId19"/>
    <p:sldId id="315" r:id="rId20"/>
    <p:sldId id="339" r:id="rId21"/>
    <p:sldId id="340" r:id="rId22"/>
    <p:sldId id="341" r:id="rId23"/>
    <p:sldId id="342" r:id="rId24"/>
    <p:sldId id="287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6" r:id="rId36"/>
    <p:sldId id="353" r:id="rId37"/>
    <p:sldId id="354" r:id="rId38"/>
    <p:sldId id="355" r:id="rId39"/>
    <p:sldId id="33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60"/>
  </p:normalViewPr>
  <p:slideViewPr>
    <p:cSldViewPr snapToGrid="0">
      <p:cViewPr varScale="1">
        <p:scale>
          <a:sx n="85" d="100"/>
          <a:sy n="85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52CCB-F68F-4DDC-9FF2-36D391C09D76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2ECC-419E-4990-8DC1-FC432CD81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3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6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F2ECC-419E-4990-8DC1-FC432CD815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1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98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4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8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67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81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4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73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565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097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696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43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9BBE-6DD9-46DD-BE0F-409FCCFEBCE0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6DB7FA0-E35B-443A-8185-0165FAC8E25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4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9024" y="293512"/>
            <a:ext cx="5791198" cy="1633976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Literature Poetry</a:t>
            </a:r>
            <a:br>
              <a:rPr lang="en-US" sz="4400" dirty="0"/>
            </a:br>
            <a:br>
              <a:rPr lang="en-US" sz="4400" dirty="0"/>
            </a:b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401290" y="3848350"/>
            <a:ext cx="53894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B. p. 139-143</a:t>
            </a:r>
          </a:p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024" y="1532322"/>
            <a:ext cx="5389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If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Rudyard Kipling</a:t>
            </a:r>
          </a:p>
        </p:txBody>
      </p:sp>
    </p:spTree>
    <p:extLst>
      <p:ext uri="{BB962C8B-B14F-4D97-AF65-F5344CB8AC3E}">
        <p14:creationId xmlns:p14="http://schemas.microsoft.com/office/powerpoint/2010/main" val="112757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139			                         If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Practice                        Literary Words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0"/>
            <a:ext cx="1072691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Read the following poem . </a:t>
            </a:r>
          </a:p>
          <a:p>
            <a:r>
              <a:rPr lang="en-US" sz="3200" dirty="0"/>
              <a:t>How many </a:t>
            </a:r>
            <a:r>
              <a:rPr lang="en-US" sz="3200" b="1" dirty="0"/>
              <a:t>stanzas</a:t>
            </a:r>
            <a:r>
              <a:rPr lang="en-US" sz="3200" dirty="0"/>
              <a:t> does it have? </a:t>
            </a:r>
          </a:p>
          <a:p>
            <a:r>
              <a:rPr lang="en-US" sz="3200" dirty="0"/>
              <a:t>Where does the author use </a:t>
            </a:r>
            <a:r>
              <a:rPr lang="en-US" sz="3200" b="1" dirty="0"/>
              <a:t>repetition</a:t>
            </a:r>
            <a:r>
              <a:rPr lang="en-US" sz="3200" dirty="0"/>
              <a:t>?</a:t>
            </a:r>
          </a:p>
          <a:p>
            <a:r>
              <a:rPr lang="en-US" sz="3200" dirty="0"/>
              <a:t>What is the </a:t>
            </a:r>
            <a:r>
              <a:rPr lang="en-US" sz="3200" b="1" dirty="0"/>
              <a:t>extended metaphor?</a:t>
            </a:r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4908" y="129619"/>
            <a:ext cx="10726919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My mother is the sun.</a:t>
            </a:r>
          </a:p>
          <a:p>
            <a:r>
              <a:rPr lang="en-US" sz="3200" dirty="0"/>
              <a:t>She gives light to the world.</a:t>
            </a:r>
          </a:p>
          <a:p>
            <a:r>
              <a:rPr lang="en-US" sz="3200" dirty="0"/>
              <a:t>She gives life to all.</a:t>
            </a:r>
          </a:p>
          <a:p>
            <a:endParaRPr lang="en-US" sz="3200" dirty="0"/>
          </a:p>
          <a:p>
            <a:r>
              <a:rPr lang="en-US" sz="3200" dirty="0"/>
              <a:t>In the early morning, my</a:t>
            </a:r>
          </a:p>
          <a:p>
            <a:r>
              <a:rPr lang="en-US" sz="3200" dirty="0"/>
              <a:t>mother is warm and welcoming.</a:t>
            </a:r>
          </a:p>
          <a:p>
            <a:r>
              <a:rPr lang="en-US" sz="3200" dirty="0"/>
              <a:t>She breathes life into the day.</a:t>
            </a:r>
          </a:p>
          <a:p>
            <a:endParaRPr lang="en-US" sz="3200" dirty="0"/>
          </a:p>
          <a:p>
            <a:r>
              <a:rPr lang="en-US" sz="3200" dirty="0"/>
              <a:t>In the evening, my mother</a:t>
            </a:r>
          </a:p>
          <a:p>
            <a:r>
              <a:rPr lang="en-US" sz="3200" dirty="0"/>
              <a:t>tires. A hard day’s work is done.</a:t>
            </a:r>
          </a:p>
          <a:p>
            <a:r>
              <a:rPr lang="en-US" sz="3200" dirty="0"/>
              <a:t>She slips down behind the mountains and sleeps.</a:t>
            </a:r>
          </a:p>
          <a:p>
            <a:endParaRPr lang="en-US" sz="3200" b="1" dirty="0"/>
          </a:p>
          <a:p>
            <a:endParaRPr lang="en-US" sz="3200" b="1" dirty="0"/>
          </a:p>
          <a:p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826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6053" y="2258173"/>
            <a:ext cx="1007059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poem has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stanzas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author uses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phrases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mother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gives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 metaphor 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compares the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speaker’s mother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Examples include that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gives light and life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is warm and welcoming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morning;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night she is tired and she sleeps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042" y="1553735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answer: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9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836" y="559558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140			If/ Academic Words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591" y="1964353"/>
            <a:ext cx="103338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lang="en-US" sz="3200" dirty="0"/>
          </a:p>
          <a:p>
            <a:pPr algn="ctr"/>
            <a:r>
              <a:rPr lang="en-US" sz="2800" b="1" dirty="0"/>
              <a:t>distinctive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interpret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precise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pursue</a:t>
            </a:r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608" y="772384"/>
            <a:ext cx="106753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clearly marking a person or thing as different from others.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856" y="4450181"/>
            <a:ext cx="1067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something is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distinctive,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stands out from others.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:\grade 7 2019\If\distinctiv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403" y="2647188"/>
            <a:ext cx="5409282" cy="1563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02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8668" y="88134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836" y="559558"/>
            <a:ext cx="1116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 v) to explain or translate.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11" y="5195823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teacher can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difficult Math problem.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:\grade 7 2019\If\interpre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942" y="2259433"/>
            <a:ext cx="4296464" cy="2180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793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grade 7 2019\If\prec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863" y="1010967"/>
            <a:ext cx="7921126" cy="38834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6608" y="354696"/>
            <a:ext cx="10675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exact and correct in every details.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6243" y="4954481"/>
            <a:ext cx="10675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Can you give me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your favorite food?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9497" y="242817"/>
            <a:ext cx="10675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(v) to do an activity or try to achieve something; follow.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497" y="4721450"/>
            <a:ext cx="10675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If you want 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career in music, you should take lessons and practice a lot.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:\grade 7 2019\If\purs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370" y="1135369"/>
            <a:ext cx="4267200" cy="3221115"/>
          </a:xfrm>
          <a:prstGeom prst="rect">
            <a:avLst/>
          </a:prstGeom>
          <a:noFill/>
        </p:spPr>
      </p:pic>
      <p:pic>
        <p:nvPicPr>
          <p:cNvPr id="12291" name="Picture 3" descr="H:\grade 7 2019\If\Pursue-your-drea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730" y="1135369"/>
            <a:ext cx="3776317" cy="313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3367" y="1443841"/>
            <a:ext cx="100705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makes the place you grew up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distinctive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following metaphor” A good teacher is sunshine to seedlings”?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it is important to give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directions to someone who is lost?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career path do you want to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482" y="152455"/>
            <a:ext cx="1116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Practice.   S. B. P. 140   Answer the questions. Try to include the bolded words in your answer.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9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7482" y="1443841"/>
            <a:ext cx="100705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city is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distinctive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it has a famous statue.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interpret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metaphor” A good teacher is sunshine to seedlings” to mean that a good teacher helps the students grow.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give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directions because otherwise, people won’t find their ways.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career path I want to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being a lawyer.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4985" y="442292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answers:</a:t>
            </a:r>
            <a:endParaRPr lang="en-US" sz="3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9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239" y="-431015"/>
            <a:ext cx="11202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835" y="1897039"/>
            <a:ext cx="107269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Outcomes: </a:t>
            </a: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should be able to:</a:t>
            </a:r>
          </a:p>
          <a:p>
            <a:pPr lvl="0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200" dirty="0"/>
              <a:t>ecognize the meanings of the new words.</a:t>
            </a:r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Use the new words correctly in meaningful sentences.</a:t>
            </a:r>
          </a:p>
          <a:p>
            <a:pPr lvl="0"/>
            <a:endParaRPr lang="en-US" sz="3200" dirty="0"/>
          </a:p>
          <a:p>
            <a:pPr algn="ctr"/>
            <a:r>
              <a:rPr lang="en-US" sz="3200" dirty="0"/>
              <a:t>    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95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768" y="749152"/>
            <a:ext cx="11163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142			                      If/boldfaced words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36590"/>
            <a:ext cx="1072691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lang="en-US" sz="3200" dirty="0"/>
          </a:p>
          <a:p>
            <a:pPr algn="ctr"/>
            <a:r>
              <a:rPr lang="en-US" sz="2800" b="1" dirty="0"/>
              <a:t>keep your head</a:t>
            </a:r>
          </a:p>
          <a:p>
            <a:pPr algn="ctr"/>
            <a:r>
              <a:rPr lang="en-US" sz="2800" b="1" dirty="0"/>
              <a:t>make allowance</a:t>
            </a:r>
          </a:p>
          <a:p>
            <a:pPr algn="ctr"/>
            <a:r>
              <a:rPr lang="en-US" sz="2800" b="1" dirty="0"/>
              <a:t>imposter</a:t>
            </a:r>
          </a:p>
          <a:p>
            <a:pPr algn="ctr"/>
            <a:r>
              <a:rPr lang="en-US" sz="2800" b="1" dirty="0"/>
              <a:t>bear</a:t>
            </a:r>
          </a:p>
          <a:p>
            <a:pPr algn="ctr"/>
            <a:r>
              <a:rPr lang="en-US" sz="2800" b="1" dirty="0"/>
              <a:t>knaves</a:t>
            </a:r>
          </a:p>
          <a:p>
            <a:pPr algn="ctr"/>
            <a:r>
              <a:rPr lang="en-US" sz="2800" b="1" dirty="0"/>
              <a:t>stoop</a:t>
            </a:r>
          </a:p>
          <a:p>
            <a:pPr algn="ctr"/>
            <a:r>
              <a:rPr lang="en-US" sz="2800" b="1" dirty="0"/>
              <a:t>worn- out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13314" name="Picture 2" descr="H:\grade 7 2019\If\keep head 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612" y="2093205"/>
            <a:ext cx="6858000" cy="279828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6608" y="772384"/>
            <a:ext cx="1067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your head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(phrase) to remain calm.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755" y="5463734"/>
            <a:ext cx="10675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Try 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your head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others are panicking.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621" y="273119"/>
            <a:ext cx="106753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allowance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(phrase) to consider the facts when judging something.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221" y="4560623"/>
            <a:ext cx="1067534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Remember my age 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allowance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it. I might forget some details of the incidents.  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:\grade 7 2019\If\Allowan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124" y="1781224"/>
            <a:ext cx="7746927" cy="2566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222" y="317076"/>
            <a:ext cx="106753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imposters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(n) people who pretend to be some one else to trick people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802" y="4933156"/>
            <a:ext cx="10675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This person cheats others, he is a true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always  deceives people.  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:\grade 7 2019\If\imposte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565" y="1620725"/>
            <a:ext cx="7735818" cy="3018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955" y="288507"/>
            <a:ext cx="1067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(v) bravely accept an unpleasant situation.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4466" y="4753304"/>
            <a:ext cx="10675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Unlike other people, I can’t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in  a quiet place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:\grade 7 2019\If\b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2720" y="1215934"/>
            <a:ext cx="6766560" cy="3117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9007" y="137100"/>
            <a:ext cx="1067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knaves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(n) dishonest men.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802" y="4764347"/>
            <a:ext cx="10675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 am trying to avoid talking 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knaves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deteriorate the truth.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:\grade 7 2019\If\kna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6376" y="1201101"/>
            <a:ext cx="4610100" cy="3249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650" y="345605"/>
            <a:ext cx="1067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stoop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(v) bend your head and shoulders forward and down.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6466" y="4380001"/>
            <a:ext cx="106753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stoop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pick the small pieces of food from the floor.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:\grade 7 2019\If\sto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329" y="1361268"/>
            <a:ext cx="5306290" cy="2545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2564" y="378603"/>
            <a:ext cx="1067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worn- out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(phrase) used and damaged.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2910" y="4165511"/>
            <a:ext cx="1067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blanket is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worn out,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to renew it.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:\grade 7 2019\If\worn 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440" y="1394266"/>
            <a:ext cx="5012675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176" y="-309686"/>
            <a:ext cx="11163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143			              If/ Boldfaced Words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561" y="812887"/>
            <a:ext cx="103338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  <a:endParaRPr lang="en-US" sz="3200" dirty="0"/>
          </a:p>
          <a:p>
            <a:pPr algn="ctr"/>
            <a:r>
              <a:rPr lang="en-US" sz="2800" b="1" dirty="0"/>
              <a:t>pitch-and-toss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sinew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serve your turn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will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foes</a:t>
            </a:r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802" y="179142"/>
            <a:ext cx="1067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Pitch-and-toss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(phrase) a game of risk.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7650" y="4709088"/>
            <a:ext cx="10675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is like a game of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pitch and toss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you should be willing to begin again if you lose everything.</a:t>
            </a:r>
          </a:p>
        </p:txBody>
      </p:sp>
      <p:pic>
        <p:nvPicPr>
          <p:cNvPr id="8" name="Picture 7" descr="pitch and t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8303" y="1194805"/>
            <a:ext cx="5846246" cy="336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8570" y="-106487"/>
            <a:ext cx="9415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139			Literary Words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942" y="1947879"/>
            <a:ext cx="1072691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2800" b="1" dirty="0"/>
              <a:t>Extended Metaphor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repetition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stanza</a:t>
            </a:r>
          </a:p>
          <a:p>
            <a:pPr algn="ctr"/>
            <a:endParaRPr lang="en-US" sz="2800" b="1" dirty="0"/>
          </a:p>
          <a:p>
            <a:pPr algn="ctr"/>
            <a:endParaRPr lang="en-US" sz="3200" dirty="0"/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755" y="160230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631" y="405379"/>
            <a:ext cx="10675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sinew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(n) part of the body that connects a muscle to a bone.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748" y="4659984"/>
            <a:ext cx="1067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Collagen is the main protein of </a:t>
            </a:r>
            <a:r>
              <a:rPr lang="en-US" sz="2400" b="1" dirty="0">
                <a:solidFill>
                  <a:srgbClr val="FF0000"/>
                </a:solidFill>
              </a:rPr>
              <a:t>sinew</a:t>
            </a:r>
            <a:r>
              <a:rPr lang="en-US" sz="2400" dirty="0"/>
              <a:t>, bone and skin.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:\grade 7 2019\If\si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748" y="1421042"/>
            <a:ext cx="7981107" cy="2732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6894" y="0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6894" y="280686"/>
            <a:ext cx="948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your turn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 helpful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044" y="5024559"/>
            <a:ext cx="10675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would  </a:t>
            </a:r>
            <a:r>
              <a:rPr lang="en-US" sz="2400" b="1" dirty="0">
                <a:solidFill>
                  <a:srgbClr val="FF0000"/>
                </a:solidFill>
              </a:rPr>
              <a:t>serve my turn </a:t>
            </a:r>
            <a:r>
              <a:rPr lang="en-US" sz="2400" b="1" dirty="0"/>
              <a:t>and be helpful if they said the truth</a:t>
            </a:r>
            <a:r>
              <a:rPr lang="en-US" sz="2400" dirty="0"/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:\grade 7 2019\If\serve your t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824" y="1159169"/>
            <a:ext cx="7402163" cy="3668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702" y="273119"/>
            <a:ext cx="10132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determination to do what you have decided to do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1400" y="4763822"/>
            <a:ext cx="1067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Omar has a great </a:t>
            </a:r>
            <a:r>
              <a:rPr lang="en-US" sz="3200" b="1" dirty="0">
                <a:solidFill>
                  <a:srgbClr val="FF0000"/>
                </a:solidFill>
              </a:rPr>
              <a:t>will </a:t>
            </a:r>
            <a:r>
              <a:rPr lang="en-US" sz="3200" dirty="0"/>
              <a:t>to succeed in the exam.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:\grade 7 2019\If\w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167" y="1283615"/>
            <a:ext cx="6452755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62" y="188713"/>
            <a:ext cx="46726" cy="1236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30702" y="346969"/>
            <a:ext cx="9981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foes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enemies.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6657" y="4910579"/>
            <a:ext cx="1067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She doesn’t like me and she treats me like a </a:t>
            </a:r>
            <a:r>
              <a:rPr lang="en-US" sz="3200" dirty="0">
                <a:solidFill>
                  <a:srgbClr val="C00000"/>
                </a:solidFill>
              </a:rPr>
              <a:t>foe</a:t>
            </a:r>
            <a:r>
              <a:rPr lang="en-US" sz="3200" dirty="0"/>
              <a:t>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:\grade 7 2019\If\f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507" y="1174044"/>
            <a:ext cx="7469436" cy="3525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143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253" y="292387"/>
            <a:ext cx="11678214" cy="751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spaces with the correct word from the list</a:t>
            </a:r>
            <a:r>
              <a:rPr lang="en-US" sz="2800" dirty="0"/>
              <a:t>.</a:t>
            </a:r>
          </a:p>
          <a:p>
            <a:pPr algn="ctr" rtl="1">
              <a:lnSpc>
                <a:spcPct val="150000"/>
              </a:lnSpc>
            </a:pPr>
            <a:r>
              <a:rPr lang="en-US" sz="2800" b="1" dirty="0"/>
              <a:t>(will,  foes,  impostor,  precise,  sinew,  stoop)        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1. He claimed he was an experienced pilot, but he turned out to be an _____________. 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2. Her ability was acknowledged by friend and _____________alike.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3. _____________means to bend your head and shoulders forward and down. 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4. He’s got a strong _____________to win the competition. 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5. The _____________connects the muscles with the bones in the body. 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6. Your answers should be quite _____________when you answer the questions in the exam.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 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/>
              <a:t> 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4957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169" y="84288"/>
            <a:ext cx="11994831" cy="696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answers.</a:t>
            </a:r>
            <a:endParaRPr lang="en-US" sz="2800" dirty="0"/>
          </a:p>
          <a:p>
            <a:pPr algn="ctr" rtl="1">
              <a:lnSpc>
                <a:spcPct val="150000"/>
              </a:lnSpc>
            </a:pPr>
            <a:r>
              <a:rPr lang="en-US" sz="2800" b="1" dirty="0"/>
              <a:t>(will, foes, impostor, precise, sinew, stoop)        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 lvl="0">
              <a:lnSpc>
                <a:spcPct val="150000"/>
              </a:lnSpc>
            </a:pPr>
            <a:r>
              <a:rPr lang="en-US" sz="2400" dirty="0"/>
              <a:t>1. He claimed he was an experienced pilot, but he turned out to be an </a:t>
            </a:r>
            <a:r>
              <a:rPr lang="en-US" sz="2400" b="1" i="1" u="sng" dirty="0">
                <a:solidFill>
                  <a:srgbClr val="FF0000"/>
                </a:solidFill>
              </a:rPr>
              <a:t>imposter</a:t>
            </a:r>
            <a:r>
              <a:rPr lang="en-US" sz="24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2. Her ability was acknowledged by friends and </a:t>
            </a:r>
            <a:r>
              <a:rPr lang="en-US" sz="2400" b="1" i="1" u="sng" dirty="0">
                <a:solidFill>
                  <a:srgbClr val="FF0000"/>
                </a:solidFill>
              </a:rPr>
              <a:t>foes</a:t>
            </a:r>
            <a:r>
              <a:rPr lang="en-US" sz="2400" dirty="0"/>
              <a:t> alike.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3. </a:t>
            </a:r>
            <a:r>
              <a:rPr lang="en-US" sz="2400" b="1" i="1" u="sng" dirty="0">
                <a:solidFill>
                  <a:srgbClr val="FF0000"/>
                </a:solidFill>
              </a:rPr>
              <a:t>Stoop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means to bend your head and shoulders forward and down. 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4. He’s got a strong </a:t>
            </a:r>
            <a:r>
              <a:rPr lang="en-US" sz="2400" b="1" i="1" dirty="0">
                <a:solidFill>
                  <a:srgbClr val="FF0000"/>
                </a:solidFill>
              </a:rPr>
              <a:t>will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to win the competition. 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5. The </a:t>
            </a:r>
            <a:r>
              <a:rPr lang="en-US" sz="2400" b="1" i="1" u="sng" dirty="0">
                <a:solidFill>
                  <a:srgbClr val="FF0000"/>
                </a:solidFill>
              </a:rPr>
              <a:t>sinew</a:t>
            </a:r>
            <a:r>
              <a:rPr lang="en-US" sz="2400" dirty="0"/>
              <a:t> connects the muscles with the bones in the body. 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6. Your answers should be quite </a:t>
            </a:r>
            <a:r>
              <a:rPr lang="en-US" sz="2400" b="1" i="1" u="sng" dirty="0">
                <a:solidFill>
                  <a:srgbClr val="FF0000"/>
                </a:solidFill>
              </a:rPr>
              <a:t>precise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when you answer the questions in the exam. 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 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/>
              <a:t>  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35362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lamic colleg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699" y="312375"/>
            <a:ext cx="249555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5634" y="1787738"/>
            <a:ext cx="114411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200" dirty="0"/>
          </a:p>
          <a:p>
            <a:pPr lvl="0"/>
            <a:endParaRPr lang="en-US" sz="3200" dirty="0"/>
          </a:p>
          <a:p>
            <a:pPr lvl="0"/>
            <a:r>
              <a:rPr lang="en-US" sz="32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600" y="4734747"/>
            <a:ext cx="11263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1074963" y="2633003"/>
            <a:ext cx="89361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/>
              <a:t>                           The End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80600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1531" y="2455334"/>
            <a:ext cx="11163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Metaphor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comparison between two things that aren’t alike, but do have something in common.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6A3F5A-4736-4F6A-AC1B-527D59111C67}"/>
              </a:ext>
            </a:extLst>
          </p:cNvPr>
          <p:cNvSpPr txBox="1"/>
          <p:nvPr/>
        </p:nvSpPr>
        <p:spPr>
          <a:xfrm>
            <a:off x="1193887" y="741780"/>
            <a:ext cx="11163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Tina is a shining star.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Ali has a heart of a lion.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084" y="2084525"/>
            <a:ext cx="4413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17000" y="2772113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7482" y="749147"/>
            <a:ext cx="111636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world’s a stage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 the men and women merely players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their exits and their entrances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-William Shakespeare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482" y="3033723"/>
            <a:ext cx="11163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entire poem here is a metaphor. In this poem, the metaphor compares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theater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actors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This is called extended metaphor because it continues the comparison for several lines or for an entire poem.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5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pic>
        <p:nvPicPr>
          <p:cNvPr id="6146" name="Picture 2" descr="H:\grade 7 2019\If\extended-metaphor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832" y="418098"/>
            <a:ext cx="9144000" cy="4770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127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8059" y="981526"/>
            <a:ext cx="10385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I am your father!” cried he. “ Young Rip Van Winkle once; old Rip Van Winkle now! Does anybody know poor Rip Van Winkle”?</a:t>
            </a: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- Washington Irving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30" y="3634754"/>
            <a:ext cx="8989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Repetition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saying something again and again. Writers use repetition of words , phrases, or sentences to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emphasize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their ideas .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2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650" y="273119"/>
            <a:ext cx="1116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				</a:t>
            </a:r>
          </a:p>
        </p:txBody>
      </p:sp>
      <p:pic>
        <p:nvPicPr>
          <p:cNvPr id="7170" name="Picture 2" descr="H:\grade 7 2019\If\repitition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503" y="534729"/>
            <a:ext cx="8792877" cy="49299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12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7482" y="1288974"/>
            <a:ext cx="114411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6054" y="2290698"/>
            <a:ext cx="1116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813" y="4599530"/>
            <a:ext cx="11049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Stanza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group of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poem. A stanza may have only a few lines, or it may have many lines. The stanzas in a poem may all be the same length or may be different length. This poem has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stanzas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:\grade 7 2019\If\stanza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263" y="112961"/>
            <a:ext cx="3728572" cy="45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7676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2" ma:contentTypeDescription="Create a new document." ma:contentTypeScope="" ma:versionID="90ff26d6e2b3bc74a984830c6a827e54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59150f1b6f570a75328f25db09bda635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DBFBB0-CDEC-45A9-BEAB-1B7DFDD0F8F2}">
  <ds:schemaRefs>
    <ds:schemaRef ds:uri="http://schemas.openxmlformats.org/package/2006/metadata/core-properties"/>
    <ds:schemaRef ds:uri="http://schemas.microsoft.com/office/2006/documentManagement/types"/>
    <ds:schemaRef ds:uri="3e03e693-6f57-4a0f-8762-2487ed846c1c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0b7d3d12-a688-4a65-9735-5d5242335ce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E9029C-535A-4249-8962-349C648AE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7A0A22-B568-48EF-B2D4-307E64A367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d3d12-a688-4a65-9735-5d5242335cee"/>
    <ds:schemaRef ds:uri="3e03e693-6f57-4a0f-8762-2487ed846c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2946</TotalTime>
  <Words>1417</Words>
  <Application>Microsoft Office PowerPoint</Application>
  <PresentationFormat>Widescreen</PresentationFormat>
  <Paragraphs>284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Gill Sans MT</vt:lpstr>
      <vt:lpstr>Times New Roman</vt:lpstr>
      <vt:lpstr>Wingdings</vt:lpstr>
      <vt:lpstr>Gallery</vt:lpstr>
      <vt:lpstr>Literature Poetry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World Within a Hollow</dc:title>
  <dc:creator>Ghadeer</dc:creator>
  <cp:lastModifiedBy>GTR6</cp:lastModifiedBy>
  <cp:revision>256</cp:revision>
  <dcterms:created xsi:type="dcterms:W3CDTF">2020-01-13T07:33:34Z</dcterms:created>
  <dcterms:modified xsi:type="dcterms:W3CDTF">2025-11-23T06:20:05Z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</Properties>
</file>