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5" r:id="rId2"/>
    <p:sldId id="316" r:id="rId3"/>
    <p:sldId id="318" r:id="rId4"/>
    <p:sldId id="317" r:id="rId5"/>
    <p:sldId id="263" r:id="rId6"/>
    <p:sldId id="262" r:id="rId7"/>
    <p:sldId id="256" r:id="rId8"/>
    <p:sldId id="257" r:id="rId9"/>
    <p:sldId id="258" r:id="rId10"/>
    <p:sldId id="290" r:id="rId11"/>
    <p:sldId id="292" r:id="rId12"/>
    <p:sldId id="293" r:id="rId13"/>
    <p:sldId id="343" r:id="rId14"/>
    <p:sldId id="261" r:id="rId15"/>
    <p:sldId id="324" r:id="rId16"/>
    <p:sldId id="322" r:id="rId17"/>
    <p:sldId id="321" r:id="rId18"/>
    <p:sldId id="348" r:id="rId19"/>
    <p:sldId id="344" r:id="rId20"/>
    <p:sldId id="345" r:id="rId21"/>
    <p:sldId id="346" r:id="rId22"/>
    <p:sldId id="347" r:id="rId23"/>
    <p:sldId id="323" r:id="rId24"/>
    <p:sldId id="325" r:id="rId25"/>
    <p:sldId id="327" r:id="rId26"/>
    <p:sldId id="326" r:id="rId27"/>
    <p:sldId id="328" r:id="rId28"/>
    <p:sldId id="329" r:id="rId29"/>
    <p:sldId id="330" r:id="rId30"/>
    <p:sldId id="331" r:id="rId31"/>
    <p:sldId id="264" r:id="rId32"/>
    <p:sldId id="332" r:id="rId33"/>
    <p:sldId id="319" r:id="rId34"/>
    <p:sldId id="320" r:id="rId35"/>
    <p:sldId id="333" r:id="rId36"/>
    <p:sldId id="334" r:id="rId37"/>
    <p:sldId id="268" r:id="rId38"/>
    <p:sldId id="335" r:id="rId39"/>
    <p:sldId id="336" r:id="rId40"/>
    <p:sldId id="337" r:id="rId41"/>
    <p:sldId id="341" r:id="rId42"/>
    <p:sldId id="265" r:id="rId43"/>
    <p:sldId id="269" r:id="rId44"/>
    <p:sldId id="271" r:id="rId45"/>
    <p:sldId id="266" r:id="rId46"/>
    <p:sldId id="270" r:id="rId47"/>
    <p:sldId id="274" r:id="rId48"/>
    <p:sldId id="349"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48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4307150-94B1-4B05-962A-76623EC11A6A}" type="datetimeFigureOut">
              <a:rPr lang="en-US" smtClean="0"/>
              <a:pPr/>
              <a:t>12/12/2020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2AB54E-8E82-4765-91EC-3555AF34B68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307150-94B1-4B05-962A-76623EC11A6A}" type="datetimeFigureOut">
              <a:rPr lang="en-US" smtClean="0"/>
              <a:pPr/>
              <a:t>12/12/2020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2AB54E-8E82-4765-91EC-3555AF34B68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307150-94B1-4B05-962A-76623EC11A6A}" type="datetimeFigureOut">
              <a:rPr lang="en-US" smtClean="0"/>
              <a:pPr/>
              <a:t>12/12/2020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2AB54E-8E82-4765-91EC-3555AF34B68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307150-94B1-4B05-962A-76623EC11A6A}" type="datetimeFigureOut">
              <a:rPr lang="en-US" smtClean="0"/>
              <a:pPr/>
              <a:t>12/12/2020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2AB54E-8E82-4765-91EC-3555AF34B68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307150-94B1-4B05-962A-76623EC11A6A}" type="datetimeFigureOut">
              <a:rPr lang="en-US" smtClean="0"/>
              <a:pPr/>
              <a:t>12/12/2020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2AB54E-8E82-4765-91EC-3555AF34B68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4307150-94B1-4B05-962A-76623EC11A6A}" type="datetimeFigureOut">
              <a:rPr lang="en-US" smtClean="0"/>
              <a:pPr/>
              <a:t>12/12/2020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2AB54E-8E82-4765-91EC-3555AF34B68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4307150-94B1-4B05-962A-76623EC11A6A}" type="datetimeFigureOut">
              <a:rPr lang="en-US" smtClean="0"/>
              <a:pPr/>
              <a:t>12/12/2020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2AB54E-8E82-4765-91EC-3555AF34B68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4307150-94B1-4B05-962A-76623EC11A6A}" type="datetimeFigureOut">
              <a:rPr lang="en-US" smtClean="0"/>
              <a:pPr/>
              <a:t>12/12/2020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2AB54E-8E82-4765-91EC-3555AF34B68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307150-94B1-4B05-962A-76623EC11A6A}" type="datetimeFigureOut">
              <a:rPr lang="en-US" smtClean="0"/>
              <a:pPr/>
              <a:t>12/12/2020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2AB54E-8E82-4765-91EC-3555AF34B68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307150-94B1-4B05-962A-76623EC11A6A}" type="datetimeFigureOut">
              <a:rPr lang="en-US" smtClean="0"/>
              <a:pPr/>
              <a:t>12/12/2020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2AB54E-8E82-4765-91EC-3555AF34B68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307150-94B1-4B05-962A-76623EC11A6A}" type="datetimeFigureOut">
              <a:rPr lang="en-US" smtClean="0"/>
              <a:pPr/>
              <a:t>12/12/2020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2AB54E-8E82-4765-91EC-3555AF34B68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307150-94B1-4B05-962A-76623EC11A6A}" type="datetimeFigureOut">
              <a:rPr lang="en-US" smtClean="0"/>
              <a:pPr/>
              <a:t>12/12/2020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2AB54E-8E82-4765-91EC-3555AF34B68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4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Outcomes</a:t>
            </a:r>
            <a:endParaRPr lang="en-US" dirty="0"/>
          </a:p>
        </p:txBody>
      </p:sp>
      <p:sp>
        <p:nvSpPr>
          <p:cNvPr id="3" name="Content Placeholder 2"/>
          <p:cNvSpPr>
            <a:spLocks noGrp="1"/>
          </p:cNvSpPr>
          <p:nvPr>
            <p:ph idx="1"/>
          </p:nvPr>
        </p:nvSpPr>
        <p:spPr/>
        <p:txBody>
          <a:bodyPr>
            <a:noAutofit/>
          </a:bodyPr>
          <a:lstStyle/>
          <a:p>
            <a:r>
              <a:rPr lang="en-US" sz="4800" dirty="0" smtClean="0"/>
              <a:t>Discuss the big question.</a:t>
            </a:r>
          </a:p>
          <a:p>
            <a:endParaRPr lang="en-US" sz="4800" dirty="0" smtClean="0"/>
          </a:p>
          <a:p>
            <a:pPr>
              <a:buNone/>
            </a:pPr>
            <a:endParaRPr lang="en-US" sz="4800" dirty="0" smtClean="0"/>
          </a:p>
          <a:p>
            <a:r>
              <a:rPr lang="en-US" sz="4800" dirty="0" smtClean="0"/>
              <a:t>Differentiate between literary words.</a:t>
            </a:r>
            <a:endParaRPr lang="en-US" sz="4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09600" y="457200"/>
            <a:ext cx="7772400" cy="838201"/>
          </a:xfrm>
        </p:spPr>
        <p:txBody>
          <a:bodyPr>
            <a:normAutofit/>
          </a:bodyPr>
          <a:lstStyle/>
          <a:p>
            <a:r>
              <a:rPr lang="en-US" dirty="0" smtClean="0"/>
              <a:t>Outcomes</a:t>
            </a:r>
            <a:endParaRPr lang="en-US" dirty="0"/>
          </a:p>
        </p:txBody>
      </p:sp>
      <p:sp>
        <p:nvSpPr>
          <p:cNvPr id="4" name="Subtitle 3"/>
          <p:cNvSpPr>
            <a:spLocks noGrp="1"/>
          </p:cNvSpPr>
          <p:nvPr>
            <p:ph type="subTitle" idx="1"/>
          </p:nvPr>
        </p:nvSpPr>
        <p:spPr>
          <a:xfrm>
            <a:off x="609600" y="1371600"/>
            <a:ext cx="8001000" cy="4953000"/>
          </a:xfrm>
        </p:spPr>
        <p:txBody>
          <a:bodyPr>
            <a:normAutofit/>
          </a:bodyPr>
          <a:lstStyle/>
          <a:p>
            <a:pPr marL="514350" indent="-514350" algn="l">
              <a:buAutoNum type="arabicPeriod"/>
            </a:pPr>
            <a:r>
              <a:rPr lang="en-US" dirty="0" smtClean="0">
                <a:solidFill>
                  <a:schemeClr val="tx1"/>
                </a:solidFill>
              </a:rPr>
              <a:t>Practice literary elements.</a:t>
            </a:r>
          </a:p>
          <a:p>
            <a:pPr marL="514350" indent="-514350" algn="l"/>
            <a:r>
              <a:rPr lang="en-US" dirty="0" smtClean="0">
                <a:solidFill>
                  <a:schemeClr val="tx1"/>
                </a:solidFill>
              </a:rPr>
              <a:t>  </a:t>
            </a:r>
            <a:r>
              <a:rPr lang="en-US" dirty="0" smtClean="0">
                <a:solidFill>
                  <a:srgbClr val="C00000"/>
                </a:solidFill>
              </a:rPr>
              <a:t>Task 1: Find the extended metaphor, repetition and how many stanzas in the poem.</a:t>
            </a:r>
            <a:endParaRPr lang="en-US" dirty="0" smtClean="0">
              <a:solidFill>
                <a:schemeClr val="tx1"/>
              </a:solidFill>
            </a:endParaRPr>
          </a:p>
          <a:p>
            <a:pPr marL="514350" indent="-514350" algn="l">
              <a:buAutoNum type="arabicPeriod"/>
            </a:pPr>
            <a:endParaRPr lang="en-US" dirty="0" smtClean="0">
              <a:solidFill>
                <a:schemeClr val="tx1"/>
              </a:solidFill>
            </a:endParaRPr>
          </a:p>
          <a:p>
            <a:pPr marL="514350" indent="-514350" algn="l">
              <a:buAutoNum type="arabicPeriod"/>
            </a:pPr>
            <a:r>
              <a:rPr lang="en-US" dirty="0" smtClean="0">
                <a:solidFill>
                  <a:schemeClr val="tx1"/>
                </a:solidFill>
              </a:rPr>
              <a:t>Recognize the meanings of the new words.</a:t>
            </a:r>
          </a:p>
          <a:p>
            <a:pPr marL="514350" indent="-514350" algn="l"/>
            <a:r>
              <a:rPr lang="en-US" dirty="0" smtClean="0">
                <a:solidFill>
                  <a:srgbClr val="C00000"/>
                </a:solidFill>
              </a:rPr>
              <a:t>Task 2: read the meanings and the examples in the book and write the words </a:t>
            </a:r>
            <a:r>
              <a:rPr lang="en-US" smtClean="0">
                <a:solidFill>
                  <a:srgbClr val="C00000"/>
                </a:solidFill>
              </a:rPr>
              <a:t>in context.</a:t>
            </a:r>
            <a:endParaRPr lang="en-US" dirty="0">
              <a:solidFill>
                <a:srgbClr val="C0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81000" y="304800"/>
            <a:ext cx="7772400" cy="685800"/>
          </a:xfrm>
        </p:spPr>
        <p:txBody>
          <a:bodyPr>
            <a:normAutofit fontScale="90000"/>
          </a:bodyPr>
          <a:lstStyle/>
          <a:p>
            <a:r>
              <a:rPr lang="en-US" dirty="0" smtClean="0"/>
              <a:t>Outcomes</a:t>
            </a:r>
            <a:endParaRPr lang="en-US" dirty="0"/>
          </a:p>
        </p:txBody>
      </p:sp>
      <p:sp>
        <p:nvSpPr>
          <p:cNvPr id="6" name="Subtitle 5"/>
          <p:cNvSpPr>
            <a:spLocks noGrp="1"/>
          </p:cNvSpPr>
          <p:nvPr>
            <p:ph type="subTitle" idx="1"/>
          </p:nvPr>
        </p:nvSpPr>
        <p:spPr>
          <a:xfrm>
            <a:off x="685800" y="1524000"/>
            <a:ext cx="7696200" cy="4114800"/>
          </a:xfrm>
        </p:spPr>
        <p:txBody>
          <a:bodyPr/>
          <a:lstStyle/>
          <a:p>
            <a:pPr marL="514350" indent="-514350">
              <a:buAutoNum type="arabicPeriod"/>
            </a:pPr>
            <a:r>
              <a:rPr lang="en-US" dirty="0" smtClean="0">
                <a:solidFill>
                  <a:schemeClr val="tx1"/>
                </a:solidFill>
              </a:rPr>
              <a:t>Differentiate between words with the same sound and different spelling and meaning.</a:t>
            </a:r>
          </a:p>
          <a:p>
            <a:pPr marL="514350" indent="-514350"/>
            <a:r>
              <a:rPr lang="en-US" dirty="0" smtClean="0">
                <a:solidFill>
                  <a:srgbClr val="FF0000"/>
                </a:solidFill>
              </a:rPr>
              <a:t>Task 1: Us the words to write meaningful sentences.</a:t>
            </a:r>
          </a:p>
          <a:p>
            <a:pPr marL="514350" indent="-514350" algn="l"/>
            <a:r>
              <a:rPr lang="en-US" dirty="0" smtClean="0">
                <a:solidFill>
                  <a:schemeClr val="tx1"/>
                </a:solidFill>
              </a:rPr>
              <a:t>2. Practice using the new words.</a:t>
            </a:r>
          </a:p>
          <a:p>
            <a:pPr marL="514350" indent="-514350" algn="l"/>
            <a:r>
              <a:rPr lang="en-US" dirty="0" smtClean="0">
                <a:solidFill>
                  <a:srgbClr val="FF0000"/>
                </a:solidFill>
              </a:rPr>
              <a:t>Task 2: Write the words correctly.</a:t>
            </a:r>
          </a:p>
          <a:p>
            <a:pPr marL="514350" indent="-514350">
              <a:buAutoNum type="arabicPeriod"/>
            </a:pP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you’re/your</a:t>
            </a:r>
            <a:endParaRPr lang="en-US" dirty="0"/>
          </a:p>
        </p:txBody>
      </p:sp>
      <p:sp>
        <p:nvSpPr>
          <p:cNvPr id="3" name="Subtitle 2"/>
          <p:cNvSpPr>
            <a:spLocks noGrp="1"/>
          </p:cNvSpPr>
          <p:nvPr>
            <p:ph type="subTitle" idx="1"/>
          </p:nvPr>
        </p:nvSpPr>
        <p:spPr/>
        <p:txBody>
          <a:bodyPr/>
          <a:lstStyle/>
          <a:p>
            <a:r>
              <a:rPr lang="en-US" sz="4400" dirty="0" smtClean="0">
                <a:solidFill>
                  <a:schemeClr val="tx1"/>
                </a:solidFill>
              </a:rPr>
              <a:t>by/bye/buy</a:t>
            </a:r>
            <a:endParaRPr lang="en-US" sz="4400" dirty="0">
              <a:solidFill>
                <a:schemeClr val="tx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1143000"/>
          </a:xfrm>
        </p:spPr>
        <p:txBody>
          <a:bodyPr>
            <a:normAutofit fontScale="90000"/>
          </a:bodyPr>
          <a:lstStyle/>
          <a:p>
            <a:r>
              <a:rPr lang="en-US" dirty="0" smtClean="0"/>
              <a:t/>
            </a:r>
            <a:br>
              <a:rPr lang="en-US" dirty="0" smtClean="0"/>
            </a:br>
            <a:endParaRPr lang="en-US" dirty="0"/>
          </a:p>
        </p:txBody>
      </p:sp>
      <p:sp>
        <p:nvSpPr>
          <p:cNvPr id="3" name="Title 1"/>
          <p:cNvSpPr txBox="1">
            <a:spLocks/>
          </p:cNvSpPr>
          <p:nvPr/>
        </p:nvSpPr>
        <p:spPr>
          <a:xfrm>
            <a:off x="609600" y="1752600"/>
            <a:ext cx="8229600" cy="4101152"/>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t>1. A teacher can </a:t>
            </a:r>
            <a:r>
              <a:rPr lang="en-US" smtClean="0">
                <a:solidFill>
                  <a:srgbClr val="C00000"/>
                </a:solidFill>
              </a:rPr>
              <a:t>pepntiter</a:t>
            </a:r>
            <a:r>
              <a:rPr lang="en-US" smtClean="0"/>
              <a:t> a difficult Math problem.</a:t>
            </a:r>
            <a:br>
              <a:rPr lang="en-US" smtClean="0"/>
            </a:br>
            <a:r>
              <a:rPr lang="en-US" smtClean="0"/>
              <a:t>2. Give me a </a:t>
            </a:r>
            <a:r>
              <a:rPr lang="en-US" smtClean="0">
                <a:solidFill>
                  <a:srgbClr val="FF0000"/>
                </a:solidFill>
              </a:rPr>
              <a:t>ciperse </a:t>
            </a:r>
            <a:r>
              <a:rPr lang="en-US" smtClean="0"/>
              <a:t>direction.</a:t>
            </a:r>
            <a:br>
              <a:rPr lang="en-US" smtClean="0"/>
            </a:br>
            <a:r>
              <a:rPr lang="en-US" smtClean="0"/>
              <a:t>3. My school has </a:t>
            </a:r>
            <a:r>
              <a:rPr lang="en-US" smtClean="0">
                <a:solidFill>
                  <a:srgbClr val="FF0000"/>
                </a:solidFill>
              </a:rPr>
              <a:t>tesnidcitiv</a:t>
            </a:r>
            <a:r>
              <a:rPr lang="en-US" smtClean="0"/>
              <a:t> buildings.</a:t>
            </a:r>
            <a:br>
              <a:rPr lang="en-US" smtClean="0"/>
            </a:br>
            <a:r>
              <a:rPr lang="en-US" smtClean="0"/>
              <a:t>4. I want to </a:t>
            </a:r>
            <a:r>
              <a:rPr lang="en-US" smtClean="0">
                <a:solidFill>
                  <a:srgbClr val="FF0000"/>
                </a:solidFill>
              </a:rPr>
              <a:t>supuer</a:t>
            </a:r>
            <a:r>
              <a:rPr lang="en-US" smtClean="0"/>
              <a:t> my dream.</a:t>
            </a:r>
            <a:br>
              <a:rPr lang="en-US" smtClean="0"/>
            </a:br>
            <a:endParaRPr lang="en-US" dirty="0"/>
          </a:p>
        </p:txBody>
      </p:sp>
      <p:sp>
        <p:nvSpPr>
          <p:cNvPr id="5" name="Title 4"/>
          <p:cNvSpPr txBox="1">
            <a:spLocks/>
          </p:cNvSpPr>
          <p:nvPr/>
        </p:nvSpPr>
        <p:spPr>
          <a:xfrm>
            <a:off x="381000" y="304800"/>
            <a:ext cx="7772400" cy="685800"/>
          </a:xfrm>
          <a:prstGeom prst="rect">
            <a:avLst/>
          </a:prstGeom>
        </p:spPr>
        <p:txBody>
          <a:bodyPr vert="horz" lIns="91440" tIns="45720" rIns="91440" bIns="45720" rtlCol="0" anchor="ctr">
            <a:normAutofit fontScale="5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Guess the meanings of the bolded words( that are not English ) from the text.     S.B. P. 140</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stinctive 1.jpg"/>
          <p:cNvPicPr>
            <a:picLocks noChangeAspect="1"/>
          </p:cNvPicPr>
          <p:nvPr/>
        </p:nvPicPr>
        <p:blipFill>
          <a:blip r:embed="rId2" cstate="print"/>
          <a:stretch>
            <a:fillRect/>
          </a:stretch>
        </p:blipFill>
        <p:spPr>
          <a:xfrm>
            <a:off x="4419600" y="1371600"/>
            <a:ext cx="3810000" cy="3468624"/>
          </a:xfrm>
          <a:prstGeom prst="rect">
            <a:avLst/>
          </a:prstGeom>
        </p:spPr>
      </p:pic>
      <p:pic>
        <p:nvPicPr>
          <p:cNvPr id="4" name="Picture 3" descr="distinctive 2.jpg"/>
          <p:cNvPicPr>
            <a:picLocks noChangeAspect="1"/>
          </p:cNvPicPr>
          <p:nvPr/>
        </p:nvPicPr>
        <p:blipFill>
          <a:blip r:embed="rId3" cstate="print"/>
          <a:stretch>
            <a:fillRect/>
          </a:stretch>
        </p:blipFill>
        <p:spPr>
          <a:xfrm>
            <a:off x="762000" y="990600"/>
            <a:ext cx="2857500" cy="41148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73762"/>
          </a:xfrm>
        </p:spPr>
        <p:txBody>
          <a:bodyPr>
            <a:normAutofit/>
          </a:bodyPr>
          <a:lstStyle/>
          <a:p>
            <a:endParaRPr lang="en-US" dirty="0"/>
          </a:p>
        </p:txBody>
      </p:sp>
      <p:pic>
        <p:nvPicPr>
          <p:cNvPr id="3" name="Picture 2" descr="interpret.png"/>
          <p:cNvPicPr>
            <a:picLocks noChangeAspect="1"/>
          </p:cNvPicPr>
          <p:nvPr/>
        </p:nvPicPr>
        <p:blipFill>
          <a:blip r:embed="rId2" cstate="print"/>
          <a:stretch>
            <a:fillRect/>
          </a:stretch>
        </p:blipFill>
        <p:spPr>
          <a:xfrm>
            <a:off x="990600" y="838200"/>
            <a:ext cx="7239000" cy="4952999"/>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US" sz="4800" dirty="0" smtClean="0"/>
              <a:t> </a:t>
            </a:r>
            <a:endParaRPr lang="en-US" sz="4800" dirty="0"/>
          </a:p>
        </p:txBody>
      </p:sp>
      <p:pic>
        <p:nvPicPr>
          <p:cNvPr id="4" name="Picture 3" descr="pursue.jpg"/>
          <p:cNvPicPr>
            <a:picLocks noChangeAspect="1"/>
          </p:cNvPicPr>
          <p:nvPr/>
        </p:nvPicPr>
        <p:blipFill>
          <a:blip r:embed="rId2" cstate="print"/>
          <a:stretch>
            <a:fillRect/>
          </a:stretch>
        </p:blipFill>
        <p:spPr>
          <a:xfrm>
            <a:off x="381000" y="0"/>
            <a:ext cx="4267200" cy="3076575"/>
          </a:xfrm>
          <a:prstGeom prst="rect">
            <a:avLst/>
          </a:prstGeom>
        </p:spPr>
      </p:pic>
      <p:pic>
        <p:nvPicPr>
          <p:cNvPr id="5" name="Picture 4" descr="Pursue-your-dreams.jpg"/>
          <p:cNvPicPr>
            <a:picLocks noChangeAspect="1"/>
          </p:cNvPicPr>
          <p:nvPr/>
        </p:nvPicPr>
        <p:blipFill>
          <a:blip r:embed="rId3" cstate="print"/>
          <a:stretch>
            <a:fillRect/>
          </a:stretch>
        </p:blipFill>
        <p:spPr>
          <a:xfrm>
            <a:off x="2286000" y="3581400"/>
            <a:ext cx="5553075" cy="27432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2362"/>
          </a:xfrm>
        </p:spPr>
        <p:txBody>
          <a:bodyPr>
            <a:normAutofit/>
          </a:bodyPr>
          <a:lstStyle/>
          <a:p>
            <a:r>
              <a:rPr lang="en-US" dirty="0" smtClean="0"/>
              <a:t/>
            </a:r>
            <a:br>
              <a:rPr lang="en-US" dirty="0" smtClean="0"/>
            </a:br>
            <a:r>
              <a:rPr lang="en-US" dirty="0" smtClean="0"/>
              <a:t> </a:t>
            </a:r>
            <a:endParaRPr lang="en-US" dirty="0"/>
          </a:p>
        </p:txBody>
      </p:sp>
      <p:pic>
        <p:nvPicPr>
          <p:cNvPr id="3" name="Picture 2" descr="precise.jpg"/>
          <p:cNvPicPr>
            <a:picLocks noChangeAspect="1"/>
          </p:cNvPicPr>
          <p:nvPr/>
        </p:nvPicPr>
        <p:blipFill>
          <a:blip r:embed="rId2" cstate="print"/>
          <a:stretch>
            <a:fillRect/>
          </a:stretch>
        </p:blipFill>
        <p:spPr>
          <a:xfrm>
            <a:off x="609600" y="457200"/>
            <a:ext cx="8077200" cy="596646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33400" y="381001"/>
            <a:ext cx="7772400" cy="838199"/>
          </a:xfrm>
        </p:spPr>
        <p:txBody>
          <a:bodyPr/>
          <a:lstStyle/>
          <a:p>
            <a:r>
              <a:rPr lang="en-US" dirty="0" smtClean="0"/>
              <a:t>outcomes</a:t>
            </a:r>
            <a:endParaRPr lang="en-US" dirty="0"/>
          </a:p>
        </p:txBody>
      </p:sp>
      <p:sp>
        <p:nvSpPr>
          <p:cNvPr id="4" name="Subtitle 3"/>
          <p:cNvSpPr>
            <a:spLocks noGrp="1"/>
          </p:cNvSpPr>
          <p:nvPr>
            <p:ph type="subTitle" idx="1"/>
          </p:nvPr>
        </p:nvSpPr>
        <p:spPr>
          <a:xfrm>
            <a:off x="914400" y="1600200"/>
            <a:ext cx="7620000" cy="4495800"/>
          </a:xfrm>
        </p:spPr>
        <p:txBody>
          <a:bodyPr>
            <a:normAutofit/>
          </a:bodyPr>
          <a:lstStyle/>
          <a:p>
            <a:pPr marL="514350" indent="-514350">
              <a:buAutoNum type="arabicPeriod"/>
            </a:pPr>
            <a:r>
              <a:rPr lang="en-US" dirty="0" smtClean="0">
                <a:solidFill>
                  <a:schemeClr val="tx1"/>
                </a:solidFill>
              </a:rPr>
              <a:t>Practice homophones</a:t>
            </a:r>
            <a:endParaRPr lang="en-US" dirty="0" smtClean="0">
              <a:solidFill>
                <a:srgbClr val="FF0000"/>
              </a:solidFill>
            </a:endParaRPr>
          </a:p>
          <a:p>
            <a:pPr marL="514350" indent="-514350"/>
            <a:endParaRPr lang="en-US" dirty="0" smtClean="0">
              <a:solidFill>
                <a:srgbClr val="FF0000"/>
              </a:solidFill>
            </a:endParaRPr>
          </a:p>
          <a:p>
            <a:pPr marL="514350" indent="-514350"/>
            <a:r>
              <a:rPr lang="en-US" dirty="0" smtClean="0">
                <a:solidFill>
                  <a:schemeClr val="tx1"/>
                </a:solidFill>
              </a:rPr>
              <a:t>2. Revise key and academic words</a:t>
            </a:r>
            <a:endParaRPr lang="en-US" dirty="0" smtClean="0">
              <a:solidFill>
                <a:srgbClr val="FF0000"/>
              </a:solidFill>
            </a:endParaRPr>
          </a:p>
          <a:p>
            <a:pPr marL="514350" indent="-514350"/>
            <a:endParaRPr lang="en-US" dirty="0" smtClean="0"/>
          </a:p>
          <a:p>
            <a:pPr marL="514350" indent="-514350">
              <a:buAutoNum type="arabicPeriod"/>
            </a:pPr>
            <a:endParaRPr lang="en-US" dirty="0"/>
          </a:p>
        </p:txBody>
      </p:sp>
    </p:spTree>
    <p:extLst>
      <p:ext uri="{BB962C8B-B14F-4D97-AF65-F5344CB8AC3E}">
        <p14:creationId xmlns:p14="http://schemas.microsoft.com/office/powerpoint/2010/main" val="26272787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004213"/>
            <a:ext cx="1828800" cy="1143000"/>
          </a:xfrm>
        </p:spPr>
        <p:txBody>
          <a:bodyPr>
            <a:normAutofit fontScale="90000"/>
          </a:bodyPr>
          <a:lstStyle/>
          <a:p>
            <a:pPr algn="l"/>
            <a:r>
              <a:rPr lang="en-US" dirty="0" smtClean="0"/>
              <a:t>blew:</a:t>
            </a:r>
            <a:br>
              <a:rPr lang="en-US" dirty="0" smtClean="0"/>
            </a:br>
            <a:r>
              <a:rPr lang="en-US" dirty="0" smtClean="0"/>
              <a:t>blue:</a:t>
            </a:r>
            <a:endParaRPr lang="en-US" dirty="0"/>
          </a:p>
        </p:txBody>
      </p:sp>
      <p:sp>
        <p:nvSpPr>
          <p:cNvPr id="3" name="Title 1"/>
          <p:cNvSpPr txBox="1">
            <a:spLocks/>
          </p:cNvSpPr>
          <p:nvPr/>
        </p:nvSpPr>
        <p:spPr>
          <a:xfrm>
            <a:off x="1219200" y="1600200"/>
            <a:ext cx="3581400" cy="1143000"/>
          </a:xfrm>
          <a:prstGeom prst="rect">
            <a:avLst/>
          </a:prstGeom>
        </p:spPr>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smtClean="0"/>
              <a:t>Ate: past of eat</a:t>
            </a:r>
            <a:br>
              <a:rPr lang="en-US" dirty="0" smtClean="0"/>
            </a:br>
            <a:r>
              <a:rPr lang="en-US" dirty="0" smtClean="0"/>
              <a:t>eight: the numeral 8</a:t>
            </a:r>
            <a:endParaRPr lang="en-US" dirty="0"/>
          </a:p>
        </p:txBody>
      </p:sp>
      <p:sp>
        <p:nvSpPr>
          <p:cNvPr id="4" name="Title 1"/>
          <p:cNvSpPr txBox="1">
            <a:spLocks/>
          </p:cNvSpPr>
          <p:nvPr/>
        </p:nvSpPr>
        <p:spPr>
          <a:xfrm>
            <a:off x="1066800" y="5105400"/>
            <a:ext cx="5394278"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smtClean="0"/>
              <a:t>blew: past of blew</a:t>
            </a:r>
            <a:br>
              <a:rPr lang="en-US" dirty="0" smtClean="0"/>
            </a:br>
            <a:r>
              <a:rPr lang="en-US" dirty="0" smtClean="0"/>
              <a:t>blue:  color</a:t>
            </a:r>
            <a:endParaRPr lang="en-US" dirty="0"/>
          </a:p>
        </p:txBody>
      </p:sp>
      <p:sp>
        <p:nvSpPr>
          <p:cNvPr id="5" name="Title 1"/>
          <p:cNvSpPr txBox="1">
            <a:spLocks/>
          </p:cNvSpPr>
          <p:nvPr/>
        </p:nvSpPr>
        <p:spPr>
          <a:xfrm>
            <a:off x="1676400" y="457200"/>
            <a:ext cx="18288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mtClean="0"/>
              <a:t>Ate:</a:t>
            </a:r>
            <a:br>
              <a:rPr lang="en-US" smtClean="0"/>
            </a:br>
            <a:r>
              <a:rPr lang="en-US" smtClean="0"/>
              <a:t>eight:</a:t>
            </a:r>
            <a:endParaRPr lang="en-US" dirty="0"/>
          </a:p>
        </p:txBody>
      </p:sp>
    </p:spTree>
    <p:extLst>
      <p:ext uri="{BB962C8B-B14F-4D97-AF65-F5344CB8AC3E}">
        <p14:creationId xmlns:p14="http://schemas.microsoft.com/office/powerpoint/2010/main" val="1322709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Question</a:t>
            </a:r>
            <a:endParaRPr lang="en-US" dirty="0"/>
          </a:p>
        </p:txBody>
      </p:sp>
      <p:sp>
        <p:nvSpPr>
          <p:cNvPr id="3" name="Content Placeholder 2"/>
          <p:cNvSpPr>
            <a:spLocks noGrp="1"/>
          </p:cNvSpPr>
          <p:nvPr>
            <p:ph idx="1"/>
          </p:nvPr>
        </p:nvSpPr>
        <p:spPr/>
        <p:txBody>
          <a:bodyPr/>
          <a:lstStyle/>
          <a:p>
            <a:r>
              <a:rPr lang="en-US" dirty="0" smtClean="0"/>
              <a:t>What makes you happy?</a:t>
            </a:r>
          </a:p>
          <a:p>
            <a:endParaRPr lang="en-US" dirty="0" smtClean="0"/>
          </a:p>
          <a:p>
            <a:pPr>
              <a:buNone/>
            </a:pPr>
            <a:endParaRPr lang="en-US" dirty="0"/>
          </a:p>
        </p:txBody>
      </p:sp>
      <p:pic>
        <p:nvPicPr>
          <p:cNvPr id="7" name="Picture 6" descr="fame.jpg"/>
          <p:cNvPicPr>
            <a:picLocks noChangeAspect="1"/>
          </p:cNvPicPr>
          <p:nvPr/>
        </p:nvPicPr>
        <p:blipFill>
          <a:blip r:embed="rId2" cstate="print"/>
          <a:stretch>
            <a:fillRect/>
          </a:stretch>
        </p:blipFill>
        <p:spPr>
          <a:xfrm>
            <a:off x="5943600" y="2133600"/>
            <a:ext cx="2857500" cy="1600200"/>
          </a:xfrm>
          <a:prstGeom prst="rect">
            <a:avLst/>
          </a:prstGeom>
        </p:spPr>
      </p:pic>
      <p:pic>
        <p:nvPicPr>
          <p:cNvPr id="8" name="Picture 7" descr="health.jpg"/>
          <p:cNvPicPr>
            <a:picLocks noChangeAspect="1"/>
          </p:cNvPicPr>
          <p:nvPr/>
        </p:nvPicPr>
        <p:blipFill>
          <a:blip r:embed="rId3" cstate="print"/>
          <a:stretch>
            <a:fillRect/>
          </a:stretch>
        </p:blipFill>
        <p:spPr>
          <a:xfrm>
            <a:off x="3524250" y="2338387"/>
            <a:ext cx="2095500" cy="2181225"/>
          </a:xfrm>
          <a:prstGeom prst="rect">
            <a:avLst/>
          </a:prstGeom>
        </p:spPr>
      </p:pic>
      <p:pic>
        <p:nvPicPr>
          <p:cNvPr id="9" name="Picture 8" descr="wealth.jpg"/>
          <p:cNvPicPr>
            <a:picLocks noChangeAspect="1"/>
          </p:cNvPicPr>
          <p:nvPr/>
        </p:nvPicPr>
        <p:blipFill>
          <a:blip r:embed="rId4" cstate="print"/>
          <a:stretch>
            <a:fillRect/>
          </a:stretch>
        </p:blipFill>
        <p:spPr>
          <a:xfrm>
            <a:off x="1524000" y="4572000"/>
            <a:ext cx="2857500" cy="16002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004213"/>
            <a:ext cx="1828800" cy="1143000"/>
          </a:xfrm>
        </p:spPr>
        <p:txBody>
          <a:bodyPr>
            <a:normAutofit fontScale="90000"/>
          </a:bodyPr>
          <a:lstStyle/>
          <a:p>
            <a:pPr algn="l"/>
            <a:r>
              <a:rPr lang="en-US" dirty="0" smtClean="0"/>
              <a:t>one:</a:t>
            </a:r>
            <a:br>
              <a:rPr lang="en-US" dirty="0" smtClean="0"/>
            </a:br>
            <a:r>
              <a:rPr lang="en-US" dirty="0" smtClean="0"/>
              <a:t>won:</a:t>
            </a:r>
            <a:endParaRPr lang="en-US" dirty="0"/>
          </a:p>
        </p:txBody>
      </p:sp>
      <p:sp>
        <p:nvSpPr>
          <p:cNvPr id="3" name="Title 1"/>
          <p:cNvSpPr txBox="1">
            <a:spLocks/>
          </p:cNvSpPr>
          <p:nvPr/>
        </p:nvSpPr>
        <p:spPr>
          <a:xfrm>
            <a:off x="1219200" y="1600200"/>
            <a:ext cx="5029200" cy="1143000"/>
          </a:xfrm>
          <a:prstGeom prst="rect">
            <a:avLst/>
          </a:prstGeom>
        </p:spPr>
        <p:txBody>
          <a:bodyPr vert="horz" lIns="91440" tIns="45720" rIns="91440" bIns="45720" rtlCol="0" anchor="ctr">
            <a:normAutofit fontScale="8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smtClean="0"/>
              <a:t>Made: created</a:t>
            </a:r>
            <a:br>
              <a:rPr lang="en-US" dirty="0" smtClean="0"/>
            </a:br>
            <a:r>
              <a:rPr lang="en-US" dirty="0" smtClean="0"/>
              <a:t>maid: woman who cleans</a:t>
            </a:r>
            <a:endParaRPr lang="en-US" dirty="0"/>
          </a:p>
        </p:txBody>
      </p:sp>
      <p:sp>
        <p:nvSpPr>
          <p:cNvPr id="4" name="Title 1"/>
          <p:cNvSpPr txBox="1">
            <a:spLocks/>
          </p:cNvSpPr>
          <p:nvPr/>
        </p:nvSpPr>
        <p:spPr>
          <a:xfrm>
            <a:off x="1066800" y="5105400"/>
            <a:ext cx="5394278"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smtClean="0"/>
              <a:t>one: the numeral 1</a:t>
            </a:r>
            <a:br>
              <a:rPr lang="en-US" dirty="0" smtClean="0"/>
            </a:br>
            <a:r>
              <a:rPr lang="en-US" dirty="0" smtClean="0"/>
              <a:t>won:  succeeded</a:t>
            </a:r>
            <a:endParaRPr lang="en-US" dirty="0"/>
          </a:p>
        </p:txBody>
      </p:sp>
      <p:sp>
        <p:nvSpPr>
          <p:cNvPr id="5" name="Title 1"/>
          <p:cNvSpPr txBox="1">
            <a:spLocks/>
          </p:cNvSpPr>
          <p:nvPr/>
        </p:nvSpPr>
        <p:spPr>
          <a:xfrm>
            <a:off x="1676400" y="457200"/>
            <a:ext cx="18288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smtClean="0"/>
              <a:t>made:</a:t>
            </a:r>
            <a:br>
              <a:rPr lang="en-US" dirty="0" smtClean="0"/>
            </a:br>
            <a:r>
              <a:rPr lang="en-US" dirty="0" smtClean="0"/>
              <a:t>maid:</a:t>
            </a:r>
            <a:endParaRPr lang="en-US" dirty="0"/>
          </a:p>
        </p:txBody>
      </p:sp>
    </p:spTree>
    <p:extLst>
      <p:ext uri="{BB962C8B-B14F-4D97-AF65-F5344CB8AC3E}">
        <p14:creationId xmlns:p14="http://schemas.microsoft.com/office/powerpoint/2010/main" val="2574860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004213"/>
            <a:ext cx="1828800" cy="1143000"/>
          </a:xfrm>
        </p:spPr>
        <p:txBody>
          <a:bodyPr>
            <a:normAutofit fontScale="90000"/>
          </a:bodyPr>
          <a:lstStyle/>
          <a:p>
            <a:pPr algn="l"/>
            <a:r>
              <a:rPr lang="en-US" dirty="0" smtClean="0"/>
              <a:t>some:</a:t>
            </a:r>
            <a:br>
              <a:rPr lang="en-US" dirty="0" smtClean="0"/>
            </a:br>
            <a:r>
              <a:rPr lang="en-US" dirty="0" smtClean="0"/>
              <a:t>sum:</a:t>
            </a:r>
            <a:endParaRPr lang="en-US" dirty="0"/>
          </a:p>
        </p:txBody>
      </p:sp>
      <p:sp>
        <p:nvSpPr>
          <p:cNvPr id="3" name="Title 1"/>
          <p:cNvSpPr txBox="1">
            <a:spLocks/>
          </p:cNvSpPr>
          <p:nvPr/>
        </p:nvSpPr>
        <p:spPr>
          <a:xfrm>
            <a:off x="1219200" y="1600200"/>
            <a:ext cx="50292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smtClean="0"/>
              <a:t>Peace: lack of war</a:t>
            </a:r>
            <a:br>
              <a:rPr lang="en-US" dirty="0" smtClean="0"/>
            </a:br>
            <a:r>
              <a:rPr lang="en-US" dirty="0" smtClean="0"/>
              <a:t>piece: section</a:t>
            </a:r>
            <a:endParaRPr lang="en-US" dirty="0"/>
          </a:p>
        </p:txBody>
      </p:sp>
      <p:sp>
        <p:nvSpPr>
          <p:cNvPr id="4" name="Title 1"/>
          <p:cNvSpPr txBox="1">
            <a:spLocks/>
          </p:cNvSpPr>
          <p:nvPr/>
        </p:nvSpPr>
        <p:spPr>
          <a:xfrm>
            <a:off x="1066800" y="5105400"/>
            <a:ext cx="5394278"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smtClean="0"/>
              <a:t>some: more than one</a:t>
            </a:r>
            <a:br>
              <a:rPr lang="en-US" dirty="0" smtClean="0"/>
            </a:br>
            <a:r>
              <a:rPr lang="en-US" dirty="0" smtClean="0"/>
              <a:t>sum:  result of addition</a:t>
            </a:r>
            <a:endParaRPr lang="en-US" dirty="0"/>
          </a:p>
        </p:txBody>
      </p:sp>
      <p:sp>
        <p:nvSpPr>
          <p:cNvPr id="5" name="Title 1"/>
          <p:cNvSpPr txBox="1">
            <a:spLocks/>
          </p:cNvSpPr>
          <p:nvPr/>
        </p:nvSpPr>
        <p:spPr>
          <a:xfrm>
            <a:off x="1676400" y="457200"/>
            <a:ext cx="18288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smtClean="0"/>
              <a:t>peace:</a:t>
            </a:r>
            <a:br>
              <a:rPr lang="en-US" dirty="0" smtClean="0"/>
            </a:br>
            <a:r>
              <a:rPr lang="en-US" dirty="0" smtClean="0"/>
              <a:t>piece:</a:t>
            </a:r>
            <a:endParaRPr lang="en-US" dirty="0"/>
          </a:p>
        </p:txBody>
      </p:sp>
    </p:spTree>
    <p:extLst>
      <p:ext uri="{BB962C8B-B14F-4D97-AF65-F5344CB8AC3E}">
        <p14:creationId xmlns:p14="http://schemas.microsoft.com/office/powerpoint/2010/main" val="2818038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004213"/>
            <a:ext cx="1828800" cy="1143000"/>
          </a:xfrm>
        </p:spPr>
        <p:txBody>
          <a:bodyPr>
            <a:normAutofit fontScale="90000"/>
          </a:bodyPr>
          <a:lstStyle/>
          <a:p>
            <a:pPr algn="l"/>
            <a:r>
              <a:rPr lang="en-US" dirty="0" smtClean="0"/>
              <a:t>wood:</a:t>
            </a:r>
            <a:br>
              <a:rPr lang="en-US" dirty="0" smtClean="0"/>
            </a:br>
            <a:r>
              <a:rPr lang="en-US" dirty="0" smtClean="0"/>
              <a:t>would:</a:t>
            </a:r>
            <a:endParaRPr lang="en-US" dirty="0"/>
          </a:p>
        </p:txBody>
      </p:sp>
      <p:sp>
        <p:nvSpPr>
          <p:cNvPr id="3" name="Title 1"/>
          <p:cNvSpPr txBox="1">
            <a:spLocks/>
          </p:cNvSpPr>
          <p:nvPr/>
        </p:nvSpPr>
        <p:spPr>
          <a:xfrm>
            <a:off x="1219200" y="1600200"/>
            <a:ext cx="50292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smtClean="0"/>
              <a:t>wear: put on clothes</a:t>
            </a:r>
            <a:br>
              <a:rPr lang="en-US" dirty="0" smtClean="0"/>
            </a:br>
            <a:r>
              <a:rPr lang="en-US" dirty="0" smtClean="0"/>
              <a:t>where: location</a:t>
            </a:r>
            <a:endParaRPr lang="en-US" dirty="0"/>
          </a:p>
        </p:txBody>
      </p:sp>
      <p:sp>
        <p:nvSpPr>
          <p:cNvPr id="4" name="Title 1"/>
          <p:cNvSpPr txBox="1">
            <a:spLocks/>
          </p:cNvSpPr>
          <p:nvPr/>
        </p:nvSpPr>
        <p:spPr>
          <a:xfrm>
            <a:off x="1066800" y="5105400"/>
            <a:ext cx="5394278"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smtClean="0"/>
              <a:t>wood: tree product</a:t>
            </a:r>
            <a:br>
              <a:rPr lang="en-US" dirty="0" smtClean="0"/>
            </a:br>
            <a:r>
              <a:rPr lang="en-US" dirty="0" smtClean="0"/>
              <a:t>would:  past of will</a:t>
            </a:r>
            <a:endParaRPr lang="en-US" dirty="0"/>
          </a:p>
        </p:txBody>
      </p:sp>
      <p:sp>
        <p:nvSpPr>
          <p:cNvPr id="5" name="Title 1"/>
          <p:cNvSpPr txBox="1">
            <a:spLocks/>
          </p:cNvSpPr>
          <p:nvPr/>
        </p:nvSpPr>
        <p:spPr>
          <a:xfrm>
            <a:off x="1676400" y="457200"/>
            <a:ext cx="18288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smtClean="0"/>
              <a:t>wear:</a:t>
            </a:r>
            <a:br>
              <a:rPr lang="en-US" dirty="0" smtClean="0"/>
            </a:br>
            <a:r>
              <a:rPr lang="en-US" dirty="0" smtClean="0"/>
              <a:t>where:</a:t>
            </a:r>
            <a:endParaRPr lang="en-US" dirty="0"/>
          </a:p>
        </p:txBody>
      </p:sp>
    </p:spTree>
    <p:extLst>
      <p:ext uri="{BB962C8B-B14F-4D97-AF65-F5344CB8AC3E}">
        <p14:creationId xmlns:p14="http://schemas.microsoft.com/office/powerpoint/2010/main" val="4286547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33400" y="381001"/>
            <a:ext cx="7772400" cy="838199"/>
          </a:xfrm>
        </p:spPr>
        <p:txBody>
          <a:bodyPr/>
          <a:lstStyle/>
          <a:p>
            <a:r>
              <a:rPr lang="en-US" smtClean="0"/>
              <a:t>Outcomes  9/12</a:t>
            </a:r>
            <a:endParaRPr lang="en-US" dirty="0"/>
          </a:p>
        </p:txBody>
      </p:sp>
      <p:sp>
        <p:nvSpPr>
          <p:cNvPr id="4" name="Subtitle 3"/>
          <p:cNvSpPr>
            <a:spLocks noGrp="1"/>
          </p:cNvSpPr>
          <p:nvPr>
            <p:ph type="subTitle" idx="1"/>
          </p:nvPr>
        </p:nvSpPr>
        <p:spPr>
          <a:xfrm>
            <a:off x="914400" y="1600200"/>
            <a:ext cx="7620000" cy="5105400"/>
          </a:xfrm>
        </p:spPr>
        <p:txBody>
          <a:bodyPr>
            <a:normAutofit/>
          </a:bodyPr>
          <a:lstStyle/>
          <a:p>
            <a:pPr marL="514350" indent="-514350">
              <a:buAutoNum type="arabicPeriod"/>
            </a:pPr>
            <a:r>
              <a:rPr lang="en-US" dirty="0" smtClean="0">
                <a:solidFill>
                  <a:schemeClr val="tx1"/>
                </a:solidFill>
              </a:rPr>
              <a:t>Paraphrase the stanzas in a poem.</a:t>
            </a:r>
          </a:p>
          <a:p>
            <a:pPr marL="514350" indent="-514350"/>
            <a:endParaRPr lang="en-US" dirty="0" smtClean="0">
              <a:solidFill>
                <a:srgbClr val="FF0000"/>
              </a:solidFill>
            </a:endParaRPr>
          </a:p>
          <a:p>
            <a:pPr marL="514350" indent="-514350"/>
            <a:r>
              <a:rPr lang="en-US" dirty="0" smtClean="0">
                <a:solidFill>
                  <a:schemeClr val="tx1"/>
                </a:solidFill>
              </a:rPr>
              <a:t>2. Recognize the meanings of the new words</a:t>
            </a:r>
          </a:p>
          <a:p>
            <a:pPr marL="514350" indent="-514350"/>
            <a:endParaRPr lang="en-US" dirty="0" smtClean="0"/>
          </a:p>
          <a:p>
            <a:pPr marL="514350" indent="-514350"/>
            <a:endParaRPr lang="en-US" dirty="0" smtClean="0">
              <a:solidFill>
                <a:schemeClr val="tx1"/>
              </a:solidFill>
            </a:endParaRPr>
          </a:p>
          <a:p>
            <a:pPr marL="514350" indent="-514350"/>
            <a:endParaRPr lang="en-US" dirty="0" smtClean="0"/>
          </a:p>
          <a:p>
            <a:pPr marL="514350" indent="-514350">
              <a:buAutoNum type="arabicPeriod"/>
            </a:pP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54762"/>
          </a:xfrm>
        </p:spPr>
        <p:txBody>
          <a:bodyPr>
            <a:normAutofit/>
          </a:bodyPr>
          <a:lstStyle/>
          <a:p>
            <a:r>
              <a:rPr lang="en-US" sz="3600" dirty="0" smtClean="0"/>
              <a:t>Listen to the poem and try to tell what it is about.</a:t>
            </a:r>
            <a:br>
              <a:rPr lang="en-US" sz="3600" dirty="0" smtClean="0"/>
            </a:br>
            <a:r>
              <a:rPr lang="en-US" sz="3600" dirty="0" smtClean="0"/>
              <a:t/>
            </a:r>
            <a:br>
              <a:rPr lang="en-US" sz="3600" dirty="0" smtClean="0"/>
            </a:br>
            <a:r>
              <a:rPr lang="en-US" sz="3600" dirty="0" smtClean="0"/>
              <a:t>Who is the poet?</a:t>
            </a:r>
            <a:br>
              <a:rPr lang="en-US" sz="3600" dirty="0" smtClean="0"/>
            </a:br>
            <a:r>
              <a:rPr lang="en-US" sz="3600" dirty="0" smtClean="0"/>
              <a:t/>
            </a:r>
            <a:br>
              <a:rPr lang="en-US" sz="3600" dirty="0" smtClean="0"/>
            </a:br>
            <a:r>
              <a:rPr lang="en-US" sz="3600" dirty="0" smtClean="0"/>
              <a:t/>
            </a:r>
            <a:br>
              <a:rPr lang="en-US" sz="3600" dirty="0" smtClean="0"/>
            </a:br>
            <a:r>
              <a:rPr lang="en-US" sz="3600" dirty="0" smtClean="0"/>
              <a:t>How many stanzas are there in this poem?</a:t>
            </a:r>
            <a:br>
              <a:rPr lang="en-US" sz="3600" dirty="0" smtClean="0"/>
            </a:br>
            <a:r>
              <a:rPr lang="en-US" sz="3600" dirty="0" smtClean="0"/>
              <a:t/>
            </a:r>
            <a:br>
              <a:rPr lang="en-US" sz="3600" dirty="0" smtClean="0"/>
            </a:br>
            <a:endParaRPr lang="en-US" sz="36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rst stanza.jpg"/>
          <p:cNvPicPr>
            <a:picLocks noChangeAspect="1"/>
          </p:cNvPicPr>
          <p:nvPr/>
        </p:nvPicPr>
        <p:blipFill>
          <a:blip r:embed="rId2" cstate="print"/>
          <a:stretch>
            <a:fillRect/>
          </a:stretch>
        </p:blipFill>
        <p:spPr>
          <a:xfrm>
            <a:off x="533400" y="533400"/>
            <a:ext cx="8382000" cy="571500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73762"/>
          </a:xfrm>
        </p:spPr>
        <p:txBody>
          <a:bodyPr>
            <a:normAutofit/>
          </a:bodyPr>
          <a:lstStyle/>
          <a:p>
            <a:r>
              <a:rPr lang="en-US" dirty="0" smtClean="0"/>
              <a:t>The poem is about a father who gives advice to his son. The speaker(father) outlines for his son the behaviors and attitudes it takes to become a man. </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754562"/>
          </a:xfrm>
        </p:spPr>
        <p:txBody>
          <a:bodyPr>
            <a:normAutofit/>
          </a:bodyPr>
          <a:lstStyle/>
          <a:p>
            <a:r>
              <a:rPr lang="en-US" sz="3200" dirty="0" smtClean="0"/>
              <a:t>If you can </a:t>
            </a:r>
            <a:r>
              <a:rPr lang="en-US" sz="3200" b="1" dirty="0" smtClean="0">
                <a:solidFill>
                  <a:srgbClr val="C00000"/>
                </a:solidFill>
              </a:rPr>
              <a:t>keep your head </a:t>
            </a:r>
            <a:r>
              <a:rPr lang="en-US" sz="3200" dirty="0" smtClean="0"/>
              <a:t>when all about you</a:t>
            </a:r>
            <a:br>
              <a:rPr lang="en-US" sz="3200" dirty="0" smtClean="0"/>
            </a:br>
            <a:r>
              <a:rPr lang="en-US" sz="3200" dirty="0" smtClean="0"/>
              <a:t>Are losing theirs and blaming it on you,</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endParaRPr lang="en-US" sz="3200" dirty="0"/>
          </a:p>
        </p:txBody>
      </p:sp>
      <p:pic>
        <p:nvPicPr>
          <p:cNvPr id="3" name="Picture 2" descr="keep head up.jpg"/>
          <p:cNvPicPr>
            <a:picLocks noChangeAspect="1"/>
          </p:cNvPicPr>
          <p:nvPr/>
        </p:nvPicPr>
        <p:blipFill>
          <a:blip r:embed="rId2" cstate="print"/>
          <a:stretch>
            <a:fillRect/>
          </a:stretch>
        </p:blipFill>
        <p:spPr>
          <a:xfrm>
            <a:off x="1219200" y="1905000"/>
            <a:ext cx="6858000" cy="2590800"/>
          </a:xfrm>
          <a:prstGeom prst="rect">
            <a:avLst/>
          </a:prstGeom>
        </p:spPr>
      </p:pic>
      <p:sp>
        <p:nvSpPr>
          <p:cNvPr id="5" name="Rectangle 4"/>
          <p:cNvSpPr/>
          <p:nvPr/>
        </p:nvSpPr>
        <p:spPr>
          <a:xfrm>
            <a:off x="457200" y="4795897"/>
            <a:ext cx="8229600" cy="1077218"/>
          </a:xfrm>
          <a:prstGeom prst="rect">
            <a:avLst/>
          </a:prstGeom>
        </p:spPr>
        <p:txBody>
          <a:bodyPr wrap="square">
            <a:spAutoFit/>
          </a:bodyPr>
          <a:lstStyle/>
          <a:p>
            <a:r>
              <a:rPr lang="en-US" sz="3200" dirty="0">
                <a:solidFill>
                  <a:prstClr val="black"/>
                </a:solidFill>
                <a:ea typeface="+mj-ea"/>
                <a:cs typeface="+mj-cs"/>
              </a:rPr>
              <a:t>( The father advises his son to keep cool or keep chill when others around him are losing it.)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83162"/>
          </a:xfrm>
        </p:spPr>
        <p:txBody>
          <a:bodyPr>
            <a:normAutofit/>
          </a:bodyPr>
          <a:lstStyle/>
          <a:p>
            <a:r>
              <a:rPr lang="en-US" sz="3200" dirty="0" smtClean="0"/>
              <a:t>If you can trust yourself when all men doubt you</a:t>
            </a:r>
            <a:br>
              <a:rPr lang="en-US" sz="3200" dirty="0" smtClean="0"/>
            </a:br>
            <a:r>
              <a:rPr lang="en-US" sz="3200" dirty="0" smtClean="0"/>
              <a:t>But </a:t>
            </a:r>
            <a:r>
              <a:rPr lang="en-US" sz="3200" b="1" dirty="0" smtClean="0">
                <a:solidFill>
                  <a:srgbClr val="C00000"/>
                </a:solidFill>
              </a:rPr>
              <a:t>make allowance </a:t>
            </a:r>
            <a:r>
              <a:rPr lang="en-US" sz="3200" dirty="0" smtClean="0"/>
              <a:t>for their doubting too:</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endParaRPr lang="en-US" sz="3200" dirty="0"/>
          </a:p>
        </p:txBody>
      </p:sp>
      <p:pic>
        <p:nvPicPr>
          <p:cNvPr id="3" name="Picture 2" descr="Allowances.jpg"/>
          <p:cNvPicPr>
            <a:picLocks noChangeAspect="1"/>
          </p:cNvPicPr>
          <p:nvPr/>
        </p:nvPicPr>
        <p:blipFill>
          <a:blip r:embed="rId2" cstate="print"/>
          <a:stretch>
            <a:fillRect/>
          </a:stretch>
        </p:blipFill>
        <p:spPr>
          <a:xfrm>
            <a:off x="0" y="1752600"/>
            <a:ext cx="9144000" cy="2743201"/>
          </a:xfrm>
          <a:prstGeom prst="rect">
            <a:avLst/>
          </a:prstGeom>
        </p:spPr>
      </p:pic>
      <p:sp>
        <p:nvSpPr>
          <p:cNvPr id="4" name="Rectangle 3"/>
          <p:cNvSpPr/>
          <p:nvPr/>
        </p:nvSpPr>
        <p:spPr>
          <a:xfrm>
            <a:off x="457200" y="4877854"/>
            <a:ext cx="8686799" cy="1569660"/>
          </a:xfrm>
          <a:prstGeom prst="rect">
            <a:avLst/>
          </a:prstGeom>
        </p:spPr>
        <p:txBody>
          <a:bodyPr wrap="square">
            <a:spAutoFit/>
          </a:bodyPr>
          <a:lstStyle/>
          <a:p>
            <a:r>
              <a:rPr lang="en-US" sz="3200" dirty="0">
                <a:solidFill>
                  <a:prstClr val="black"/>
                </a:solidFill>
                <a:ea typeface="+mj-ea"/>
                <a:cs typeface="+mj-cs"/>
              </a:rPr>
              <a:t>( </a:t>
            </a:r>
            <a:r>
              <a:rPr lang="en-US" sz="3200" dirty="0">
                <a:solidFill>
                  <a:srgbClr val="C00000"/>
                </a:solidFill>
                <a:ea typeface="+mj-ea"/>
                <a:cs typeface="+mj-cs"/>
              </a:rPr>
              <a:t>The speaker emphasizes two traits that most people must possess: self trust and the ability to understand the thoughts and feelings of others</a:t>
            </a:r>
            <a:r>
              <a:rPr lang="en-US" sz="3200" dirty="0">
                <a:solidFill>
                  <a:prstClr val="black"/>
                </a:solidFill>
                <a:ea typeface="+mj-ea"/>
                <a:cs typeface="+mj-cs"/>
              </a:rPr>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981200"/>
          </a:xfrm>
        </p:spPr>
        <p:txBody>
          <a:bodyPr>
            <a:normAutofit fontScale="90000"/>
          </a:bodyPr>
          <a:lstStyle/>
          <a:p>
            <a:r>
              <a:rPr lang="en-US" sz="3200" dirty="0" smtClean="0"/>
              <a:t/>
            </a:r>
            <a:br>
              <a:rPr lang="en-US" sz="3200" dirty="0" smtClean="0"/>
            </a:br>
            <a:r>
              <a:rPr lang="en-US" sz="3200" dirty="0"/>
              <a:t/>
            </a:r>
            <a:br>
              <a:rPr lang="en-US" sz="3200" dirty="0"/>
            </a:br>
            <a:r>
              <a:rPr lang="en-US" sz="3200" dirty="0" smtClean="0"/>
              <a:t>If you can wait and not be tired by waiting,</a:t>
            </a:r>
            <a:br>
              <a:rPr lang="en-US" sz="3200" dirty="0" smtClean="0"/>
            </a:br>
            <a:r>
              <a:rPr lang="en-US" sz="3200" dirty="0" smtClean="0"/>
              <a:t>Or being lied about, don’t deal in lies</a:t>
            </a:r>
            <a:br>
              <a:rPr lang="en-US" sz="3200" dirty="0" smtClean="0"/>
            </a:br>
            <a:r>
              <a:rPr lang="en-US" sz="3200" dirty="0" smtClean="0"/>
              <a:t>Or being hated, don’t give way to hating,</a:t>
            </a:r>
            <a:br>
              <a:rPr lang="en-US" sz="3200" dirty="0" smtClean="0"/>
            </a:br>
            <a:r>
              <a:rPr lang="en-US" sz="3200" dirty="0" smtClean="0"/>
              <a:t>And yet don’t look too good, nor talk too wise:</a:t>
            </a:r>
            <a:br>
              <a:rPr lang="en-US" sz="3200" dirty="0" smtClean="0"/>
            </a:br>
            <a:r>
              <a:rPr lang="en-US" sz="3200" dirty="0" smtClean="0"/>
              <a:t/>
            </a:r>
            <a:br>
              <a:rPr lang="en-US" sz="3200" dirty="0" smtClean="0"/>
            </a:br>
            <a:endParaRPr lang="en-US" sz="3200" dirty="0"/>
          </a:p>
        </p:txBody>
      </p:sp>
      <p:sp>
        <p:nvSpPr>
          <p:cNvPr id="3" name="Rectangle 2"/>
          <p:cNvSpPr/>
          <p:nvPr/>
        </p:nvSpPr>
        <p:spPr>
          <a:xfrm>
            <a:off x="228600" y="2743200"/>
            <a:ext cx="8686800" cy="2677656"/>
          </a:xfrm>
          <a:prstGeom prst="rect">
            <a:avLst/>
          </a:prstGeom>
        </p:spPr>
        <p:txBody>
          <a:bodyPr wrap="square">
            <a:spAutoFit/>
          </a:bodyPr>
          <a:lstStyle/>
          <a:p>
            <a:r>
              <a:rPr lang="en-US" sz="2400" dirty="0"/>
              <a:t>( </a:t>
            </a:r>
            <a:r>
              <a:rPr lang="en-US" sz="2400" dirty="0">
                <a:solidFill>
                  <a:srgbClr val="C00000"/>
                </a:solidFill>
              </a:rPr>
              <a:t>The speaker is telling the reader to work hard and to have patience for the results, we should not get tired by waiting. We should always remain truthful and should not indulge ourselves in lies. Don’t respond lies with lies. When people show their hatred toward us, we should not hate them.</a:t>
            </a:r>
            <a:br>
              <a:rPr lang="en-US" sz="2400" dirty="0">
                <a:solidFill>
                  <a:srgbClr val="C00000"/>
                </a:solidFill>
              </a:rPr>
            </a:br>
            <a:r>
              <a:rPr lang="en-US" sz="2400" dirty="0">
                <a:solidFill>
                  <a:srgbClr val="C00000"/>
                </a:solidFill>
              </a:rPr>
              <a:t>The reader should not appear to be better than he actually is, nor should he talk in a manner that does not reflect who he is)</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Stanza</a:t>
            </a:r>
            <a:endParaRPr lang="en-US" dirty="0"/>
          </a:p>
        </p:txBody>
      </p:sp>
      <p:pic>
        <p:nvPicPr>
          <p:cNvPr id="4" name="Content Placeholder 3" descr="stanza 1.jpg"/>
          <p:cNvPicPr>
            <a:picLocks noGrp="1" noChangeAspect="1"/>
          </p:cNvPicPr>
          <p:nvPr>
            <p:ph idx="1"/>
          </p:nvPr>
        </p:nvPicPr>
        <p:blipFill>
          <a:blip r:embed="rId2" cstate="print"/>
          <a:stretch>
            <a:fillRect/>
          </a:stretch>
        </p:blipFill>
        <p:spPr>
          <a:xfrm>
            <a:off x="838200" y="1524000"/>
            <a:ext cx="7315200" cy="4267200"/>
          </a:xfr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econd stanza.jpg"/>
          <p:cNvPicPr>
            <a:picLocks noChangeAspect="1"/>
          </p:cNvPicPr>
          <p:nvPr/>
        </p:nvPicPr>
        <p:blipFill>
          <a:blip r:embed="rId2" cstate="print"/>
          <a:stretch>
            <a:fillRect/>
          </a:stretch>
        </p:blipFill>
        <p:spPr>
          <a:xfrm>
            <a:off x="381000" y="0"/>
            <a:ext cx="8229600" cy="6400800"/>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econd stanza 1.jpg"/>
          <p:cNvPicPr>
            <a:picLocks noChangeAspect="1"/>
          </p:cNvPicPr>
          <p:nvPr/>
        </p:nvPicPr>
        <p:blipFill>
          <a:blip r:embed="rId2" cstate="print"/>
          <a:stretch>
            <a:fillRect/>
          </a:stretch>
        </p:blipFill>
        <p:spPr>
          <a:xfrm>
            <a:off x="0" y="-152400"/>
            <a:ext cx="9144000" cy="6705600"/>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440362"/>
          </a:xfrm>
        </p:spPr>
        <p:txBody>
          <a:bodyPr>
            <a:normAutofit/>
          </a:bodyPr>
          <a:lstStyle/>
          <a:p>
            <a:r>
              <a:rPr lang="en-US" dirty="0" smtClean="0"/>
              <a:t>Theme of stanza 2</a:t>
            </a:r>
            <a:br>
              <a:rPr lang="en-US" dirty="0" smtClean="0"/>
            </a:br>
            <a:r>
              <a:rPr lang="en-US" dirty="0" smtClean="0"/>
              <a:t/>
            </a:r>
            <a:br>
              <a:rPr lang="en-US" dirty="0" smtClean="0"/>
            </a:br>
            <a:r>
              <a:rPr lang="en-US" dirty="0" smtClean="0"/>
              <a:t>The speaker advises his son to develop self control, as well as an ability to hear the truth and avoid flattery and have grace under pressure.</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2163762"/>
          </a:xfrm>
        </p:spPr>
        <p:txBody>
          <a:bodyPr>
            <a:noAutofit/>
          </a:bodyPr>
          <a:lstStyle/>
          <a:p>
            <a:r>
              <a:rPr lang="en-US" sz="2800" dirty="0" smtClean="0"/>
              <a:t>If you can dream- and not make dreams your master;</a:t>
            </a:r>
            <a:br>
              <a:rPr lang="en-US" sz="2800" dirty="0" smtClean="0"/>
            </a:br>
            <a:r>
              <a:rPr lang="en-US" sz="2800" dirty="0" smtClean="0"/>
              <a:t>If you can think-and not make your thoughts your aim;</a:t>
            </a:r>
            <a:br>
              <a:rPr lang="en-US" sz="2800" dirty="0" smtClean="0"/>
            </a:br>
            <a:endParaRPr lang="en-US" sz="2800" dirty="0">
              <a:solidFill>
                <a:srgbClr val="C00000"/>
              </a:solidFill>
            </a:endParaRPr>
          </a:p>
        </p:txBody>
      </p:sp>
      <p:sp>
        <p:nvSpPr>
          <p:cNvPr id="2" name="Rectangle 1"/>
          <p:cNvSpPr/>
          <p:nvPr/>
        </p:nvSpPr>
        <p:spPr>
          <a:xfrm>
            <a:off x="228600" y="2514600"/>
            <a:ext cx="8458200" cy="1815882"/>
          </a:xfrm>
          <a:prstGeom prst="rect">
            <a:avLst/>
          </a:prstGeom>
        </p:spPr>
        <p:txBody>
          <a:bodyPr wrap="square">
            <a:spAutoFit/>
          </a:bodyPr>
          <a:lstStyle/>
          <a:p>
            <a:r>
              <a:rPr lang="en-US" sz="2800" dirty="0">
                <a:solidFill>
                  <a:prstClr val="black"/>
                </a:solidFill>
                <a:ea typeface="+mj-ea"/>
                <a:cs typeface="+mj-cs"/>
              </a:rPr>
              <a:t>( </a:t>
            </a:r>
            <a:r>
              <a:rPr lang="en-US" sz="2800" dirty="0">
                <a:solidFill>
                  <a:srgbClr val="C00000"/>
                </a:solidFill>
                <a:ea typeface="+mj-ea"/>
                <a:cs typeface="+mj-cs"/>
              </a:rPr>
              <a:t>Kipling urges his reader to dream and think, but to not get so caught up in dreams and thoughts that might distract you from reality.) Our thinking shouldn’t be scattered misleading us from the target)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068762"/>
          </a:xfrm>
        </p:spPr>
        <p:txBody>
          <a:bodyPr>
            <a:normAutofit/>
          </a:bodyPr>
          <a:lstStyle/>
          <a:p>
            <a:r>
              <a:rPr lang="en-US" sz="3200" dirty="0" smtClean="0"/>
              <a:t>If you can meet with Triumph and Disaster</a:t>
            </a:r>
            <a:br>
              <a:rPr lang="en-US" sz="3200" dirty="0" smtClean="0"/>
            </a:br>
            <a:r>
              <a:rPr lang="en-US" sz="3200" dirty="0" smtClean="0"/>
              <a:t>And treat those two </a:t>
            </a:r>
            <a:r>
              <a:rPr lang="en-US" sz="3200" dirty="0" smtClean="0">
                <a:solidFill>
                  <a:srgbClr val="C00000"/>
                </a:solidFill>
              </a:rPr>
              <a:t>imposters</a:t>
            </a:r>
            <a:r>
              <a:rPr lang="en-US" sz="3200" dirty="0" smtClean="0"/>
              <a:t> just the same</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solidFill>
                  <a:srgbClr val="C00000"/>
                </a:solidFill>
              </a:rPr>
              <a:t/>
            </a:r>
            <a:br>
              <a:rPr lang="en-US" sz="3200" dirty="0" smtClean="0">
                <a:solidFill>
                  <a:srgbClr val="C00000"/>
                </a:solidFill>
              </a:rPr>
            </a:br>
            <a:endParaRPr lang="en-US" sz="3200" dirty="0">
              <a:solidFill>
                <a:srgbClr val="C00000"/>
              </a:solidFill>
            </a:endParaRPr>
          </a:p>
        </p:txBody>
      </p:sp>
      <p:pic>
        <p:nvPicPr>
          <p:cNvPr id="4" name="Picture 3" descr="imposter.jpeg"/>
          <p:cNvPicPr>
            <a:picLocks noChangeAspect="1"/>
          </p:cNvPicPr>
          <p:nvPr/>
        </p:nvPicPr>
        <p:blipFill>
          <a:blip r:embed="rId2" cstate="print"/>
          <a:stretch>
            <a:fillRect/>
          </a:stretch>
        </p:blipFill>
        <p:spPr>
          <a:xfrm>
            <a:off x="990600" y="1752600"/>
            <a:ext cx="2713501" cy="2133600"/>
          </a:xfrm>
          <a:prstGeom prst="rect">
            <a:avLst/>
          </a:prstGeom>
        </p:spPr>
      </p:pic>
      <p:pic>
        <p:nvPicPr>
          <p:cNvPr id="5" name="Picture 4" descr="triumph.jpg"/>
          <p:cNvPicPr>
            <a:picLocks noChangeAspect="1"/>
          </p:cNvPicPr>
          <p:nvPr/>
        </p:nvPicPr>
        <p:blipFill>
          <a:blip r:embed="rId3" cstate="print"/>
          <a:stretch>
            <a:fillRect/>
          </a:stretch>
        </p:blipFill>
        <p:spPr>
          <a:xfrm>
            <a:off x="4876800" y="1676400"/>
            <a:ext cx="3276600" cy="2188698"/>
          </a:xfrm>
          <a:prstGeom prst="rect">
            <a:avLst/>
          </a:prstGeom>
        </p:spPr>
      </p:pic>
      <p:sp>
        <p:nvSpPr>
          <p:cNvPr id="3" name="Rectangle 2"/>
          <p:cNvSpPr/>
          <p:nvPr/>
        </p:nvSpPr>
        <p:spPr>
          <a:xfrm>
            <a:off x="478809" y="3743366"/>
            <a:ext cx="8534400" cy="3046988"/>
          </a:xfrm>
          <a:prstGeom prst="rect">
            <a:avLst/>
          </a:prstGeom>
        </p:spPr>
        <p:txBody>
          <a:bodyPr wrap="square">
            <a:spAutoFit/>
          </a:bodyPr>
          <a:lstStyle/>
          <a:p>
            <a:r>
              <a:rPr lang="en-US" sz="3200" dirty="0">
                <a:solidFill>
                  <a:srgbClr val="C00000"/>
                </a:solidFill>
                <a:ea typeface="+mj-ea"/>
                <a:cs typeface="+mj-cs"/>
              </a:rPr>
              <a:t>( The poet called triumph and disaster two imposters ( cheaters or deceivers or pretenders)</a:t>
            </a:r>
            <a:br>
              <a:rPr lang="en-US" sz="3200" dirty="0">
                <a:solidFill>
                  <a:srgbClr val="C00000"/>
                </a:solidFill>
                <a:ea typeface="+mj-ea"/>
                <a:cs typeface="+mj-cs"/>
              </a:rPr>
            </a:br>
            <a:r>
              <a:rPr lang="en-US" sz="3200" dirty="0">
                <a:solidFill>
                  <a:srgbClr val="C00000"/>
                </a:solidFill>
                <a:ea typeface="+mj-ea"/>
                <a:cs typeface="+mj-cs"/>
              </a:rPr>
              <a:t>He asked us to treat these deceivers similarly with a smiling face. Don’t be too happy or too sad under any circumstances because they will soon disappear)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068762"/>
          </a:xfrm>
        </p:spPr>
        <p:txBody>
          <a:bodyPr>
            <a:normAutofit/>
          </a:bodyPr>
          <a:lstStyle/>
          <a:p>
            <a:r>
              <a:rPr lang="en-US" sz="3200" dirty="0" smtClean="0"/>
              <a:t>If you can </a:t>
            </a:r>
            <a:r>
              <a:rPr lang="en-US" sz="3200" dirty="0" smtClean="0">
                <a:solidFill>
                  <a:srgbClr val="C00000"/>
                </a:solidFill>
              </a:rPr>
              <a:t>bear</a:t>
            </a:r>
            <a:r>
              <a:rPr lang="en-US" sz="3200" dirty="0" smtClean="0"/>
              <a:t> to hear the truth you’ve spoken</a:t>
            </a:r>
            <a:br>
              <a:rPr lang="en-US" sz="3200" dirty="0" smtClean="0"/>
            </a:br>
            <a:r>
              <a:rPr lang="en-US" sz="3200" dirty="0" smtClean="0"/>
              <a:t>Twisted by </a:t>
            </a:r>
            <a:r>
              <a:rPr lang="en-US" sz="3200" dirty="0" smtClean="0">
                <a:solidFill>
                  <a:srgbClr val="C00000"/>
                </a:solidFill>
              </a:rPr>
              <a:t>knaves</a:t>
            </a:r>
            <a:r>
              <a:rPr lang="en-US" sz="3200" dirty="0" smtClean="0"/>
              <a:t> to make a trap for fools,</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endParaRPr lang="en-US" sz="3200" dirty="0">
              <a:solidFill>
                <a:srgbClr val="C00000"/>
              </a:solidFill>
            </a:endParaRPr>
          </a:p>
        </p:txBody>
      </p:sp>
      <p:pic>
        <p:nvPicPr>
          <p:cNvPr id="3" name="Picture 2" descr="knave.jpg"/>
          <p:cNvPicPr>
            <a:picLocks noChangeAspect="1"/>
          </p:cNvPicPr>
          <p:nvPr/>
        </p:nvPicPr>
        <p:blipFill>
          <a:blip r:embed="rId2" cstate="print"/>
          <a:stretch>
            <a:fillRect/>
          </a:stretch>
        </p:blipFill>
        <p:spPr>
          <a:xfrm>
            <a:off x="838200" y="1828800"/>
            <a:ext cx="3048000" cy="2133600"/>
          </a:xfrm>
          <a:prstGeom prst="rect">
            <a:avLst/>
          </a:prstGeom>
        </p:spPr>
      </p:pic>
      <p:pic>
        <p:nvPicPr>
          <p:cNvPr id="4" name="Picture 3" descr="bear.jpg"/>
          <p:cNvPicPr>
            <a:picLocks noChangeAspect="1"/>
          </p:cNvPicPr>
          <p:nvPr/>
        </p:nvPicPr>
        <p:blipFill>
          <a:blip r:embed="rId3" cstate="print"/>
          <a:stretch>
            <a:fillRect/>
          </a:stretch>
        </p:blipFill>
        <p:spPr>
          <a:xfrm>
            <a:off x="5029200" y="1447800"/>
            <a:ext cx="3810000" cy="2209799"/>
          </a:xfrm>
          <a:prstGeom prst="rect">
            <a:avLst/>
          </a:prstGeom>
        </p:spPr>
      </p:pic>
      <p:sp>
        <p:nvSpPr>
          <p:cNvPr id="5" name="Rectangle 4"/>
          <p:cNvSpPr/>
          <p:nvPr/>
        </p:nvSpPr>
        <p:spPr>
          <a:xfrm>
            <a:off x="838200" y="3929418"/>
            <a:ext cx="7848600" cy="2554545"/>
          </a:xfrm>
          <a:prstGeom prst="rect">
            <a:avLst/>
          </a:prstGeom>
        </p:spPr>
        <p:txBody>
          <a:bodyPr wrap="square">
            <a:spAutoFit/>
          </a:bodyPr>
          <a:lstStyle/>
          <a:p>
            <a:r>
              <a:rPr lang="en-US" sz="3200" dirty="0">
                <a:solidFill>
                  <a:srgbClr val="C00000"/>
                </a:solidFill>
                <a:ea typeface="+mj-ea"/>
                <a:cs typeface="+mj-cs"/>
              </a:rPr>
              <a:t>( if people deliberately distort our words to use in their favor, we should not lose our temper hearing that, rather we should tolerate them, ensuring we have spoken the truth.)</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609600"/>
            <a:ext cx="8382000" cy="4800600"/>
          </a:xfrm>
        </p:spPr>
        <p:txBody>
          <a:bodyPr>
            <a:noAutofit/>
          </a:bodyPr>
          <a:lstStyle/>
          <a:p>
            <a:pPr algn="l"/>
            <a:r>
              <a:rPr lang="en-US" sz="3200" dirty="0" smtClean="0"/>
              <a:t>Or watch </a:t>
            </a:r>
            <a:r>
              <a:rPr lang="en-US" sz="3200" dirty="0" smtClean="0"/>
              <a:t>the </a:t>
            </a:r>
            <a:r>
              <a:rPr lang="en-US" sz="3200" dirty="0" smtClean="0"/>
              <a:t>things you gave your life to, broken,</a:t>
            </a:r>
            <a:br>
              <a:rPr lang="en-US" sz="3200" dirty="0" smtClean="0"/>
            </a:br>
            <a:r>
              <a:rPr lang="en-US" sz="3200" dirty="0" smtClean="0"/>
              <a:t>And </a:t>
            </a:r>
            <a:r>
              <a:rPr lang="en-US" sz="3200" dirty="0" smtClean="0">
                <a:solidFill>
                  <a:srgbClr val="FF0000"/>
                </a:solidFill>
              </a:rPr>
              <a:t>stoop</a:t>
            </a:r>
            <a:r>
              <a:rPr lang="en-US" sz="3200" dirty="0" smtClean="0"/>
              <a:t> and </a:t>
            </a:r>
            <a:r>
              <a:rPr lang="en-US" sz="3200" dirty="0" err="1" smtClean="0"/>
              <a:t>build’em</a:t>
            </a:r>
            <a:r>
              <a:rPr lang="en-US" sz="3200" dirty="0" smtClean="0"/>
              <a:t> up with </a:t>
            </a:r>
            <a:r>
              <a:rPr lang="en-US" sz="3200" dirty="0" smtClean="0">
                <a:solidFill>
                  <a:srgbClr val="FF0000"/>
                </a:solidFill>
              </a:rPr>
              <a:t>worn-out</a:t>
            </a:r>
            <a:r>
              <a:rPr lang="en-US" sz="3200" dirty="0" smtClean="0"/>
              <a:t> tools:</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endParaRPr lang="en-US" sz="3200" dirty="0">
              <a:solidFill>
                <a:srgbClr val="FF0000"/>
              </a:solidFill>
            </a:endParaRPr>
          </a:p>
        </p:txBody>
      </p:sp>
      <p:pic>
        <p:nvPicPr>
          <p:cNvPr id="4" name="Picture 3" descr="stoop.jpg"/>
          <p:cNvPicPr>
            <a:picLocks noChangeAspect="1"/>
          </p:cNvPicPr>
          <p:nvPr/>
        </p:nvPicPr>
        <p:blipFill>
          <a:blip r:embed="rId2" cstate="print"/>
          <a:stretch>
            <a:fillRect/>
          </a:stretch>
        </p:blipFill>
        <p:spPr>
          <a:xfrm>
            <a:off x="762000" y="1524000"/>
            <a:ext cx="2524125" cy="1905000"/>
          </a:xfrm>
          <a:prstGeom prst="rect">
            <a:avLst/>
          </a:prstGeom>
        </p:spPr>
      </p:pic>
      <p:pic>
        <p:nvPicPr>
          <p:cNvPr id="5" name="Picture 4" descr="worn out.jpg"/>
          <p:cNvPicPr>
            <a:picLocks noChangeAspect="1"/>
          </p:cNvPicPr>
          <p:nvPr/>
        </p:nvPicPr>
        <p:blipFill>
          <a:blip r:embed="rId3" cstate="print"/>
          <a:stretch>
            <a:fillRect/>
          </a:stretch>
        </p:blipFill>
        <p:spPr>
          <a:xfrm>
            <a:off x="4267200" y="1524000"/>
            <a:ext cx="3886200" cy="1828800"/>
          </a:xfrm>
          <a:prstGeom prst="rect">
            <a:avLst/>
          </a:prstGeom>
        </p:spPr>
      </p:pic>
      <p:sp>
        <p:nvSpPr>
          <p:cNvPr id="2" name="Rectangle 1"/>
          <p:cNvSpPr/>
          <p:nvPr/>
        </p:nvSpPr>
        <p:spPr>
          <a:xfrm>
            <a:off x="685800" y="3657600"/>
            <a:ext cx="7696200" cy="2554545"/>
          </a:xfrm>
          <a:prstGeom prst="rect">
            <a:avLst/>
          </a:prstGeom>
        </p:spPr>
        <p:txBody>
          <a:bodyPr wrap="square">
            <a:spAutoFit/>
          </a:bodyPr>
          <a:lstStyle/>
          <a:p>
            <a:r>
              <a:rPr lang="en-US" sz="3200" dirty="0">
                <a:solidFill>
                  <a:srgbClr val="FF0000"/>
                </a:solidFill>
                <a:ea typeface="+mj-ea"/>
                <a:cs typeface="+mj-cs"/>
              </a:rPr>
              <a:t>( It is about the importance of being able to pick oneself up and start again if they fail_ even if the thing they’ve failed at took lots of efforts and time, you must always be prepared to start again.)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3rd stanza.jpg"/>
          <p:cNvPicPr>
            <a:picLocks noChangeAspect="1"/>
          </p:cNvPicPr>
          <p:nvPr/>
        </p:nvPicPr>
        <p:blipFill>
          <a:blip r:embed="rId2" cstate="print"/>
          <a:stretch>
            <a:fillRect/>
          </a:stretch>
        </p:blipFill>
        <p:spPr>
          <a:xfrm>
            <a:off x="603250" y="228600"/>
            <a:ext cx="7937500" cy="6178550"/>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2011362"/>
          </a:xfrm>
        </p:spPr>
        <p:txBody>
          <a:bodyPr>
            <a:noAutofit/>
          </a:bodyPr>
          <a:lstStyle/>
          <a:p>
            <a:r>
              <a:rPr lang="en-US" sz="3200" dirty="0" smtClean="0"/>
              <a:t>If you can make one heap of all your winnings</a:t>
            </a:r>
            <a:br>
              <a:rPr lang="en-US" sz="3200" dirty="0" smtClean="0"/>
            </a:br>
            <a:r>
              <a:rPr lang="en-US" sz="3200" dirty="0" smtClean="0"/>
              <a:t>And risk it on one turn of one </a:t>
            </a:r>
            <a:r>
              <a:rPr lang="en-US" sz="3200" dirty="0" smtClean="0">
                <a:solidFill>
                  <a:srgbClr val="FF0000"/>
                </a:solidFill>
              </a:rPr>
              <a:t>pitch-  and-toss</a:t>
            </a:r>
            <a:r>
              <a:rPr lang="en-US" sz="3200" dirty="0" smtClean="0"/>
              <a:t>,</a:t>
            </a:r>
            <a:br>
              <a:rPr lang="en-US" sz="3200" dirty="0" smtClean="0"/>
            </a:br>
            <a:r>
              <a:rPr lang="en-US" sz="3200" dirty="0" smtClean="0"/>
              <a:t>And lose, and start again at your beginnings,</a:t>
            </a:r>
            <a:br>
              <a:rPr lang="en-US" sz="3200" dirty="0" smtClean="0"/>
            </a:br>
            <a:r>
              <a:rPr lang="en-US" sz="3200" dirty="0" smtClean="0"/>
              <a:t>And never breathe a word about your loss:</a:t>
            </a:r>
            <a:br>
              <a:rPr lang="en-US" sz="3200" dirty="0" smtClean="0"/>
            </a:br>
            <a:endParaRPr lang="en-US" sz="3200" dirty="0">
              <a:solidFill>
                <a:srgbClr val="FF0000"/>
              </a:solidFill>
            </a:endParaRPr>
          </a:p>
        </p:txBody>
      </p:sp>
      <p:sp>
        <p:nvSpPr>
          <p:cNvPr id="2" name="Rectangle 1"/>
          <p:cNvSpPr/>
          <p:nvPr/>
        </p:nvSpPr>
        <p:spPr>
          <a:xfrm>
            <a:off x="457200" y="2514600"/>
            <a:ext cx="7772400" cy="3539430"/>
          </a:xfrm>
          <a:prstGeom prst="rect">
            <a:avLst/>
          </a:prstGeom>
        </p:spPr>
        <p:txBody>
          <a:bodyPr wrap="square">
            <a:spAutoFit/>
          </a:bodyPr>
          <a:lstStyle/>
          <a:p>
            <a:r>
              <a:rPr lang="en-US" sz="3200" dirty="0">
                <a:solidFill>
                  <a:srgbClr val="FF0000"/>
                </a:solidFill>
                <a:ea typeface="+mj-ea"/>
                <a:cs typeface="+mj-cs"/>
              </a:rPr>
              <a:t>( If you lose everything, you must be willing to begin again. Not only that, but you must also be willing to forget about the loss and not dwell on it. We may lose the game and all our possessions, but we have to stay calm without uttering a word about the loss and rebuild it from the beginning.)</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itch and toss 1.jpg"/>
          <p:cNvPicPr>
            <a:picLocks noChangeAspect="1"/>
          </p:cNvPicPr>
          <p:nvPr/>
        </p:nvPicPr>
        <p:blipFill>
          <a:blip r:embed="rId2" cstate="print"/>
          <a:stretch>
            <a:fillRect/>
          </a:stretch>
        </p:blipFill>
        <p:spPr>
          <a:xfrm>
            <a:off x="4572000" y="1066800"/>
            <a:ext cx="3924300" cy="4648200"/>
          </a:xfrm>
          <a:prstGeom prst="rect">
            <a:avLst/>
          </a:prstGeom>
        </p:spPr>
      </p:pic>
      <p:pic>
        <p:nvPicPr>
          <p:cNvPr id="4" name="Picture 3" descr="pitch and toss.jpg"/>
          <p:cNvPicPr>
            <a:picLocks noChangeAspect="1"/>
          </p:cNvPicPr>
          <p:nvPr/>
        </p:nvPicPr>
        <p:blipFill>
          <a:blip r:embed="rId3" cstate="print"/>
          <a:stretch>
            <a:fillRect/>
          </a:stretch>
        </p:blipFill>
        <p:spPr>
          <a:xfrm>
            <a:off x="0" y="1066800"/>
            <a:ext cx="4114800" cy="46482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172200"/>
          </a:xfrm>
        </p:spPr>
        <p:txBody>
          <a:bodyPr>
            <a:normAutofit/>
          </a:bodyPr>
          <a:lstStyle/>
          <a:p>
            <a:pPr algn="l"/>
            <a:r>
              <a:rPr lang="en-US" dirty="0" smtClean="0"/>
              <a:t/>
            </a:r>
            <a:br>
              <a:rPr lang="en-US" dirty="0" smtClean="0"/>
            </a:br>
            <a:r>
              <a:rPr lang="en-US" dirty="0" smtClean="0"/>
              <a:t/>
            </a:r>
            <a:br>
              <a:rPr lang="en-US" dirty="0" smtClean="0"/>
            </a:br>
            <a:endParaRPr lang="en-US" dirty="0"/>
          </a:p>
        </p:txBody>
      </p:sp>
      <p:pic>
        <p:nvPicPr>
          <p:cNvPr id="3" name="Picture 2" descr="stanza 3.jpg"/>
          <p:cNvPicPr>
            <a:picLocks noChangeAspect="1"/>
          </p:cNvPicPr>
          <p:nvPr/>
        </p:nvPicPr>
        <p:blipFill>
          <a:blip r:embed="rId2" cstate="print"/>
          <a:stretch>
            <a:fillRect/>
          </a:stretch>
        </p:blipFill>
        <p:spPr>
          <a:xfrm>
            <a:off x="533400" y="304800"/>
            <a:ext cx="7162800" cy="6019800"/>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2239962"/>
          </a:xfrm>
        </p:spPr>
        <p:txBody>
          <a:bodyPr>
            <a:noAutofit/>
          </a:bodyPr>
          <a:lstStyle/>
          <a:p>
            <a:r>
              <a:rPr lang="en-US" sz="3200" dirty="0" smtClean="0"/>
              <a:t/>
            </a:r>
            <a:br>
              <a:rPr lang="en-US" sz="3200" dirty="0" smtClean="0"/>
            </a:br>
            <a:r>
              <a:rPr lang="en-US" sz="3200" dirty="0"/>
              <a:t/>
            </a:r>
            <a:br>
              <a:rPr lang="en-US" sz="3200" dirty="0"/>
            </a:br>
            <a:r>
              <a:rPr lang="en-US" sz="3200" dirty="0" smtClean="0"/>
              <a:t>If </a:t>
            </a:r>
            <a:r>
              <a:rPr lang="en-US" sz="3200" dirty="0" smtClean="0"/>
              <a:t>you can force your heart and nerve and </a:t>
            </a:r>
            <a:r>
              <a:rPr lang="en-US" sz="3200" dirty="0" smtClean="0">
                <a:solidFill>
                  <a:srgbClr val="FF0000"/>
                </a:solidFill>
              </a:rPr>
              <a:t>sinew</a:t>
            </a:r>
            <a:r>
              <a:rPr lang="en-US" sz="3200" dirty="0" smtClean="0"/>
              <a:t/>
            </a:r>
            <a:br>
              <a:rPr lang="en-US" sz="3200" dirty="0" smtClean="0"/>
            </a:br>
            <a:r>
              <a:rPr lang="en-US" sz="3200" dirty="0" smtClean="0"/>
              <a:t>To </a:t>
            </a:r>
            <a:r>
              <a:rPr lang="en-US" sz="3200" dirty="0" smtClean="0">
                <a:solidFill>
                  <a:srgbClr val="FF0000"/>
                </a:solidFill>
              </a:rPr>
              <a:t>serve your turn </a:t>
            </a:r>
            <a:r>
              <a:rPr lang="en-US" sz="3200" dirty="0" smtClean="0"/>
              <a:t>long after they are gone,</a:t>
            </a:r>
            <a:br>
              <a:rPr lang="en-US" sz="3200" dirty="0" smtClean="0"/>
            </a:br>
            <a:r>
              <a:rPr lang="en-US" sz="3200" dirty="0" smtClean="0"/>
              <a:t>And so hold on when there is nothing in you</a:t>
            </a:r>
            <a:br>
              <a:rPr lang="en-US" sz="3200" dirty="0" smtClean="0"/>
            </a:br>
            <a:r>
              <a:rPr lang="en-US" sz="3200" dirty="0" smtClean="0"/>
              <a:t>Except the </a:t>
            </a:r>
            <a:r>
              <a:rPr lang="en-US" sz="3200" dirty="0" smtClean="0">
                <a:solidFill>
                  <a:srgbClr val="FF0000"/>
                </a:solidFill>
              </a:rPr>
              <a:t>Will</a:t>
            </a:r>
            <a:r>
              <a:rPr lang="en-US" sz="3200" dirty="0" smtClean="0"/>
              <a:t> which says to them:” Hold on!”</a:t>
            </a:r>
            <a:br>
              <a:rPr lang="en-US" sz="3200" dirty="0" smtClean="0"/>
            </a:br>
            <a:r>
              <a:rPr lang="en-US" sz="3200" dirty="0" smtClean="0"/>
              <a:t/>
            </a:r>
            <a:br>
              <a:rPr lang="en-US" sz="3200" dirty="0" smtClean="0"/>
            </a:br>
            <a:r>
              <a:rPr lang="en-US" sz="3200" dirty="0" smtClean="0">
                <a:solidFill>
                  <a:srgbClr val="FF0000"/>
                </a:solidFill>
              </a:rPr>
              <a:t/>
            </a:r>
            <a:br>
              <a:rPr lang="en-US" sz="3200" dirty="0" smtClean="0">
                <a:solidFill>
                  <a:srgbClr val="FF0000"/>
                </a:solidFill>
              </a:rPr>
            </a:br>
            <a:endParaRPr lang="en-US" sz="3200" dirty="0">
              <a:solidFill>
                <a:srgbClr val="FF0000"/>
              </a:solidFill>
            </a:endParaRPr>
          </a:p>
        </p:txBody>
      </p:sp>
      <p:sp>
        <p:nvSpPr>
          <p:cNvPr id="4" name="Rectangle 3"/>
          <p:cNvSpPr/>
          <p:nvPr/>
        </p:nvSpPr>
        <p:spPr>
          <a:xfrm>
            <a:off x="647700" y="2499815"/>
            <a:ext cx="7848600" cy="3539430"/>
          </a:xfrm>
          <a:prstGeom prst="rect">
            <a:avLst/>
          </a:prstGeom>
        </p:spPr>
        <p:txBody>
          <a:bodyPr wrap="square">
            <a:spAutoFit/>
          </a:bodyPr>
          <a:lstStyle/>
          <a:p>
            <a:r>
              <a:rPr lang="en-US" sz="3200" dirty="0">
                <a:solidFill>
                  <a:srgbClr val="FF0000"/>
                </a:solidFill>
                <a:ea typeface="+mj-ea"/>
                <a:cs typeface="+mj-cs"/>
              </a:rPr>
              <a:t>(The theme of mental strength and the power of will. We have to force our body( heart and nerve and sinew) to serve us even it has lost the strength due to old age or illness. If we want to do something great from our hearts, the will inside us would prevent the body from getting tired.)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grade 7 2019\If\sinew.jpg"/>
          <p:cNvPicPr>
            <a:picLocks noChangeAspect="1" noChangeArrowheads="1"/>
          </p:cNvPicPr>
          <p:nvPr/>
        </p:nvPicPr>
        <p:blipFill>
          <a:blip r:embed="rId2" cstate="print"/>
          <a:srcRect/>
          <a:stretch>
            <a:fillRect/>
          </a:stretch>
        </p:blipFill>
        <p:spPr bwMode="auto">
          <a:xfrm>
            <a:off x="4267200" y="152400"/>
            <a:ext cx="4572000" cy="2571750"/>
          </a:xfrm>
          <a:prstGeom prst="rect">
            <a:avLst/>
          </a:prstGeom>
          <a:noFill/>
        </p:spPr>
      </p:pic>
      <p:pic>
        <p:nvPicPr>
          <p:cNvPr id="1027" name="Picture 3" descr="G:\grade 7 2019\If\serve your turn.jpg"/>
          <p:cNvPicPr>
            <a:picLocks noChangeAspect="1" noChangeArrowheads="1"/>
          </p:cNvPicPr>
          <p:nvPr/>
        </p:nvPicPr>
        <p:blipFill>
          <a:blip r:embed="rId3" cstate="print"/>
          <a:srcRect/>
          <a:stretch>
            <a:fillRect/>
          </a:stretch>
        </p:blipFill>
        <p:spPr bwMode="auto">
          <a:xfrm>
            <a:off x="381000" y="1371600"/>
            <a:ext cx="3664708" cy="3539866"/>
          </a:xfrm>
          <a:prstGeom prst="rect">
            <a:avLst/>
          </a:prstGeom>
          <a:noFill/>
        </p:spPr>
      </p:pic>
      <p:pic>
        <p:nvPicPr>
          <p:cNvPr id="1028" name="Picture 4" descr="G:\grade 7 2019\If\will.jpg"/>
          <p:cNvPicPr>
            <a:picLocks noChangeAspect="1" noChangeArrowheads="1"/>
          </p:cNvPicPr>
          <p:nvPr/>
        </p:nvPicPr>
        <p:blipFill>
          <a:blip r:embed="rId4" cstate="print"/>
          <a:srcRect/>
          <a:stretch>
            <a:fillRect/>
          </a:stretch>
        </p:blipFill>
        <p:spPr bwMode="auto">
          <a:xfrm>
            <a:off x="4343400" y="3200400"/>
            <a:ext cx="4343400" cy="3200400"/>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th stanza.jpg"/>
          <p:cNvPicPr>
            <a:picLocks noChangeAspect="1"/>
          </p:cNvPicPr>
          <p:nvPr/>
        </p:nvPicPr>
        <p:blipFill>
          <a:blip r:embed="rId2" cstate="print"/>
          <a:stretch>
            <a:fillRect/>
          </a:stretch>
        </p:blipFill>
        <p:spPr>
          <a:xfrm>
            <a:off x="457200" y="457200"/>
            <a:ext cx="7823200" cy="5943600"/>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3857" y="1600200"/>
            <a:ext cx="8534400" cy="4346575"/>
          </a:xfrm>
        </p:spPr>
        <p:txBody>
          <a:bodyPr>
            <a:normAutofit fontScale="90000"/>
          </a:bodyPr>
          <a:lstStyle/>
          <a:p>
            <a:pPr lvl="0">
              <a:spcBef>
                <a:spcPct val="20000"/>
              </a:spcBef>
            </a:pPr>
            <a:r>
              <a:rPr lang="en-US" sz="3200" dirty="0" smtClean="0">
                <a:solidFill>
                  <a:srgbClr val="FF0000"/>
                </a:solidFill>
                <a:ea typeface="+mn-ea"/>
                <a:cs typeface="+mn-cs"/>
              </a:rPr>
              <a:t/>
            </a:r>
            <a:br>
              <a:rPr lang="en-US" sz="3200" dirty="0" smtClean="0">
                <a:solidFill>
                  <a:srgbClr val="FF0000"/>
                </a:solidFill>
                <a:ea typeface="+mn-ea"/>
                <a:cs typeface="+mn-cs"/>
              </a:rPr>
            </a:br>
            <a:r>
              <a:rPr lang="en-US" sz="3200" dirty="0">
                <a:solidFill>
                  <a:srgbClr val="FF0000"/>
                </a:solidFill>
                <a:ea typeface="+mn-ea"/>
                <a:cs typeface="+mn-cs"/>
              </a:rPr>
              <a:t/>
            </a:r>
            <a:br>
              <a:rPr lang="en-US" sz="3200" dirty="0">
                <a:solidFill>
                  <a:srgbClr val="FF0000"/>
                </a:solidFill>
                <a:ea typeface="+mn-ea"/>
                <a:cs typeface="+mn-cs"/>
              </a:rPr>
            </a:br>
            <a:r>
              <a:rPr lang="en-US" sz="3200" dirty="0" smtClean="0">
                <a:solidFill>
                  <a:srgbClr val="FF0000"/>
                </a:solidFill>
                <a:ea typeface="+mn-ea"/>
                <a:cs typeface="+mn-cs"/>
              </a:rPr>
              <a:t>( </a:t>
            </a:r>
            <a:r>
              <a:rPr lang="en-US" sz="3200" dirty="0">
                <a:solidFill>
                  <a:srgbClr val="FF0000"/>
                </a:solidFill>
                <a:ea typeface="+mn-ea"/>
                <a:cs typeface="+mn-cs"/>
              </a:rPr>
              <a:t>We should stay in touch with people from every class in society. We should be able to talk with </a:t>
            </a:r>
            <a:r>
              <a:rPr lang="en-US" sz="3200" dirty="0" smtClean="0">
                <a:solidFill>
                  <a:srgbClr val="FF0000"/>
                </a:solidFill>
                <a:ea typeface="+mn-ea"/>
                <a:cs typeface="+mn-cs"/>
              </a:rPr>
              <a:t>people without </a:t>
            </a:r>
            <a:r>
              <a:rPr lang="en-US" sz="3200" dirty="0">
                <a:solidFill>
                  <a:srgbClr val="FF0000"/>
                </a:solidFill>
                <a:ea typeface="+mn-ea"/>
                <a:cs typeface="+mn-cs"/>
              </a:rPr>
              <a:t>losing our moral values and we should be able to walk with kings without going beyond the reach of the common people. We should treat these two types of people the same: with kindness.)</a:t>
            </a:r>
            <a:br>
              <a:rPr lang="en-US" sz="3200" dirty="0">
                <a:solidFill>
                  <a:srgbClr val="FF0000"/>
                </a:solidFill>
                <a:ea typeface="+mn-ea"/>
                <a:cs typeface="+mn-cs"/>
              </a:rPr>
            </a:br>
            <a:r>
              <a:rPr lang="en-US" dirty="0" smtClean="0"/>
              <a:t/>
            </a:r>
            <a:br>
              <a:rPr lang="en-US" dirty="0" smtClean="0"/>
            </a:br>
            <a:r>
              <a:rPr lang="en-US" dirty="0" smtClean="0"/>
              <a:t/>
            </a:r>
            <a:br>
              <a:rPr lang="en-US" dirty="0" smtClean="0"/>
            </a:br>
            <a:endParaRPr lang="en-US" dirty="0"/>
          </a:p>
        </p:txBody>
      </p:sp>
      <p:sp>
        <p:nvSpPr>
          <p:cNvPr id="5" name="Subtitle 4"/>
          <p:cNvSpPr>
            <a:spLocks noGrp="1"/>
          </p:cNvSpPr>
          <p:nvPr>
            <p:ph type="subTitle" idx="1"/>
          </p:nvPr>
        </p:nvSpPr>
        <p:spPr>
          <a:xfrm>
            <a:off x="228600" y="304800"/>
            <a:ext cx="8534400" cy="1295400"/>
          </a:xfrm>
        </p:spPr>
        <p:txBody>
          <a:bodyPr>
            <a:noAutofit/>
          </a:bodyPr>
          <a:lstStyle/>
          <a:p>
            <a:r>
              <a:rPr lang="en-US" dirty="0" smtClean="0">
                <a:solidFill>
                  <a:schemeClr val="tx1"/>
                </a:solidFill>
              </a:rPr>
              <a:t>If </a:t>
            </a:r>
            <a:r>
              <a:rPr lang="en-US" dirty="0" smtClean="0">
                <a:solidFill>
                  <a:schemeClr val="tx1"/>
                </a:solidFill>
              </a:rPr>
              <a:t>you can talk with crowds and  keep your virtue</a:t>
            </a:r>
          </a:p>
          <a:p>
            <a:r>
              <a:rPr lang="en-US" dirty="0" smtClean="0">
                <a:solidFill>
                  <a:schemeClr val="tx1"/>
                </a:solidFill>
              </a:rPr>
              <a:t>Or walk with kings-nor lose the common touch</a:t>
            </a:r>
          </a:p>
          <a:p>
            <a:endParaRPr lang="en-US" dirty="0" smtClean="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201304"/>
            <a:ext cx="8077200" cy="4524315"/>
          </a:xfrm>
          <a:prstGeom prst="rect">
            <a:avLst/>
          </a:prstGeom>
        </p:spPr>
        <p:txBody>
          <a:bodyPr wrap="square">
            <a:spAutoFit/>
          </a:bodyPr>
          <a:lstStyle/>
          <a:p>
            <a:r>
              <a:rPr lang="en-US" sz="3200" dirty="0" smtClean="0"/>
              <a:t>If neither </a:t>
            </a:r>
            <a:r>
              <a:rPr lang="en-US" sz="3200" dirty="0" smtClean="0">
                <a:solidFill>
                  <a:srgbClr val="FF0000"/>
                </a:solidFill>
              </a:rPr>
              <a:t>foes</a:t>
            </a:r>
            <a:r>
              <a:rPr lang="en-US" sz="3200" dirty="0" smtClean="0"/>
              <a:t> nor loving friends can hurt you,</a:t>
            </a:r>
          </a:p>
          <a:p>
            <a:r>
              <a:rPr lang="en-US" sz="3200" dirty="0" smtClean="0"/>
              <a:t>If all men count with you, but non too much:</a:t>
            </a:r>
          </a:p>
          <a:p>
            <a:endParaRPr lang="en-US" sz="3200" dirty="0" smtClean="0"/>
          </a:p>
          <a:p>
            <a:endParaRPr lang="en-US" sz="3200" dirty="0" smtClean="0"/>
          </a:p>
          <a:p>
            <a:endParaRPr lang="en-US" sz="3200" dirty="0" smtClean="0"/>
          </a:p>
          <a:p>
            <a:endParaRPr lang="en-US" sz="3200" dirty="0" smtClean="0"/>
          </a:p>
          <a:p>
            <a:endParaRPr lang="en-US" sz="3200" dirty="0" smtClean="0"/>
          </a:p>
          <a:p>
            <a:endParaRPr lang="en-US" sz="3200" dirty="0" smtClean="0"/>
          </a:p>
          <a:p>
            <a:r>
              <a:rPr lang="en-US" sz="3200" dirty="0" smtClean="0"/>
              <a:t> </a:t>
            </a:r>
            <a:endParaRPr lang="en-US" sz="4000" dirty="0"/>
          </a:p>
        </p:txBody>
      </p:sp>
      <p:pic>
        <p:nvPicPr>
          <p:cNvPr id="4" name="Picture 3" descr="foes.jpg"/>
          <p:cNvPicPr>
            <a:picLocks noChangeAspect="1"/>
          </p:cNvPicPr>
          <p:nvPr/>
        </p:nvPicPr>
        <p:blipFill>
          <a:blip r:embed="rId2"/>
          <a:stretch>
            <a:fillRect/>
          </a:stretch>
        </p:blipFill>
        <p:spPr>
          <a:xfrm>
            <a:off x="1219200" y="1447801"/>
            <a:ext cx="5943600" cy="2133600"/>
          </a:xfrm>
          <a:prstGeom prst="rect">
            <a:avLst/>
          </a:prstGeom>
        </p:spPr>
      </p:pic>
      <p:sp>
        <p:nvSpPr>
          <p:cNvPr id="2" name="Rectangle 1"/>
          <p:cNvSpPr/>
          <p:nvPr/>
        </p:nvSpPr>
        <p:spPr>
          <a:xfrm>
            <a:off x="533400" y="3810000"/>
            <a:ext cx="8305800" cy="2554545"/>
          </a:xfrm>
          <a:prstGeom prst="rect">
            <a:avLst/>
          </a:prstGeom>
        </p:spPr>
        <p:txBody>
          <a:bodyPr wrap="square">
            <a:spAutoFit/>
          </a:bodyPr>
          <a:lstStyle/>
          <a:p>
            <a:pPr lvl="0"/>
            <a:r>
              <a:rPr lang="en-US" sz="3200" dirty="0">
                <a:solidFill>
                  <a:prstClr val="black"/>
                </a:solidFill>
              </a:rPr>
              <a:t>( </a:t>
            </a:r>
            <a:r>
              <a:rPr lang="en-US" sz="3200" dirty="0">
                <a:solidFill>
                  <a:srgbClr val="FF0000"/>
                </a:solidFill>
              </a:rPr>
              <a:t>We should build ourselves strong enough, so that neither enemies, nor loving friends can hurt us. Moreover, we should develop healthy relationships with others, and should not allow anyone to harm us.)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524000"/>
          </a:xfrm>
        </p:spPr>
        <p:txBody>
          <a:bodyPr>
            <a:normAutofit fontScale="90000"/>
          </a:bodyPr>
          <a:lstStyle/>
          <a:p>
            <a:r>
              <a:rPr lang="en-US" sz="3200" dirty="0" smtClean="0"/>
              <a:t/>
            </a:r>
            <a:br>
              <a:rPr lang="en-US" sz="3200" dirty="0" smtClean="0"/>
            </a:br>
            <a:r>
              <a:rPr lang="en-US" sz="3200" dirty="0"/>
              <a:t/>
            </a:r>
            <a:br>
              <a:rPr lang="en-US" sz="3200" dirty="0"/>
            </a:br>
            <a:r>
              <a:rPr lang="en-US" sz="3200" dirty="0" smtClean="0"/>
              <a:t/>
            </a:r>
            <a:br>
              <a:rPr lang="en-US" sz="3200" dirty="0" smtClean="0"/>
            </a:br>
            <a:r>
              <a:rPr lang="en-US" sz="3200" dirty="0"/>
              <a:t/>
            </a:r>
            <a:br>
              <a:rPr lang="en-US" sz="3200" dirty="0"/>
            </a:br>
            <a:r>
              <a:rPr lang="en-US" sz="3200" dirty="0" smtClean="0"/>
              <a:t/>
            </a:r>
            <a:br>
              <a:rPr lang="en-US" sz="3200" dirty="0" smtClean="0"/>
            </a:br>
            <a:r>
              <a:rPr lang="en-US" sz="3200" dirty="0"/>
              <a:t/>
            </a:r>
            <a:br>
              <a:rPr lang="en-US" sz="3200" dirty="0"/>
            </a:br>
            <a:r>
              <a:rPr lang="en-US" sz="3200" dirty="0" smtClean="0"/>
              <a:t/>
            </a:r>
            <a:br>
              <a:rPr lang="en-US" sz="3200" dirty="0" smtClean="0"/>
            </a:br>
            <a:r>
              <a:rPr lang="en-US" sz="3200" dirty="0"/>
              <a:t/>
            </a:r>
            <a:br>
              <a:rPr lang="en-US" sz="3200" dirty="0"/>
            </a:br>
            <a:r>
              <a:rPr lang="en-US" sz="3200" dirty="0" smtClean="0"/>
              <a:t/>
            </a:r>
            <a:br>
              <a:rPr lang="en-US" sz="3200" dirty="0" smtClean="0"/>
            </a:br>
            <a:r>
              <a:rPr lang="en-US" sz="3200" dirty="0"/>
              <a:t/>
            </a:r>
            <a:br>
              <a:rPr lang="en-US" sz="3200" dirty="0"/>
            </a:br>
            <a:r>
              <a:rPr lang="en-US" sz="3200" dirty="0" smtClean="0"/>
              <a:t/>
            </a:r>
            <a:br>
              <a:rPr lang="en-US" sz="3200" dirty="0" smtClean="0"/>
            </a:br>
            <a:r>
              <a:rPr lang="en-US" sz="3200" dirty="0" smtClean="0"/>
              <a:t>If </a:t>
            </a:r>
            <a:r>
              <a:rPr lang="en-US" sz="3200" dirty="0" smtClean="0"/>
              <a:t>you can fill the unforgiving minute</a:t>
            </a:r>
            <a:br>
              <a:rPr lang="en-US" sz="3200" dirty="0" smtClean="0"/>
            </a:br>
            <a:r>
              <a:rPr lang="en-US" sz="3200" dirty="0" smtClean="0"/>
              <a:t>With sixty seconds’ worth of distance run,</a:t>
            </a:r>
            <a:br>
              <a:rPr lang="en-US" sz="3200" dirty="0" smtClean="0"/>
            </a:br>
            <a:r>
              <a:rPr lang="en-US" sz="3200" dirty="0" smtClean="0"/>
              <a:t/>
            </a:r>
            <a:br>
              <a:rPr lang="en-US" sz="3200" dirty="0" smtClean="0"/>
            </a:br>
            <a:r>
              <a:rPr lang="en-US" sz="3200" dirty="0"/>
              <a:t/>
            </a:r>
            <a:br>
              <a:rPr lang="en-US" sz="3200" dirty="0"/>
            </a:br>
            <a:r>
              <a:rPr lang="en-US" sz="3200" dirty="0" smtClean="0"/>
              <a:t/>
            </a:r>
            <a:br>
              <a:rPr lang="en-US" sz="3200" dirty="0" smtClean="0"/>
            </a:br>
            <a:r>
              <a:rPr lang="en-US" sz="3200" dirty="0"/>
              <a:t/>
            </a:r>
            <a:br>
              <a:rPr lang="en-US" sz="3200" dirty="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dirty="0" smtClean="0"/>
              <a:t/>
            </a:r>
            <a:br>
              <a:rPr lang="en-US" dirty="0" smtClean="0"/>
            </a:br>
            <a:endParaRPr lang="en-US" dirty="0"/>
          </a:p>
        </p:txBody>
      </p:sp>
      <p:sp>
        <p:nvSpPr>
          <p:cNvPr id="2" name="Rectangle 1"/>
          <p:cNvSpPr/>
          <p:nvPr/>
        </p:nvSpPr>
        <p:spPr>
          <a:xfrm>
            <a:off x="457200" y="2438400"/>
            <a:ext cx="7315200" cy="2554545"/>
          </a:xfrm>
          <a:prstGeom prst="rect">
            <a:avLst/>
          </a:prstGeom>
        </p:spPr>
        <p:txBody>
          <a:bodyPr wrap="square">
            <a:spAutoFit/>
          </a:bodyPr>
          <a:lstStyle/>
          <a:p>
            <a:r>
              <a:rPr lang="en-US" sz="3200" dirty="0">
                <a:solidFill>
                  <a:srgbClr val="FF0000"/>
                </a:solidFill>
                <a:ea typeface="+mj-ea"/>
                <a:cs typeface="+mj-cs"/>
              </a:rPr>
              <a:t>(time is precious. Time (minute) is here called unforgiving as it doesn’t forgive you if you waste it. So never waist a single second of time. If you are given a minute, make sure you use all sixty seconds of it.)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57200" y="228601"/>
            <a:ext cx="7772400" cy="1600199"/>
          </a:xfrm>
        </p:spPr>
        <p:txBody>
          <a:bodyPr>
            <a:normAutofit fontScale="90000"/>
          </a:bodyPr>
          <a:lstStyle/>
          <a:p>
            <a:r>
              <a:rPr lang="en-US" sz="3200" dirty="0" smtClean="0"/>
              <a:t>Yours is the Earth and everything that’s in it,</a:t>
            </a:r>
            <a:br>
              <a:rPr lang="en-US" sz="3200" dirty="0" smtClean="0"/>
            </a:br>
            <a:r>
              <a:rPr lang="en-US" sz="3200" dirty="0" smtClean="0"/>
              <a:t>And- whish is more-you’ll be a Man, my son</a:t>
            </a:r>
            <a:r>
              <a:rPr lang="en-US" sz="3200" dirty="0" smtClean="0"/>
              <a:t>!</a:t>
            </a:r>
            <a:r>
              <a:rPr lang="en-US" sz="3200" dirty="0" smtClean="0"/>
              <a:t/>
            </a:r>
            <a:br>
              <a:rPr lang="en-US" sz="3200" dirty="0" smtClean="0"/>
            </a:br>
            <a:r>
              <a:rPr lang="en-US" sz="3200" dirty="0" smtClean="0"/>
              <a:t/>
            </a:r>
            <a:br>
              <a:rPr lang="en-US" sz="3200" dirty="0" smtClean="0"/>
            </a:br>
            <a:endParaRPr lang="en-US" sz="3200" dirty="0">
              <a:solidFill>
                <a:srgbClr val="FF0000"/>
              </a:solidFill>
            </a:endParaRPr>
          </a:p>
        </p:txBody>
      </p:sp>
      <p:sp>
        <p:nvSpPr>
          <p:cNvPr id="2" name="Rectangle 1"/>
          <p:cNvSpPr/>
          <p:nvPr/>
        </p:nvSpPr>
        <p:spPr>
          <a:xfrm>
            <a:off x="457200" y="1905506"/>
            <a:ext cx="8077200" cy="1569660"/>
          </a:xfrm>
          <a:prstGeom prst="rect">
            <a:avLst/>
          </a:prstGeom>
        </p:spPr>
        <p:txBody>
          <a:bodyPr wrap="square">
            <a:spAutoFit/>
          </a:bodyPr>
          <a:lstStyle/>
          <a:p>
            <a:r>
              <a:rPr lang="en-US" sz="3200" dirty="0">
                <a:solidFill>
                  <a:srgbClr val="FF0000"/>
                </a:solidFill>
                <a:ea typeface="+mj-ea"/>
                <a:cs typeface="+mj-cs"/>
              </a:rPr>
              <a:t>( If you fulfill all the conditions mentioned so far, we can win this earth and everything in it. And you will be a complete and a perfect man)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62400"/>
            <a:ext cx="8229600" cy="2590800"/>
          </a:xfrm>
        </p:spPr>
        <p:txBody>
          <a:bodyPr>
            <a:normAutofit/>
          </a:bodyPr>
          <a:lstStyle/>
          <a:p>
            <a:r>
              <a:rPr lang="en-US" dirty="0" smtClean="0"/>
              <a:t>2</a:t>
            </a:r>
            <a:r>
              <a:rPr lang="en-US" dirty="0" smtClean="0"/>
              <a:t>. The earth and everything that’s in it will be his, and he’ll be a man.</a:t>
            </a:r>
            <a:endParaRPr lang="en-US" dirty="0"/>
          </a:p>
        </p:txBody>
      </p:sp>
      <p:sp>
        <p:nvSpPr>
          <p:cNvPr id="3" name="Title 1"/>
          <p:cNvSpPr txBox="1">
            <a:spLocks/>
          </p:cNvSpPr>
          <p:nvPr/>
        </p:nvSpPr>
        <p:spPr>
          <a:xfrm>
            <a:off x="457200" y="457200"/>
            <a:ext cx="8229600" cy="609600"/>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12800" dirty="0" smtClean="0"/>
          </a:p>
          <a:p>
            <a:endParaRPr lang="en-US" sz="12800" dirty="0"/>
          </a:p>
          <a:p>
            <a:r>
              <a:rPr lang="en-US" sz="12800" dirty="0" smtClean="0"/>
              <a:t>Before You Go On   p. 143</a:t>
            </a:r>
            <a:br>
              <a:rPr lang="en-US" sz="12800" dirty="0" smtClean="0"/>
            </a:br>
            <a:r>
              <a:rPr lang="en-US" sz="12800" dirty="0" smtClean="0"/>
              <a:t/>
            </a:r>
            <a:br>
              <a:rPr lang="en-US" sz="12800" dirty="0" smtClean="0"/>
            </a:br>
            <a:r>
              <a:rPr lang="en-US" dirty="0" smtClean="0"/>
              <a:t/>
            </a:r>
            <a:br>
              <a:rPr lang="en-US" dirty="0" smtClean="0"/>
            </a:br>
            <a:endParaRPr lang="en-US" dirty="0"/>
          </a:p>
        </p:txBody>
      </p:sp>
      <p:sp>
        <p:nvSpPr>
          <p:cNvPr id="4" name="Title 1"/>
          <p:cNvSpPr txBox="1">
            <a:spLocks/>
          </p:cNvSpPr>
          <p:nvPr/>
        </p:nvSpPr>
        <p:spPr>
          <a:xfrm>
            <a:off x="0" y="1905000"/>
            <a:ext cx="8229600" cy="914400"/>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12800" dirty="0" smtClean="0"/>
          </a:p>
          <a:p>
            <a:endParaRPr lang="en-US" sz="12800" dirty="0"/>
          </a:p>
          <a:p>
            <a:r>
              <a:rPr lang="en-US" sz="12800" dirty="0" smtClean="0"/>
              <a:t>1. Start again at the beginning</a:t>
            </a:r>
            <a:br>
              <a:rPr lang="en-US" sz="12800" dirty="0" smtClean="0"/>
            </a:br>
            <a:r>
              <a:rPr lang="en-US" dirty="0" smtClean="0"/>
              <a:t/>
            </a:r>
            <a:br>
              <a:rPr lang="en-US" dirty="0" smtClean="0"/>
            </a:b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2971800"/>
            <a:ext cx="8229600" cy="685800"/>
          </a:xfrm>
        </p:spPr>
        <p:txBody>
          <a:bodyPr>
            <a:normAutofit/>
          </a:bodyPr>
          <a:lstStyle/>
          <a:p>
            <a:r>
              <a:rPr lang="en-US" sz="2800" dirty="0" smtClean="0"/>
              <a:t>3. A calm. Honest, mature person; truly successful</a:t>
            </a:r>
            <a:endParaRPr lang="en-US" sz="2800" dirty="0"/>
          </a:p>
        </p:txBody>
      </p:sp>
      <p:sp>
        <p:nvSpPr>
          <p:cNvPr id="3" name="Title 1"/>
          <p:cNvSpPr txBox="1">
            <a:spLocks/>
          </p:cNvSpPr>
          <p:nvPr/>
        </p:nvSpPr>
        <p:spPr>
          <a:xfrm>
            <a:off x="457200" y="457200"/>
            <a:ext cx="8229600" cy="609600"/>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12800" dirty="0" smtClean="0"/>
          </a:p>
          <a:p>
            <a:endParaRPr lang="en-US" sz="12800" dirty="0"/>
          </a:p>
          <a:p>
            <a:r>
              <a:rPr lang="en-US" sz="12800" dirty="0" smtClean="0"/>
              <a:t>Comprehension       p. 146</a:t>
            </a:r>
            <a:br>
              <a:rPr lang="en-US" sz="12800" dirty="0" smtClean="0"/>
            </a:br>
            <a:r>
              <a:rPr lang="en-US" sz="12800" dirty="0" smtClean="0"/>
              <a:t/>
            </a:r>
            <a:br>
              <a:rPr lang="en-US" sz="12800" dirty="0" smtClean="0"/>
            </a:br>
            <a:r>
              <a:rPr lang="en-US" dirty="0" smtClean="0"/>
              <a:t/>
            </a:r>
            <a:br>
              <a:rPr lang="en-US" dirty="0" smtClean="0"/>
            </a:br>
            <a:endParaRPr lang="en-US" dirty="0"/>
          </a:p>
        </p:txBody>
      </p:sp>
      <p:sp>
        <p:nvSpPr>
          <p:cNvPr id="4" name="Title 1"/>
          <p:cNvSpPr txBox="1">
            <a:spLocks/>
          </p:cNvSpPr>
          <p:nvPr/>
        </p:nvSpPr>
        <p:spPr>
          <a:xfrm>
            <a:off x="0" y="1905000"/>
            <a:ext cx="8763000" cy="914400"/>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12800" dirty="0" smtClean="0"/>
          </a:p>
          <a:p>
            <a:endParaRPr lang="en-US" sz="12800" dirty="0"/>
          </a:p>
          <a:p>
            <a:r>
              <a:rPr lang="en-US" sz="12800" dirty="0" smtClean="0"/>
              <a:t>1. Keep your head</a:t>
            </a:r>
            <a:br>
              <a:rPr lang="en-US" sz="12800" dirty="0" smtClean="0"/>
            </a:br>
            <a:r>
              <a:rPr lang="en-US" dirty="0" smtClean="0"/>
              <a:t/>
            </a:r>
            <a:br>
              <a:rPr lang="en-US" dirty="0" smtClean="0"/>
            </a:br>
            <a:endParaRPr lang="en-US" dirty="0"/>
          </a:p>
        </p:txBody>
      </p:sp>
      <p:sp>
        <p:nvSpPr>
          <p:cNvPr id="5" name="Title 1"/>
          <p:cNvSpPr txBox="1">
            <a:spLocks/>
          </p:cNvSpPr>
          <p:nvPr/>
        </p:nvSpPr>
        <p:spPr>
          <a:xfrm>
            <a:off x="152400" y="4114800"/>
            <a:ext cx="8229600" cy="685800"/>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smtClean="0"/>
              <a:t>5. We are responsible for our success. The word if is used to describe many </a:t>
            </a:r>
            <a:r>
              <a:rPr lang="en-US" sz="2800" smtClean="0"/>
              <a:t>possible scenarios.</a:t>
            </a:r>
            <a:endParaRPr lang="en-US" sz="2800" dirty="0"/>
          </a:p>
        </p:txBody>
      </p:sp>
    </p:spTree>
    <p:extLst>
      <p:ext uri="{BB962C8B-B14F-4D97-AF65-F5344CB8AC3E}">
        <p14:creationId xmlns:p14="http://schemas.microsoft.com/office/powerpoint/2010/main" val="707318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33400" y="228601"/>
            <a:ext cx="7772400" cy="457199"/>
          </a:xfrm>
        </p:spPr>
        <p:txBody>
          <a:bodyPr>
            <a:normAutofit/>
          </a:bodyPr>
          <a:lstStyle/>
          <a:p>
            <a:r>
              <a:rPr lang="en-US" sz="2000" b="1" dirty="0" smtClean="0"/>
              <a:t>How is the son compared to in the following poem</a:t>
            </a:r>
            <a:endParaRPr lang="en-US" sz="2000" b="1" dirty="0"/>
          </a:p>
        </p:txBody>
      </p:sp>
      <p:pic>
        <p:nvPicPr>
          <p:cNvPr id="6" name="Picture 5" descr="extended-metaphor1-l.jpg"/>
          <p:cNvPicPr>
            <a:picLocks noChangeAspect="1"/>
          </p:cNvPicPr>
          <p:nvPr/>
        </p:nvPicPr>
        <p:blipFill>
          <a:blip r:embed="rId2" cstate="print"/>
          <a:stretch>
            <a:fillRect/>
          </a:stretch>
        </p:blipFill>
        <p:spPr>
          <a:xfrm>
            <a:off x="0" y="685800"/>
            <a:ext cx="9144000" cy="61722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5668962"/>
          </a:xfrm>
        </p:spPr>
        <p:txBody>
          <a:bodyPr>
            <a:normAutofit/>
          </a:bodyPr>
          <a:lstStyle/>
          <a:p>
            <a:pPr algn="l"/>
            <a:endParaRPr lang="en-US" sz="3200" dirty="0">
              <a:latin typeface="Comic Sans MS" pitchFamily="66" charset="0"/>
            </a:endParaRPr>
          </a:p>
        </p:txBody>
      </p:sp>
      <p:pic>
        <p:nvPicPr>
          <p:cNvPr id="4" name="Picture 3" descr="metaphor.jpg"/>
          <p:cNvPicPr>
            <a:picLocks noChangeAspect="1"/>
          </p:cNvPicPr>
          <p:nvPr/>
        </p:nvPicPr>
        <p:blipFill>
          <a:blip r:embed="rId2" cstate="print"/>
          <a:stretch>
            <a:fillRect/>
          </a:stretch>
        </p:blipFill>
        <p:spPr>
          <a:xfrm>
            <a:off x="0" y="857250"/>
            <a:ext cx="9144000" cy="51435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533400"/>
            <a:ext cx="7924800" cy="5791200"/>
          </a:xfrm>
        </p:spPr>
        <p:txBody>
          <a:bodyPr>
            <a:normAutofit/>
          </a:bodyPr>
          <a:lstStyle/>
          <a:p>
            <a:r>
              <a:rPr lang="en-US" dirty="0" smtClean="0"/>
              <a:t/>
            </a:r>
            <a:br>
              <a:rPr lang="en-US" dirty="0" smtClean="0"/>
            </a:br>
            <a:endParaRPr lang="en-US" dirty="0"/>
          </a:p>
        </p:txBody>
      </p:sp>
      <p:pic>
        <p:nvPicPr>
          <p:cNvPr id="4" name="Picture 3" descr="repitition 1.png"/>
          <p:cNvPicPr>
            <a:picLocks noChangeAspect="1"/>
          </p:cNvPicPr>
          <p:nvPr/>
        </p:nvPicPr>
        <p:blipFill>
          <a:blip r:embed="rId2" cstate="print"/>
          <a:stretch>
            <a:fillRect/>
          </a:stretch>
        </p:blipFill>
        <p:spPr>
          <a:xfrm>
            <a:off x="914400" y="685800"/>
            <a:ext cx="6400800" cy="51816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you notice in this poem</a:t>
            </a:r>
            <a:endParaRPr lang="en-US" dirty="0"/>
          </a:p>
        </p:txBody>
      </p:sp>
      <p:pic>
        <p:nvPicPr>
          <p:cNvPr id="5" name="Content Placeholder 4" descr="repitition 2.png"/>
          <p:cNvPicPr>
            <a:picLocks noGrp="1" noChangeAspect="1"/>
          </p:cNvPicPr>
          <p:nvPr>
            <p:ph idx="1"/>
          </p:nvPr>
        </p:nvPicPr>
        <p:blipFill>
          <a:blip r:embed="rId2" cstate="print"/>
          <a:stretch>
            <a:fillRect/>
          </a:stretch>
        </p:blipFill>
        <p:spPr>
          <a:xfrm>
            <a:off x="1554691" y="1600200"/>
            <a:ext cx="6034617" cy="4525963"/>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5364162"/>
          </a:xfrm>
        </p:spPr>
        <p:txBody>
          <a:bodyPr>
            <a:normAutofit/>
          </a:bodyPr>
          <a:lstStyle/>
          <a:p>
            <a:r>
              <a:rPr lang="en-US" sz="5400" dirty="0" smtClean="0"/>
              <a:t>Tell about your feeling while watching this video?</a:t>
            </a:r>
            <a:endParaRPr lang="en-US" sz="5400" dirty="0"/>
          </a:p>
        </p:txBody>
      </p:sp>
      <p:pic>
        <p:nvPicPr>
          <p:cNvPr id="3" name="Picture 2" descr="repitition 3.png"/>
          <p:cNvPicPr>
            <a:picLocks noChangeAspect="1"/>
          </p:cNvPicPr>
          <p:nvPr/>
        </p:nvPicPr>
        <p:blipFill>
          <a:blip r:embed="rId2" cstate="print"/>
          <a:stretch>
            <a:fillRect/>
          </a:stretch>
        </p:blipFill>
        <p:spPr>
          <a:xfrm>
            <a:off x="0" y="381001"/>
            <a:ext cx="9144000" cy="5611394"/>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2330</TotalTime>
  <Words>984</Words>
  <Application>Microsoft Office PowerPoint</Application>
  <PresentationFormat>On-screen Show (4:3)</PresentationFormat>
  <Paragraphs>110</Paragraphs>
  <Slides>48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48</vt:i4>
      </vt:variant>
    </vt:vector>
  </HeadingPairs>
  <TitlesOfParts>
    <vt:vector size="52" baseType="lpstr">
      <vt:lpstr>Arial</vt:lpstr>
      <vt:lpstr>Calibri</vt:lpstr>
      <vt:lpstr>Comic Sans MS</vt:lpstr>
      <vt:lpstr>Office Theme</vt:lpstr>
      <vt:lpstr>Outcomes</vt:lpstr>
      <vt:lpstr>Big Question</vt:lpstr>
      <vt:lpstr>Stanza</vt:lpstr>
      <vt:lpstr>  </vt:lpstr>
      <vt:lpstr>How is the son compared to in the following poem</vt:lpstr>
      <vt:lpstr>PowerPoint Presentation</vt:lpstr>
      <vt:lpstr> </vt:lpstr>
      <vt:lpstr>What do you notice in this poem</vt:lpstr>
      <vt:lpstr>Tell about your feeling while watching this video?</vt:lpstr>
      <vt:lpstr>Outcomes</vt:lpstr>
      <vt:lpstr>Outcomes</vt:lpstr>
      <vt:lpstr>you’re/your</vt:lpstr>
      <vt:lpstr> </vt:lpstr>
      <vt:lpstr>PowerPoint Presentation</vt:lpstr>
      <vt:lpstr>PowerPoint Presentation</vt:lpstr>
      <vt:lpstr>PowerPoint Presentation</vt:lpstr>
      <vt:lpstr>  </vt:lpstr>
      <vt:lpstr>outcomes</vt:lpstr>
      <vt:lpstr>blew: blue:</vt:lpstr>
      <vt:lpstr>one: won:</vt:lpstr>
      <vt:lpstr>some: sum:</vt:lpstr>
      <vt:lpstr>wood: would:</vt:lpstr>
      <vt:lpstr>Outcomes  9/12</vt:lpstr>
      <vt:lpstr>Listen to the poem and try to tell what it is about.  Who is the poet?   How many stanzas are there in this poem?  </vt:lpstr>
      <vt:lpstr>PowerPoint Presentation</vt:lpstr>
      <vt:lpstr>The poem is about a father who gives advice to his son. The speaker(father) outlines for his son the behaviors and attitudes it takes to become a man. </vt:lpstr>
      <vt:lpstr>If you can keep your head when all about you Are losing theirs and blaming it on you,       </vt:lpstr>
      <vt:lpstr>If you can trust yourself when all men doubt you But make allowance for their doubting too:       </vt:lpstr>
      <vt:lpstr>  If you can wait and not be tired by waiting, Or being lied about, don’t deal in lies Or being hated, don’t give way to hating, And yet don’t look too good, nor talk too wise:  </vt:lpstr>
      <vt:lpstr>PowerPoint Presentation</vt:lpstr>
      <vt:lpstr>PowerPoint Presentation</vt:lpstr>
      <vt:lpstr>Theme of stanza 2  The speaker advises his son to develop self control, as well as an ability to hear the truth and avoid flattery and have grace under pressure.</vt:lpstr>
      <vt:lpstr>If you can dream- and not make dreams your master; If you can think-and not make your thoughts your aim; </vt:lpstr>
      <vt:lpstr>If you can meet with Triumph and Disaster And treat those two imposters just the same      </vt:lpstr>
      <vt:lpstr>If you can bear to hear the truth you’ve spoken Twisted by knaves to make a trap for fools,      </vt:lpstr>
      <vt:lpstr>Or watch the things you gave your life to, broken, And stoop and build’em up with worn-out tools:     </vt:lpstr>
      <vt:lpstr>PowerPoint Presentation</vt:lpstr>
      <vt:lpstr>If you can make one heap of all your winnings And risk it on one turn of one pitch-  and-toss, And lose, and start again at your beginnings, And never breathe a word about your loss: </vt:lpstr>
      <vt:lpstr>PowerPoint Presentation</vt:lpstr>
      <vt:lpstr>  If you can force your heart and nerve and sinew To serve your turn long after they are gone, And so hold on when there is nothing in you Except the Will which says to them:” Hold on!”   </vt:lpstr>
      <vt:lpstr>PowerPoint Presentation</vt:lpstr>
      <vt:lpstr>PowerPoint Presentation</vt:lpstr>
      <vt:lpstr>  ( We should stay in touch with people from every class in society. We should be able to talk with people without losing our moral values and we should be able to walk with kings without going beyond the reach of the common people. We should treat these two types of people the same: with kindness.)   </vt:lpstr>
      <vt:lpstr>PowerPoint Presentation</vt:lpstr>
      <vt:lpstr>           If you can fill the unforgiving minute With sixty seconds’ worth of distance run,          </vt:lpstr>
      <vt:lpstr>Yours is the Earth and everything that’s in it, And- whish is more-you’ll be a Man, my son!  </vt:lpstr>
      <vt:lpstr>2. The earth and everything that’s in it will be his, and he’ll be a man.</vt:lpstr>
      <vt:lpstr>3. A calm. Honest, mature person; truly successful</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E-Hakawaty</dc:creator>
  <cp:lastModifiedBy>USER</cp:lastModifiedBy>
  <cp:revision>191</cp:revision>
  <dcterms:created xsi:type="dcterms:W3CDTF">2018-09-04T13:36:33Z</dcterms:created>
  <dcterms:modified xsi:type="dcterms:W3CDTF">2020-12-12T18:35:17Z</dcterms:modified>
</cp:coreProperties>
</file>