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59" r:id="rId5"/>
    <p:sldId id="263" r:id="rId6"/>
    <p:sldId id="273" r:id="rId7"/>
    <p:sldId id="262" r:id="rId8"/>
    <p:sldId id="261" r:id="rId9"/>
    <p:sldId id="260" r:id="rId10"/>
    <p:sldId id="264" r:id="rId11"/>
    <p:sldId id="265" r:id="rId12"/>
    <p:sldId id="271" r:id="rId13"/>
    <p:sldId id="274" r:id="rId14"/>
    <p:sldId id="275" r:id="rId16"/>
    <p:sldId id="276" r:id="rId17"/>
    <p:sldId id="277" r:id="rId18"/>
    <p:sldId id="266" r:id="rId19"/>
    <p:sldId id="267" r:id="rId20"/>
    <p:sldId id="268" r:id="rId21"/>
    <p:sldId id="269" r:id="rId22"/>
    <p:sldId id="278" r:id="rId23"/>
    <p:sldId id="279" r:id="rId24"/>
    <p:sldId id="280" r:id="rId25"/>
    <p:sldId id="281" r:id="rId26"/>
    <p:sldId id="282" r:id="rId27"/>
    <p:sldId id="283" r:id="rId28"/>
    <p:sldId id="270" r:id="rId29"/>
    <p:sldId id="272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ABC9"/>
    <a:srgbClr val="FF66CC"/>
    <a:srgbClr val="FF9900"/>
    <a:srgbClr val="00320A"/>
    <a:srgbClr val="FF8001"/>
    <a:srgbClr val="FFFF21"/>
    <a:srgbClr val="5EEC3C"/>
    <a:srgbClr val="FFDC47"/>
    <a:srgbClr val="D99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83C1C-6FE1-4AAE-9DE5-C7B36993743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C2DF-B84A-4493-B7B6-581C91FBAC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1253daff5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1253daff5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1350110"/>
            <a:ext cx="6719020" cy="138382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670" y="3182569"/>
            <a:ext cx="8093365" cy="1374345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n-US" dirty="0" smtClean="0"/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770" y="3946095"/>
            <a:ext cx="1294032" cy="46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/>
          <p:cNvSpPr txBox="1">
            <a:spLocks noGrp="1"/>
          </p:cNvSpPr>
          <p:nvPr>
            <p:ph type="title" hasCustomPrompt="1"/>
          </p:nvPr>
        </p:nvSpPr>
        <p:spPr>
          <a:xfrm>
            <a:off x="4034550" y="1170175"/>
            <a:ext cx="1074900" cy="10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57" name="Google Shape;357;p28"/>
          <p:cNvSpPr txBox="1">
            <a:spLocks noGrp="1"/>
          </p:cNvSpPr>
          <p:nvPr>
            <p:ph type="subTitle" idx="1"/>
          </p:nvPr>
        </p:nvSpPr>
        <p:spPr>
          <a:xfrm>
            <a:off x="2138075" y="3739933"/>
            <a:ext cx="4868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8" name="Google Shape;358;p28"/>
          <p:cNvSpPr txBox="1">
            <a:spLocks noGrp="1"/>
          </p:cNvSpPr>
          <p:nvPr>
            <p:ph type="title" idx="2"/>
          </p:nvPr>
        </p:nvSpPr>
        <p:spPr>
          <a:xfrm>
            <a:off x="1855325" y="2570347"/>
            <a:ext cx="5433600" cy="10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89199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6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433880"/>
            <a:ext cx="732984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8559"/>
            <a:ext cx="7329840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hyperlink" Target="https://www.liveworksheets.com/w/en/english-second-language-esl/1380240" TargetMode="Externa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png"/><Relationship Id="rId3" Type="http://schemas.openxmlformats.org/officeDocument/2006/relationships/hyperlink" Target="https://www.liveworksheets.com/w/en/english-second-language-esl/54587" TargetMode="Externa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https://www.liveworksheets.com/w/en/english-language/198054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www.liveworksheets.com/w/en/english-second-language-esl/104065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www.liveworksheets.com/w/en/english-second-language-esl/7145048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hyperlink" Target="https://www.liveworksheets.com/w/en/english-second-language-esl/2232643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https://www.liveworksheets.com/w/en/english-second-language-esl/23440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hyperlink" Target="https://www.liveworksheets.com/w/en/eso/35636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Dynamic and </a:t>
            </a:r>
            <a:r>
              <a:rPr lang="en-US" dirty="0" err="1" smtClean="0"/>
              <a:t>Stative</a:t>
            </a:r>
            <a:r>
              <a:rPr lang="en-US" dirty="0" smtClean="0"/>
              <a:t> Verbs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Teacher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Awad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123950"/>
            <a:ext cx="601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sz="2400" b="1" u="sng" dirty="0">
                <a:solidFill>
                  <a:schemeClr val="bg1"/>
                </a:solidFill>
              </a:rPr>
              <a:t>How to form the present continuous affirmative sentence :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   is   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Subject +   am    + v-</a:t>
            </a:r>
            <a:r>
              <a:rPr lang="en-US" sz="2400" b="1" dirty="0" err="1">
                <a:solidFill>
                  <a:schemeClr val="bg1"/>
                </a:solidFill>
              </a:rPr>
              <a:t>ing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    are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18" y="3181350"/>
            <a:ext cx="6040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Time Expressions </a:t>
            </a:r>
            <a:r>
              <a:rPr lang="en-US" sz="2400" b="1" dirty="0"/>
              <a:t>:  </a:t>
            </a:r>
            <a:br>
              <a:rPr lang="en-US" sz="2400" b="1" dirty="0"/>
            </a:br>
            <a:r>
              <a:rPr lang="en-US" sz="2800" b="1" dirty="0"/>
              <a:t>now , at the moment , today , these days , this week / this month …etc.</a:t>
            </a:r>
            <a:br>
              <a:rPr lang="en-US" sz="2800" b="1" dirty="0"/>
            </a:br>
            <a:r>
              <a:rPr lang="en-US" sz="2800" b="1" dirty="0"/>
              <a:t>Tonight 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562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1"/>
              </a:rPr>
              <a:t>https://www.liveworksheets.com/w/en/english-second-language-esl/1380240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57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-10656537" flipH="1">
            <a:off x="6645225" y="364623"/>
            <a:ext cx="1754400" cy="147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7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-7200002">
            <a:off x="7783364" y="908588"/>
            <a:ext cx="2097121" cy="176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7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1820661">
            <a:off x="6152068" y="-488763"/>
            <a:ext cx="1957913" cy="17666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7"/>
          <p:cNvSpPr txBox="1">
            <a:spLocks noGrp="1"/>
          </p:cNvSpPr>
          <p:nvPr>
            <p:ph type="subTitle" idx="1"/>
          </p:nvPr>
        </p:nvSpPr>
        <p:spPr>
          <a:xfrm>
            <a:off x="2137950" y="3739933"/>
            <a:ext cx="4868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https://www.liveworksheets.com/w/en/english-second-language-esl/54587</a:t>
            </a:r>
            <a:endParaRPr dirty="0"/>
          </a:p>
        </p:txBody>
      </p:sp>
      <p:sp>
        <p:nvSpPr>
          <p:cNvPr id="658" name="Google Shape;658;p57"/>
          <p:cNvSpPr txBox="1">
            <a:spLocks noGrp="1"/>
          </p:cNvSpPr>
          <p:nvPr>
            <p:ph type="title" idx="2"/>
          </p:nvPr>
        </p:nvSpPr>
        <p:spPr>
          <a:xfrm>
            <a:off x="1855200" y="2131376"/>
            <a:ext cx="6574490" cy="1505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Present Simple Vs Present Continuous </a:t>
            </a:r>
            <a:endParaRPr dirty="0"/>
          </a:p>
        </p:txBody>
      </p:sp>
      <p:sp>
        <p:nvSpPr>
          <p:cNvPr id="659" name="Google Shape;659;p57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660" name="Google Shape;660;p57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7209444">
            <a:off x="7187856" y="-822671"/>
            <a:ext cx="2900826" cy="264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7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4778982" flipH="1">
            <a:off x="376344" y="806335"/>
            <a:ext cx="1754400" cy="14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7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834198" flipH="1">
            <a:off x="1065009" y="-924250"/>
            <a:ext cx="2097121" cy="176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7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3594742" flipH="1">
            <a:off x="-901761" y="1177637"/>
            <a:ext cx="1957913" cy="17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7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7209444" flipH="1">
            <a:off x="-899262" y="-822671"/>
            <a:ext cx="2900826" cy="2649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50"/>
            <a:ext cx="8723376" cy="43117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Qs 1- 3 :</a:t>
            </a:r>
            <a:b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3200" b="1" dirty="0">
                <a:solidFill>
                  <a:srgbClr val="92D050"/>
                </a:solidFill>
                <a:latin typeface="Arial Narrow" panose="020B0606020202030204" pitchFamily="34" charset="0"/>
              </a:rPr>
              <a:t>1. </a:t>
            </a:r>
            <a:r>
              <a:rPr lang="en-US" sz="3200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When we </a:t>
            </a:r>
            <a:r>
              <a:rPr lang="en-US" sz="3200" b="1" dirty="0">
                <a:solidFill>
                  <a:srgbClr val="92D050"/>
                </a:solidFill>
                <a:latin typeface="Arial Narrow" panose="020B0606020202030204" pitchFamily="34" charset="0"/>
              </a:rPr>
              <a:t>talk about a habit or an action someone does regularly we use : </a:t>
            </a:r>
            <a:b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A) present simple         B) Present continuous </a:t>
            </a:r>
            <a:b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2. </a:t>
            </a:r>
            <a:r>
              <a:rPr lang="en-US" sz="3200" dirty="0">
                <a:solidFill>
                  <a:srgbClr val="92D050"/>
                </a:solidFill>
                <a:latin typeface="Arial Narrow" panose="020B0606020202030204" pitchFamily="34" charset="0"/>
              </a:rPr>
              <a:t>When the situation is temporary an wont last for a long time we use : </a:t>
            </a:r>
            <a:br>
              <a:rPr lang="en-US" sz="3200" dirty="0">
                <a:solidFill>
                  <a:srgbClr val="92D050"/>
                </a:solidFill>
                <a:latin typeface="Arial Narrow" panose="020B060602020203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A) present simple         B) </a:t>
            </a:r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Present contiguous 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452325"/>
            <a:ext cx="7962061" cy="361364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Qs 4-5 :  </a:t>
            </a:r>
            <a:br>
              <a:rPr lang="en-US" sz="4000" dirty="0"/>
            </a:br>
            <a:r>
              <a:rPr lang="en-US" sz="4000" b="1" dirty="0">
                <a:solidFill>
                  <a:srgbClr val="C00000"/>
                </a:solidFill>
              </a:rPr>
              <a:t>We use the present continuous tense to talk about personal plans in the future 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A) True             B) False 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31" y="452325"/>
            <a:ext cx="8780016" cy="31875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Qs 6-7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is it ok to replace the questions with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Is Betty Knowing about Marks plan ?</a:t>
            </a:r>
            <a:br>
              <a:rPr lang="en-US" sz="5400" dirty="0"/>
            </a:br>
            <a:r>
              <a:rPr lang="en-US" sz="5400" dirty="0"/>
              <a:t>How are you thinking Betty feels about Mark’s plans ? </a:t>
            </a:r>
            <a:br>
              <a:rPr lang="en-US" sz="5400" dirty="0"/>
            </a:br>
            <a:endParaRPr lang="en-US"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5190" y="3257550"/>
            <a:ext cx="6081993" cy="188595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, believe, consider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smtClean="0">
                <a:latin typeface="Comic Sans MS" panose="030F0702030302020204" pitchFamily="66" charset="0"/>
              </a:rPr>
              <a:t>depend,  doubt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 smtClean="0">
                <a:latin typeface="Comic Sans MS" panose="030F0702030302020204" pitchFamily="66" charset="0"/>
              </a:rPr>
              <a:t>forget,guess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smtClean="0">
                <a:latin typeface="Comic Sans MS" panose="030F0702030302020204" pitchFamily="66" charset="0"/>
              </a:rPr>
              <a:t>hope, imagine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smtClean="0">
                <a:latin typeface="Comic Sans MS" panose="030F0702030302020204" pitchFamily="66" charset="0"/>
              </a:rPr>
              <a:t>know, mean</a:t>
            </a:r>
            <a:r>
              <a:rPr lang="en-US" b="1" dirty="0">
                <a:latin typeface="Comic Sans MS" panose="030F0702030302020204" pitchFamily="66" charset="0"/>
              </a:rPr>
              <a:t>, prefer,</a:t>
            </a:r>
            <a:endParaRPr lang="en-US" b="1" dirty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mic Sans MS" panose="030F0702030302020204" pitchFamily="66" charset="0"/>
              </a:rPr>
              <a:t>realize, </a:t>
            </a:r>
            <a:r>
              <a:rPr lang="en-US" b="1" dirty="0" smtClean="0">
                <a:latin typeface="Comic Sans MS" panose="030F0702030302020204" pitchFamily="66" charset="0"/>
              </a:rPr>
              <a:t>remember</a:t>
            </a:r>
            <a:r>
              <a:rPr lang="en-US" b="1" dirty="0">
                <a:latin typeface="Comic Sans MS" panose="030F0702030302020204" pitchFamily="66" charset="0"/>
              </a:rPr>
              <a:t>,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understand</a:t>
            </a:r>
            <a:endParaRPr lang="en-US" b="1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Прямоугольник 2"/>
          <p:cNvSpPr/>
          <p:nvPr/>
        </p:nvSpPr>
        <p:spPr>
          <a:xfrm>
            <a:off x="14006" y="971550"/>
            <a:ext cx="5943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State Verbs: 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Thoughts ,Mental Activities 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85751"/>
            <a:ext cx="7933034" cy="442387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Examples</a:t>
            </a:r>
            <a:r>
              <a:rPr lang="en-US" b="1" dirty="0">
                <a:latin typeface="Comic Sans MS" panose="030F0702030302020204" pitchFamily="66" charset="0"/>
              </a:rPr>
              <a:t>: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latin typeface="Comic Sans MS" panose="030F0702030302020204" pitchFamily="66" charset="0"/>
              </a:rPr>
              <a:t>1. I know him very well</a:t>
            </a:r>
            <a:r>
              <a:rPr lang="en-US" b="1" dirty="0" smtClean="0">
                <a:latin typeface="Comic Sans MS" panose="030F0702030302020204" pitchFamily="66" charset="0"/>
              </a:rPr>
              <a:t>.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     </a:t>
            </a:r>
            <a:r>
              <a:rPr lang="en-US" b="1" dirty="0"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b="1" dirty="0">
                <a:latin typeface="Comic Sans MS" panose="030F0702030302020204" pitchFamily="66" charset="0"/>
              </a:rPr>
              <a:t> I'm knowing him very well).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2. I believe </a:t>
            </a:r>
            <a:r>
              <a:rPr lang="en-US" b="1" dirty="0" smtClean="0">
                <a:latin typeface="Comic Sans MS" panose="030F0702030302020204" pitchFamily="66" charset="0"/>
              </a:rPr>
              <a:t>you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     </a:t>
            </a:r>
            <a:r>
              <a:rPr lang="en-US" b="1" dirty="0"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b="1" dirty="0">
                <a:latin typeface="Comic Sans MS" panose="030F0702030302020204" pitchFamily="66" charset="0"/>
              </a:rPr>
              <a:t> I'm believing you). 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3. I don't understand what you are saying 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     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b="1" dirty="0">
                <a:latin typeface="Comic Sans MS" panose="030F0702030302020204" pitchFamily="66" charset="0"/>
              </a:rPr>
              <a:t> I'm not understanding what you are saying). 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4. I agree with you 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     (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b="1" dirty="0">
                <a:latin typeface="Comic Sans MS" panose="030F0702030302020204" pitchFamily="66" charset="0"/>
              </a:rPr>
              <a:t> I'm agreeing with you).</a:t>
            </a:r>
            <a:endParaRPr lang="ru-RU" b="1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2" y="133350"/>
            <a:ext cx="789030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Stative</a:t>
            </a: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 Verbs: Possession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-3464" y="1352550"/>
            <a:ext cx="2466975" cy="35052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belong to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have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owe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own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possess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2707554" y="1130300"/>
            <a:ext cx="6408737" cy="4032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Examples</a:t>
            </a:r>
            <a:r>
              <a:rPr lang="en-US" sz="2400" b="1" dirty="0">
                <a:latin typeface="Comic Sans MS" panose="030F0702030302020204" pitchFamily="66" charset="0"/>
              </a:rPr>
              <a:t>:</a:t>
            </a:r>
            <a:endParaRPr lang="en-US" sz="2400" b="1" dirty="0">
              <a:latin typeface="Comic Sans MS" panose="030F0702030302020204" pitchFamily="66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I </a:t>
            </a:r>
            <a:r>
              <a:rPr lang="en-US" sz="2400" b="1" dirty="0">
                <a:latin typeface="Comic Sans MS" panose="030F0702030302020204" pitchFamily="66" charset="0"/>
              </a:rPr>
              <a:t>have dark </a:t>
            </a:r>
            <a:r>
              <a:rPr lang="en-US" sz="2400" b="1" dirty="0" smtClean="0">
                <a:latin typeface="Comic Sans MS" panose="030F0702030302020204" pitchFamily="66" charset="0"/>
              </a:rPr>
              <a:t>hair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  </a:t>
            </a:r>
            <a:r>
              <a:rPr lang="en-US" sz="2400" b="1" dirty="0">
                <a:latin typeface="Comic Sans MS" panose="030F0702030302020204" pitchFamily="66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2400" b="1" dirty="0">
                <a:latin typeface="Comic Sans MS" panose="030F0702030302020204" pitchFamily="66" charset="0"/>
              </a:rPr>
              <a:t> I'm having dark hair). 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2. I own a house 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  (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2400" b="1" dirty="0">
                <a:latin typeface="Comic Sans MS" panose="030F0702030302020204" pitchFamily="66" charset="0"/>
              </a:rPr>
              <a:t> I'm owning a house). 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3. This dog belongs to John 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  (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2400" b="1" dirty="0">
                <a:latin typeface="Comic Sans MS" panose="030F0702030302020204" pitchFamily="66" charset="0"/>
              </a:rPr>
              <a:t> this dog is belonging to John). 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4. He possesses at least four </a:t>
            </a:r>
            <a:r>
              <a:rPr lang="en-US" sz="2400" b="1" dirty="0" smtClean="0">
                <a:latin typeface="Comic Sans MS" panose="030F0702030302020204" pitchFamily="66" charset="0"/>
              </a:rPr>
              <a:t>cars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  </a:t>
            </a:r>
            <a:r>
              <a:rPr lang="en-US" sz="2400" b="1" dirty="0">
                <a:latin typeface="Comic Sans MS" panose="030F0702030302020204" pitchFamily="66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2400" b="1" dirty="0">
                <a:latin typeface="Comic Sans MS" panose="030F0702030302020204" pitchFamily="66" charset="0"/>
              </a:rPr>
              <a:t> he is possessing at least four cars). 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13855" y="133350"/>
            <a:ext cx="78470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State Verbs: Emotions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Вертикальный свиток 3"/>
          <p:cNvSpPr/>
          <p:nvPr/>
        </p:nvSpPr>
        <p:spPr>
          <a:xfrm>
            <a:off x="-152400" y="1051485"/>
            <a:ext cx="3348038" cy="4033837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dislike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fear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hate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like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love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need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want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wish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2675" y="1038225"/>
            <a:ext cx="5545137" cy="4105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Examples</a:t>
            </a:r>
            <a:r>
              <a:rPr lang="en-US" sz="2400" b="1" dirty="0">
                <a:latin typeface="Comic Sans MS" panose="030F0702030302020204" pitchFamily="66" charset="0"/>
              </a:rPr>
              <a:t>:</a:t>
            </a:r>
            <a:endParaRPr lang="en-US" sz="2400" b="1" dirty="0">
              <a:latin typeface="Comic Sans MS" panose="030F0702030302020204" pitchFamily="66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I </a:t>
            </a:r>
            <a:r>
              <a:rPr lang="en-US" sz="2400" b="1" dirty="0">
                <a:latin typeface="Comic Sans MS" panose="030F0702030302020204" pitchFamily="66" charset="0"/>
              </a:rPr>
              <a:t>love you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</a:t>
            </a:r>
            <a:r>
              <a:rPr lang="en-US" sz="2400" b="1" dirty="0">
                <a:latin typeface="Comic Sans MS" panose="030F0702030302020204" pitchFamily="66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2400" b="1" dirty="0">
                <a:latin typeface="Comic Sans MS" panose="030F0702030302020204" pitchFamily="66" charset="0"/>
              </a:rPr>
              <a:t> I'm loving you).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2. I like going to the cinema 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(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2400" b="1" dirty="0">
                <a:latin typeface="Comic Sans MS" panose="030F0702030302020204" pitchFamily="66" charset="0"/>
              </a:rPr>
              <a:t> I'm liking going to the cinema).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3. He hates rainy days 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(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2400" b="1" dirty="0">
                <a:latin typeface="Comic Sans MS" panose="030F0702030302020204" pitchFamily="66" charset="0"/>
              </a:rPr>
              <a:t> He is hating rainy days). 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4. I want to go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  </a:t>
            </a:r>
            <a:r>
              <a:rPr lang="en-US" sz="2400" b="1" dirty="0">
                <a:latin typeface="Comic Sans MS" panose="030F0702030302020204" pitchFamily="66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2400" b="1" dirty="0">
                <a:latin typeface="Comic Sans MS" panose="030F0702030302020204" pitchFamily="66" charset="0"/>
              </a:rPr>
              <a:t> I'm wanting to go). 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90" y="-26515"/>
            <a:ext cx="5095010" cy="5170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36195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Lesson’s Objectives : </a:t>
            </a:r>
            <a:endParaRPr lang="en-US" sz="3200" b="1" dirty="0" smtClean="0"/>
          </a:p>
          <a:p>
            <a:r>
              <a:rPr lang="en-US" sz="3200" b="1" dirty="0" smtClean="0"/>
              <a:t>1- To realize the meaning of Dynamic verbs and State /</a:t>
            </a:r>
            <a:r>
              <a:rPr lang="en-US" sz="3200" b="1" dirty="0" err="1" smtClean="0"/>
              <a:t>stative</a:t>
            </a:r>
            <a:r>
              <a:rPr lang="en-US" sz="3200" b="1" dirty="0" smtClean="0"/>
              <a:t> verbs </a:t>
            </a:r>
            <a:endParaRPr lang="en-US" sz="3200" b="1" dirty="0" smtClean="0"/>
          </a:p>
          <a:p>
            <a:r>
              <a:rPr lang="en-US" sz="3200" b="1" dirty="0" smtClean="0"/>
              <a:t>2- To differentiate between Dynamic and </a:t>
            </a:r>
            <a:r>
              <a:rPr lang="en-US" sz="3200" b="1" dirty="0" err="1" smtClean="0"/>
              <a:t>Stative</a:t>
            </a:r>
            <a:r>
              <a:rPr lang="en-US" sz="3200" b="1" dirty="0" smtClean="0"/>
              <a:t> Verbs .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Lesson’s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 between </a:t>
            </a:r>
            <a:r>
              <a:rPr lang="en-US" dirty="0" err="1" smtClean="0"/>
              <a:t>stative</a:t>
            </a:r>
            <a:r>
              <a:rPr lang="en-US" dirty="0" smtClean="0"/>
              <a:t> and Dynamic verbs . </a:t>
            </a:r>
            <a:endParaRPr lang="en-US" dirty="0" smtClean="0"/>
          </a:p>
          <a:p>
            <a:r>
              <a:rPr lang="en-US" dirty="0" smtClean="0"/>
              <a:t>Use the correct tenses with both types 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l\Warming up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Assessment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1"/>
              </a:rPr>
              <a:t>https://www.liveworksheets.com/w/en/english-language/1980543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8559"/>
            <a:ext cx="8237834" cy="35110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3210" y="1276350"/>
            <a:ext cx="4174990" cy="2286000"/>
          </a:xfrm>
          <a:prstGeom prst="rect">
            <a:avLst/>
          </a:prstGeom>
          <a:solidFill>
            <a:srgbClr val="FFABC9"/>
          </a:solidFill>
          <a:ln>
            <a:solidFill>
              <a:srgbClr val="FFA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1"/>
          </p:cNvPr>
          <p:cNvSpPr/>
          <p:nvPr/>
        </p:nvSpPr>
        <p:spPr>
          <a:xfrm>
            <a:off x="497454" y="3678785"/>
            <a:ext cx="4150745" cy="9144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https://www.liveworksheets.com/w/en/english-second-language-esl/1040657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48644" y="1276350"/>
            <a:ext cx="3785755" cy="2209800"/>
          </a:xfrm>
          <a:prstGeom prst="rect">
            <a:avLst/>
          </a:prstGeom>
          <a:solidFill>
            <a:srgbClr val="FFABC9"/>
          </a:solidFill>
          <a:ln>
            <a:solidFill>
              <a:srgbClr val="FFA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3678785"/>
            <a:ext cx="3733800" cy="914400"/>
          </a:xfrm>
          <a:prstGeom prst="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Mix of both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1"/>
              </a:rPr>
              <a:t>https://www.liveworksheets.com/w/en/english-second-language-esl/7145048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1"/>
          </p:cNvPr>
          <p:cNvSpPr/>
          <p:nvPr/>
        </p:nvSpPr>
        <p:spPr>
          <a:xfrm>
            <a:off x="609600" y="1809750"/>
            <a:ext cx="80010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1"/>
              </a:rPr>
              <a:t>https://www.liveworksheets.com/w/en/english-second-language-esl/234403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000" y="666750"/>
            <a:ext cx="2619375" cy="1743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2647950"/>
            <a:ext cx="7239000" cy="2286000"/>
          </a:xfrm>
          <a:prstGeom prst="rect">
            <a:avLst/>
          </a:prstGeom>
          <a:solidFill>
            <a:srgbClr val="7030A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What is a dynamic verb and a </a:t>
            </a:r>
            <a:r>
              <a:rPr lang="en-US" sz="4400" b="1" dirty="0" err="1" smtClean="0"/>
              <a:t>stative</a:t>
            </a:r>
            <a:r>
              <a:rPr lang="en-US" sz="4400" b="1" dirty="0" smtClean="0"/>
              <a:t> verb ?</a:t>
            </a:r>
            <a:endParaRPr lang="en-US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586"/>
            <a:ext cx="8991600" cy="512791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66CC"/>
                </a:solidFill>
              </a:rPr>
              <a:t>Stative</a:t>
            </a:r>
            <a:r>
              <a:rPr lang="en-US" sz="3200" b="1" dirty="0">
                <a:solidFill>
                  <a:srgbClr val="FF66CC"/>
                </a:solidFill>
              </a:rPr>
              <a:t> </a:t>
            </a:r>
            <a:endParaRPr lang="en-US" sz="3200" b="1" dirty="0" smtClean="0">
              <a:solidFill>
                <a:srgbClr val="FF66CC"/>
              </a:solidFill>
            </a:endParaRPr>
          </a:p>
          <a:p>
            <a:r>
              <a:rPr lang="en-US" sz="3200" b="1" dirty="0" smtClean="0"/>
              <a:t>In </a:t>
            </a:r>
            <a:r>
              <a:rPr lang="en-US" sz="3200" b="1" dirty="0"/>
              <a:t>English grammar a "</a:t>
            </a:r>
            <a:r>
              <a:rPr lang="en-US" sz="3200" b="1" dirty="0" err="1"/>
              <a:t>stative</a:t>
            </a:r>
            <a:r>
              <a:rPr lang="en-US" sz="3200" b="1" dirty="0"/>
              <a:t> verb" means that the verb describes a state rather than an action. </a:t>
            </a:r>
            <a:r>
              <a:rPr lang="en-US" sz="3200" b="1" dirty="0" err="1"/>
              <a:t>Stative</a:t>
            </a:r>
            <a:r>
              <a:rPr lang="en-US" sz="3200" b="1" dirty="0"/>
              <a:t> verbs are sometimes </a:t>
            </a:r>
            <a:r>
              <a:rPr lang="en-US" sz="3200" b="1" dirty="0" smtClean="0"/>
              <a:t>k </a:t>
            </a:r>
            <a:r>
              <a:rPr lang="en-US" sz="3200" b="1" dirty="0" err="1" smtClean="0"/>
              <a:t>nown</a:t>
            </a:r>
            <a:r>
              <a:rPr lang="en-US" sz="3200" b="1" dirty="0" smtClean="0"/>
              <a:t> </a:t>
            </a:r>
            <a:r>
              <a:rPr lang="en-US" sz="3200" b="1" dirty="0"/>
              <a:t>as "state verbs</a:t>
            </a:r>
            <a:r>
              <a:rPr lang="en-US" sz="3200" b="1" dirty="0" smtClean="0"/>
              <a:t>.“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rgbClr val="FF66CC"/>
                </a:solidFill>
              </a:rPr>
              <a:t>Dynamic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52400" y="3181350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In English grammar a "dynamic verb" means that the verb describes an action rather than a state. Dynamic verbs are sometimes known as "action verbs."</a:t>
            </a:r>
            <a:endParaRPr 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47750"/>
            <a:ext cx="5867400" cy="2212240"/>
          </a:xfrm>
        </p:spPr>
        <p:txBody>
          <a:bodyPr/>
          <a:lstStyle/>
          <a:p>
            <a:r>
              <a:rPr lang="en-US" dirty="0" smtClean="0"/>
              <a:t>Decide if the verbs in front of you are dynamic or </a:t>
            </a:r>
            <a:r>
              <a:rPr lang="en-US" dirty="0" err="1" smtClean="0"/>
              <a:t>stative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76750"/>
            <a:ext cx="8093365" cy="537364"/>
          </a:xfrm>
        </p:spPr>
        <p:txBody>
          <a:bodyPr/>
          <a:lstStyle/>
          <a:p>
            <a:r>
              <a:rPr lang="en-US" dirty="0" smtClean="0">
                <a:hlinkClick r:id="rId1"/>
              </a:rPr>
              <a:t>https://www.liveworksheets.com/w/en/eso/356363</a:t>
            </a:r>
            <a:endParaRPr lang="en-US" dirty="0"/>
          </a:p>
        </p:txBody>
      </p:sp>
      <p:sp>
        <p:nvSpPr>
          <p:cNvPr id="4" name="AutoShape 2" descr="559 Man wrist watch Stock Illustration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196425"/>
            <a:ext cx="4267200" cy="779830"/>
          </a:xfrm>
          <a:prstGeom prst="rect">
            <a:avLst/>
          </a:prstGeom>
          <a:solidFill>
            <a:srgbClr val="FFABC9"/>
          </a:solidFill>
          <a:ln>
            <a:solidFill>
              <a:srgbClr val="FFA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minutes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0338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"/>
            <a:ext cx="6947620" cy="5029200"/>
          </a:xfrm>
        </p:spPr>
        <p:txBody>
          <a:bodyPr>
            <a:normAutofit/>
          </a:bodyPr>
          <a:lstStyle/>
          <a:p>
            <a:pPr algn="ctr" fontAlgn="base"/>
            <a:r>
              <a:rPr lang="en-US" sz="5400" b="1" dirty="0" smtClean="0"/>
              <a:t> Dynamic Verbs </a:t>
            </a:r>
            <a:endParaRPr lang="en-US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533400" y="4229100"/>
            <a:ext cx="1981200" cy="9144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Simple present tense 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335265" y="4229100"/>
            <a:ext cx="1981200" cy="9144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Present Continuous </a:t>
            </a:r>
            <a:endParaRPr lang="en-US" sz="2800" b="1" dirty="0"/>
          </a:p>
        </p:txBody>
      </p:sp>
      <p:sp>
        <p:nvSpPr>
          <p:cNvPr id="11" name="Down Arrow 10"/>
          <p:cNvSpPr/>
          <p:nvPr/>
        </p:nvSpPr>
        <p:spPr>
          <a:xfrm>
            <a:off x="1638300" y="3108090"/>
            <a:ext cx="800100" cy="911460"/>
          </a:xfrm>
          <a:prstGeom prst="downArrow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810000" y="3080381"/>
            <a:ext cx="826180" cy="1072519"/>
          </a:xfrm>
          <a:prstGeom prst="downArrow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anging the way you learn | Not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2" y="57150"/>
            <a:ext cx="8991600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use the Simple Present Tense - Juicy Englis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599097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sent Simple &amp; Continu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3182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smtClean="0">
                <a:solidFill>
                  <a:schemeClr val="bg1"/>
                </a:solidFill>
              </a:rPr>
              <a:t>For </a:t>
            </a:r>
            <a:r>
              <a:rPr lang="en-US" sz="2800" b="1" u="sng" dirty="0">
                <a:solidFill>
                  <a:schemeClr val="bg1"/>
                </a:solidFill>
              </a:rPr>
              <a:t>actions happening now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    * It </a:t>
            </a:r>
            <a:r>
              <a:rPr lang="en-US" sz="2800" b="1" dirty="0">
                <a:solidFill>
                  <a:schemeClr val="bg1"/>
                </a:solidFill>
              </a:rPr>
              <a:t>is raining now 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 </a:t>
            </a:r>
            <a:r>
              <a:rPr lang="en-US" sz="2800" b="1" u="sng" dirty="0" smtClean="0">
                <a:solidFill>
                  <a:schemeClr val="bg1"/>
                </a:solidFill>
              </a:rPr>
              <a:t>For future arrangement 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    *I'm </a:t>
            </a:r>
            <a:r>
              <a:rPr lang="en-US" sz="2800" b="1" dirty="0">
                <a:solidFill>
                  <a:schemeClr val="bg1"/>
                </a:solidFill>
              </a:rPr>
              <a:t>flying to Paris tomorrow 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b="1" u="sng" dirty="0" smtClean="0">
                <a:solidFill>
                  <a:schemeClr val="bg1"/>
                </a:solidFill>
              </a:rPr>
              <a:t>To express an annoying or surprising behaviors 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    *She </a:t>
            </a:r>
            <a:r>
              <a:rPr lang="en-US" sz="2800" b="1" dirty="0">
                <a:solidFill>
                  <a:schemeClr val="bg1"/>
                </a:solidFill>
              </a:rPr>
              <a:t>is always talking about people behind their backs !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b="1" u="sng" dirty="0" smtClean="0">
                <a:solidFill>
                  <a:schemeClr val="bg1"/>
                </a:solidFill>
              </a:rPr>
              <a:t>Temporary </a:t>
            </a:r>
            <a:r>
              <a:rPr lang="en-US" sz="2800" b="1" u="sng" dirty="0">
                <a:solidFill>
                  <a:schemeClr val="bg1"/>
                </a:solidFill>
              </a:rPr>
              <a:t>situations 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      *</a:t>
            </a:r>
            <a:r>
              <a:rPr lang="en-US" sz="2400" b="1" dirty="0" smtClean="0">
                <a:solidFill>
                  <a:schemeClr val="bg1"/>
                </a:solidFill>
              </a:rPr>
              <a:t>He </a:t>
            </a:r>
            <a:r>
              <a:rPr lang="en-US" sz="2400" b="1" dirty="0">
                <a:solidFill>
                  <a:schemeClr val="bg1"/>
                </a:solidFill>
              </a:rPr>
              <a:t>lives in Amman , but this week he is staying with his </a:t>
            </a:r>
            <a:r>
              <a:rPr lang="en-US" sz="2400" b="1" dirty="0" smtClean="0">
                <a:solidFill>
                  <a:schemeClr val="bg1"/>
                </a:solidFill>
              </a:rPr>
              <a:t>      parents </a:t>
            </a:r>
            <a:r>
              <a:rPr lang="en-US" sz="2400" b="1" dirty="0">
                <a:solidFill>
                  <a:schemeClr val="bg1"/>
                </a:solidFill>
              </a:rPr>
              <a:t>in Irbid 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32"/>
            <a:ext cx="9144000" cy="1123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The present continuous tense is most often used for the following: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3479</Words>
  <Application>WPS Presentation</Application>
  <PresentationFormat>On-screen Show (16:9)</PresentationFormat>
  <Paragraphs>122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Microsoft YaHei</vt:lpstr>
      <vt:lpstr>Arial Unicode MS</vt:lpstr>
      <vt:lpstr>Arial Narrow</vt:lpstr>
      <vt:lpstr>Comic Sans MS</vt:lpstr>
      <vt:lpstr>Office Theme</vt:lpstr>
      <vt:lpstr>Dynamic and Stative Verbs </vt:lpstr>
      <vt:lpstr>PowerPoint 演示文稿</vt:lpstr>
      <vt:lpstr>PowerPoint 演示文稿</vt:lpstr>
      <vt:lpstr>PowerPoint 演示文稿</vt:lpstr>
      <vt:lpstr>Decide if the verbs in front of you are dynamic or stative .</vt:lpstr>
      <vt:lpstr> Dynamic Verbs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Present Simple Vs Present Continuous </vt:lpstr>
      <vt:lpstr>Qs 1- 3 : 1. When we talk about a habit or an action someone does regularly we use :  A) present simple         B) Present continuous  2. When the situation is temporary an wont last for a long time we use :  A) present simple         B) Present contiguous </vt:lpstr>
      <vt:lpstr>Qs 4-5 :   We use the present continuous tense to talk about personal plans in the future :  A) True             B) False </vt:lpstr>
      <vt:lpstr>Qs 6-7  is it ok to replace the questions with  Is Betty Knowing about Marks plan ? How are you thinking Betty feels about Mark’s plans ?  </vt:lpstr>
      <vt:lpstr>PowerPoint 演示文稿</vt:lpstr>
      <vt:lpstr>PowerPoint 演示文稿</vt:lpstr>
      <vt:lpstr>PowerPoint 演示文稿</vt:lpstr>
      <vt:lpstr>PowerPoint 演示文稿</vt:lpstr>
      <vt:lpstr>Lesson’s Objectives </vt:lpstr>
      <vt:lpstr>l\Warming up </vt:lpstr>
      <vt:lpstr>Pre Assessment </vt:lpstr>
      <vt:lpstr>Differentiation </vt:lpstr>
      <vt:lpstr>Mix of both 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GTR1</cp:lastModifiedBy>
  <cp:revision>173</cp:revision>
  <dcterms:created xsi:type="dcterms:W3CDTF">2013-08-21T19:17:00Z</dcterms:created>
  <dcterms:modified xsi:type="dcterms:W3CDTF">2025-10-28T04:03:37Z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AC5731D8EF1E4766B573DDAE3D5A06DB_12</vt:lpwstr>
  </property>
  <property fmtid="{D5CDD505-2E9C-101B-9397-08002B2CF9AE}" pid="3" name="KSOProductBuildVer">
    <vt:lpwstr>1033-12.2.0.23131</vt:lpwstr>
  </property>
</Properties>
</file>