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3"/>
  </p:notesMasterIdLst>
  <p:sldIdLst>
    <p:sldId id="308" r:id="rId2"/>
    <p:sldId id="256" r:id="rId3"/>
    <p:sldId id="258" r:id="rId4"/>
    <p:sldId id="321" r:id="rId5"/>
    <p:sldId id="292" r:id="rId6"/>
    <p:sldId id="287" r:id="rId7"/>
    <p:sldId id="288" r:id="rId8"/>
    <p:sldId id="289" r:id="rId9"/>
    <p:sldId id="290" r:id="rId10"/>
    <p:sldId id="303" r:id="rId11"/>
    <p:sldId id="267" r:id="rId12"/>
    <p:sldId id="309" r:id="rId13"/>
    <p:sldId id="291" r:id="rId14"/>
    <p:sldId id="293" r:id="rId15"/>
    <p:sldId id="294" r:id="rId16"/>
    <p:sldId id="299" r:id="rId17"/>
    <p:sldId id="322" r:id="rId18"/>
    <p:sldId id="310" r:id="rId19"/>
    <p:sldId id="323" r:id="rId20"/>
    <p:sldId id="312" r:id="rId21"/>
    <p:sldId id="313" r:id="rId22"/>
    <p:sldId id="314" r:id="rId23"/>
    <p:sldId id="315" r:id="rId24"/>
    <p:sldId id="316" r:id="rId25"/>
    <p:sldId id="319" r:id="rId26"/>
    <p:sldId id="320" r:id="rId27"/>
    <p:sldId id="317" r:id="rId28"/>
    <p:sldId id="304" r:id="rId29"/>
    <p:sldId id="305" r:id="rId30"/>
    <p:sldId id="281" r:id="rId31"/>
    <p:sldId id="300" r:id="rId32"/>
    <p:sldId id="280" r:id="rId33"/>
    <p:sldId id="282" r:id="rId34"/>
    <p:sldId id="284" r:id="rId35"/>
    <p:sldId id="285" r:id="rId36"/>
    <p:sldId id="286" r:id="rId37"/>
    <p:sldId id="301" r:id="rId38"/>
    <p:sldId id="259" r:id="rId39"/>
    <p:sldId id="257" r:id="rId40"/>
    <p:sldId id="262" r:id="rId41"/>
    <p:sldId id="297" r:id="rId42"/>
    <p:sldId id="306" r:id="rId43"/>
    <p:sldId id="307" r:id="rId44"/>
    <p:sldId id="283" r:id="rId45"/>
    <p:sldId id="261" r:id="rId46"/>
    <p:sldId id="268" r:id="rId47"/>
    <p:sldId id="263" r:id="rId48"/>
    <p:sldId id="298" r:id="rId49"/>
    <p:sldId id="270" r:id="rId50"/>
    <p:sldId id="295" r:id="rId51"/>
    <p:sldId id="296"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30" autoAdjust="0"/>
    <p:restoredTop sz="94660"/>
  </p:normalViewPr>
  <p:slideViewPr>
    <p:cSldViewPr snapToGrid="0">
      <p:cViewPr varScale="1">
        <p:scale>
          <a:sx n="73" d="100"/>
          <a:sy n="73" d="100"/>
        </p:scale>
        <p:origin x="7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047782-0990-496D-A52F-5F1C77CCEDC8}" type="datetimeFigureOut">
              <a:rPr lang="en-US" smtClean="0"/>
              <a:t>10/19/2025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3ABCD-86D3-4452-9EA6-1029A3A82328}" type="slidenum">
              <a:rPr lang="en-US" smtClean="0"/>
              <a:t>‹#›</a:t>
            </a:fld>
            <a:endParaRPr lang="en-US"/>
          </a:p>
        </p:txBody>
      </p:sp>
    </p:spTree>
    <p:extLst>
      <p:ext uri="{BB962C8B-B14F-4D97-AF65-F5344CB8AC3E}">
        <p14:creationId xmlns:p14="http://schemas.microsoft.com/office/powerpoint/2010/main" val="504228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a2eb83fd5f_3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2a2eb83fd5f_3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0551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a2eb83fd5f_3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2a2eb83fd5f_3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a2eb83fd5f_3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2a2eb83fd5f_3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0375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10/19/2025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10/19/2025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4"/>
        <p:cNvGrpSpPr/>
        <p:nvPr/>
      </p:nvGrpSpPr>
      <p:grpSpPr>
        <a:xfrm>
          <a:off x="0" y="0"/>
          <a:ext cx="0" cy="0"/>
          <a:chOff x="0" y="0"/>
          <a:chExt cx="0" cy="0"/>
        </a:xfrm>
      </p:grpSpPr>
      <p:sp>
        <p:nvSpPr>
          <p:cNvPr id="75" name="Google Shape;75;p7"/>
          <p:cNvSpPr/>
          <p:nvPr/>
        </p:nvSpPr>
        <p:spPr>
          <a:xfrm>
            <a:off x="207067" y="222600"/>
            <a:ext cx="11778000" cy="6412800"/>
          </a:xfrm>
          <a:prstGeom prst="roundRect">
            <a:avLst>
              <a:gd name="adj" fmla="val 8419"/>
            </a:avLst>
          </a:prstGeom>
          <a:solidFill>
            <a:schemeClr val="dk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Open Sans"/>
              <a:ea typeface="Open Sans"/>
              <a:cs typeface="Open Sans"/>
              <a:sym typeface="Open Sans"/>
            </a:endParaRPr>
          </a:p>
        </p:txBody>
      </p:sp>
      <p:grpSp>
        <p:nvGrpSpPr>
          <p:cNvPr id="76" name="Google Shape;76;p7"/>
          <p:cNvGrpSpPr/>
          <p:nvPr/>
        </p:nvGrpSpPr>
        <p:grpSpPr>
          <a:xfrm>
            <a:off x="558611" y="568767"/>
            <a:ext cx="11075104" cy="5720467"/>
            <a:chOff x="715100" y="426575"/>
            <a:chExt cx="7713900" cy="4290350"/>
          </a:xfrm>
        </p:grpSpPr>
        <p:sp>
          <p:nvSpPr>
            <p:cNvPr id="77" name="Google Shape;77;p7"/>
            <p:cNvSpPr/>
            <p:nvPr/>
          </p:nvSpPr>
          <p:spPr>
            <a:xfrm>
              <a:off x="715100" y="620725"/>
              <a:ext cx="7713900" cy="4096200"/>
            </a:xfrm>
            <a:prstGeom prst="roundRect">
              <a:avLst>
                <a:gd name="adj" fmla="val 8419"/>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Open Sans"/>
                <a:ea typeface="Open Sans"/>
                <a:cs typeface="Open Sans"/>
                <a:sym typeface="Open Sans"/>
              </a:endParaRPr>
            </a:p>
          </p:txBody>
        </p:sp>
        <p:sp>
          <p:nvSpPr>
            <p:cNvPr id="78" name="Google Shape;78;p7"/>
            <p:cNvSpPr/>
            <p:nvPr/>
          </p:nvSpPr>
          <p:spPr>
            <a:xfrm>
              <a:off x="715100" y="426575"/>
              <a:ext cx="7713900" cy="4096200"/>
            </a:xfrm>
            <a:prstGeom prst="roundRect">
              <a:avLst>
                <a:gd name="adj" fmla="val 8419"/>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Open Sans"/>
                <a:ea typeface="Open Sans"/>
                <a:cs typeface="Open Sans"/>
                <a:sym typeface="Open Sans"/>
              </a:endParaRPr>
            </a:p>
          </p:txBody>
        </p:sp>
      </p:grpSp>
      <p:sp>
        <p:nvSpPr>
          <p:cNvPr id="79" name="Google Shape;79;p7"/>
          <p:cNvSpPr txBox="1">
            <a:spLocks noGrp="1"/>
          </p:cNvSpPr>
          <p:nvPr>
            <p:ph type="title"/>
          </p:nvPr>
        </p:nvSpPr>
        <p:spPr>
          <a:xfrm>
            <a:off x="876067"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0" name="Google Shape;80;p7"/>
          <p:cNvSpPr txBox="1">
            <a:spLocks noGrp="1"/>
          </p:cNvSpPr>
          <p:nvPr>
            <p:ph type="body" idx="1"/>
          </p:nvPr>
        </p:nvSpPr>
        <p:spPr>
          <a:xfrm>
            <a:off x="960000" y="1828800"/>
            <a:ext cx="5439600" cy="3860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chemeClr val="lt2"/>
              </a:buClr>
              <a:buSzPts val="1400"/>
              <a:buChar char="●"/>
              <a:defRPr sz="1867"/>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0"/>
              </a:spcBef>
              <a:spcAft>
                <a:spcPts val="0"/>
              </a:spcAft>
              <a:buSzPts val="1400"/>
              <a:buChar char="■"/>
              <a:defRPr/>
            </a:lvl3pPr>
            <a:lvl4pPr marL="2438339" lvl="3" indent="-423323" rtl="0">
              <a:lnSpc>
                <a:spcPct val="115000"/>
              </a:lnSpc>
              <a:spcBef>
                <a:spcPts val="0"/>
              </a:spcBef>
              <a:spcAft>
                <a:spcPts val="0"/>
              </a:spcAft>
              <a:buSzPts val="1400"/>
              <a:buChar char="●"/>
              <a:defRPr/>
            </a:lvl4pPr>
            <a:lvl5pPr marL="3047924" lvl="4" indent="-423323" rtl="0">
              <a:lnSpc>
                <a:spcPct val="115000"/>
              </a:lnSpc>
              <a:spcBef>
                <a:spcPts val="0"/>
              </a:spcBef>
              <a:spcAft>
                <a:spcPts val="0"/>
              </a:spcAft>
              <a:buSzPts val="1400"/>
              <a:buChar char="○"/>
              <a:defRPr/>
            </a:lvl5pPr>
            <a:lvl6pPr marL="3657509" lvl="5" indent="-423323" rtl="0">
              <a:lnSpc>
                <a:spcPct val="115000"/>
              </a:lnSpc>
              <a:spcBef>
                <a:spcPts val="0"/>
              </a:spcBef>
              <a:spcAft>
                <a:spcPts val="0"/>
              </a:spcAft>
              <a:buSzPts val="1400"/>
              <a:buChar char="■"/>
              <a:defRPr/>
            </a:lvl6pPr>
            <a:lvl7pPr marL="4267093" lvl="6" indent="-423323" rtl="0">
              <a:lnSpc>
                <a:spcPct val="115000"/>
              </a:lnSpc>
              <a:spcBef>
                <a:spcPts val="0"/>
              </a:spcBef>
              <a:spcAft>
                <a:spcPts val="0"/>
              </a:spcAft>
              <a:buSzPts val="1400"/>
              <a:buChar char="●"/>
              <a:defRPr/>
            </a:lvl7pPr>
            <a:lvl8pPr marL="4876678" lvl="7" indent="-423323" rtl="0">
              <a:lnSpc>
                <a:spcPct val="115000"/>
              </a:lnSpc>
              <a:spcBef>
                <a:spcPts val="0"/>
              </a:spcBef>
              <a:spcAft>
                <a:spcPts val="0"/>
              </a:spcAft>
              <a:buSzPts val="1400"/>
              <a:buChar char="○"/>
              <a:defRPr/>
            </a:lvl8pPr>
            <a:lvl9pPr marL="5486263" lvl="8" indent="-423323" rtl="0">
              <a:lnSpc>
                <a:spcPct val="115000"/>
              </a:lnSpc>
              <a:spcBef>
                <a:spcPts val="0"/>
              </a:spcBef>
              <a:spcAft>
                <a:spcPts val="0"/>
              </a:spcAft>
              <a:buSzPts val="1400"/>
              <a:buChar char="■"/>
              <a:defRPr/>
            </a:lvl9pPr>
          </a:lstStyle>
          <a:p>
            <a:endParaRPr/>
          </a:p>
        </p:txBody>
      </p:sp>
      <p:sp>
        <p:nvSpPr>
          <p:cNvPr id="81" name="Google Shape;81;p7"/>
          <p:cNvSpPr>
            <a:spLocks noGrp="1"/>
          </p:cNvSpPr>
          <p:nvPr>
            <p:ph type="pic" idx="2"/>
          </p:nvPr>
        </p:nvSpPr>
        <p:spPr>
          <a:xfrm>
            <a:off x="7497200" y="1828800"/>
            <a:ext cx="3734800" cy="3647200"/>
          </a:xfrm>
          <a:prstGeom prst="roundRect">
            <a:avLst>
              <a:gd name="adj" fmla="val 16667"/>
            </a:avLst>
          </a:prstGeom>
          <a:noFill/>
          <a:ln>
            <a:noFill/>
          </a:ln>
        </p:spPr>
      </p:sp>
      <p:grpSp>
        <p:nvGrpSpPr>
          <p:cNvPr id="82" name="Google Shape;82;p7"/>
          <p:cNvGrpSpPr/>
          <p:nvPr/>
        </p:nvGrpSpPr>
        <p:grpSpPr>
          <a:xfrm>
            <a:off x="290810" y="407000"/>
            <a:ext cx="11469500" cy="5946267"/>
            <a:chOff x="218107" y="305250"/>
            <a:chExt cx="8602125" cy="4459700"/>
          </a:xfrm>
        </p:grpSpPr>
        <p:pic>
          <p:nvPicPr>
            <p:cNvPr id="83" name="Google Shape;83;p7"/>
            <p:cNvPicPr preferRelativeResize="0"/>
            <p:nvPr/>
          </p:nvPicPr>
          <p:blipFill rotWithShape="1">
            <a:blip r:embed="rId2">
              <a:alphaModFix/>
            </a:blip>
            <a:srcRect l="43081" r="17799" b="62390"/>
            <a:stretch/>
          </p:blipFill>
          <p:spPr>
            <a:xfrm rot="-1800802" flipH="1">
              <a:off x="8350212" y="4293961"/>
              <a:ext cx="397040" cy="398379"/>
            </a:xfrm>
            <a:prstGeom prst="roundRect">
              <a:avLst>
                <a:gd name="adj" fmla="val 37188"/>
              </a:avLst>
            </a:prstGeom>
            <a:noFill/>
            <a:ln>
              <a:noFill/>
            </a:ln>
          </p:spPr>
        </p:pic>
        <p:sp>
          <p:nvSpPr>
            <p:cNvPr id="84" name="Google Shape;84;p7"/>
            <p:cNvSpPr/>
            <p:nvPr/>
          </p:nvSpPr>
          <p:spPr>
            <a:xfrm rot="10800000" flipH="1">
              <a:off x="505788" y="932725"/>
              <a:ext cx="107100" cy="1071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Open Sans"/>
                <a:ea typeface="Open Sans"/>
                <a:cs typeface="Open Sans"/>
                <a:sym typeface="Open Sans"/>
              </a:endParaRPr>
            </a:p>
          </p:txBody>
        </p:sp>
        <p:sp>
          <p:nvSpPr>
            <p:cNvPr id="85" name="Google Shape;85;p7"/>
            <p:cNvSpPr/>
            <p:nvPr/>
          </p:nvSpPr>
          <p:spPr>
            <a:xfrm rot="10800000" flipH="1">
              <a:off x="8057650" y="4384975"/>
              <a:ext cx="63900" cy="639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Open Sans"/>
                <a:ea typeface="Open Sans"/>
                <a:cs typeface="Open Sans"/>
                <a:sym typeface="Open Sans"/>
              </a:endParaRPr>
            </a:p>
          </p:txBody>
        </p:sp>
        <p:sp>
          <p:nvSpPr>
            <p:cNvPr id="86" name="Google Shape;86;p7"/>
            <p:cNvSpPr/>
            <p:nvPr/>
          </p:nvSpPr>
          <p:spPr>
            <a:xfrm rot="10800000" flipH="1">
              <a:off x="8537588" y="4036125"/>
              <a:ext cx="107100" cy="1071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Open Sans"/>
                <a:ea typeface="Open Sans"/>
                <a:cs typeface="Open Sans"/>
                <a:sym typeface="Open Sans"/>
              </a:endParaRPr>
            </a:p>
          </p:txBody>
        </p:sp>
        <p:pic>
          <p:nvPicPr>
            <p:cNvPr id="87" name="Google Shape;87;p7"/>
            <p:cNvPicPr preferRelativeResize="0"/>
            <p:nvPr/>
          </p:nvPicPr>
          <p:blipFill rotWithShape="1">
            <a:blip r:embed="rId3">
              <a:alphaModFix/>
            </a:blip>
            <a:srcRect l="43081" r="17799" b="62390"/>
            <a:stretch/>
          </p:blipFill>
          <p:spPr>
            <a:xfrm rot="-1800802" flipH="1">
              <a:off x="291087" y="377861"/>
              <a:ext cx="397040" cy="398379"/>
            </a:xfrm>
            <a:prstGeom prst="roundRect">
              <a:avLst>
                <a:gd name="adj" fmla="val 37188"/>
              </a:avLst>
            </a:prstGeom>
            <a:noFill/>
            <a:ln>
              <a:noFill/>
            </a:ln>
          </p:spPr>
        </p:pic>
      </p:grpSp>
    </p:spTree>
    <p:extLst>
      <p:ext uri="{BB962C8B-B14F-4D97-AF65-F5344CB8AC3E}">
        <p14:creationId xmlns:p14="http://schemas.microsoft.com/office/powerpoint/2010/main" val="414631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10/19/2025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10/19/2025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10/19/2025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10/19/2025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hyperlink" Target="https://wordwall.net/resource/84625119/english/present-perfect-1"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soundgrammar.com/learn/L4-CEFR-B1/L4-07-Experiences.htm"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K36nmEfs5l4"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s://www.liveworksheets.com/ik34850rs" TargetMode="Externa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liveworksheets.com/w/en/english-second-language-esl/538007"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hyperlink" Target="https://learnenglish.britishcouncil.org/general-english/video-series/word-street/wots-jobs/jobs-scene-2-language-focu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54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0" y="452718"/>
            <a:ext cx="10392003" cy="1650402"/>
          </a:xfrm>
        </p:spPr>
        <p:txBody>
          <a:bodyPr/>
          <a:lstStyle/>
          <a:p>
            <a:r>
              <a:rPr lang="en-US" sz="5400" b="1" dirty="0"/>
              <a:t>Why is learning tenses important ?</a:t>
            </a:r>
          </a:p>
        </p:txBody>
      </p:sp>
      <p:sp>
        <p:nvSpPr>
          <p:cNvPr id="3" name="Oval 2"/>
          <p:cNvSpPr/>
          <p:nvPr/>
        </p:nvSpPr>
        <p:spPr>
          <a:xfrm>
            <a:off x="7942216" y="1277919"/>
            <a:ext cx="2704011" cy="1345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Think </a:t>
            </a:r>
          </a:p>
        </p:txBody>
      </p:sp>
      <p:sp>
        <p:nvSpPr>
          <p:cNvPr id="4" name="Rectangle 3"/>
          <p:cNvSpPr/>
          <p:nvPr/>
        </p:nvSpPr>
        <p:spPr>
          <a:xfrm>
            <a:off x="509451" y="2573384"/>
            <a:ext cx="4180115" cy="1097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Clarity of Communication </a:t>
            </a:r>
          </a:p>
        </p:txBody>
      </p:sp>
      <p:sp>
        <p:nvSpPr>
          <p:cNvPr id="5" name="Rectangle 4"/>
          <p:cNvSpPr/>
          <p:nvPr/>
        </p:nvSpPr>
        <p:spPr>
          <a:xfrm>
            <a:off x="509450" y="3997234"/>
            <a:ext cx="4180115" cy="1214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Accuracy</a:t>
            </a:r>
          </a:p>
        </p:txBody>
      </p:sp>
    </p:spTree>
    <p:extLst>
      <p:ext uri="{BB962C8B-B14F-4D97-AF65-F5344CB8AC3E}">
        <p14:creationId xmlns:p14="http://schemas.microsoft.com/office/powerpoint/2010/main" val="203308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91112" cy="1624276"/>
          </a:xfrm>
        </p:spPr>
        <p:txBody>
          <a:bodyPr/>
          <a:lstStyle/>
          <a:p>
            <a:r>
              <a:rPr lang="en-US" sz="4400" b="1" dirty="0"/>
              <a:t>Present Perfect : </a:t>
            </a:r>
            <a:br>
              <a:rPr lang="en-US" sz="4400" b="1" dirty="0"/>
            </a:br>
            <a:r>
              <a:rPr lang="en-US" sz="4400" b="1" dirty="0"/>
              <a:t>Subject +has/have+v3</a:t>
            </a:r>
          </a:p>
        </p:txBody>
      </p:sp>
      <p:sp>
        <p:nvSpPr>
          <p:cNvPr id="3" name="Rectangle 2"/>
          <p:cNvSpPr/>
          <p:nvPr/>
        </p:nvSpPr>
        <p:spPr>
          <a:xfrm>
            <a:off x="1345474" y="2704011"/>
            <a:ext cx="8778240" cy="2599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t>When do we use the present perfect tense ? </a:t>
            </a:r>
          </a:p>
        </p:txBody>
      </p:sp>
    </p:spTree>
    <p:extLst>
      <p:ext uri="{BB962C8B-B14F-4D97-AF65-F5344CB8AC3E}">
        <p14:creationId xmlns:p14="http://schemas.microsoft.com/office/powerpoint/2010/main" val="2656631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46" y="557220"/>
            <a:ext cx="11338559" cy="5817454"/>
          </a:xfrm>
        </p:spPr>
        <p:txBody>
          <a:bodyPr/>
          <a:lstStyle/>
          <a:p>
            <a:r>
              <a:rPr lang="en-US" sz="4800" b="1" dirty="0" smtClean="0">
                <a:solidFill>
                  <a:schemeClr val="bg1">
                    <a:lumMod val="95000"/>
                    <a:lumOff val="5000"/>
                  </a:schemeClr>
                </a:solidFill>
              </a:rPr>
              <a:t>1. Read the sentences .</a:t>
            </a:r>
            <a:br>
              <a:rPr lang="en-US" sz="4800" b="1" dirty="0" smtClean="0">
                <a:solidFill>
                  <a:schemeClr val="bg1">
                    <a:lumMod val="95000"/>
                    <a:lumOff val="5000"/>
                  </a:schemeClr>
                </a:solidFill>
              </a:rPr>
            </a:br>
            <a:r>
              <a:rPr lang="en-US" sz="4800" b="1" dirty="0" smtClean="0">
                <a:solidFill>
                  <a:schemeClr val="bg1">
                    <a:lumMod val="95000"/>
                    <a:lumOff val="5000"/>
                  </a:schemeClr>
                </a:solidFill>
              </a:rPr>
              <a:t>2. Discuss the guided questions with your partner . </a:t>
            </a:r>
            <a:br>
              <a:rPr lang="en-US" sz="4800" b="1" dirty="0" smtClean="0">
                <a:solidFill>
                  <a:schemeClr val="bg1">
                    <a:lumMod val="95000"/>
                    <a:lumOff val="5000"/>
                  </a:schemeClr>
                </a:solidFill>
              </a:rPr>
            </a:br>
            <a:r>
              <a:rPr lang="en-US" sz="4800" b="1" dirty="0" smtClean="0">
                <a:solidFill>
                  <a:schemeClr val="bg1">
                    <a:lumMod val="95000"/>
                    <a:lumOff val="5000"/>
                  </a:schemeClr>
                </a:solidFill>
              </a:rPr>
              <a:t>3</a:t>
            </a:r>
            <a:r>
              <a:rPr lang="en-US" sz="4800" b="1" dirty="0">
                <a:solidFill>
                  <a:schemeClr val="bg1">
                    <a:lumMod val="95000"/>
                    <a:lumOff val="5000"/>
                  </a:schemeClr>
                </a:solidFill>
              </a:rPr>
              <a:t>. Based on your answers, try to figure out why we use the present perfect tense in these sentences.</a:t>
            </a:r>
            <a:r>
              <a:rPr lang="en-US" dirty="0" smtClean="0"/>
              <a:t/>
            </a:r>
            <a:br>
              <a:rPr lang="en-US" dirty="0" smtClean="0"/>
            </a:br>
            <a:endParaRPr lang="en-US" dirty="0"/>
          </a:p>
        </p:txBody>
      </p:sp>
    </p:spTree>
    <p:extLst>
      <p:ext uri="{BB962C8B-B14F-4D97-AF65-F5344CB8AC3E}">
        <p14:creationId xmlns:p14="http://schemas.microsoft.com/office/powerpoint/2010/main" val="2563314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587" y="209006"/>
            <a:ext cx="11991704" cy="5016758"/>
          </a:xfrm>
          <a:prstGeom prst="rect">
            <a:avLst/>
          </a:prstGeom>
        </p:spPr>
        <p:txBody>
          <a:bodyPr wrap="square">
            <a:spAutoFit/>
          </a:bodyPr>
          <a:lstStyle/>
          <a:p>
            <a:pPr>
              <a:buFont typeface="Arial" panose="020B0604020202020204" pitchFamily="34" charset="0"/>
              <a:buChar char="•"/>
            </a:pPr>
            <a:endParaRPr lang="en-US" sz="3200" b="1" dirty="0"/>
          </a:p>
          <a:p>
            <a:pPr marL="742950" lvl="1" indent="-285750">
              <a:buFont typeface="Arial" panose="020B0604020202020204" pitchFamily="34" charset="0"/>
              <a:buChar char="•"/>
            </a:pPr>
            <a:r>
              <a:rPr lang="en-US" sz="3200" b="1" dirty="0"/>
              <a:t>"I have visited France three times."</a:t>
            </a:r>
          </a:p>
          <a:p>
            <a:pPr marL="742950" lvl="1" indent="-285750">
              <a:buFont typeface="Arial" panose="020B0604020202020204" pitchFamily="34" charset="0"/>
              <a:buChar char="•"/>
            </a:pPr>
            <a:r>
              <a:rPr lang="en-US" sz="3200" b="1" dirty="0"/>
              <a:t>"He has never been to Japan."</a:t>
            </a:r>
          </a:p>
          <a:p>
            <a:pPr marL="742950" lvl="1" indent="-285750">
              <a:buFont typeface="Arial" panose="020B0604020202020204" pitchFamily="34" charset="0"/>
              <a:buChar char="•"/>
            </a:pPr>
            <a:r>
              <a:rPr lang="en-US" sz="3200" b="1" dirty="0"/>
              <a:t>"They have traveled to Italy.“</a:t>
            </a:r>
          </a:p>
          <a:p>
            <a:r>
              <a:rPr lang="en-US" sz="3200" b="1" dirty="0" smtClean="0">
                <a:solidFill>
                  <a:srgbClr val="FFC000"/>
                </a:solidFill>
              </a:rPr>
              <a:t>Guided </a:t>
            </a:r>
            <a:r>
              <a:rPr lang="en-US" sz="3200" b="1" dirty="0">
                <a:solidFill>
                  <a:srgbClr val="FFC000"/>
                </a:solidFill>
              </a:rPr>
              <a:t>Questions</a:t>
            </a:r>
            <a:r>
              <a:rPr lang="en-US" sz="3200" b="1" dirty="0" smtClean="0">
                <a:solidFill>
                  <a:srgbClr val="FFC000"/>
                </a:solidFill>
              </a:rPr>
              <a:t>:</a:t>
            </a:r>
            <a:endParaRPr lang="en-US" sz="3200" b="1" dirty="0">
              <a:solidFill>
                <a:srgbClr val="FFC000"/>
              </a:solidFill>
            </a:endParaRPr>
          </a:p>
          <a:p>
            <a:r>
              <a:rPr lang="en-US" sz="3200" b="1" dirty="0"/>
              <a:t>When did these events happen</a:t>
            </a:r>
            <a:r>
              <a:rPr lang="en-US" sz="3200" b="1" dirty="0" smtClean="0"/>
              <a:t>?</a:t>
            </a:r>
          </a:p>
          <a:p>
            <a:r>
              <a:rPr lang="en-US" sz="3200" b="1" dirty="0" smtClean="0"/>
              <a:t>Do </a:t>
            </a:r>
            <a:r>
              <a:rPr lang="en-US" sz="3200" b="1" dirty="0"/>
              <a:t>we know the exact time these trips occurred</a:t>
            </a:r>
            <a:r>
              <a:rPr lang="en-US" sz="3200" b="1" dirty="0" smtClean="0"/>
              <a:t>?</a:t>
            </a:r>
          </a:p>
          <a:p>
            <a:r>
              <a:rPr lang="en-US" sz="3200" b="1" dirty="0" smtClean="0"/>
              <a:t>Could </a:t>
            </a:r>
            <a:r>
              <a:rPr lang="en-US" sz="3200" b="1" dirty="0"/>
              <a:t>these people travel there again in the future</a:t>
            </a:r>
            <a:r>
              <a:rPr lang="en-US" sz="3200" b="1" dirty="0" smtClean="0"/>
              <a:t>?</a:t>
            </a:r>
          </a:p>
          <a:p>
            <a:r>
              <a:rPr lang="en-US" sz="3200" b="1" dirty="0" smtClean="0"/>
              <a:t>What </a:t>
            </a:r>
            <a:r>
              <a:rPr lang="en-US" sz="3200" b="1" dirty="0"/>
              <a:t>do these sentences tell us — experience or exact time?</a:t>
            </a:r>
            <a:endParaRPr lang="en-US" sz="3200" b="1" dirty="0"/>
          </a:p>
        </p:txBody>
      </p:sp>
      <p:sp>
        <p:nvSpPr>
          <p:cNvPr id="3" name="Rectangle 2"/>
          <p:cNvSpPr/>
          <p:nvPr/>
        </p:nvSpPr>
        <p:spPr>
          <a:xfrm>
            <a:off x="95793" y="5120641"/>
            <a:ext cx="11974287" cy="1737359"/>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We </a:t>
            </a:r>
            <a:r>
              <a:rPr lang="en-US" sz="3200" dirty="0"/>
              <a:t>use the </a:t>
            </a:r>
            <a:r>
              <a:rPr lang="en-US" sz="3200" b="1" dirty="0"/>
              <a:t>Present Perfect</a:t>
            </a:r>
            <a:r>
              <a:rPr lang="en-US" sz="3200" dirty="0"/>
              <a:t> to talk about </a:t>
            </a:r>
            <a:r>
              <a:rPr lang="en-US" sz="3200" b="1" dirty="0"/>
              <a:t>life experiences</a:t>
            </a:r>
            <a:r>
              <a:rPr lang="en-US" sz="3200" dirty="0"/>
              <a:t> without saying exactly when they happened.</a:t>
            </a:r>
            <a:endParaRPr lang="en-US" sz="3200" b="1" dirty="0">
              <a:solidFill>
                <a:srgbClr val="FFC000"/>
              </a:solidFill>
            </a:endParaRPr>
          </a:p>
        </p:txBody>
      </p:sp>
    </p:spTree>
    <p:extLst>
      <p:ext uri="{BB962C8B-B14F-4D97-AF65-F5344CB8AC3E}">
        <p14:creationId xmlns:p14="http://schemas.microsoft.com/office/powerpoint/2010/main" val="230537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048" y="352698"/>
            <a:ext cx="11621589" cy="4031873"/>
          </a:xfrm>
          <a:prstGeom prst="rect">
            <a:avLst/>
          </a:prstGeom>
        </p:spPr>
        <p:txBody>
          <a:bodyPr wrap="square">
            <a:spAutoFit/>
          </a:bodyPr>
          <a:lstStyle/>
          <a:p>
            <a:pPr marL="514350" indent="-514350">
              <a:buFont typeface="+mj-lt"/>
              <a:buAutoNum type="arabicPeriod"/>
            </a:pPr>
            <a:r>
              <a:rPr lang="en-US" sz="3200" b="1" dirty="0"/>
              <a:t>I have lived in Amman for ten years.</a:t>
            </a:r>
          </a:p>
          <a:p>
            <a:pPr marL="514350" indent="-514350">
              <a:buFont typeface="+mj-lt"/>
              <a:buAutoNum type="arabicPeriod"/>
            </a:pPr>
            <a:r>
              <a:rPr lang="en-US" sz="3200" b="1" dirty="0"/>
              <a:t>She has worked at this school since 2020.</a:t>
            </a:r>
          </a:p>
          <a:p>
            <a:pPr marL="514350" indent="-514350">
              <a:buFont typeface="+mj-lt"/>
              <a:buAutoNum type="arabicPeriod"/>
            </a:pPr>
            <a:r>
              <a:rPr lang="en-US" sz="3200" b="1" dirty="0"/>
              <a:t>They have known each other for a long time.</a:t>
            </a:r>
          </a:p>
          <a:p>
            <a:r>
              <a:rPr lang="en-US" sz="3200" b="1" dirty="0">
                <a:solidFill>
                  <a:srgbClr val="FFC000"/>
                </a:solidFill>
              </a:rPr>
              <a:t>Guided Questions:</a:t>
            </a:r>
            <a:endParaRPr lang="en-US" sz="3200" dirty="0">
              <a:solidFill>
                <a:srgbClr val="FFC000"/>
              </a:solidFill>
            </a:endParaRPr>
          </a:p>
          <a:p>
            <a:r>
              <a:rPr lang="en-US" sz="3200" dirty="0"/>
              <a:t>When did the actions start?</a:t>
            </a:r>
          </a:p>
          <a:p>
            <a:r>
              <a:rPr lang="en-US" sz="3200" dirty="0"/>
              <a:t>Are these actions finished or still happening now?</a:t>
            </a:r>
          </a:p>
          <a:p>
            <a:r>
              <a:rPr lang="en-US" sz="3200" dirty="0"/>
              <a:t>Which words show the duration of time? (</a:t>
            </a:r>
            <a:r>
              <a:rPr lang="en-US" sz="3200" i="1" dirty="0"/>
              <a:t>for / since</a:t>
            </a:r>
            <a:r>
              <a:rPr lang="en-US" sz="3200" dirty="0"/>
              <a:t>)</a:t>
            </a:r>
          </a:p>
          <a:p>
            <a:r>
              <a:rPr lang="en-US" sz="3200" dirty="0"/>
              <a:t>What tense connects the </a:t>
            </a:r>
            <a:r>
              <a:rPr lang="en-US" sz="3200" b="1" dirty="0"/>
              <a:t>past</a:t>
            </a:r>
            <a:r>
              <a:rPr lang="en-US" sz="3200" dirty="0"/>
              <a:t> and the </a:t>
            </a:r>
            <a:r>
              <a:rPr lang="en-US" sz="3200" b="1" dirty="0"/>
              <a:t>present</a:t>
            </a:r>
            <a:r>
              <a:rPr lang="en-US" sz="3200" dirty="0"/>
              <a:t>?</a:t>
            </a:r>
          </a:p>
        </p:txBody>
      </p:sp>
      <p:sp>
        <p:nvSpPr>
          <p:cNvPr id="4" name="Rectangle 3"/>
          <p:cNvSpPr/>
          <p:nvPr/>
        </p:nvSpPr>
        <p:spPr>
          <a:xfrm>
            <a:off x="644432" y="4913700"/>
            <a:ext cx="11046823" cy="1077218"/>
          </a:xfrm>
          <a:prstGeom prst="rect">
            <a:avLst/>
          </a:prstGeom>
        </p:spPr>
        <p:txBody>
          <a:bodyPr wrap="square">
            <a:spAutoFit/>
          </a:bodyPr>
          <a:lstStyle/>
          <a:p>
            <a:r>
              <a:rPr lang="en-US" sz="3200" dirty="0">
                <a:solidFill>
                  <a:schemeClr val="bg1"/>
                </a:solidFill>
              </a:rPr>
              <a:t>We use the </a:t>
            </a:r>
            <a:r>
              <a:rPr lang="en-US" sz="3200" b="1" dirty="0">
                <a:solidFill>
                  <a:schemeClr val="bg1"/>
                </a:solidFill>
              </a:rPr>
              <a:t>Present Perfect</a:t>
            </a:r>
            <a:r>
              <a:rPr lang="en-US" sz="3200" dirty="0">
                <a:solidFill>
                  <a:schemeClr val="bg1"/>
                </a:solidFill>
              </a:rPr>
              <a:t> to describe actions that </a:t>
            </a:r>
            <a:r>
              <a:rPr lang="en-US" sz="3200" b="1" dirty="0">
                <a:solidFill>
                  <a:schemeClr val="bg1"/>
                </a:solidFill>
              </a:rPr>
              <a:t>started in the past and continue to the present.</a:t>
            </a:r>
            <a:endParaRPr lang="en-US" sz="3200" b="1" dirty="0">
              <a:solidFill>
                <a:schemeClr val="bg1"/>
              </a:solidFill>
            </a:endParaRPr>
          </a:p>
        </p:txBody>
      </p:sp>
    </p:spTree>
    <p:extLst>
      <p:ext uri="{BB962C8B-B14F-4D97-AF65-F5344CB8AC3E}">
        <p14:creationId xmlns:p14="http://schemas.microsoft.com/office/powerpoint/2010/main" val="403531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194" y="4628372"/>
            <a:ext cx="11848012" cy="1200329"/>
          </a:xfrm>
          <a:prstGeom prst="rect">
            <a:avLst/>
          </a:prstGeom>
        </p:spPr>
        <p:txBody>
          <a:bodyPr wrap="square">
            <a:spAutoFit/>
          </a:bodyPr>
          <a:lstStyle/>
          <a:p>
            <a:r>
              <a:rPr lang="en-US" sz="3600" dirty="0">
                <a:solidFill>
                  <a:schemeClr val="bg1"/>
                </a:solidFill>
              </a:rPr>
              <a:t>We use the </a:t>
            </a:r>
            <a:r>
              <a:rPr lang="en-US" sz="3600" b="1" dirty="0">
                <a:solidFill>
                  <a:schemeClr val="bg1"/>
                </a:solidFill>
              </a:rPr>
              <a:t>Present Perfect</a:t>
            </a:r>
            <a:r>
              <a:rPr lang="en-US" sz="3600" dirty="0">
                <a:solidFill>
                  <a:schemeClr val="bg1"/>
                </a:solidFill>
              </a:rPr>
              <a:t> when the </a:t>
            </a:r>
            <a:r>
              <a:rPr lang="en-US" sz="3600" b="1" dirty="0">
                <a:solidFill>
                  <a:schemeClr val="bg1"/>
                </a:solidFill>
              </a:rPr>
              <a:t>result</a:t>
            </a:r>
            <a:r>
              <a:rPr lang="en-US" sz="3600" dirty="0">
                <a:solidFill>
                  <a:schemeClr val="bg1"/>
                </a:solidFill>
              </a:rPr>
              <a:t> of a past action is </a:t>
            </a:r>
            <a:r>
              <a:rPr lang="en-US" sz="3600" b="1" dirty="0">
                <a:solidFill>
                  <a:schemeClr val="bg1"/>
                </a:solidFill>
              </a:rPr>
              <a:t>still important </a:t>
            </a:r>
            <a:r>
              <a:rPr lang="en-US" sz="3600" b="1" dirty="0" smtClean="0">
                <a:solidFill>
                  <a:schemeClr val="bg1"/>
                </a:solidFill>
              </a:rPr>
              <a:t>now</a:t>
            </a:r>
            <a:r>
              <a:rPr lang="en-US" sz="3200" b="1" dirty="0" smtClean="0">
                <a:solidFill>
                  <a:srgbClr val="FFC000"/>
                </a:solidFill>
              </a:rPr>
              <a:t>.</a:t>
            </a:r>
            <a:endParaRPr lang="en-US" sz="3200" b="1" dirty="0">
              <a:solidFill>
                <a:srgbClr val="FFC000"/>
              </a:solidFill>
            </a:endParaRPr>
          </a:p>
        </p:txBody>
      </p:sp>
      <p:sp>
        <p:nvSpPr>
          <p:cNvPr id="2" name="Rectangle 1"/>
          <p:cNvSpPr/>
          <p:nvPr/>
        </p:nvSpPr>
        <p:spPr>
          <a:xfrm>
            <a:off x="461553" y="516544"/>
            <a:ext cx="11242767" cy="3539430"/>
          </a:xfrm>
          <a:prstGeom prst="rect">
            <a:avLst/>
          </a:prstGeom>
        </p:spPr>
        <p:txBody>
          <a:bodyPr wrap="square">
            <a:spAutoFit/>
          </a:bodyPr>
          <a:lstStyle/>
          <a:p>
            <a:pPr>
              <a:buFont typeface="Arial" panose="020B0604020202020204" pitchFamily="34" charset="0"/>
              <a:buChar char="•"/>
            </a:pPr>
            <a:r>
              <a:rPr lang="en-US" sz="2800" b="1" dirty="0"/>
              <a:t>I have broken my glasses.</a:t>
            </a:r>
          </a:p>
          <a:p>
            <a:pPr>
              <a:buFont typeface="Arial" panose="020B0604020202020204" pitchFamily="34" charset="0"/>
              <a:buChar char="•"/>
            </a:pPr>
            <a:r>
              <a:rPr lang="en-US" sz="2800" b="1" dirty="0"/>
              <a:t>She has lost her keys.</a:t>
            </a:r>
          </a:p>
          <a:p>
            <a:pPr>
              <a:buFont typeface="Arial" panose="020B0604020202020204" pitchFamily="34" charset="0"/>
              <a:buChar char="•"/>
            </a:pPr>
            <a:r>
              <a:rPr lang="en-US" sz="2800" b="1" dirty="0"/>
              <a:t>We have finished our project.</a:t>
            </a:r>
          </a:p>
          <a:p>
            <a:r>
              <a:rPr lang="en-US" sz="2800" b="1" dirty="0">
                <a:solidFill>
                  <a:srgbClr val="FFC000"/>
                </a:solidFill>
              </a:rPr>
              <a:t>Guided Questions:</a:t>
            </a:r>
          </a:p>
          <a:p>
            <a:pPr>
              <a:buFont typeface="+mj-lt"/>
              <a:buAutoNum type="arabicPeriod"/>
            </a:pPr>
            <a:r>
              <a:rPr lang="en-US" sz="2800" b="1" dirty="0"/>
              <a:t>Are these actions connected to the present moment?</a:t>
            </a:r>
          </a:p>
          <a:p>
            <a:pPr>
              <a:buFont typeface="+mj-lt"/>
              <a:buAutoNum type="arabicPeriod"/>
            </a:pPr>
            <a:r>
              <a:rPr lang="en-US" sz="2800" b="1" dirty="0"/>
              <a:t>Can you see or feel the result now?</a:t>
            </a:r>
          </a:p>
          <a:p>
            <a:pPr>
              <a:buFont typeface="+mj-lt"/>
              <a:buAutoNum type="arabicPeriod"/>
            </a:pPr>
            <a:r>
              <a:rPr lang="en-US" sz="2800" b="1" dirty="0"/>
              <a:t>Is the exact time of the action important?</a:t>
            </a:r>
          </a:p>
          <a:p>
            <a:pPr>
              <a:buFont typeface="+mj-lt"/>
              <a:buAutoNum type="arabicPeriod"/>
            </a:pPr>
            <a:r>
              <a:rPr lang="en-US" sz="2800" b="1" dirty="0"/>
              <a:t>What matters more — the action or its result?</a:t>
            </a:r>
          </a:p>
        </p:txBody>
      </p:sp>
    </p:spTree>
    <p:extLst>
      <p:ext uri="{BB962C8B-B14F-4D97-AF65-F5344CB8AC3E}">
        <p14:creationId xmlns:p14="http://schemas.microsoft.com/office/powerpoint/2010/main" val="4639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74C8E3-841E-409D-979D-E420BD56E274}"/>
              </a:ext>
            </a:extLst>
          </p:cNvPr>
          <p:cNvSpPr/>
          <p:nvPr/>
        </p:nvSpPr>
        <p:spPr>
          <a:xfrm>
            <a:off x="378924" y="5192581"/>
            <a:ext cx="11260082" cy="1521728"/>
          </a:xfrm>
          <a:prstGeom prst="rect">
            <a:avLst/>
          </a:prstGeom>
          <a:solidFill>
            <a:schemeClr val="bg2">
              <a:lumMod val="75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We use the </a:t>
            </a:r>
            <a:r>
              <a:rPr lang="en-US" sz="2800" b="1" dirty="0"/>
              <a:t>Present Perfect</a:t>
            </a:r>
            <a:r>
              <a:rPr lang="en-US" sz="2800" dirty="0"/>
              <a:t> for </a:t>
            </a:r>
            <a:r>
              <a:rPr lang="en-US" sz="2800" b="1" dirty="0"/>
              <a:t>recent actions</a:t>
            </a:r>
            <a:r>
              <a:rPr lang="en-US" sz="2800" dirty="0"/>
              <a:t> connected to </a:t>
            </a:r>
            <a:r>
              <a:rPr lang="en-US" sz="2800" b="1" dirty="0"/>
              <a:t>now.</a:t>
            </a:r>
            <a:endParaRPr lang="en-US" sz="2800" b="1" dirty="0"/>
          </a:p>
        </p:txBody>
      </p:sp>
      <p:sp>
        <p:nvSpPr>
          <p:cNvPr id="7" name="Rectangle 6"/>
          <p:cNvSpPr/>
          <p:nvPr/>
        </p:nvSpPr>
        <p:spPr>
          <a:xfrm>
            <a:off x="143691" y="592243"/>
            <a:ext cx="11403875" cy="4401205"/>
          </a:xfrm>
          <a:prstGeom prst="rect">
            <a:avLst/>
          </a:prstGeom>
        </p:spPr>
        <p:txBody>
          <a:bodyPr wrap="square">
            <a:spAutoFit/>
          </a:bodyPr>
          <a:lstStyle/>
          <a:p>
            <a:r>
              <a:rPr lang="en-US" sz="2800" b="1" dirty="0"/>
              <a:t>Examples:</a:t>
            </a:r>
          </a:p>
          <a:p>
            <a:pPr>
              <a:buFont typeface="Arial" panose="020B0604020202020204" pitchFamily="34" charset="0"/>
              <a:buChar char="•"/>
            </a:pPr>
            <a:r>
              <a:rPr lang="en-US" sz="2800" b="1" dirty="0"/>
              <a:t>I have just eaten lunch.</a:t>
            </a:r>
          </a:p>
          <a:p>
            <a:pPr>
              <a:buFont typeface="Arial" panose="020B0604020202020204" pitchFamily="34" charset="0"/>
              <a:buChar char="•"/>
            </a:pPr>
            <a:r>
              <a:rPr lang="en-US" sz="2800" b="1" dirty="0"/>
              <a:t>She has already finished her homework.</a:t>
            </a:r>
          </a:p>
          <a:p>
            <a:pPr>
              <a:buFont typeface="Arial" panose="020B0604020202020204" pitchFamily="34" charset="0"/>
              <a:buChar char="•"/>
            </a:pPr>
            <a:r>
              <a:rPr lang="en-US" sz="2800" b="1" dirty="0"/>
              <a:t>They haven’t left yet.</a:t>
            </a:r>
          </a:p>
          <a:p>
            <a:r>
              <a:rPr lang="en-US" sz="2800" b="1" dirty="0">
                <a:solidFill>
                  <a:srgbClr val="FFC000"/>
                </a:solidFill>
              </a:rPr>
              <a:t>Guided Questions:</a:t>
            </a:r>
          </a:p>
          <a:p>
            <a:pPr>
              <a:buFont typeface="+mj-lt"/>
              <a:buAutoNum type="arabicPeriod"/>
            </a:pPr>
            <a:r>
              <a:rPr lang="en-US" sz="2800" b="1" dirty="0"/>
              <a:t>Did these actions happen recently or long ago?</a:t>
            </a:r>
          </a:p>
          <a:p>
            <a:pPr>
              <a:buFont typeface="+mj-lt"/>
              <a:buAutoNum type="arabicPeriod"/>
            </a:pPr>
            <a:r>
              <a:rPr lang="en-US" sz="2800" b="1" dirty="0"/>
              <a:t>Which words show the </a:t>
            </a:r>
            <a:r>
              <a:rPr lang="en-US" sz="2800" b="1" dirty="0" err="1"/>
              <a:t>recency</a:t>
            </a:r>
            <a:r>
              <a:rPr lang="en-US" sz="2800" b="1" dirty="0"/>
              <a:t> of the action? (</a:t>
            </a:r>
            <a:r>
              <a:rPr lang="en-US" sz="2800" b="1" i="1" dirty="0"/>
              <a:t>just / already / yet</a:t>
            </a:r>
            <a:r>
              <a:rPr lang="en-US" sz="2800" b="1" dirty="0"/>
              <a:t>)</a:t>
            </a:r>
          </a:p>
          <a:p>
            <a:pPr>
              <a:buFont typeface="+mj-lt"/>
              <a:buAutoNum type="arabicPeriod"/>
            </a:pPr>
            <a:r>
              <a:rPr lang="en-US" sz="2800" b="1" dirty="0"/>
              <a:t>Is the action finished or still happening?</a:t>
            </a:r>
          </a:p>
          <a:p>
            <a:pPr>
              <a:buFont typeface="+mj-lt"/>
              <a:buAutoNum type="arabicPeriod"/>
            </a:pPr>
            <a:r>
              <a:rPr lang="en-US" sz="2800" b="1" dirty="0"/>
              <a:t>Why do we use Present Perfect instead of Past Simple here?</a:t>
            </a:r>
          </a:p>
        </p:txBody>
      </p:sp>
    </p:spTree>
    <p:extLst>
      <p:ext uri="{BB962C8B-B14F-4D97-AF65-F5344CB8AC3E}">
        <p14:creationId xmlns:p14="http://schemas.microsoft.com/office/powerpoint/2010/main" val="411600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571" y="738613"/>
            <a:ext cx="11416937" cy="5078313"/>
          </a:xfrm>
          <a:prstGeom prst="rect">
            <a:avLst/>
          </a:prstGeom>
        </p:spPr>
        <p:txBody>
          <a:bodyPr wrap="square">
            <a:spAutoFit/>
          </a:bodyPr>
          <a:lstStyle/>
          <a:p>
            <a:r>
              <a:rPr lang="en-US" sz="3600" b="1" dirty="0">
                <a:solidFill>
                  <a:srgbClr val="FFC000"/>
                </a:solidFill>
              </a:rPr>
              <a:t>💡 Uses of the Present Perfect Tense</a:t>
            </a:r>
          </a:p>
          <a:p>
            <a:pPr>
              <a:buFont typeface="+mj-lt"/>
              <a:buAutoNum type="arabicPeriod"/>
            </a:pPr>
            <a:r>
              <a:rPr lang="en-US" sz="3600" b="1" dirty="0"/>
              <a:t>To talk about life experiences</a:t>
            </a:r>
            <a:r>
              <a:rPr lang="en-US" sz="3600" dirty="0"/>
              <a:t> without mentioning when they happened.</a:t>
            </a:r>
          </a:p>
          <a:p>
            <a:pPr>
              <a:buFont typeface="+mj-lt"/>
              <a:buAutoNum type="arabicPeriod"/>
            </a:pPr>
            <a:r>
              <a:rPr lang="en-US" sz="3600" b="1" dirty="0"/>
              <a:t>To describe actions that started in the past and continue to the present.</a:t>
            </a:r>
            <a:endParaRPr lang="en-US" sz="3600" dirty="0"/>
          </a:p>
          <a:p>
            <a:pPr>
              <a:buFont typeface="+mj-lt"/>
              <a:buAutoNum type="arabicPeriod"/>
            </a:pPr>
            <a:r>
              <a:rPr lang="en-US" sz="3600" b="1" dirty="0"/>
              <a:t>To show past actions that have a present result or consequence.</a:t>
            </a:r>
            <a:endParaRPr lang="en-US" sz="3600" dirty="0"/>
          </a:p>
          <a:p>
            <a:pPr>
              <a:buFont typeface="+mj-lt"/>
              <a:buAutoNum type="arabicPeriod"/>
            </a:pPr>
            <a:r>
              <a:rPr lang="en-US" sz="3600" b="1" dirty="0"/>
              <a:t>To refer to recent actions</a:t>
            </a:r>
            <a:r>
              <a:rPr lang="en-US" sz="3600" dirty="0"/>
              <a:t> connected to the present moment, often with </a:t>
            </a:r>
            <a:r>
              <a:rPr lang="en-US" sz="3600" i="1" dirty="0"/>
              <a:t>just</a:t>
            </a:r>
            <a:r>
              <a:rPr lang="en-US" sz="3600" dirty="0"/>
              <a:t>, </a:t>
            </a:r>
            <a:r>
              <a:rPr lang="en-US" sz="3600" i="1" dirty="0"/>
              <a:t>already</a:t>
            </a:r>
            <a:r>
              <a:rPr lang="en-US" sz="3600" dirty="0"/>
              <a:t>, or </a:t>
            </a:r>
            <a:r>
              <a:rPr lang="en-US" sz="3600" i="1" dirty="0"/>
              <a:t>yet.</a:t>
            </a:r>
            <a:endParaRPr lang="en-US" sz="3600" dirty="0"/>
          </a:p>
        </p:txBody>
      </p:sp>
    </p:spTree>
    <p:extLst>
      <p:ext uri="{BB962C8B-B14F-4D97-AF65-F5344CB8AC3E}">
        <p14:creationId xmlns:p14="http://schemas.microsoft.com/office/powerpoint/2010/main" val="475931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pic>
        <p:nvPicPr>
          <p:cNvPr id="601" name="Google Shape;601;p43"/>
          <p:cNvPicPr preferRelativeResize="0"/>
          <p:nvPr/>
        </p:nvPicPr>
        <p:blipFill>
          <a:blip r:embed="rId3">
            <a:alphaModFix/>
          </a:blip>
          <a:stretch>
            <a:fillRect/>
          </a:stretch>
        </p:blipFill>
        <p:spPr>
          <a:xfrm rot="-3227021" flipH="1">
            <a:off x="10367868" y="886584"/>
            <a:ext cx="1352899" cy="1412601"/>
          </a:xfrm>
          <a:prstGeom prst="rect">
            <a:avLst/>
          </a:prstGeom>
          <a:noFill/>
          <a:ln>
            <a:noFill/>
          </a:ln>
        </p:spPr>
      </p:pic>
      <p:sp>
        <p:nvSpPr>
          <p:cNvPr id="603" name="Google Shape;603;p43"/>
          <p:cNvSpPr txBox="1">
            <a:spLocks noGrp="1"/>
          </p:cNvSpPr>
          <p:nvPr>
            <p:ph type="title"/>
          </p:nvPr>
        </p:nvSpPr>
        <p:spPr>
          <a:xfrm>
            <a:off x="1167012" y="629821"/>
            <a:ext cx="10272000" cy="763600"/>
          </a:xfrm>
          <a:prstGeom prst="rect">
            <a:avLst/>
          </a:prstGeom>
        </p:spPr>
        <p:txBody>
          <a:bodyPr spcFirstLastPara="1" vert="horz" wrap="square" lIns="121900" tIns="121900" rIns="121900" bIns="121900" rtlCol="0" anchor="t" anchorCtr="0">
            <a:noAutofit/>
          </a:bodyPr>
          <a:lstStyle/>
          <a:p>
            <a:r>
              <a:rPr lang="en" b="1" dirty="0">
                <a:solidFill>
                  <a:schemeClr val="bg1"/>
                </a:solidFill>
              </a:rPr>
              <a:t>Feedback </a:t>
            </a:r>
            <a:endParaRPr b="1" dirty="0">
              <a:solidFill>
                <a:schemeClr val="bg1"/>
              </a:solidFill>
            </a:endParaRPr>
          </a:p>
        </p:txBody>
      </p:sp>
      <p:sp>
        <p:nvSpPr>
          <p:cNvPr id="604" name="Google Shape;604;p43"/>
          <p:cNvSpPr txBox="1">
            <a:spLocks noGrp="1"/>
          </p:cNvSpPr>
          <p:nvPr>
            <p:ph type="body" idx="1"/>
          </p:nvPr>
        </p:nvSpPr>
        <p:spPr>
          <a:xfrm>
            <a:off x="959999" y="1828800"/>
            <a:ext cx="9998947" cy="3860400"/>
          </a:xfrm>
          <a:prstGeom prst="rect">
            <a:avLst/>
          </a:prstGeom>
        </p:spPr>
        <p:txBody>
          <a:bodyPr spcFirstLastPara="1" vert="horz" wrap="square" lIns="121900" tIns="121900" rIns="121900" bIns="121900" rtlCol="0" anchor="t" anchorCtr="0">
            <a:noAutofit/>
          </a:bodyPr>
          <a:lstStyle/>
          <a:p>
            <a:pPr marL="0" indent="0">
              <a:buNone/>
            </a:pPr>
            <a:r>
              <a:rPr lang="en-US" sz="3733" b="1" dirty="0" smtClean="0">
                <a:solidFill>
                  <a:schemeClr val="bg1"/>
                </a:solidFill>
              </a:rPr>
              <a:t>*  </a:t>
            </a:r>
            <a:r>
              <a:rPr lang="en-US" sz="3733" b="1" dirty="0">
                <a:solidFill>
                  <a:schemeClr val="bg1"/>
                </a:solidFill>
              </a:rPr>
              <a:t>I know the uses of the present perfect .</a:t>
            </a:r>
          </a:p>
          <a:p>
            <a:pPr marL="0" indent="0">
              <a:buNone/>
            </a:pPr>
            <a:endParaRPr sz="3733" b="1" dirty="0">
              <a:solidFill>
                <a:schemeClr val="bg1"/>
              </a:solidFill>
            </a:endParaRPr>
          </a:p>
        </p:txBody>
      </p:sp>
      <p:pic>
        <p:nvPicPr>
          <p:cNvPr id="3" name="Picture 2"/>
          <p:cNvPicPr>
            <a:picLocks noChangeAspect="1"/>
          </p:cNvPicPr>
          <p:nvPr/>
        </p:nvPicPr>
        <p:blipFill>
          <a:blip r:embed="rId4"/>
          <a:stretch>
            <a:fillRect/>
          </a:stretch>
        </p:blipFill>
        <p:spPr>
          <a:xfrm>
            <a:off x="5959473" y="4100376"/>
            <a:ext cx="4791031" cy="1890405"/>
          </a:xfrm>
          <a:prstGeom prst="rect">
            <a:avLst/>
          </a:prstGeom>
        </p:spPr>
      </p:pic>
    </p:spTree>
    <p:extLst>
      <p:ext uri="{BB962C8B-B14F-4D97-AF65-F5344CB8AC3E}">
        <p14:creationId xmlns:p14="http://schemas.microsoft.com/office/powerpoint/2010/main" val="3499819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Sentence Structure </a:t>
            </a:r>
            <a:endParaRPr lang="en-US" dirty="0"/>
          </a:p>
        </p:txBody>
      </p:sp>
      <p:sp>
        <p:nvSpPr>
          <p:cNvPr id="3" name="Rectangle 2">
            <a:hlinkClick r:id="rId2"/>
          </p:cNvPr>
          <p:cNvSpPr/>
          <p:nvPr/>
        </p:nvSpPr>
        <p:spPr>
          <a:xfrm>
            <a:off x="444137" y="1737360"/>
            <a:ext cx="9274629" cy="1619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4123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1445" y="1578429"/>
            <a:ext cx="9344545" cy="3329581"/>
          </a:xfrm>
        </p:spPr>
        <p:txBody>
          <a:bodyPr/>
          <a:lstStyle/>
          <a:p>
            <a:r>
              <a:rPr lang="en-US" dirty="0"/>
              <a:t>Present Perfect </a:t>
            </a:r>
            <a:br>
              <a:rPr lang="en-US" dirty="0"/>
            </a:br>
            <a:r>
              <a:rPr lang="en-US" sz="4400" b="1" dirty="0"/>
              <a:t>Lesson’s Objectives </a:t>
            </a:r>
            <a:r>
              <a:rPr lang="en-US" dirty="0"/>
              <a:t>:</a:t>
            </a:r>
            <a:br>
              <a:rPr lang="en-US" dirty="0"/>
            </a:br>
            <a:r>
              <a:rPr lang="en-US" dirty="0"/>
              <a:t> </a:t>
            </a:r>
            <a:br>
              <a:rPr lang="en-US" dirty="0"/>
            </a:br>
            <a:endParaRPr lang="en-US" dirty="0"/>
          </a:p>
        </p:txBody>
      </p:sp>
      <p:sp>
        <p:nvSpPr>
          <p:cNvPr id="3" name="Subtitle 2"/>
          <p:cNvSpPr>
            <a:spLocks noGrp="1"/>
          </p:cNvSpPr>
          <p:nvPr>
            <p:ph type="subTitle" idx="1"/>
          </p:nvPr>
        </p:nvSpPr>
        <p:spPr>
          <a:xfrm>
            <a:off x="384245" y="2974705"/>
            <a:ext cx="10275045" cy="2522328"/>
          </a:xfrm>
        </p:spPr>
        <p:txBody>
          <a:bodyPr>
            <a:noAutofit/>
          </a:bodyPr>
          <a:lstStyle/>
          <a:p>
            <a:pPr marL="342900" indent="-342900">
              <a:buFont typeface="Arial" panose="020B0604020202020204" pitchFamily="34" charset="0"/>
              <a:buChar char="•"/>
            </a:pPr>
            <a:r>
              <a:rPr lang="en-US" sz="4000" b="1" dirty="0">
                <a:solidFill>
                  <a:schemeClr val="bg1"/>
                </a:solidFill>
              </a:rPr>
              <a:t>Recognize the uses of the present perfect tense.</a:t>
            </a:r>
          </a:p>
          <a:p>
            <a:pPr marL="342900" indent="-342900">
              <a:buFont typeface="Arial" panose="020B0604020202020204" pitchFamily="34" charset="0"/>
              <a:buChar char="•"/>
            </a:pPr>
            <a:r>
              <a:rPr lang="en-US" sz="4000" b="1" dirty="0" smtClean="0">
                <a:solidFill>
                  <a:schemeClr val="bg1"/>
                </a:solidFill>
              </a:rPr>
              <a:t> </a:t>
            </a:r>
            <a:endParaRPr lang="en-US" sz="4000" b="1" dirty="0">
              <a:solidFill>
                <a:schemeClr val="bg1"/>
              </a:solidFill>
            </a:endParaRPr>
          </a:p>
        </p:txBody>
      </p:sp>
    </p:spTree>
    <p:extLst>
      <p:ext uri="{BB962C8B-B14F-4D97-AF65-F5344CB8AC3E}">
        <p14:creationId xmlns:p14="http://schemas.microsoft.com/office/powerpoint/2010/main" val="1962048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922" y="622535"/>
            <a:ext cx="10927581" cy="4262974"/>
          </a:xfrm>
        </p:spPr>
        <p:txBody>
          <a:bodyPr/>
          <a:lstStyle/>
          <a:p>
            <a:r>
              <a:rPr lang="en-US" b="1" dirty="0" smtClean="0">
                <a:solidFill>
                  <a:srgbClr val="FFC000"/>
                </a:solidFill>
              </a:rPr>
              <a:t>Outcome 2 </a:t>
            </a:r>
            <a:r>
              <a:rPr lang="en-US" b="1" dirty="0">
                <a:solidFill>
                  <a:srgbClr val="FFC000"/>
                </a:solidFill>
              </a:rPr>
              <a:t>: Students will be able to recognize the difference in meaning between the past simple tense and the present perfect tense, explaining how each tense conveys different aspects of time and experience.</a:t>
            </a:r>
          </a:p>
        </p:txBody>
      </p:sp>
    </p:spTree>
    <p:extLst>
      <p:ext uri="{BB962C8B-B14F-4D97-AF65-F5344CB8AC3E}">
        <p14:creationId xmlns:p14="http://schemas.microsoft.com/office/powerpoint/2010/main" val="2717616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530" y="2418807"/>
            <a:ext cx="10280469" cy="1653180"/>
          </a:xfrm>
        </p:spPr>
        <p:txBody>
          <a:bodyPr/>
          <a:lstStyle/>
          <a:p>
            <a:r>
              <a:rPr lang="en-US" sz="8800" b="1" dirty="0" smtClean="0">
                <a:solidFill>
                  <a:srgbClr val="FFC000"/>
                </a:solidFill>
              </a:rPr>
              <a:t>Pre assessment </a:t>
            </a:r>
            <a:endParaRPr lang="en-US" sz="8800" b="1" dirty="0">
              <a:solidFill>
                <a:srgbClr val="FFC000"/>
              </a:solidFill>
            </a:endParaRPr>
          </a:p>
        </p:txBody>
      </p:sp>
      <p:sp>
        <p:nvSpPr>
          <p:cNvPr id="3" name="Rectangle 2"/>
          <p:cNvSpPr/>
          <p:nvPr/>
        </p:nvSpPr>
        <p:spPr>
          <a:xfrm>
            <a:off x="352697" y="4637314"/>
            <a:ext cx="3174274" cy="1358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t>IRS</a:t>
            </a:r>
          </a:p>
        </p:txBody>
      </p:sp>
    </p:spTree>
    <p:extLst>
      <p:ext uri="{BB962C8B-B14F-4D97-AF65-F5344CB8AC3E}">
        <p14:creationId xmlns:p14="http://schemas.microsoft.com/office/powerpoint/2010/main" val="1325443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549" y="600278"/>
            <a:ext cx="11190514" cy="3785652"/>
          </a:xfrm>
          <a:prstGeom prst="rect">
            <a:avLst/>
          </a:prstGeom>
        </p:spPr>
        <p:txBody>
          <a:bodyPr wrap="square">
            <a:spAutoFit/>
          </a:bodyPr>
          <a:lstStyle/>
          <a:p>
            <a:r>
              <a:rPr lang="en-US" sz="4000" b="1" dirty="0">
                <a:solidFill>
                  <a:srgbClr val="FFC000"/>
                </a:solidFill>
              </a:rPr>
              <a:t>Which sentence correctly expresses an action that has relevance to the present</a:t>
            </a:r>
            <a:r>
              <a:rPr lang="en-US" sz="4000" b="1" dirty="0" smtClean="0">
                <a:solidFill>
                  <a:srgbClr val="FFC000"/>
                </a:solidFill>
              </a:rPr>
              <a:t>?</a:t>
            </a:r>
          </a:p>
          <a:p>
            <a:pPr marL="742950" indent="-742950">
              <a:buAutoNum type="alphaLcParenR"/>
            </a:pPr>
            <a:r>
              <a:rPr lang="en-US" sz="4000" b="1" dirty="0" smtClean="0"/>
              <a:t>She </a:t>
            </a:r>
            <a:r>
              <a:rPr lang="en-US" sz="4000" b="1" dirty="0"/>
              <a:t>has finished her homework, so she can go out</a:t>
            </a:r>
            <a:r>
              <a:rPr lang="en-US" sz="4000" b="1" dirty="0" smtClean="0"/>
              <a:t>.</a:t>
            </a:r>
          </a:p>
          <a:p>
            <a:r>
              <a:rPr lang="en-US" sz="4000" b="1" dirty="0" smtClean="0"/>
              <a:t>b</a:t>
            </a:r>
            <a:r>
              <a:rPr lang="en-US" sz="4000" b="1" dirty="0"/>
              <a:t>) She finished her homework yesterday</a:t>
            </a:r>
            <a:r>
              <a:rPr lang="en-US" sz="4000" b="1" dirty="0" smtClean="0"/>
              <a:t>.</a:t>
            </a:r>
          </a:p>
          <a:p>
            <a:r>
              <a:rPr lang="en-US" sz="4000" b="1" dirty="0" smtClean="0"/>
              <a:t>c</a:t>
            </a:r>
            <a:r>
              <a:rPr lang="en-US" sz="4000" b="1" dirty="0"/>
              <a:t>) She is finishing her homework right now.</a:t>
            </a:r>
          </a:p>
        </p:txBody>
      </p:sp>
    </p:spTree>
    <p:extLst>
      <p:ext uri="{BB962C8B-B14F-4D97-AF65-F5344CB8AC3E}">
        <p14:creationId xmlns:p14="http://schemas.microsoft.com/office/powerpoint/2010/main" val="2226630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421" y="934723"/>
            <a:ext cx="10955383" cy="3785652"/>
          </a:xfrm>
          <a:prstGeom prst="rect">
            <a:avLst/>
          </a:prstGeom>
        </p:spPr>
        <p:txBody>
          <a:bodyPr wrap="square">
            <a:spAutoFit/>
          </a:bodyPr>
          <a:lstStyle/>
          <a:p>
            <a:r>
              <a:rPr lang="en-US" sz="4000" b="1" dirty="0">
                <a:solidFill>
                  <a:srgbClr val="FFC000"/>
                </a:solidFill>
              </a:rPr>
              <a:t>Which of the following sentences correctly uses the present perfect tense for an action that has just occurred</a:t>
            </a:r>
            <a:r>
              <a:rPr lang="en-US" sz="4000" b="1" dirty="0" smtClean="0">
                <a:solidFill>
                  <a:srgbClr val="FFC000"/>
                </a:solidFill>
              </a:rPr>
              <a:t>?</a:t>
            </a:r>
          </a:p>
          <a:p>
            <a:pPr marL="742950" indent="-742950">
              <a:buAutoNum type="alphaLcParenR"/>
            </a:pPr>
            <a:r>
              <a:rPr lang="en-US" sz="4000" b="1" dirty="0" smtClean="0"/>
              <a:t>They </a:t>
            </a:r>
            <a:r>
              <a:rPr lang="en-US" sz="4000" b="1" dirty="0"/>
              <a:t>just left the party</a:t>
            </a:r>
            <a:r>
              <a:rPr lang="en-US" sz="4000" b="1" dirty="0" smtClean="0"/>
              <a:t>.</a:t>
            </a:r>
          </a:p>
          <a:p>
            <a:pPr marL="742950" indent="-742950">
              <a:buAutoNum type="alphaLcParenR"/>
            </a:pPr>
            <a:r>
              <a:rPr lang="en-US" sz="4000" b="1" dirty="0" smtClean="0"/>
              <a:t>b</a:t>
            </a:r>
            <a:r>
              <a:rPr lang="en-US" sz="4000" b="1" dirty="0"/>
              <a:t>) They have just left the party</a:t>
            </a:r>
            <a:r>
              <a:rPr lang="en-US" sz="4000" b="1" dirty="0" smtClean="0"/>
              <a:t>.</a:t>
            </a:r>
          </a:p>
          <a:p>
            <a:pPr marL="742950" indent="-742950">
              <a:buAutoNum type="alphaLcParenR"/>
            </a:pPr>
            <a:r>
              <a:rPr lang="en-US" sz="4000" b="1" dirty="0" smtClean="0"/>
              <a:t>c</a:t>
            </a:r>
            <a:r>
              <a:rPr lang="en-US" sz="4000" b="1" dirty="0"/>
              <a:t>) They leave the party.</a:t>
            </a:r>
          </a:p>
        </p:txBody>
      </p:sp>
    </p:spTree>
    <p:extLst>
      <p:ext uri="{BB962C8B-B14F-4D97-AF65-F5344CB8AC3E}">
        <p14:creationId xmlns:p14="http://schemas.microsoft.com/office/powerpoint/2010/main" val="2943211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240" y="568962"/>
            <a:ext cx="10210800" cy="3785652"/>
          </a:xfrm>
          <a:prstGeom prst="rect">
            <a:avLst/>
          </a:prstGeom>
        </p:spPr>
        <p:txBody>
          <a:bodyPr wrap="square">
            <a:spAutoFit/>
          </a:bodyPr>
          <a:lstStyle/>
          <a:p>
            <a:r>
              <a:rPr lang="en-US" sz="4000" b="1" dirty="0">
                <a:solidFill>
                  <a:srgbClr val="FFC000"/>
                </a:solidFill>
              </a:rPr>
              <a:t>Which of the following sentences correctly uses the present perfect tense to express a negative experience</a:t>
            </a:r>
            <a:r>
              <a:rPr lang="en-US" sz="4000" b="1" dirty="0" smtClean="0">
                <a:solidFill>
                  <a:srgbClr val="FFC000"/>
                </a:solidFill>
              </a:rPr>
              <a:t>?</a:t>
            </a:r>
          </a:p>
          <a:p>
            <a:pPr marL="742950" indent="-742950">
              <a:buAutoNum type="alphaLcParenR"/>
            </a:pPr>
            <a:r>
              <a:rPr lang="en-US" sz="4000" b="1" dirty="0" smtClean="0"/>
              <a:t>He </a:t>
            </a:r>
            <a:r>
              <a:rPr lang="en-US" sz="4000" b="1" dirty="0"/>
              <a:t>has never eaten sushi</a:t>
            </a:r>
            <a:r>
              <a:rPr lang="en-US" sz="4000" b="1" dirty="0" smtClean="0"/>
              <a:t>.</a:t>
            </a:r>
          </a:p>
          <a:p>
            <a:pPr marL="742950" indent="-742950">
              <a:buAutoNum type="alphaLcParenR"/>
            </a:pPr>
            <a:r>
              <a:rPr lang="en-US" sz="4000" b="1" dirty="0" smtClean="0"/>
              <a:t>He </a:t>
            </a:r>
            <a:r>
              <a:rPr lang="en-US" sz="4000" b="1" dirty="0"/>
              <a:t>never ate sushi</a:t>
            </a:r>
            <a:r>
              <a:rPr lang="en-US" sz="4000" b="1" dirty="0" smtClean="0"/>
              <a:t>.</a:t>
            </a:r>
          </a:p>
          <a:p>
            <a:pPr marL="742950" indent="-742950">
              <a:buAutoNum type="alphaLcParenR"/>
            </a:pPr>
            <a:r>
              <a:rPr lang="en-US" sz="4000" b="1" dirty="0" smtClean="0"/>
              <a:t>He </a:t>
            </a:r>
            <a:r>
              <a:rPr lang="en-US" sz="4000" b="1" dirty="0"/>
              <a:t>will never eat sushi.</a:t>
            </a:r>
          </a:p>
        </p:txBody>
      </p:sp>
    </p:spTree>
    <p:extLst>
      <p:ext uri="{BB962C8B-B14F-4D97-AF65-F5344CB8AC3E}">
        <p14:creationId xmlns:p14="http://schemas.microsoft.com/office/powerpoint/2010/main" val="456522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45008"/>
          </a:xfrm>
        </p:spPr>
        <p:txBody>
          <a:bodyPr/>
          <a:lstStyle/>
          <a:p>
            <a:r>
              <a:rPr lang="en-US" sz="6000" b="1" dirty="0" smtClean="0">
                <a:solidFill>
                  <a:srgbClr val="FFC000"/>
                </a:solidFill>
              </a:rPr>
              <a:t>Listening</a:t>
            </a:r>
            <a:r>
              <a:rPr lang="en-US" dirty="0" smtClean="0"/>
              <a:t> </a:t>
            </a:r>
            <a:endParaRPr lang="en-US" dirty="0"/>
          </a:p>
        </p:txBody>
      </p:sp>
      <p:sp>
        <p:nvSpPr>
          <p:cNvPr id="3" name="Rectangle 2">
            <a:hlinkClick r:id="rId2"/>
          </p:cNvPr>
          <p:cNvSpPr/>
          <p:nvPr/>
        </p:nvSpPr>
        <p:spPr>
          <a:xfrm>
            <a:off x="646111" y="4950823"/>
            <a:ext cx="10653260" cy="7445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4854" y="1685109"/>
            <a:ext cx="10653260" cy="2743200"/>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buFont typeface="+mj-lt"/>
              <a:buAutoNum type="arabicPeriod"/>
            </a:pPr>
            <a:r>
              <a:rPr lang="en-US" sz="4000" b="1" dirty="0" smtClean="0">
                <a:solidFill>
                  <a:schemeClr val="bg1"/>
                </a:solidFill>
              </a:rPr>
              <a:t>Read the questions and the options.</a:t>
            </a:r>
          </a:p>
          <a:p>
            <a:pPr marL="742950" indent="-742950">
              <a:buFont typeface="+mj-lt"/>
              <a:buAutoNum type="arabicPeriod"/>
            </a:pPr>
            <a:r>
              <a:rPr lang="en-US" sz="4000" b="1" dirty="0" smtClean="0">
                <a:solidFill>
                  <a:schemeClr val="bg1"/>
                </a:solidFill>
              </a:rPr>
              <a:t>Listen and choose the correct answers .</a:t>
            </a:r>
            <a:endParaRPr lang="en-US" sz="4000" b="1" dirty="0">
              <a:solidFill>
                <a:schemeClr val="bg1"/>
              </a:solidFill>
            </a:endParaRPr>
          </a:p>
        </p:txBody>
      </p:sp>
    </p:spTree>
    <p:extLst>
      <p:ext uri="{BB962C8B-B14F-4D97-AF65-F5344CB8AC3E}">
        <p14:creationId xmlns:p14="http://schemas.microsoft.com/office/powerpoint/2010/main" val="2652962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363" y="1680627"/>
            <a:ext cx="10470380" cy="2630116"/>
          </a:xfrm>
        </p:spPr>
        <p:txBody>
          <a:bodyPr/>
          <a:lstStyle/>
          <a:p>
            <a:r>
              <a:rPr lang="en-US" sz="5400" b="1" dirty="0">
                <a:solidFill>
                  <a:schemeClr val="tx1">
                    <a:lumMod val="95000"/>
                  </a:schemeClr>
                </a:solidFill>
              </a:rPr>
              <a:t>"Think of an unforgettable experience and share it with your </a:t>
            </a:r>
            <a:r>
              <a:rPr lang="en-US" sz="5400" b="1" dirty="0" smtClean="0">
                <a:solidFill>
                  <a:schemeClr val="tx1">
                    <a:lumMod val="95000"/>
                  </a:schemeClr>
                </a:solidFill>
              </a:rPr>
              <a:t>partner.</a:t>
            </a:r>
            <a:endParaRPr lang="en-US" sz="5400" b="1" dirty="0">
              <a:solidFill>
                <a:schemeClr val="tx1">
                  <a:lumMod val="95000"/>
                </a:schemeClr>
              </a:solidFill>
            </a:endParaRPr>
          </a:p>
        </p:txBody>
      </p:sp>
      <p:sp>
        <p:nvSpPr>
          <p:cNvPr id="3" name="Rectangle 2"/>
          <p:cNvSpPr/>
          <p:nvPr/>
        </p:nvSpPr>
        <p:spPr>
          <a:xfrm>
            <a:off x="731520" y="313509"/>
            <a:ext cx="5368834" cy="12279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Your Turn </a:t>
            </a:r>
            <a:endParaRPr lang="en-US" sz="5400" b="1" dirty="0"/>
          </a:p>
        </p:txBody>
      </p:sp>
    </p:spTree>
    <p:extLst>
      <p:ext uri="{BB962C8B-B14F-4D97-AF65-F5344CB8AC3E}">
        <p14:creationId xmlns:p14="http://schemas.microsoft.com/office/powerpoint/2010/main" val="30722364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Most Searched Thing on Google: 2023 Edi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6522450" y="3840481"/>
            <a:ext cx="3877490" cy="1988140"/>
          </a:xfrm>
          <a:prstGeom prst="rect">
            <a:avLst/>
          </a:prstGeom>
        </p:spPr>
      </p:pic>
      <p:sp>
        <p:nvSpPr>
          <p:cNvPr id="4" name="Rectangle 3"/>
          <p:cNvSpPr/>
          <p:nvPr/>
        </p:nvSpPr>
        <p:spPr>
          <a:xfrm>
            <a:off x="300446" y="679269"/>
            <a:ext cx="9757953" cy="2259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Have/has got </a:t>
            </a:r>
          </a:p>
          <a:p>
            <a:pPr algn="ctr"/>
            <a:r>
              <a:rPr lang="en-US" sz="4800" dirty="0" smtClean="0"/>
              <a:t>vs</a:t>
            </a:r>
            <a:endParaRPr lang="en-US" sz="4800" dirty="0"/>
          </a:p>
          <a:p>
            <a:pPr algn="ctr"/>
            <a:r>
              <a:rPr lang="en-US" sz="4800" dirty="0" smtClean="0"/>
              <a:t> have/has gotten </a:t>
            </a:r>
            <a:endParaRPr lang="en-US" sz="4800" dirty="0"/>
          </a:p>
        </p:txBody>
      </p:sp>
      <p:sp>
        <p:nvSpPr>
          <p:cNvPr id="5" name="Oval 4"/>
          <p:cNvSpPr/>
          <p:nvPr/>
        </p:nvSpPr>
        <p:spPr>
          <a:xfrm>
            <a:off x="10271760" y="391885"/>
            <a:ext cx="1920240" cy="19071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minute </a:t>
            </a:r>
            <a:endParaRPr lang="en-US" dirty="0"/>
          </a:p>
        </p:txBody>
      </p:sp>
    </p:spTree>
    <p:extLst>
      <p:ext uri="{BB962C8B-B14F-4D97-AF65-F5344CB8AC3E}">
        <p14:creationId xmlns:p14="http://schemas.microsoft.com/office/powerpoint/2010/main" val="34849386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Vectors | man with full stom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598" y="644116"/>
            <a:ext cx="5034649" cy="37711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92777" y="4676503"/>
            <a:ext cx="5033470" cy="1136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I have just eaten . </a:t>
            </a:r>
          </a:p>
        </p:txBody>
      </p:sp>
    </p:spTree>
    <p:extLst>
      <p:ext uri="{BB962C8B-B14F-4D97-AF65-F5344CB8AC3E}">
        <p14:creationId xmlns:p14="http://schemas.microsoft.com/office/powerpoint/2010/main" val="420421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roken arm wearing arm sling after accid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731521" y="293505"/>
            <a:ext cx="4293733" cy="4293733"/>
          </a:xfrm>
          <a:prstGeom prst="rect">
            <a:avLst/>
          </a:prstGeom>
        </p:spPr>
      </p:pic>
      <p:sp>
        <p:nvSpPr>
          <p:cNvPr id="4" name="Rectangle 3"/>
          <p:cNvSpPr/>
          <p:nvPr/>
        </p:nvSpPr>
        <p:spPr>
          <a:xfrm>
            <a:off x="731521" y="4794068"/>
            <a:ext cx="4637314" cy="1201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I have broken my arm.</a:t>
            </a:r>
          </a:p>
        </p:txBody>
      </p:sp>
    </p:spTree>
    <p:extLst>
      <p:ext uri="{BB962C8B-B14F-4D97-AF65-F5344CB8AC3E}">
        <p14:creationId xmlns:p14="http://schemas.microsoft.com/office/powerpoint/2010/main" val="1045537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28" y="169816"/>
            <a:ext cx="10392613" cy="1067530"/>
          </a:xfrm>
        </p:spPr>
        <p:txBody>
          <a:bodyPr/>
          <a:lstStyle/>
          <a:p>
            <a:r>
              <a:rPr lang="en-US" sz="4400" b="1" dirty="0" smtClean="0"/>
              <a:t>Listening activity </a:t>
            </a:r>
            <a:r>
              <a:rPr lang="en-US" sz="4400" b="1" dirty="0"/>
              <a:t>“ Differentiation </a:t>
            </a:r>
          </a:p>
        </p:txBody>
      </p:sp>
      <p:sp>
        <p:nvSpPr>
          <p:cNvPr id="3" name="Text Placeholder 2"/>
          <p:cNvSpPr>
            <a:spLocks noGrp="1"/>
          </p:cNvSpPr>
          <p:nvPr>
            <p:ph type="body" idx="1"/>
          </p:nvPr>
        </p:nvSpPr>
        <p:spPr>
          <a:xfrm>
            <a:off x="1998617" y="5858143"/>
            <a:ext cx="8608424" cy="607971"/>
          </a:xfrm>
        </p:spPr>
        <p:txBody>
          <a:bodyPr/>
          <a:lstStyle/>
          <a:p>
            <a:r>
              <a:rPr lang="en-US" dirty="0" smtClean="0">
                <a:hlinkClick r:id="rId2"/>
              </a:rPr>
              <a:t>https://www.youtube.com/watch?v=K36nmEfs5l4</a:t>
            </a:r>
            <a:endParaRPr lang="en-US" dirty="0"/>
          </a:p>
        </p:txBody>
      </p:sp>
      <p:sp>
        <p:nvSpPr>
          <p:cNvPr id="4" name="Rectangle 3"/>
          <p:cNvSpPr/>
          <p:nvPr/>
        </p:nvSpPr>
        <p:spPr>
          <a:xfrm>
            <a:off x="671628" y="1469573"/>
            <a:ext cx="4101737" cy="986244"/>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Students </a:t>
            </a:r>
            <a:r>
              <a:rPr lang="en-US" sz="4000" b="1" dirty="0" smtClean="0">
                <a:solidFill>
                  <a:schemeClr val="bg1"/>
                </a:solidFill>
              </a:rPr>
              <a:t>1+4 </a:t>
            </a:r>
            <a:endParaRPr lang="en-US" sz="4000" b="1" dirty="0">
              <a:solidFill>
                <a:schemeClr val="bg1"/>
              </a:solidFill>
            </a:endParaRPr>
          </a:p>
        </p:txBody>
      </p:sp>
      <p:sp>
        <p:nvSpPr>
          <p:cNvPr id="5" name="Rectangle 4"/>
          <p:cNvSpPr/>
          <p:nvPr/>
        </p:nvSpPr>
        <p:spPr>
          <a:xfrm>
            <a:off x="6171384" y="1534699"/>
            <a:ext cx="4297680" cy="986244"/>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Students </a:t>
            </a:r>
            <a:r>
              <a:rPr lang="en-US" sz="4000" b="1" dirty="0" smtClean="0">
                <a:solidFill>
                  <a:schemeClr val="bg1"/>
                </a:solidFill>
              </a:rPr>
              <a:t>2+3 </a:t>
            </a:r>
            <a:endParaRPr lang="en-US" sz="4000" b="1" dirty="0">
              <a:solidFill>
                <a:schemeClr val="bg1"/>
              </a:solidFill>
            </a:endParaRPr>
          </a:p>
        </p:txBody>
      </p:sp>
      <p:sp>
        <p:nvSpPr>
          <p:cNvPr id="6" name="TextBox 5"/>
          <p:cNvSpPr txBox="1"/>
          <p:nvPr/>
        </p:nvSpPr>
        <p:spPr>
          <a:xfrm>
            <a:off x="671628" y="2688044"/>
            <a:ext cx="10823686" cy="2800767"/>
          </a:xfrm>
          <a:prstGeom prst="rect">
            <a:avLst/>
          </a:prstGeom>
          <a:noFill/>
        </p:spPr>
        <p:txBody>
          <a:bodyPr wrap="square" rtlCol="0">
            <a:spAutoFit/>
          </a:bodyPr>
          <a:lstStyle/>
          <a:p>
            <a:r>
              <a:rPr lang="en-US" sz="4400" b="1" dirty="0"/>
              <a:t>1- Read the questions .</a:t>
            </a:r>
          </a:p>
          <a:p>
            <a:r>
              <a:rPr lang="en-US" sz="4400" b="1" dirty="0"/>
              <a:t>2- Listen and write the correct answers .</a:t>
            </a:r>
          </a:p>
          <a:p>
            <a:r>
              <a:rPr lang="en-US" sz="4400" b="1" dirty="0"/>
              <a:t>3- Check your answers with your partner.</a:t>
            </a:r>
          </a:p>
        </p:txBody>
      </p:sp>
    </p:spTree>
    <p:extLst>
      <p:ext uri="{BB962C8B-B14F-4D97-AF65-F5344CB8AC3E}">
        <p14:creationId xmlns:p14="http://schemas.microsoft.com/office/powerpoint/2010/main" val="19287917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606738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5BADA-2FCF-490F-AC7A-3035DDA24B11}"/>
              </a:ext>
            </a:extLst>
          </p:cNvPr>
          <p:cNvSpPr>
            <a:spLocks noGrp="1"/>
          </p:cNvSpPr>
          <p:nvPr>
            <p:ph type="title"/>
          </p:nvPr>
        </p:nvSpPr>
        <p:spPr>
          <a:xfrm>
            <a:off x="986353" y="1866848"/>
            <a:ext cx="10635033" cy="2311747"/>
          </a:xfrm>
        </p:spPr>
        <p:txBody>
          <a:bodyPr/>
          <a:lstStyle/>
          <a:p>
            <a:r>
              <a:rPr lang="en-US" sz="7200" b="1" dirty="0"/>
              <a:t>Formative Assessment </a:t>
            </a:r>
          </a:p>
        </p:txBody>
      </p:sp>
      <p:pic>
        <p:nvPicPr>
          <p:cNvPr id="3" name="Picture 2"/>
          <p:cNvPicPr>
            <a:picLocks noChangeAspect="1"/>
          </p:cNvPicPr>
          <p:nvPr/>
        </p:nvPicPr>
        <p:blipFill>
          <a:blip r:embed="rId2"/>
          <a:stretch>
            <a:fillRect/>
          </a:stretch>
        </p:blipFill>
        <p:spPr>
          <a:xfrm>
            <a:off x="739820" y="3402466"/>
            <a:ext cx="3988934" cy="3100660"/>
          </a:xfrm>
          <a:prstGeom prst="rect">
            <a:avLst/>
          </a:prstGeom>
        </p:spPr>
      </p:pic>
    </p:spTree>
    <p:extLst>
      <p:ext uri="{BB962C8B-B14F-4D97-AF65-F5344CB8AC3E}">
        <p14:creationId xmlns:p14="http://schemas.microsoft.com/office/powerpoint/2010/main" val="19731531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Mixed: present perfect of past simple? - Enjoy Englis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Present Perfect vs Simple pa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Past Simple VS Present Perfect - YouTub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2"/>
          <a:stretch>
            <a:fillRect/>
          </a:stretch>
        </p:blipFill>
        <p:spPr>
          <a:xfrm>
            <a:off x="307975" y="149352"/>
            <a:ext cx="11644539" cy="6520941"/>
          </a:xfrm>
          <a:prstGeom prst="rect">
            <a:avLst/>
          </a:prstGeom>
        </p:spPr>
      </p:pic>
      <p:sp>
        <p:nvSpPr>
          <p:cNvPr id="2" name="Rectangle 1"/>
          <p:cNvSpPr/>
          <p:nvPr/>
        </p:nvSpPr>
        <p:spPr>
          <a:xfrm>
            <a:off x="1841863" y="5669280"/>
            <a:ext cx="9862457" cy="1001013"/>
          </a:xfrm>
          <a:prstGeom prst="rect">
            <a:avLst/>
          </a:prstGeom>
          <a:solidFill>
            <a:schemeClr val="accent4">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Which sentence shows that Jack is no longer married</a:t>
            </a:r>
            <a:r>
              <a:rPr lang="en-US" b="1" dirty="0">
                <a:solidFill>
                  <a:schemeClr val="bg1"/>
                </a:solidFill>
              </a:rPr>
              <a:t>. </a:t>
            </a:r>
          </a:p>
        </p:txBody>
      </p:sp>
      <p:sp>
        <p:nvSpPr>
          <p:cNvPr id="3" name="Oval 2"/>
          <p:cNvSpPr/>
          <p:nvPr/>
        </p:nvSpPr>
        <p:spPr>
          <a:xfrm>
            <a:off x="8503920" y="6244046"/>
            <a:ext cx="1084217" cy="4262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343590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822" y="198393"/>
            <a:ext cx="11630297" cy="6542042"/>
          </a:xfrm>
          <a:prstGeom prst="rect">
            <a:avLst/>
          </a:prstGeom>
        </p:spPr>
      </p:pic>
    </p:spTree>
    <p:extLst>
      <p:ext uri="{BB962C8B-B14F-4D97-AF65-F5344CB8AC3E}">
        <p14:creationId xmlns:p14="http://schemas.microsoft.com/office/powerpoint/2010/main" val="3681841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288" y="1744620"/>
            <a:ext cx="11619911" cy="4832092"/>
          </a:xfrm>
          <a:prstGeom prst="rect">
            <a:avLst/>
          </a:prstGeom>
        </p:spPr>
        <p:txBody>
          <a:bodyPr wrap="square">
            <a:spAutoFit/>
          </a:bodyPr>
          <a:lstStyle/>
          <a:p>
            <a:pPr>
              <a:buFont typeface="Arial" panose="020B0604020202020204" pitchFamily="34" charset="0"/>
              <a:buChar char="•"/>
            </a:pPr>
            <a:r>
              <a:rPr lang="en-US" sz="4400" b="1" dirty="0">
                <a:solidFill>
                  <a:srgbClr val="FFC000"/>
                </a:solidFill>
              </a:rPr>
              <a:t>Question: Which sentence shows that the action is still ongoing?</a:t>
            </a:r>
          </a:p>
          <a:p>
            <a:endParaRPr lang="en-US" sz="4400" b="1" dirty="0">
              <a:solidFill>
                <a:srgbClr val="FFC000"/>
              </a:solidFill>
            </a:endParaRPr>
          </a:p>
          <a:p>
            <a:pPr>
              <a:buFont typeface="+mj-lt"/>
              <a:buAutoNum type="arabicPeriod"/>
            </a:pPr>
            <a:r>
              <a:rPr lang="en-US" sz="4400" b="1" dirty="0"/>
              <a:t>She worked at the company for five years.</a:t>
            </a:r>
            <a:endParaRPr lang="en-US" sz="4400" dirty="0"/>
          </a:p>
          <a:p>
            <a:pPr>
              <a:buFont typeface="+mj-lt"/>
              <a:buAutoNum type="arabicPeriod"/>
            </a:pPr>
            <a:r>
              <a:rPr lang="en-US" sz="4400" b="1" dirty="0"/>
              <a:t>She has worked at the company for five years.</a:t>
            </a:r>
            <a:endParaRPr lang="en-US" sz="4400" dirty="0"/>
          </a:p>
        </p:txBody>
      </p:sp>
    </p:spTree>
    <p:extLst>
      <p:ext uri="{BB962C8B-B14F-4D97-AF65-F5344CB8AC3E}">
        <p14:creationId xmlns:p14="http://schemas.microsoft.com/office/powerpoint/2010/main" val="21111744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1" noChangeArrowheads="1"/>
          </p:cNvSpPr>
          <p:nvPr>
            <p:ph type="title"/>
          </p:nvPr>
        </p:nvSpPr>
        <p:spPr bwMode="auto">
          <a:xfrm>
            <a:off x="265611" y="1043619"/>
            <a:ext cx="1177834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rgbClr val="FFC000"/>
                </a:solidFill>
                <a:effectLst/>
                <a:latin typeface="Arial" panose="020B0604020202020204" pitchFamily="34" charset="0"/>
              </a:rPr>
              <a:t> </a:t>
            </a:r>
            <a:r>
              <a:rPr kumimoji="0" lang="en-US" altLang="en-US" sz="4800" b="1" i="0" u="none" strike="noStrike" cap="none" normalizeH="0" baseline="0" dirty="0">
                <a:ln>
                  <a:noFill/>
                </a:ln>
                <a:solidFill>
                  <a:srgbClr val="FFC000"/>
                </a:solidFill>
                <a:effectLst/>
                <a:latin typeface="Arial" panose="020B0604020202020204" pitchFamily="34" charset="0"/>
              </a:rPr>
              <a:t>Question</a:t>
            </a:r>
            <a:r>
              <a:rPr kumimoji="0" lang="en-US" altLang="en-US" sz="4800" b="1" i="0" u="none" strike="noStrike" cap="none" normalizeH="0" dirty="0">
                <a:ln>
                  <a:noFill/>
                </a:ln>
                <a:solidFill>
                  <a:srgbClr val="FFC000"/>
                </a:solidFill>
                <a:effectLst/>
                <a:latin typeface="Arial" panose="020B0604020202020204" pitchFamily="34" charset="0"/>
              </a:rPr>
              <a:t> 2 : Which sentence shows that </a:t>
            </a:r>
            <a:r>
              <a:rPr lang="en-US" altLang="en-US" sz="4800" b="1" dirty="0">
                <a:solidFill>
                  <a:srgbClr val="FFC000"/>
                </a:solidFill>
                <a:latin typeface="Arial" panose="020B0604020202020204" pitchFamily="34" charset="0"/>
              </a:rPr>
              <a:t>the speaker doesn’t live in London anymore : </a:t>
            </a:r>
            <a:r>
              <a:rPr lang="en-US" altLang="en-US" sz="4800" b="1" dirty="0">
                <a:solidFill>
                  <a:schemeClr val="tx1"/>
                </a:solidFill>
                <a:latin typeface="Arial" panose="020B0604020202020204" pitchFamily="34" charset="0"/>
              </a:rPr>
              <a:t/>
            </a:r>
            <a:br>
              <a:rPr lang="en-US" altLang="en-US" sz="4800" b="1" dirty="0">
                <a:solidFill>
                  <a:schemeClr val="tx1"/>
                </a:solidFill>
                <a:latin typeface="Arial" panose="020B0604020202020204" pitchFamily="34" charset="0"/>
              </a:rPr>
            </a:br>
            <a:r>
              <a:rPr lang="en-US" altLang="en-US" sz="4800" b="1" dirty="0">
                <a:solidFill>
                  <a:schemeClr val="tx1"/>
                </a:solidFill>
                <a:latin typeface="Arial" panose="020B0604020202020204" pitchFamily="34" charset="0"/>
              </a:rPr>
              <a:t>1.  </a:t>
            </a:r>
            <a:r>
              <a:rPr kumimoji="0" lang="en-US" altLang="en-US" sz="4800" b="1" i="0" u="none" strike="noStrike" cap="none" normalizeH="0" baseline="0" dirty="0">
                <a:ln>
                  <a:noFill/>
                </a:ln>
                <a:solidFill>
                  <a:schemeClr val="tx1"/>
                </a:solidFill>
                <a:effectLst/>
                <a:latin typeface="Arial" panose="020B0604020202020204" pitchFamily="34" charset="0"/>
              </a:rPr>
              <a:t>I lived in London for three years.</a:t>
            </a:r>
            <a:br>
              <a:rPr kumimoji="0" lang="en-US" altLang="en-US" sz="4800" b="1" i="0" u="none" strike="noStrike" cap="none" normalizeH="0" baseline="0" dirty="0">
                <a:ln>
                  <a:noFill/>
                </a:ln>
                <a:solidFill>
                  <a:schemeClr val="tx1"/>
                </a:solidFill>
                <a:effectLst/>
                <a:latin typeface="Arial" panose="020B0604020202020204" pitchFamily="34" charset="0"/>
              </a:rPr>
            </a:br>
            <a:endParaRPr kumimoji="0" lang="en-US" altLang="en-US" sz="4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4800" b="1" i="0" u="none" strike="noStrike" cap="none" normalizeH="0" baseline="0" dirty="0">
                <a:ln>
                  <a:noFill/>
                </a:ln>
                <a:solidFill>
                  <a:schemeClr val="tx1"/>
                </a:solidFill>
                <a:effectLst/>
                <a:latin typeface="Arial" panose="020B0604020202020204" pitchFamily="34" charset="0"/>
              </a:rPr>
              <a:t>2. I have lived in London for three years.</a:t>
            </a:r>
            <a:r>
              <a:rPr kumimoji="0" lang="en-US" altLang="en-US" sz="4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3718628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238" y="1081091"/>
            <a:ext cx="11125201" cy="4955203"/>
          </a:xfrm>
          <a:prstGeom prst="rect">
            <a:avLst/>
          </a:prstGeom>
        </p:spPr>
        <p:txBody>
          <a:bodyPr wrap="square">
            <a:spAutoFit/>
          </a:bodyPr>
          <a:lstStyle/>
          <a:p>
            <a:r>
              <a:rPr lang="en-US" sz="4000" b="1" dirty="0">
                <a:solidFill>
                  <a:srgbClr val="FFC000"/>
                </a:solidFill>
              </a:rPr>
              <a:t>Question: Which sentence shows that the action might have relevance to the present?</a:t>
            </a:r>
          </a:p>
          <a:p>
            <a:endParaRPr lang="en-US" sz="4000" b="1" dirty="0"/>
          </a:p>
          <a:p>
            <a:pPr marL="742950" indent="-742950">
              <a:buAutoNum type="arabicPeriod"/>
            </a:pPr>
            <a:r>
              <a:rPr lang="en-US" sz="4000" b="1" dirty="0"/>
              <a:t>They studied French in school.</a:t>
            </a:r>
          </a:p>
          <a:p>
            <a:endParaRPr lang="en-US" sz="4000" b="1" dirty="0"/>
          </a:p>
          <a:p>
            <a:r>
              <a:rPr lang="en-US" sz="4000" b="1" dirty="0"/>
              <a:t>2. They have studied French in school.</a:t>
            </a:r>
          </a:p>
          <a:p>
            <a:endParaRPr lang="en-US" dirty="0"/>
          </a:p>
          <a:p>
            <a:endParaRPr lang="en-US" dirty="0"/>
          </a:p>
        </p:txBody>
      </p:sp>
    </p:spTree>
    <p:extLst>
      <p:ext uri="{BB962C8B-B14F-4D97-AF65-F5344CB8AC3E}">
        <p14:creationId xmlns:p14="http://schemas.microsoft.com/office/powerpoint/2010/main" val="271089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pic>
        <p:nvPicPr>
          <p:cNvPr id="601" name="Google Shape;601;p43"/>
          <p:cNvPicPr preferRelativeResize="0"/>
          <p:nvPr/>
        </p:nvPicPr>
        <p:blipFill>
          <a:blip r:embed="rId3">
            <a:alphaModFix/>
          </a:blip>
          <a:stretch>
            <a:fillRect/>
          </a:stretch>
        </p:blipFill>
        <p:spPr>
          <a:xfrm rot="-3227021" flipH="1">
            <a:off x="10367868" y="886584"/>
            <a:ext cx="1352899" cy="1412601"/>
          </a:xfrm>
          <a:prstGeom prst="rect">
            <a:avLst/>
          </a:prstGeom>
          <a:noFill/>
          <a:ln>
            <a:noFill/>
          </a:ln>
        </p:spPr>
      </p:pic>
      <p:sp>
        <p:nvSpPr>
          <p:cNvPr id="603" name="Google Shape;603;p43"/>
          <p:cNvSpPr txBox="1">
            <a:spLocks noGrp="1"/>
          </p:cNvSpPr>
          <p:nvPr>
            <p:ph type="title"/>
          </p:nvPr>
        </p:nvSpPr>
        <p:spPr>
          <a:xfrm>
            <a:off x="1167012" y="629821"/>
            <a:ext cx="10272000" cy="763600"/>
          </a:xfrm>
          <a:prstGeom prst="rect">
            <a:avLst/>
          </a:prstGeom>
        </p:spPr>
        <p:txBody>
          <a:bodyPr spcFirstLastPara="1" vert="horz" wrap="square" lIns="121900" tIns="121900" rIns="121900" bIns="121900" rtlCol="0" anchor="t" anchorCtr="0">
            <a:noAutofit/>
          </a:bodyPr>
          <a:lstStyle/>
          <a:p>
            <a:r>
              <a:rPr lang="en" b="1" dirty="0">
                <a:solidFill>
                  <a:schemeClr val="bg1"/>
                </a:solidFill>
              </a:rPr>
              <a:t>Feedback </a:t>
            </a:r>
            <a:endParaRPr b="1" dirty="0">
              <a:solidFill>
                <a:schemeClr val="bg1"/>
              </a:solidFill>
            </a:endParaRPr>
          </a:p>
        </p:txBody>
      </p:sp>
      <p:sp>
        <p:nvSpPr>
          <p:cNvPr id="604" name="Google Shape;604;p43"/>
          <p:cNvSpPr txBox="1">
            <a:spLocks noGrp="1"/>
          </p:cNvSpPr>
          <p:nvPr>
            <p:ph type="body" idx="1"/>
          </p:nvPr>
        </p:nvSpPr>
        <p:spPr>
          <a:xfrm>
            <a:off x="959999" y="1828800"/>
            <a:ext cx="9998947" cy="3860400"/>
          </a:xfrm>
          <a:prstGeom prst="rect">
            <a:avLst/>
          </a:prstGeom>
        </p:spPr>
        <p:txBody>
          <a:bodyPr spcFirstLastPara="1" vert="horz" wrap="square" lIns="121900" tIns="121900" rIns="121900" bIns="121900" rtlCol="0" anchor="t" anchorCtr="0">
            <a:noAutofit/>
          </a:bodyPr>
          <a:lstStyle/>
          <a:p>
            <a:pPr marL="0" indent="0">
              <a:buNone/>
            </a:pPr>
            <a:r>
              <a:rPr lang="en-US" sz="3733" b="1" dirty="0" smtClean="0">
                <a:solidFill>
                  <a:schemeClr val="bg1"/>
                </a:solidFill>
              </a:rPr>
              <a:t>2- </a:t>
            </a:r>
            <a:r>
              <a:rPr lang="en-US" sz="3733" b="1" dirty="0">
                <a:solidFill>
                  <a:schemeClr val="bg1"/>
                </a:solidFill>
              </a:rPr>
              <a:t>I know the difference in meaning when I use the present perfect instead of the past simple.</a:t>
            </a:r>
            <a:endParaRPr sz="3733" b="1" dirty="0">
              <a:solidFill>
                <a:schemeClr val="bg1"/>
              </a:solidFill>
            </a:endParaRPr>
          </a:p>
        </p:txBody>
      </p:sp>
      <p:pic>
        <p:nvPicPr>
          <p:cNvPr id="3" name="Picture 2"/>
          <p:cNvPicPr>
            <a:picLocks noChangeAspect="1"/>
          </p:cNvPicPr>
          <p:nvPr/>
        </p:nvPicPr>
        <p:blipFill>
          <a:blip r:embed="rId4"/>
          <a:stretch>
            <a:fillRect/>
          </a:stretch>
        </p:blipFill>
        <p:spPr>
          <a:xfrm>
            <a:off x="5959473" y="4100376"/>
            <a:ext cx="4791031" cy="189040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49" y="110832"/>
            <a:ext cx="5355816" cy="731874"/>
          </a:xfrm>
        </p:spPr>
        <p:txBody>
          <a:bodyPr/>
          <a:lstStyle/>
          <a:p>
            <a:r>
              <a:rPr lang="en-US" b="1" dirty="0" smtClean="0"/>
              <a:t>Differentiation </a:t>
            </a:r>
            <a:endParaRPr lang="en-US" b="1" dirty="0"/>
          </a:p>
        </p:txBody>
      </p:sp>
      <p:sp>
        <p:nvSpPr>
          <p:cNvPr id="8" name="Rectangle 7"/>
          <p:cNvSpPr/>
          <p:nvPr/>
        </p:nvSpPr>
        <p:spPr>
          <a:xfrm>
            <a:off x="274320" y="1040738"/>
            <a:ext cx="5734594" cy="2625634"/>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accent2"/>
                </a:solidFill>
              </a:rPr>
              <a:t>S1</a:t>
            </a:r>
            <a:r>
              <a:rPr lang="en-US" sz="2800" b="1" dirty="0" smtClean="0">
                <a:solidFill>
                  <a:schemeClr val="bg1"/>
                </a:solidFill>
              </a:rPr>
              <a:t>: You will be a news reporter .Write a report about one of the latest events using the present perfect tense . Add the past tense if needed.</a:t>
            </a:r>
            <a:endParaRPr lang="en-US" sz="2800" b="1" dirty="0">
              <a:solidFill>
                <a:schemeClr val="bg1"/>
              </a:solidFill>
            </a:endParaRPr>
          </a:p>
        </p:txBody>
      </p:sp>
      <p:sp>
        <p:nvSpPr>
          <p:cNvPr id="9" name="Rectangle 8"/>
          <p:cNvSpPr/>
          <p:nvPr/>
        </p:nvSpPr>
        <p:spPr>
          <a:xfrm>
            <a:off x="6409509" y="1040738"/>
            <a:ext cx="5460274" cy="2625634"/>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C000"/>
                </a:solidFill>
              </a:rPr>
              <a:t> S2</a:t>
            </a:r>
            <a:r>
              <a:rPr lang="en-US" sz="3200" b="1" dirty="0" smtClean="0">
                <a:solidFill>
                  <a:schemeClr val="bg1"/>
                </a:solidFill>
              </a:rPr>
              <a:t> : Read a letter and fill in the blanks with the correct forms of the verbs</a:t>
            </a:r>
            <a:endParaRPr lang="en-US" sz="3200" b="1" dirty="0">
              <a:solidFill>
                <a:schemeClr val="bg1"/>
              </a:solidFill>
            </a:endParaRPr>
          </a:p>
        </p:txBody>
      </p:sp>
      <p:sp>
        <p:nvSpPr>
          <p:cNvPr id="11" name="Rectangle 10"/>
          <p:cNvSpPr/>
          <p:nvPr/>
        </p:nvSpPr>
        <p:spPr>
          <a:xfrm>
            <a:off x="6409509" y="4023360"/>
            <a:ext cx="5460274" cy="2625634"/>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C000"/>
                </a:solidFill>
              </a:rPr>
              <a:t>S4</a:t>
            </a:r>
            <a:r>
              <a:rPr lang="en-US" sz="4400" b="1" dirty="0" smtClean="0">
                <a:solidFill>
                  <a:schemeClr val="bg1"/>
                </a:solidFill>
              </a:rPr>
              <a:t>: Choose the correct answer</a:t>
            </a:r>
            <a:endParaRPr lang="en-US" sz="4400" b="1" dirty="0">
              <a:solidFill>
                <a:schemeClr val="bg1"/>
              </a:solidFill>
            </a:endParaRPr>
          </a:p>
        </p:txBody>
      </p:sp>
      <p:sp>
        <p:nvSpPr>
          <p:cNvPr id="12" name="Rectangle 11"/>
          <p:cNvSpPr/>
          <p:nvPr/>
        </p:nvSpPr>
        <p:spPr>
          <a:xfrm>
            <a:off x="222090" y="4023360"/>
            <a:ext cx="5786823" cy="2625634"/>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bg1"/>
                </a:solidFill>
              </a:rPr>
              <a:t>  </a:t>
            </a:r>
            <a:r>
              <a:rPr lang="en-US" sz="2800" b="1" dirty="0" smtClean="0">
                <a:solidFill>
                  <a:srgbClr val="FFC000"/>
                </a:solidFill>
              </a:rPr>
              <a:t> S3</a:t>
            </a:r>
            <a:r>
              <a:rPr lang="en-US" sz="2800" b="1" dirty="0" smtClean="0">
                <a:solidFill>
                  <a:schemeClr val="bg1"/>
                </a:solidFill>
              </a:rPr>
              <a:t>: </a:t>
            </a:r>
            <a:r>
              <a:rPr lang="en-US" sz="2800" b="1" dirty="0">
                <a:solidFill>
                  <a:schemeClr val="bg1"/>
                </a:solidFill>
              </a:rPr>
              <a:t>Write a letter to your friend, tell her about the best experiences you have just had using the present </a:t>
            </a:r>
            <a:r>
              <a:rPr lang="en-US" sz="2800" b="1" dirty="0" smtClean="0">
                <a:solidFill>
                  <a:schemeClr val="bg1"/>
                </a:solidFill>
              </a:rPr>
              <a:t>perfect and the past simple tense. </a:t>
            </a:r>
            <a:endParaRPr lang="en-US" sz="2800" b="1" dirty="0">
              <a:solidFill>
                <a:schemeClr val="bg1"/>
              </a:solidFill>
            </a:endParaRPr>
          </a:p>
        </p:txBody>
      </p:sp>
    </p:spTree>
    <p:extLst>
      <p:ext uri="{BB962C8B-B14F-4D97-AF65-F5344CB8AC3E}">
        <p14:creationId xmlns:p14="http://schemas.microsoft.com/office/powerpoint/2010/main" val="34117763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751923" cy="5712951"/>
          </a:xfrm>
        </p:spPr>
        <p:txBody>
          <a:bodyPr/>
          <a:lstStyle/>
          <a:p>
            <a:r>
              <a:rPr lang="en-US" dirty="0"/>
              <a:t>Present perfect </a:t>
            </a:r>
            <a:br>
              <a:rPr lang="en-US" dirty="0"/>
            </a:br>
            <a:r>
              <a:rPr lang="en-US" dirty="0"/>
              <a:t/>
            </a:r>
            <a:br>
              <a:rPr lang="en-US" dirty="0"/>
            </a:br>
            <a:r>
              <a:rPr lang="en-US"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477" y="1231446"/>
            <a:ext cx="11265582" cy="5481236"/>
          </a:xfrm>
          <a:prstGeom prst="rect">
            <a:avLst/>
          </a:prstGeom>
        </p:spPr>
      </p:pic>
    </p:spTree>
    <p:extLst>
      <p:ext uri="{BB962C8B-B14F-4D97-AF65-F5344CB8AC3E}">
        <p14:creationId xmlns:p14="http://schemas.microsoft.com/office/powerpoint/2010/main" val="12943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502" y="1737360"/>
            <a:ext cx="11821887" cy="1436914"/>
          </a:xfrm>
          <a:prstGeom prst="rect">
            <a:avLst/>
          </a:prstGeom>
        </p:spPr>
      </p:pic>
      <p:sp>
        <p:nvSpPr>
          <p:cNvPr id="5" name="Oval 4"/>
          <p:cNvSpPr/>
          <p:nvPr/>
        </p:nvSpPr>
        <p:spPr>
          <a:xfrm>
            <a:off x="404949" y="404949"/>
            <a:ext cx="2704011" cy="1071154"/>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1+4</a:t>
            </a:r>
            <a:endParaRPr lang="en-US" sz="4400" b="1" dirty="0"/>
          </a:p>
        </p:txBody>
      </p:sp>
      <p:sp>
        <p:nvSpPr>
          <p:cNvPr id="6" name="Oval 5"/>
          <p:cNvSpPr/>
          <p:nvPr/>
        </p:nvSpPr>
        <p:spPr>
          <a:xfrm>
            <a:off x="404949" y="3539758"/>
            <a:ext cx="2704011" cy="1071154"/>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2+3</a:t>
            </a:r>
            <a:endParaRPr lang="en-US" sz="4400" b="1" dirty="0"/>
          </a:p>
        </p:txBody>
      </p:sp>
      <p:pic>
        <p:nvPicPr>
          <p:cNvPr id="7" name="Picture 6"/>
          <p:cNvPicPr>
            <a:picLocks noChangeAspect="1"/>
          </p:cNvPicPr>
          <p:nvPr/>
        </p:nvPicPr>
        <p:blipFill>
          <a:blip r:embed="rId3"/>
          <a:stretch>
            <a:fillRect/>
          </a:stretch>
        </p:blipFill>
        <p:spPr>
          <a:xfrm>
            <a:off x="230778" y="5046212"/>
            <a:ext cx="11534751" cy="1471600"/>
          </a:xfrm>
          <a:prstGeom prst="rect">
            <a:avLst/>
          </a:prstGeom>
        </p:spPr>
      </p:pic>
    </p:spTree>
    <p:extLst>
      <p:ext uri="{BB962C8B-B14F-4D97-AF65-F5344CB8AC3E}">
        <p14:creationId xmlns:p14="http://schemas.microsoft.com/office/powerpoint/2010/main" val="1882907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43" y="235130"/>
            <a:ext cx="11769633" cy="6439989"/>
          </a:xfrm>
          <a:prstGeom prst="rect">
            <a:avLst/>
          </a:prstGeom>
        </p:spPr>
      </p:pic>
      <p:sp>
        <p:nvSpPr>
          <p:cNvPr id="3" name="Rectangle 2">
            <a:extLst>
              <a:ext uri="{FF2B5EF4-FFF2-40B4-BE49-F238E27FC236}">
                <a16:creationId xmlns:a16="http://schemas.microsoft.com/office/drawing/2014/main" id="{F6A803B2-B362-4083-8C85-A090CA67950C}"/>
              </a:ext>
            </a:extLst>
          </p:cNvPr>
          <p:cNvSpPr/>
          <p:nvPr/>
        </p:nvSpPr>
        <p:spPr>
          <a:xfrm>
            <a:off x="287079" y="5486400"/>
            <a:ext cx="11525693" cy="956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11348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FCB0B5-8F68-4109-98C5-75F4086FC0FF}"/>
              </a:ext>
            </a:extLst>
          </p:cNvPr>
          <p:cNvPicPr>
            <a:picLocks noChangeAspect="1"/>
          </p:cNvPicPr>
          <p:nvPr/>
        </p:nvPicPr>
        <p:blipFill>
          <a:blip r:embed="rId2"/>
          <a:stretch>
            <a:fillRect/>
          </a:stretch>
        </p:blipFill>
        <p:spPr>
          <a:xfrm>
            <a:off x="606055" y="2892056"/>
            <a:ext cx="10620051" cy="1509823"/>
          </a:xfrm>
          <a:prstGeom prst="rect">
            <a:avLst/>
          </a:prstGeom>
        </p:spPr>
      </p:pic>
    </p:spTree>
    <p:extLst>
      <p:ext uri="{BB962C8B-B14F-4D97-AF65-F5344CB8AC3E}">
        <p14:creationId xmlns:p14="http://schemas.microsoft.com/office/powerpoint/2010/main" val="15699430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Formative Assessment </a:t>
            </a:r>
          </a:p>
        </p:txBody>
      </p:sp>
      <p:sp>
        <p:nvSpPr>
          <p:cNvPr id="4" name="Rectangle 3"/>
          <p:cNvSpPr/>
          <p:nvPr/>
        </p:nvSpPr>
        <p:spPr>
          <a:xfrm>
            <a:off x="410980" y="2071026"/>
            <a:ext cx="11345592" cy="3046988"/>
          </a:xfrm>
          <a:prstGeom prst="rect">
            <a:avLst/>
          </a:prstGeom>
        </p:spPr>
        <p:txBody>
          <a:bodyPr wrap="square">
            <a:spAutoFit/>
          </a:bodyPr>
          <a:lstStyle/>
          <a:p>
            <a:pPr>
              <a:buFont typeface="+mj-lt"/>
              <a:buAutoNum type="arabicPeriod"/>
            </a:pPr>
            <a:r>
              <a:rPr lang="en-US" sz="3200" b="1" dirty="0"/>
              <a:t>Mark</a:t>
            </a:r>
            <a:r>
              <a:rPr lang="en-US" sz="3200" dirty="0"/>
              <a:t> has _________ to Italy for a business trip. He’s still there.</a:t>
            </a:r>
          </a:p>
          <a:p>
            <a:pPr>
              <a:buFont typeface="+mj-lt"/>
              <a:buAutoNum type="arabicPeriod"/>
            </a:pPr>
            <a:r>
              <a:rPr lang="en-US" sz="3200" b="1" dirty="0"/>
              <a:t>Sarah</a:t>
            </a:r>
            <a:r>
              <a:rPr lang="en-US" sz="3200" dirty="0"/>
              <a:t> has ______ to the new coffee shop. She loved it!</a:t>
            </a:r>
          </a:p>
          <a:p>
            <a:pPr>
              <a:buFont typeface="+mj-lt"/>
              <a:buAutoNum type="arabicPeriod"/>
            </a:pPr>
            <a:r>
              <a:rPr lang="en-US" sz="3200" b="1" dirty="0"/>
              <a:t>The children</a:t>
            </a:r>
            <a:r>
              <a:rPr lang="en-US" sz="3200" dirty="0"/>
              <a:t> have ______ to the park, but they’ll be back soon.</a:t>
            </a:r>
          </a:p>
          <a:p>
            <a:pPr>
              <a:buFont typeface="+mj-lt"/>
              <a:buAutoNum type="arabicPeriod"/>
            </a:pPr>
            <a:r>
              <a:rPr lang="en-US" sz="3200" b="1" dirty="0"/>
              <a:t>I</a:t>
            </a:r>
            <a:r>
              <a:rPr lang="en-US" sz="3200" dirty="0"/>
              <a:t> have never ______ to Japan, but I would love to visit.</a:t>
            </a:r>
          </a:p>
        </p:txBody>
      </p:sp>
      <p:sp>
        <p:nvSpPr>
          <p:cNvPr id="5" name="Rectangle 4"/>
          <p:cNvSpPr/>
          <p:nvPr/>
        </p:nvSpPr>
        <p:spPr>
          <a:xfrm>
            <a:off x="2834640" y="2116183"/>
            <a:ext cx="1737360" cy="431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gone </a:t>
            </a:r>
          </a:p>
        </p:txBody>
      </p:sp>
      <p:sp>
        <p:nvSpPr>
          <p:cNvPr id="6" name="Rectangle 5"/>
          <p:cNvSpPr/>
          <p:nvPr/>
        </p:nvSpPr>
        <p:spPr>
          <a:xfrm>
            <a:off x="2834640" y="3174274"/>
            <a:ext cx="1201783" cy="420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been</a:t>
            </a:r>
          </a:p>
        </p:txBody>
      </p:sp>
      <p:sp>
        <p:nvSpPr>
          <p:cNvPr id="7" name="Rectangle 6"/>
          <p:cNvSpPr/>
          <p:nvPr/>
        </p:nvSpPr>
        <p:spPr>
          <a:xfrm>
            <a:off x="4480559" y="3594520"/>
            <a:ext cx="1175657" cy="45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gone</a:t>
            </a:r>
          </a:p>
        </p:txBody>
      </p:sp>
      <p:sp>
        <p:nvSpPr>
          <p:cNvPr id="8" name="Rectangle 7"/>
          <p:cNvSpPr/>
          <p:nvPr/>
        </p:nvSpPr>
        <p:spPr>
          <a:xfrm>
            <a:off x="3422469" y="4641783"/>
            <a:ext cx="118872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been</a:t>
            </a:r>
          </a:p>
        </p:txBody>
      </p:sp>
    </p:spTree>
    <p:extLst>
      <p:ext uri="{BB962C8B-B14F-4D97-AF65-F5344CB8AC3E}">
        <p14:creationId xmlns:p14="http://schemas.microsoft.com/office/powerpoint/2010/main" val="315230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pic>
        <p:nvPicPr>
          <p:cNvPr id="601" name="Google Shape;601;p43"/>
          <p:cNvPicPr preferRelativeResize="0"/>
          <p:nvPr/>
        </p:nvPicPr>
        <p:blipFill>
          <a:blip r:embed="rId3">
            <a:alphaModFix/>
          </a:blip>
          <a:stretch>
            <a:fillRect/>
          </a:stretch>
        </p:blipFill>
        <p:spPr>
          <a:xfrm rot="-3227021" flipH="1">
            <a:off x="10367868" y="886584"/>
            <a:ext cx="1352899" cy="1412601"/>
          </a:xfrm>
          <a:prstGeom prst="rect">
            <a:avLst/>
          </a:prstGeom>
          <a:noFill/>
          <a:ln>
            <a:noFill/>
          </a:ln>
        </p:spPr>
      </p:pic>
      <p:sp>
        <p:nvSpPr>
          <p:cNvPr id="603" name="Google Shape;603;p43"/>
          <p:cNvSpPr txBox="1">
            <a:spLocks noGrp="1"/>
          </p:cNvSpPr>
          <p:nvPr>
            <p:ph type="title"/>
          </p:nvPr>
        </p:nvSpPr>
        <p:spPr>
          <a:xfrm>
            <a:off x="1167012" y="629821"/>
            <a:ext cx="10272000" cy="763600"/>
          </a:xfrm>
          <a:prstGeom prst="rect">
            <a:avLst/>
          </a:prstGeom>
        </p:spPr>
        <p:txBody>
          <a:bodyPr spcFirstLastPara="1" vert="horz" wrap="square" lIns="121900" tIns="121900" rIns="121900" bIns="121900" rtlCol="0" anchor="t" anchorCtr="0">
            <a:noAutofit/>
          </a:bodyPr>
          <a:lstStyle/>
          <a:p>
            <a:r>
              <a:rPr lang="en" b="1" dirty="0">
                <a:solidFill>
                  <a:schemeClr val="bg1"/>
                </a:solidFill>
              </a:rPr>
              <a:t>Feedback </a:t>
            </a:r>
            <a:endParaRPr b="1" dirty="0">
              <a:solidFill>
                <a:schemeClr val="bg1"/>
              </a:solidFill>
            </a:endParaRPr>
          </a:p>
        </p:txBody>
      </p:sp>
      <p:sp>
        <p:nvSpPr>
          <p:cNvPr id="604" name="Google Shape;604;p43"/>
          <p:cNvSpPr txBox="1">
            <a:spLocks noGrp="1"/>
          </p:cNvSpPr>
          <p:nvPr>
            <p:ph type="body" idx="1"/>
          </p:nvPr>
        </p:nvSpPr>
        <p:spPr>
          <a:xfrm>
            <a:off x="959999" y="1828800"/>
            <a:ext cx="9998947" cy="3860400"/>
          </a:xfrm>
          <a:prstGeom prst="rect">
            <a:avLst/>
          </a:prstGeom>
        </p:spPr>
        <p:txBody>
          <a:bodyPr spcFirstLastPara="1" vert="horz" wrap="square" lIns="121900" tIns="121900" rIns="121900" bIns="121900" rtlCol="0" anchor="t" anchorCtr="0">
            <a:noAutofit/>
          </a:bodyPr>
          <a:lstStyle/>
          <a:p>
            <a:pPr marL="0" indent="0">
              <a:buNone/>
            </a:pPr>
            <a:r>
              <a:rPr lang="en-US" sz="3733" b="1" dirty="0">
                <a:solidFill>
                  <a:schemeClr val="bg1"/>
                </a:solidFill>
              </a:rPr>
              <a:t>1- I know how to structure a sentence using the present perfect .</a:t>
            </a:r>
          </a:p>
          <a:p>
            <a:pPr marL="0" indent="0">
              <a:buNone/>
            </a:pPr>
            <a:r>
              <a:rPr lang="en-US" sz="3733" b="1" dirty="0">
                <a:solidFill>
                  <a:schemeClr val="bg1"/>
                </a:solidFill>
              </a:rPr>
              <a:t>2- I know the difference between gone and been. </a:t>
            </a:r>
            <a:endParaRPr sz="3733" b="1" dirty="0">
              <a:solidFill>
                <a:schemeClr val="bg1"/>
              </a:solidFill>
            </a:endParaRPr>
          </a:p>
        </p:txBody>
      </p:sp>
      <p:pic>
        <p:nvPicPr>
          <p:cNvPr id="3" name="Picture 2"/>
          <p:cNvPicPr>
            <a:picLocks noChangeAspect="1"/>
          </p:cNvPicPr>
          <p:nvPr/>
        </p:nvPicPr>
        <p:blipFill>
          <a:blip r:embed="rId4"/>
          <a:stretch>
            <a:fillRect/>
          </a:stretch>
        </p:blipFill>
        <p:spPr>
          <a:xfrm>
            <a:off x="5959473" y="4100376"/>
            <a:ext cx="4791031" cy="1890405"/>
          </a:xfrm>
          <a:prstGeom prst="rect">
            <a:avLst/>
          </a:prstGeom>
        </p:spPr>
      </p:pic>
    </p:spTree>
    <p:extLst>
      <p:ext uri="{BB962C8B-B14F-4D97-AF65-F5344CB8AC3E}">
        <p14:creationId xmlns:p14="http://schemas.microsoft.com/office/powerpoint/2010/main" val="537841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BB395F-5B56-4082-A8EE-1070918DB1DC}"/>
              </a:ext>
            </a:extLst>
          </p:cNvPr>
          <p:cNvPicPr>
            <a:picLocks noChangeAspect="1"/>
          </p:cNvPicPr>
          <p:nvPr/>
        </p:nvPicPr>
        <p:blipFill>
          <a:blip r:embed="rId2"/>
          <a:stretch>
            <a:fillRect/>
          </a:stretch>
        </p:blipFill>
        <p:spPr>
          <a:xfrm>
            <a:off x="999460" y="726231"/>
            <a:ext cx="4190003" cy="5246719"/>
          </a:xfrm>
          <a:prstGeom prst="rect">
            <a:avLst/>
          </a:prstGeom>
        </p:spPr>
      </p:pic>
    </p:spTree>
    <p:extLst>
      <p:ext uri="{BB962C8B-B14F-4D97-AF65-F5344CB8AC3E}">
        <p14:creationId xmlns:p14="http://schemas.microsoft.com/office/powerpoint/2010/main" val="41035997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0" y="452717"/>
            <a:ext cx="11149649" cy="6091774"/>
          </a:xfrm>
        </p:spPr>
        <p:txBody>
          <a:bodyPr/>
          <a:lstStyle/>
          <a:p>
            <a:r>
              <a:rPr lang="en-US" dirty="0"/>
              <a:t>                                                                yet </a:t>
            </a:r>
            <a:br>
              <a:rPr lang="en-US" dirty="0"/>
            </a:br>
            <a:r>
              <a:rPr lang="en-US"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934" y="363518"/>
            <a:ext cx="9235141" cy="6270172"/>
          </a:xfrm>
          <a:prstGeom prst="rect">
            <a:avLst/>
          </a:prstGeom>
        </p:spPr>
      </p:pic>
      <p:sp>
        <p:nvSpPr>
          <p:cNvPr id="4" name="Rectangle 3"/>
          <p:cNvSpPr/>
          <p:nvPr/>
        </p:nvSpPr>
        <p:spPr>
          <a:xfrm>
            <a:off x="9692640" y="1632856"/>
            <a:ext cx="2409295" cy="38274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Comes at the end of a negative sentence “</a:t>
            </a:r>
          </a:p>
          <a:p>
            <a:pPr algn="ctr"/>
            <a:r>
              <a:rPr lang="en-US" dirty="0"/>
              <a:t>I haven't finished my homework yet </a:t>
            </a:r>
          </a:p>
          <a:p>
            <a:pPr algn="ctr"/>
            <a:r>
              <a:rPr lang="en-US" dirty="0"/>
              <a:t>+ at the end of </a:t>
            </a:r>
            <a:r>
              <a:rPr lang="en-US"/>
              <a:t>a question .</a:t>
            </a:r>
            <a:endParaRPr lang="en-US" dirty="0"/>
          </a:p>
        </p:txBody>
      </p:sp>
    </p:spTree>
    <p:extLst>
      <p:ext uri="{BB962C8B-B14F-4D97-AF65-F5344CB8AC3E}">
        <p14:creationId xmlns:p14="http://schemas.microsoft.com/office/powerpoint/2010/main" val="173598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282" y="0"/>
            <a:ext cx="9496697" cy="6858000"/>
          </a:xfrm>
          <a:prstGeom prst="rect">
            <a:avLst/>
          </a:prstGeom>
        </p:spPr>
      </p:pic>
      <p:sp>
        <p:nvSpPr>
          <p:cNvPr id="3" name="Down Arrow 2"/>
          <p:cNvSpPr/>
          <p:nvPr/>
        </p:nvSpPr>
        <p:spPr>
          <a:xfrm rot="7215575">
            <a:off x="10110489" y="5198534"/>
            <a:ext cx="916979" cy="16481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rot="6762411">
            <a:off x="4607940" y="5198534"/>
            <a:ext cx="916979" cy="16481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60810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Task 2 </a:t>
            </a:r>
          </a:p>
        </p:txBody>
      </p:sp>
      <p:sp>
        <p:nvSpPr>
          <p:cNvPr id="4" name="Text Placeholder 3"/>
          <p:cNvSpPr>
            <a:spLocks noGrp="1"/>
          </p:cNvSpPr>
          <p:nvPr>
            <p:ph type="body" sz="half" idx="2"/>
          </p:nvPr>
        </p:nvSpPr>
        <p:spPr/>
        <p:txBody>
          <a:bodyPr/>
          <a:lstStyle/>
          <a:p>
            <a:r>
              <a:rPr lang="en-US" dirty="0">
                <a:hlinkClick r:id="rId2"/>
              </a:rPr>
              <a:t>https://www.liveworksheets.com/ik34850rs</a:t>
            </a:r>
            <a:endParaRPr lang="en-US" dirty="0"/>
          </a:p>
        </p:txBody>
      </p:sp>
    </p:spTree>
    <p:extLst>
      <p:ext uri="{BB962C8B-B14F-4D97-AF65-F5344CB8AC3E}">
        <p14:creationId xmlns:p14="http://schemas.microsoft.com/office/powerpoint/2010/main" val="28799638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3FE91-E723-4A53-94A3-BFAD4EDA20E8}"/>
              </a:ext>
            </a:extLst>
          </p:cNvPr>
          <p:cNvSpPr>
            <a:spLocks noGrp="1"/>
          </p:cNvSpPr>
          <p:nvPr>
            <p:ph type="title"/>
          </p:nvPr>
        </p:nvSpPr>
        <p:spPr>
          <a:xfrm>
            <a:off x="444092" y="5486399"/>
            <a:ext cx="11081601" cy="949481"/>
          </a:xfrm>
        </p:spPr>
        <p:txBody>
          <a:bodyPr/>
          <a:lstStyle/>
          <a:p>
            <a:r>
              <a:rPr lang="en-US" sz="2400" dirty="0">
                <a:hlinkClick r:id="rId2"/>
              </a:rPr>
              <a:t>https://www.liveworksheets.com/w/en/english-second-language-esl/538007</a:t>
            </a:r>
            <a:endParaRPr lang="en-US" sz="2400" dirty="0"/>
          </a:p>
        </p:txBody>
      </p:sp>
      <p:sp>
        <p:nvSpPr>
          <p:cNvPr id="3" name="Rectangle 2">
            <a:extLst>
              <a:ext uri="{FF2B5EF4-FFF2-40B4-BE49-F238E27FC236}">
                <a16:creationId xmlns:a16="http://schemas.microsoft.com/office/drawing/2014/main" id="{E7B6E9F4-4826-42E4-AF9E-784A6E7DE45B}"/>
              </a:ext>
            </a:extLst>
          </p:cNvPr>
          <p:cNvSpPr/>
          <p:nvPr/>
        </p:nvSpPr>
        <p:spPr>
          <a:xfrm>
            <a:off x="251186" y="457200"/>
            <a:ext cx="8361187" cy="4646428"/>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indent="-685800">
              <a:buFont typeface="Arial" panose="020B0604020202020204" pitchFamily="34" charset="0"/>
              <a:buChar char="•"/>
            </a:pPr>
            <a:r>
              <a:rPr lang="en-US" sz="4800" b="1" dirty="0">
                <a:solidFill>
                  <a:schemeClr val="bg2">
                    <a:lumMod val="75000"/>
                  </a:schemeClr>
                </a:solidFill>
              </a:rPr>
              <a:t>Performance : Pai work .* </a:t>
            </a:r>
          </a:p>
          <a:p>
            <a:pPr marL="685800" indent="-685800">
              <a:buFont typeface="Arial" panose="020B0604020202020204" pitchFamily="34" charset="0"/>
              <a:buChar char="•"/>
            </a:pPr>
            <a:r>
              <a:rPr lang="en-US" sz="4800" b="1" dirty="0">
                <a:solidFill>
                  <a:schemeClr val="bg2">
                    <a:lumMod val="75000"/>
                  </a:schemeClr>
                </a:solidFill>
              </a:rPr>
              <a:t>Task : Choose since , for or yet .</a:t>
            </a:r>
          </a:p>
          <a:p>
            <a:pPr marL="685800" indent="-685800">
              <a:buFont typeface="Arial" panose="020B0604020202020204" pitchFamily="34" charset="0"/>
              <a:buChar char="•"/>
            </a:pPr>
            <a:r>
              <a:rPr lang="en-US" sz="4800" b="1" dirty="0">
                <a:solidFill>
                  <a:schemeClr val="bg2">
                    <a:lumMod val="75000"/>
                  </a:schemeClr>
                </a:solidFill>
              </a:rPr>
              <a:t>Time : 5 minutes .</a:t>
            </a:r>
          </a:p>
        </p:txBody>
      </p:sp>
      <p:pic>
        <p:nvPicPr>
          <p:cNvPr id="4" name="Picture 3">
            <a:extLst>
              <a:ext uri="{FF2B5EF4-FFF2-40B4-BE49-F238E27FC236}">
                <a16:creationId xmlns:a16="http://schemas.microsoft.com/office/drawing/2014/main" id="{2190BB74-6249-4E28-A91B-4A6A2B6B9A7E}"/>
              </a:ext>
            </a:extLst>
          </p:cNvPr>
          <p:cNvPicPr>
            <a:picLocks noChangeAspect="1"/>
          </p:cNvPicPr>
          <p:nvPr/>
        </p:nvPicPr>
        <p:blipFill>
          <a:blip r:embed="rId3"/>
          <a:stretch>
            <a:fillRect/>
          </a:stretch>
        </p:blipFill>
        <p:spPr>
          <a:xfrm>
            <a:off x="8768870" y="457199"/>
            <a:ext cx="3171944" cy="4561367"/>
          </a:xfrm>
          <a:prstGeom prst="rect">
            <a:avLst/>
          </a:prstGeom>
        </p:spPr>
      </p:pic>
    </p:spTree>
    <p:extLst>
      <p:ext uri="{BB962C8B-B14F-4D97-AF65-F5344CB8AC3E}">
        <p14:creationId xmlns:p14="http://schemas.microsoft.com/office/powerpoint/2010/main" val="21658353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295" y="1071155"/>
            <a:ext cx="9284017" cy="4715691"/>
          </a:xfrm>
          <a:prstGeom prst="rect">
            <a:avLst/>
          </a:prstGeom>
        </p:spPr>
      </p:pic>
    </p:spTree>
    <p:extLst>
      <p:ext uri="{BB962C8B-B14F-4D97-AF65-F5344CB8AC3E}">
        <p14:creationId xmlns:p14="http://schemas.microsoft.com/office/powerpoint/2010/main" val="1648675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530" y="2418807"/>
            <a:ext cx="10280469" cy="1653180"/>
          </a:xfrm>
        </p:spPr>
        <p:txBody>
          <a:bodyPr/>
          <a:lstStyle/>
          <a:p>
            <a:r>
              <a:rPr lang="en-US" sz="8800" b="1" dirty="0">
                <a:solidFill>
                  <a:srgbClr val="FFC000"/>
                </a:solidFill>
              </a:rPr>
              <a:t>Pre assessment </a:t>
            </a:r>
          </a:p>
        </p:txBody>
      </p:sp>
      <p:sp>
        <p:nvSpPr>
          <p:cNvPr id="3" name="Rectangle 2"/>
          <p:cNvSpPr/>
          <p:nvPr/>
        </p:nvSpPr>
        <p:spPr>
          <a:xfrm>
            <a:off x="352697" y="4637314"/>
            <a:ext cx="3174274" cy="1358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t>IRS</a:t>
            </a:r>
          </a:p>
        </p:txBody>
      </p:sp>
    </p:spTree>
    <p:extLst>
      <p:ext uri="{BB962C8B-B14F-4D97-AF65-F5344CB8AC3E}">
        <p14:creationId xmlns:p14="http://schemas.microsoft.com/office/powerpoint/2010/main" val="11803552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114" y="260644"/>
            <a:ext cx="11308080" cy="2246769"/>
          </a:xfrm>
          <a:prstGeom prst="rect">
            <a:avLst/>
          </a:prstGeom>
        </p:spPr>
        <p:txBody>
          <a:bodyPr wrap="square">
            <a:spAutoFit/>
          </a:bodyPr>
          <a:lstStyle/>
          <a:p>
            <a:r>
              <a:rPr lang="en-US" sz="2800" b="1" dirty="0"/>
              <a:t>Reporting News:</a:t>
            </a:r>
          </a:p>
          <a:p>
            <a:pPr>
              <a:buFont typeface="Arial" panose="020B0604020202020204" pitchFamily="34" charset="0"/>
              <a:buChar char="•"/>
            </a:pPr>
            <a:r>
              <a:rPr lang="en-US" sz="2800" b="1" dirty="0"/>
              <a:t>Journalists use the present perfect to introduce recent events that are still relevant.</a:t>
            </a:r>
          </a:p>
          <a:p>
            <a:pPr>
              <a:buFont typeface="Arial" panose="020B0604020202020204" pitchFamily="34" charset="0"/>
              <a:buChar char="•"/>
            </a:pPr>
            <a:r>
              <a:rPr lang="en-US" sz="2800" b="1" dirty="0"/>
              <a:t>Example: "Scientists have discovered a new planet in our solar system."</a:t>
            </a:r>
          </a:p>
        </p:txBody>
      </p:sp>
      <p:sp>
        <p:nvSpPr>
          <p:cNvPr id="3" name="Rectangle 2"/>
          <p:cNvSpPr/>
          <p:nvPr/>
        </p:nvSpPr>
        <p:spPr>
          <a:xfrm>
            <a:off x="370113" y="2643277"/>
            <a:ext cx="11308081" cy="1938992"/>
          </a:xfrm>
          <a:prstGeom prst="rect">
            <a:avLst/>
          </a:prstGeom>
        </p:spPr>
        <p:txBody>
          <a:bodyPr wrap="square">
            <a:spAutoFit/>
          </a:bodyPr>
          <a:lstStyle/>
          <a:p>
            <a:r>
              <a:rPr lang="en-US" sz="2400" b="1" dirty="0"/>
              <a:t>Travel Experiences:</a:t>
            </a:r>
          </a:p>
          <a:p>
            <a:pPr>
              <a:buFont typeface="Arial" panose="020B0604020202020204" pitchFamily="34" charset="0"/>
              <a:buChar char="•"/>
            </a:pPr>
            <a:r>
              <a:rPr lang="en-US" sz="2400" b="1" dirty="0"/>
              <a:t>People use the present perfect to describe places they have visited, focusing on the experience itself, which is still relevant.</a:t>
            </a:r>
          </a:p>
          <a:p>
            <a:pPr>
              <a:buFont typeface="Arial" panose="020B0604020202020204" pitchFamily="34" charset="0"/>
              <a:buChar char="•"/>
            </a:pPr>
            <a:r>
              <a:rPr lang="en-US" sz="2400" b="1" dirty="0"/>
              <a:t>Example: "I have been to Paris twice, and each time I discovered something new."</a:t>
            </a:r>
          </a:p>
        </p:txBody>
      </p:sp>
      <p:sp>
        <p:nvSpPr>
          <p:cNvPr id="4" name="Rectangle 3"/>
          <p:cNvSpPr/>
          <p:nvPr/>
        </p:nvSpPr>
        <p:spPr>
          <a:xfrm>
            <a:off x="265611" y="4718133"/>
            <a:ext cx="11595463" cy="1938992"/>
          </a:xfrm>
          <a:prstGeom prst="rect">
            <a:avLst/>
          </a:prstGeom>
        </p:spPr>
        <p:txBody>
          <a:bodyPr wrap="square">
            <a:spAutoFit/>
          </a:bodyPr>
          <a:lstStyle/>
          <a:p>
            <a:r>
              <a:rPr lang="en-US" sz="2400" b="1" dirty="0"/>
              <a:t>Personal Growth:</a:t>
            </a:r>
          </a:p>
          <a:p>
            <a:pPr>
              <a:buFont typeface="Arial" panose="020B0604020202020204" pitchFamily="34" charset="0"/>
              <a:buChar char="•"/>
            </a:pPr>
            <a:r>
              <a:rPr lang="en-US" sz="2400" b="1" dirty="0"/>
              <a:t>Individuals use the present perfect to discuss how they’ve changed or developed over time.</a:t>
            </a:r>
          </a:p>
          <a:p>
            <a:pPr>
              <a:buFont typeface="Arial" panose="020B0604020202020204" pitchFamily="34" charset="0"/>
              <a:buChar char="•"/>
            </a:pPr>
            <a:r>
              <a:rPr lang="en-US" sz="2400" b="1" dirty="0"/>
              <a:t>Example: "I have become more confident in public speaking since attending the course."</a:t>
            </a:r>
          </a:p>
        </p:txBody>
      </p:sp>
    </p:spTree>
    <p:extLst>
      <p:ext uri="{BB962C8B-B14F-4D97-AF65-F5344CB8AC3E}">
        <p14:creationId xmlns:p14="http://schemas.microsoft.com/office/powerpoint/2010/main" val="5791876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054" y="2190078"/>
            <a:ext cx="10601009" cy="1400530"/>
          </a:xfrm>
        </p:spPr>
        <p:txBody>
          <a:bodyPr/>
          <a:lstStyle/>
          <a:p>
            <a:r>
              <a:rPr lang="en-US" dirty="0">
                <a:hlinkClick r:id="rId2"/>
              </a:rPr>
              <a:t>https://learnenglish.britishcouncil.org/general-english/video-series/word-street/wots-jobs/jobs-scene-2-language-focus</a:t>
            </a:r>
            <a:endParaRPr lang="en-US" dirty="0"/>
          </a:p>
        </p:txBody>
      </p:sp>
    </p:spTree>
    <p:extLst>
      <p:ext uri="{BB962C8B-B14F-4D97-AF65-F5344CB8AC3E}">
        <p14:creationId xmlns:p14="http://schemas.microsoft.com/office/powerpoint/2010/main" val="2040612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555" y="5070568"/>
            <a:ext cx="11685834" cy="1291044"/>
          </a:xfrm>
        </p:spPr>
        <p:txBody>
          <a:bodyPr/>
          <a:lstStyle/>
          <a:p>
            <a:r>
              <a:rPr lang="en-US" sz="5400" b="1" dirty="0">
                <a:solidFill>
                  <a:srgbClr val="FFC000"/>
                </a:solidFill>
              </a:rPr>
              <a:t>1. Which sentence uses the present perfect correctly?</a:t>
            </a:r>
            <a:r>
              <a:rPr lang="en-US" sz="5400" dirty="0">
                <a:solidFill>
                  <a:schemeClr val="tx1"/>
                </a:solidFill>
              </a:rPr>
              <a:t/>
            </a:r>
            <a:br>
              <a:rPr lang="en-US" sz="5400" dirty="0">
                <a:solidFill>
                  <a:schemeClr val="tx1"/>
                </a:solidFill>
              </a:rPr>
            </a:br>
            <a:r>
              <a:rPr lang="en-US" sz="5400" b="1" dirty="0">
                <a:solidFill>
                  <a:schemeClr val="tx1"/>
                </a:solidFill>
              </a:rPr>
              <a:t>a) She has lived here for three years.</a:t>
            </a:r>
            <a:br>
              <a:rPr lang="en-US" sz="5400" b="1" dirty="0">
                <a:solidFill>
                  <a:schemeClr val="tx1"/>
                </a:solidFill>
              </a:rPr>
            </a:br>
            <a:r>
              <a:rPr lang="en-US" sz="5400" b="1" dirty="0">
                <a:solidFill>
                  <a:schemeClr val="tx1"/>
                </a:solidFill>
              </a:rPr>
              <a:t>b) She is living here for three years.</a:t>
            </a:r>
            <a:br>
              <a:rPr lang="en-US" sz="5400" b="1" dirty="0">
                <a:solidFill>
                  <a:schemeClr val="tx1"/>
                </a:solidFill>
              </a:rPr>
            </a:br>
            <a:r>
              <a:rPr lang="en-US" sz="5400" b="1" dirty="0">
                <a:solidFill>
                  <a:schemeClr val="tx1"/>
                </a:solidFill>
              </a:rPr>
              <a:t>c) She lived here for three years</a:t>
            </a:r>
            <a:r>
              <a:rPr lang="en-US" sz="5400" dirty="0">
                <a:solidFill>
                  <a:schemeClr val="tx1"/>
                </a:solidFill>
              </a:rPr>
              <a:t>.</a:t>
            </a:r>
          </a:p>
        </p:txBody>
      </p:sp>
    </p:spTree>
    <p:extLst>
      <p:ext uri="{BB962C8B-B14F-4D97-AF65-F5344CB8AC3E}">
        <p14:creationId xmlns:p14="http://schemas.microsoft.com/office/powerpoint/2010/main" val="2027497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737" y="1175044"/>
            <a:ext cx="11595463" cy="4524315"/>
          </a:xfrm>
          <a:prstGeom prst="rect">
            <a:avLst/>
          </a:prstGeom>
        </p:spPr>
        <p:txBody>
          <a:bodyPr wrap="square">
            <a:spAutoFit/>
          </a:bodyPr>
          <a:lstStyle/>
          <a:p>
            <a:r>
              <a:rPr lang="en-US" sz="4800" b="1" dirty="0">
                <a:solidFill>
                  <a:srgbClr val="FFC000"/>
                </a:solidFill>
              </a:rPr>
              <a:t>2.Which sentence talks about an action that started in the past and is still continuing?</a:t>
            </a:r>
            <a:r>
              <a:rPr lang="en-US" sz="4800" b="1" dirty="0"/>
              <a:t/>
            </a:r>
            <a:br>
              <a:rPr lang="en-US" sz="4800" b="1" dirty="0"/>
            </a:br>
            <a:r>
              <a:rPr lang="en-US" sz="4800" b="1" dirty="0"/>
              <a:t>a) I have known her since high school.</a:t>
            </a:r>
            <a:br>
              <a:rPr lang="en-US" sz="4800" b="1" dirty="0"/>
            </a:br>
            <a:r>
              <a:rPr lang="en-US" sz="4800" b="1" dirty="0"/>
              <a:t>b) I knew her since high school.</a:t>
            </a:r>
            <a:br>
              <a:rPr lang="en-US" sz="4800" b="1" dirty="0"/>
            </a:br>
            <a:r>
              <a:rPr lang="en-US" sz="4800" b="1" dirty="0"/>
              <a:t>c) I know her since high school.</a:t>
            </a:r>
          </a:p>
        </p:txBody>
      </p:sp>
    </p:spTree>
    <p:extLst>
      <p:ext uri="{BB962C8B-B14F-4D97-AF65-F5344CB8AC3E}">
        <p14:creationId xmlns:p14="http://schemas.microsoft.com/office/powerpoint/2010/main" val="834198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926" y="1370986"/>
            <a:ext cx="11451771" cy="4524315"/>
          </a:xfrm>
          <a:prstGeom prst="rect">
            <a:avLst/>
          </a:prstGeom>
        </p:spPr>
        <p:txBody>
          <a:bodyPr wrap="square">
            <a:spAutoFit/>
          </a:bodyPr>
          <a:lstStyle/>
          <a:p>
            <a:r>
              <a:rPr lang="en-US" sz="4800" b="1" dirty="0">
                <a:solidFill>
                  <a:srgbClr val="FFC000"/>
                </a:solidFill>
              </a:rPr>
              <a:t>3. Which sentence correctly uses the present perfect with "since"?</a:t>
            </a:r>
            <a:br>
              <a:rPr lang="en-US" sz="4800" b="1" dirty="0">
                <a:solidFill>
                  <a:srgbClr val="FFC000"/>
                </a:solidFill>
              </a:rPr>
            </a:br>
            <a:r>
              <a:rPr lang="en-US" sz="4800" b="1" dirty="0"/>
              <a:t>a) She has worked here since 2018.</a:t>
            </a:r>
            <a:br>
              <a:rPr lang="en-US" sz="4800" b="1" dirty="0"/>
            </a:br>
            <a:r>
              <a:rPr lang="en-US" sz="4800" b="1" dirty="0"/>
              <a:t>b) She worked here since 2018.</a:t>
            </a:r>
            <a:br>
              <a:rPr lang="en-US" sz="4800" b="1" dirty="0"/>
            </a:br>
            <a:r>
              <a:rPr lang="en-US" sz="4800" b="1" dirty="0"/>
              <a:t>c) She has been working here for 2018.</a:t>
            </a:r>
          </a:p>
        </p:txBody>
      </p:sp>
    </p:spTree>
    <p:extLst>
      <p:ext uri="{BB962C8B-B14F-4D97-AF65-F5344CB8AC3E}">
        <p14:creationId xmlns:p14="http://schemas.microsoft.com/office/powerpoint/2010/main" val="2724080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113" y="1201171"/>
            <a:ext cx="11517087" cy="4154984"/>
          </a:xfrm>
          <a:prstGeom prst="rect">
            <a:avLst/>
          </a:prstGeom>
        </p:spPr>
        <p:txBody>
          <a:bodyPr wrap="square">
            <a:spAutoFit/>
          </a:bodyPr>
          <a:lstStyle/>
          <a:p>
            <a:r>
              <a:rPr lang="en-US" sz="4400" b="1" dirty="0">
                <a:solidFill>
                  <a:srgbClr val="FFC000"/>
                </a:solidFill>
              </a:rPr>
              <a:t>4. Which sentence correctly uses the present perfect with "for"?</a:t>
            </a:r>
            <a:r>
              <a:rPr lang="en-US" sz="4400" b="1" dirty="0"/>
              <a:t/>
            </a:r>
            <a:br>
              <a:rPr lang="en-US" sz="4400" b="1" dirty="0"/>
            </a:br>
            <a:r>
              <a:rPr lang="en-US" sz="4400" b="1" dirty="0"/>
              <a:t>a) They have lived in Paris since five years.</a:t>
            </a:r>
            <a:br>
              <a:rPr lang="en-US" sz="4400" b="1" dirty="0"/>
            </a:br>
            <a:r>
              <a:rPr lang="en-US" sz="4400" b="1" dirty="0"/>
              <a:t>b) They have lived in Paris for five years.</a:t>
            </a:r>
            <a:br>
              <a:rPr lang="en-US" sz="4400" b="1" dirty="0"/>
            </a:br>
            <a:r>
              <a:rPr lang="en-US" sz="4400" b="1" dirty="0"/>
              <a:t>c) They lived in Paris for five years.</a:t>
            </a:r>
          </a:p>
        </p:txBody>
      </p:sp>
    </p:spTree>
    <p:extLst>
      <p:ext uri="{BB962C8B-B14F-4D97-AF65-F5344CB8AC3E}">
        <p14:creationId xmlns:p14="http://schemas.microsoft.com/office/powerpoint/2010/main" val="33877258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1488</TotalTime>
  <Words>1183</Words>
  <Application>Microsoft Office PowerPoint</Application>
  <PresentationFormat>Widescreen</PresentationFormat>
  <Paragraphs>151</Paragraphs>
  <Slides>51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Century Gothic</vt:lpstr>
      <vt:lpstr>Open Sans</vt:lpstr>
      <vt:lpstr>Wingdings 3</vt:lpstr>
      <vt:lpstr>Ion</vt:lpstr>
      <vt:lpstr>PowerPoint Presentation</vt:lpstr>
      <vt:lpstr>Present Perfect  Lesson’s Objectives :   </vt:lpstr>
      <vt:lpstr>Listening activity “ Differentiation </vt:lpstr>
      <vt:lpstr>PowerPoint Presentation</vt:lpstr>
      <vt:lpstr>Pre assessment </vt:lpstr>
      <vt:lpstr>1. Which sentence uses the present perfect correctly? a) She has lived here for three years. b) She is living here for three years. c) She lived here for three years.</vt:lpstr>
      <vt:lpstr>PowerPoint Presentation</vt:lpstr>
      <vt:lpstr>PowerPoint Presentation</vt:lpstr>
      <vt:lpstr>PowerPoint Presentation</vt:lpstr>
      <vt:lpstr>Why is learning tenses important ?</vt:lpstr>
      <vt:lpstr>Present Perfect :  Subject +has/have+v3</vt:lpstr>
      <vt:lpstr>1. Read the sentences . 2. Discuss the guided questions with your partner .  3. Based on your answers, try to figure out why we use the present perfect tense in these sentences. </vt:lpstr>
      <vt:lpstr>PowerPoint Presentation</vt:lpstr>
      <vt:lpstr>PowerPoint Presentation</vt:lpstr>
      <vt:lpstr>PowerPoint Presentation</vt:lpstr>
      <vt:lpstr>PowerPoint Presentation</vt:lpstr>
      <vt:lpstr>PowerPoint Presentation</vt:lpstr>
      <vt:lpstr>Feedback </vt:lpstr>
      <vt:lpstr>Sentence Structure </vt:lpstr>
      <vt:lpstr>Outcome 2 : Students will be able to recognize the difference in meaning between the past simple tense and the present perfect tense, explaining how each tense conveys different aspects of time and experience.</vt:lpstr>
      <vt:lpstr>Pre assessment </vt:lpstr>
      <vt:lpstr>PowerPoint Presentation</vt:lpstr>
      <vt:lpstr>PowerPoint Presentation</vt:lpstr>
      <vt:lpstr>PowerPoint Presentation</vt:lpstr>
      <vt:lpstr>Listening </vt:lpstr>
      <vt:lpstr>"Think of an unforgettable experience and share it with your partner.</vt:lpstr>
      <vt:lpstr>PowerPoint Presentation</vt:lpstr>
      <vt:lpstr>PowerPoint Presentation</vt:lpstr>
      <vt:lpstr>PowerPoint Presentation</vt:lpstr>
      <vt:lpstr>PowerPoint Presentation</vt:lpstr>
      <vt:lpstr>Formative Assessment </vt:lpstr>
      <vt:lpstr>PowerPoint Presentation</vt:lpstr>
      <vt:lpstr>PowerPoint Presentation</vt:lpstr>
      <vt:lpstr>PowerPoint Presentation</vt:lpstr>
      <vt:lpstr> Question 2 : Which sentence shows that the speaker doesn’t live in London anymore :  1.  I lived in London for three years.  2. I have lived in London for three years. </vt:lpstr>
      <vt:lpstr>PowerPoint Presentation</vt:lpstr>
      <vt:lpstr>Feedback </vt:lpstr>
      <vt:lpstr>Differentiation </vt:lpstr>
      <vt:lpstr>Present perfect    </vt:lpstr>
      <vt:lpstr>PowerPoint Presentation</vt:lpstr>
      <vt:lpstr>PowerPoint Presentation</vt:lpstr>
      <vt:lpstr>Formative Assessment </vt:lpstr>
      <vt:lpstr>Feedback </vt:lpstr>
      <vt:lpstr>PowerPoint Presentation</vt:lpstr>
      <vt:lpstr>                                                                yet                                                                </vt:lpstr>
      <vt:lpstr>PowerPoint Presentation</vt:lpstr>
      <vt:lpstr>Task 2 </vt:lpstr>
      <vt:lpstr>https://www.liveworksheets.com/w/en/english-second-language-esl/538007</vt:lpstr>
      <vt:lpstr>PowerPoint Presentation</vt:lpstr>
      <vt:lpstr>PowerPoint Presentation</vt:lpstr>
      <vt:lpstr>https://learnenglish.britishcouncil.org/general-english/video-series/word-street/wots-jobs/jobs-scene-2-language-focus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 Perfect  Lesson’s Objectives :</dc:title>
  <dc:creator>User</dc:creator>
  <cp:lastModifiedBy>Maies Awad</cp:lastModifiedBy>
  <cp:revision>65</cp:revision>
  <dcterms:created xsi:type="dcterms:W3CDTF">2020-10-06T12:20:36Z</dcterms:created>
  <dcterms:modified xsi:type="dcterms:W3CDTF">2025-10-19T19:50:52Z</dcterms:modified>
</cp:coreProperties>
</file>