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type="screen16x9" cy="51435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ABC9"/>
    <a:srgbClr val="FF66CC"/>
    <a:srgbClr val="9900CC"/>
    <a:srgbClr val="FF9900"/>
    <a:srgbClr val="00320A"/>
    <a:srgbClr val="FF8001"/>
    <a:srgbClr val="FFFF21"/>
    <a:srgbClr val="5EEC3C"/>
    <a:srgbClr val="FFDC47"/>
    <a:srgbClr val="D99B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customXml" Target="../customXml/item1.xml"/><Relationship Id="rId34" Type="http://schemas.openxmlformats.org/officeDocument/2006/relationships/customXmlProps" Target="../customXml/itemProps1.xml"/><Relationship Id="rId3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E683C1C-6FE1-4AAE-9DE5-C7B36993743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71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2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222C2DF-B84A-4493-B7B6-581C91FBAC2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algn="l" indent="0" marL="0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algn="ctr" indent="0" marL="3429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685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0287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17145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057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24003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 flipH="1">
            <a:off x="6171009" y="6350"/>
            <a:ext cx="2857500" cy="2857500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16"/>
          <p:cNvCxnSpPr>
            <a:cxnSpLocks/>
          </p:cNvCxnSpPr>
          <p:nvPr/>
        </p:nvCxnSpPr>
        <p:spPr>
          <a:xfrm flipH="1">
            <a:off x="4581128" y="68659"/>
            <a:ext cx="4560491" cy="4560491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18"/>
          <p:cNvCxnSpPr>
            <a:cxnSpLocks/>
          </p:cNvCxnSpPr>
          <p:nvPr/>
        </p:nvCxnSpPr>
        <p:spPr>
          <a:xfrm flipH="1">
            <a:off x="5426869" y="171450"/>
            <a:ext cx="3714750" cy="3714750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0"/>
          <p:cNvCxnSpPr>
            <a:cxnSpLocks/>
          </p:cNvCxnSpPr>
          <p:nvPr/>
        </p:nvCxnSpPr>
        <p:spPr>
          <a:xfrm flipH="1">
            <a:off x="5501878" y="24209"/>
            <a:ext cx="3639742" cy="3639742"/>
          </a:xfrm>
          <a:prstGeom prst="line"/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22"/>
          <p:cNvCxnSpPr>
            <a:cxnSpLocks/>
          </p:cNvCxnSpPr>
          <p:nvPr/>
        </p:nvCxnSpPr>
        <p:spPr>
          <a:xfrm flipH="1">
            <a:off x="5884070" y="457201"/>
            <a:ext cx="3257549" cy="3257549"/>
          </a:xfrm>
          <a:prstGeom prst="line"/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7" name="Picture Placeholder 2"/>
          <p:cNvSpPr>
            <a:spLocks noChangeAspect="1" noGrp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200"/>
            </a:lvl1pPr>
            <a:lvl2pPr indent="0" marL="342900">
              <a:buNone/>
              <a:defRPr sz="1200"/>
            </a:lvl2pPr>
            <a:lvl3pPr indent="0" marL="685800">
              <a:buNone/>
              <a:defRPr sz="1200"/>
            </a:lvl3pPr>
            <a:lvl4pPr indent="0" marL="1028700">
              <a:buNone/>
              <a:defRPr sz="1200"/>
            </a:lvl4pPr>
            <a:lvl5pPr indent="0" marL="1371600">
              <a:buNone/>
              <a:defRPr sz="1200"/>
            </a:lvl5pPr>
            <a:lvl6pPr indent="0" marL="1714500">
              <a:buNone/>
              <a:defRPr sz="1200"/>
            </a:lvl6pPr>
            <a:lvl7pPr indent="0" marL="2057400">
              <a:buNone/>
              <a:defRPr sz="1200"/>
            </a:lvl7pPr>
            <a:lvl8pPr indent="0" marL="2400300">
              <a:buNone/>
              <a:defRPr sz="1200"/>
            </a:lvl8pPr>
            <a:lvl9pPr indent="0" marL="274320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8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indent="0" marL="0">
              <a:buFontTx/>
              <a:buNone/>
              <a:defRPr sz="1200"/>
            </a:lvl1pPr>
            <a:lvl2pPr indent="0" marL="342900">
              <a:buFontTx/>
              <a:buNone/>
            </a:lvl2pPr>
            <a:lvl3pPr indent="0" marL="685800">
              <a:buFontTx/>
              <a:buNone/>
            </a:lvl3pPr>
            <a:lvl4pPr indent="0" marL="1028700">
              <a:buFontTx/>
              <a:buNone/>
            </a:lvl4pPr>
            <a:lvl5pPr indent="0" marL="13716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b="0" cap="all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algn="l" indent="0" marL="0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b="0" cap="all"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indent="0" marL="0">
              <a:buFontTx/>
              <a:buNone/>
            </a:lvl1pPr>
            <a:lvl2pPr indent="0" marL="342900">
              <a:buFontTx/>
              <a:buNone/>
            </a:lvl2pPr>
            <a:lvl3pPr indent="0" marL="685800">
              <a:buFontTx/>
              <a:buNone/>
            </a:lvl3pPr>
            <a:lvl4pPr indent="0" marL="1028700">
              <a:buFontTx/>
              <a:buNone/>
            </a:lvl4pPr>
            <a:lvl5pPr indent="0" marL="13716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algn="l" indent="0" marL="0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sp>
        <p:nvSpPr>
          <p:cNvPr id="1048684" name="TextBox 13"/>
          <p:cNvSpPr txBox="1"/>
          <p:nvPr/>
        </p:nvSpPr>
        <p:spPr>
          <a:xfrm>
            <a:off x="398859" y="609167"/>
            <a:ext cx="457200" cy="438582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lvl="0"/>
            <a:r>
              <a:rPr dirty="0" sz="6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5" name="TextBox 14"/>
          <p:cNvSpPr txBox="1"/>
          <p:nvPr/>
        </p:nvSpPr>
        <p:spPr>
          <a:xfrm>
            <a:off x="7714059" y="2076451"/>
            <a:ext cx="457200" cy="438582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algn="r" lvl="0"/>
            <a:r>
              <a:rPr dirty="0" sz="6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b="0" cap="all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algn="l" indent="0" marL="0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b="0" cap="all"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18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algn="l" indent="0" marL="0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sp>
        <p:nvSpPr>
          <p:cNvPr id="1048704" name="TextBox 10"/>
          <p:cNvSpPr txBox="1"/>
          <p:nvPr/>
        </p:nvSpPr>
        <p:spPr>
          <a:xfrm>
            <a:off x="398859" y="609167"/>
            <a:ext cx="457200" cy="438582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lvl="0"/>
            <a:r>
              <a:rPr dirty="0" sz="6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5" name="TextBox 11"/>
          <p:cNvSpPr txBox="1"/>
          <p:nvPr/>
        </p:nvSpPr>
        <p:spPr>
          <a:xfrm>
            <a:off x="7714059" y="2076451"/>
            <a:ext cx="457200" cy="438582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algn="r" lvl="0"/>
            <a:r>
              <a:rPr dirty="0" sz="6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18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algn="l" indent="0" marL="0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pic>
        <p:nvPicPr>
          <p:cNvPr id="2097165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 bwMode="auto">
          <a:xfrm>
            <a:off x="3655770" y="3946095"/>
            <a:ext cx="1294032" cy="465853"/>
          </a:xfrm>
          <a:prstGeom prst="rect"/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b="0" cap="all" sz="27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algn="l" indent="0" marL="0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indent="0" marL="0">
              <a:buNone/>
              <a:defRPr b="0" sz="2100">
                <a:solidFill>
                  <a:schemeClr val="tx1"/>
                </a:solidFill>
              </a:defRPr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indent="0" marL="0">
              <a:buNone/>
              <a:defRPr b="0" sz="2100">
                <a:solidFill>
                  <a:schemeClr val="tx1"/>
                </a:solidFill>
              </a:defRPr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5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0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b="0" sz="1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indent="0" marL="0">
              <a:buNone/>
              <a:defRPr sz="1200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b="0" sz="21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200"/>
            </a:lvl1pPr>
            <a:lvl2pPr indent="0" marL="342900">
              <a:buNone/>
              <a:defRPr sz="1200"/>
            </a:lvl2pPr>
            <a:lvl3pPr indent="0" marL="685800">
              <a:buNone/>
              <a:defRPr sz="1200"/>
            </a:lvl3pPr>
            <a:lvl4pPr indent="0" marL="1028700">
              <a:buNone/>
              <a:defRPr sz="1200"/>
            </a:lvl4pPr>
            <a:lvl5pPr indent="0" marL="1371600">
              <a:buNone/>
              <a:defRPr sz="1200"/>
            </a:lvl5pPr>
            <a:lvl6pPr indent="0" marL="1714500">
              <a:buNone/>
              <a:defRPr sz="1200"/>
            </a:lvl6pPr>
            <a:lvl7pPr indent="0" marL="2057400">
              <a:buNone/>
              <a:defRPr sz="1200"/>
            </a:lvl7pPr>
            <a:lvl8pPr indent="0" marL="2400300">
              <a:buNone/>
              <a:defRPr sz="1200"/>
            </a:lvl8pPr>
            <a:lvl9pPr indent="0" marL="274320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indent="0" marL="0">
              <a:buNone/>
              <a:defRPr sz="1350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/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11"/>
            <p:cNvCxnSpPr>
              <a:cxnSpLocks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/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/>
        </p:spPr>
        <p:txBody>
          <a:bodyPr anchor="t" bIns="45720" lIns="91440" rIns="91440" rtlCol="0" tIns="45720" vert="horz"/>
          <a:lstStyle>
            <a:lvl1pPr algn="r">
              <a:defRPr b="0" sz="75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074F12-AA26-4AC8-9962-C36BB8F325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b="0" sz="75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b="0" sz="240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342900" eaLnBrk="1" hangingPunct="1" latinLnBrk="0" rtl="0">
        <a:spcBef>
          <a:spcPct val="0"/>
        </a:spcBef>
        <a:buNone/>
        <a:defRPr cap="all" sz="2700" kern="120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342900" eaLnBrk="1" hangingPunct="1" indent="-214313" latinLnBrk="0" marL="214313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5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algn="l" defTabSz="342900" eaLnBrk="1" hangingPunct="1" indent="-214313" latinLnBrk="0" marL="557213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35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algn="l" defTabSz="342900" eaLnBrk="1" hangingPunct="1" indent="-214313" latinLnBrk="0" marL="900113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2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algn="l" defTabSz="342900" eaLnBrk="1" hangingPunct="1" indent="-128588" latinLnBrk="0" marL="1157288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05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algn="l" defTabSz="342900" eaLnBrk="1" hangingPunct="1" indent="-128588" latinLnBrk="0" marL="1500188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05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algn="l" defTabSz="342900" eaLnBrk="1" hangingPunct="1" indent="-171450" latinLnBrk="0" marL="1885950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05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algn="l" defTabSz="342900" eaLnBrk="1" hangingPunct="1" indent="-171450" latinLnBrk="0" marL="2228850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05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algn="l" defTabSz="342900" eaLnBrk="1" hangingPunct="1" indent="-171450" latinLnBrk="0" marL="2571750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05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algn="l" defTabSz="342900" eaLnBrk="1" hangingPunct="1" indent="-171450" latinLnBrk="0" marL="2914650" rtl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05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/>
              <a:t>Dynamic and </a:t>
            </a:r>
            <a:r>
              <a:rPr dirty="0" lang="en-US" err="1"/>
              <a:t>Stative</a:t>
            </a:r>
            <a:r>
              <a:rPr dirty="0" lang="en-US"/>
              <a:t> Verbs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1"/>
          <p:cNvSpPr/>
          <p:nvPr/>
        </p:nvSpPr>
        <p:spPr>
          <a:xfrm>
            <a:off x="304800" y="586591"/>
            <a:ext cx="8534400" cy="3970318"/>
          </a:xfrm>
          <a:prstGeom prst="rect"/>
        </p:spPr>
        <p:txBody>
          <a:bodyPr wrap="square">
            <a:spAutoFit/>
          </a:bodyPr>
          <a:p>
            <a:r>
              <a:rPr b="1" dirty="0" sz="2800" lang="en-US">
                <a:solidFill>
                  <a:schemeClr val="bg1"/>
                </a:solidFill>
              </a:rPr>
              <a:t>Guiding Points for Identifying Dynamic and </a:t>
            </a:r>
            <a:r>
              <a:rPr b="1" dirty="0" sz="2800" lang="en-US" err="1">
                <a:solidFill>
                  <a:schemeClr val="bg1"/>
                </a:solidFill>
              </a:rPr>
              <a:t>Stative</a:t>
            </a:r>
            <a:r>
              <a:rPr b="1" dirty="0" sz="2800" lang="en-US">
                <a:solidFill>
                  <a:schemeClr val="bg1"/>
                </a:solidFill>
              </a:rPr>
              <a:t> Verbs.</a:t>
            </a:r>
          </a:p>
          <a:p>
            <a:r>
              <a:rPr b="1" dirty="0" sz="2800" lang="en-US">
                <a:solidFill>
                  <a:schemeClr val="bg1"/>
                </a:solidFill>
              </a:rPr>
              <a:t>Dynamic Verbs: </a:t>
            </a: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b="1" dirty="0" sz="2800" lang="en-US">
                <a:solidFill>
                  <a:schemeClr val="bg1"/>
                </a:solidFill>
              </a:rPr>
              <a:t>These verbs describe actions or processes.</a:t>
            </a: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b="1" dirty="0" sz="2800" lang="en-US">
                <a:solidFill>
                  <a:schemeClr val="bg1"/>
                </a:solidFill>
              </a:rPr>
              <a:t>They can describe something that is happening at the moment (e.g., "She is running").</a:t>
            </a: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b="1" dirty="0" sz="2800" lang="en-US">
                <a:solidFill>
                  <a:schemeClr val="bg1"/>
                </a:solidFill>
              </a:rPr>
              <a:t>They often have different tenses, such as present continuous or past continuous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ctrTitle"/>
          </p:nvPr>
        </p:nvSpPr>
        <p:spPr>
          <a:xfrm>
            <a:off x="152400" y="1047750"/>
            <a:ext cx="5867400" cy="2212240"/>
          </a:xfrm>
        </p:spPr>
        <p:txBody>
          <a:bodyPr>
            <a:normAutofit/>
          </a:bodyPr>
          <a:p>
            <a:r>
              <a:rPr dirty="0" lang="en-US"/>
              <a:t>Decide with your partner if the verbs in front of you are dynamic or </a:t>
            </a:r>
            <a:r>
              <a:rPr dirty="0" lang="en-US" err="1"/>
              <a:t>stative</a:t>
            </a:r>
            <a:r>
              <a:rPr dirty="0" lang="en-US"/>
              <a:t> .</a:t>
            </a:r>
          </a:p>
        </p:txBody>
      </p:sp>
      <p:sp>
        <p:nvSpPr>
          <p:cNvPr id="1048612" name="AutoShape 2" descr="559 Man wrist watch Stock Illustration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16149" y="2890103"/>
            <a:ext cx="1457325" cy="1409700"/>
          </a:xfrm>
          <a:prstGeom prst="rect"/>
        </p:spPr>
      </p:pic>
      <p:sp>
        <p:nvSpPr>
          <p:cNvPr id="1048613" name="Rectangle 5"/>
          <p:cNvSpPr/>
          <p:nvPr/>
        </p:nvSpPr>
        <p:spPr>
          <a:xfrm>
            <a:off x="523522" y="241462"/>
            <a:ext cx="4267200" cy="779830"/>
          </a:xfrm>
          <a:prstGeom prst="rect"/>
          <a:solidFill>
            <a:srgbClr val="FFABC9"/>
          </a:solidFill>
          <a:ln>
            <a:solidFill>
              <a:srgbClr val="FFA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/>
              <a:t>2 minutes </a:t>
            </a:r>
          </a:p>
        </p:txBody>
      </p:sp>
      <p:pic>
        <p:nvPicPr>
          <p:cNvPr id="2097156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7747" y="3235296"/>
            <a:ext cx="2619375" cy="1743075"/>
          </a:xfrm>
          <a:prstGeom prst="rect"/>
        </p:spPr>
      </p:pic>
      <p:pic>
        <p:nvPicPr>
          <p:cNvPr id="209715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257801" y="-10344"/>
            <a:ext cx="3892008" cy="520687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1"/>
          <p:cNvSpPr/>
          <p:nvPr/>
        </p:nvSpPr>
        <p:spPr>
          <a:xfrm>
            <a:off x="381000" y="1504950"/>
            <a:ext cx="8382000" cy="2971800"/>
          </a:xfrm>
          <a:prstGeom prst="rect"/>
          <a:solidFill>
            <a:srgbClr val="FF66CC"/>
          </a:solidFill>
          <a:ln>
            <a:solidFill>
              <a:srgbClr val="FFA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en-US"/>
              <a:t>Check your answers with the rest of your group.</a:t>
            </a:r>
          </a:p>
        </p:txBody>
      </p:sp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" y="285750"/>
            <a:ext cx="1914525" cy="1914525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 descr="Changing the way you learn | Not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5082" y="57150"/>
            <a:ext cx="8991600" cy="5070764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ow to use the Simple Present Tense - Juicy English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33350"/>
            <a:ext cx="5990977" cy="4876800"/>
          </a:xfrm>
          <a:prstGeom prst="rect"/>
          <a:noFill/>
        </p:spPr>
      </p:pic>
      <p:pic>
        <p:nvPicPr>
          <p:cNvPr id="2097161" name="Picture 4" descr="Present Simple &amp; Continuou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715000" y="0"/>
            <a:ext cx="3429000" cy="2495550"/>
          </a:xfrm>
          <a:prstGeom prst="rect"/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"/>
          <p:cNvSpPr/>
          <p:nvPr/>
        </p:nvSpPr>
        <p:spPr>
          <a:xfrm>
            <a:off x="304800" y="1200150"/>
            <a:ext cx="9144000" cy="3724096"/>
          </a:xfrm>
          <a:prstGeom prst="rect"/>
        </p:spPr>
        <p:txBody>
          <a:bodyPr wrap="square">
            <a:spAutoFit/>
          </a:bodyPr>
          <a:p>
            <a:pPr indent="-342900" marL="342900">
              <a:buAutoNum type="arabicPeriod"/>
            </a:pPr>
            <a:r>
              <a:rPr b="1" dirty="0" sz="2400" lang="en-US" u="sng">
                <a:solidFill>
                  <a:schemeClr val="bg1"/>
                </a:solidFill>
              </a:rPr>
              <a:t>For actions happening now</a:t>
            </a:r>
            <a:r>
              <a:rPr b="1" dirty="0" sz="2400" lang="en-US">
                <a:solidFill>
                  <a:schemeClr val="bg1"/>
                </a:solidFill>
              </a:rPr>
              <a:t>:</a:t>
            </a:r>
            <a:br>
              <a:rPr b="1" dirty="0" sz="2400" lang="en-US">
                <a:solidFill>
                  <a:schemeClr val="bg1"/>
                </a:solidFill>
              </a:rPr>
            </a:br>
            <a:r>
              <a:rPr b="1" dirty="0" sz="2400" lang="en-US">
                <a:solidFill>
                  <a:schemeClr val="bg1"/>
                </a:solidFill>
              </a:rPr>
              <a:t>    * It is raining now .</a:t>
            </a:r>
          </a:p>
          <a:p>
            <a:pPr indent="-342900" marL="342900">
              <a:buAutoNum type="arabicPeriod"/>
            </a:pPr>
            <a:r>
              <a:rPr b="1" dirty="0" sz="2400" lang="en-US">
                <a:solidFill>
                  <a:schemeClr val="bg1"/>
                </a:solidFill>
              </a:rPr>
              <a:t> </a:t>
            </a:r>
            <a:r>
              <a:rPr b="1" dirty="0" sz="2400" lang="en-US" u="sng">
                <a:solidFill>
                  <a:schemeClr val="bg1"/>
                </a:solidFill>
              </a:rPr>
              <a:t>For future arrangement </a:t>
            </a:r>
            <a:r>
              <a:rPr b="1" dirty="0" sz="2400" lang="en-US">
                <a:solidFill>
                  <a:schemeClr val="bg1"/>
                </a:solidFill>
              </a:rPr>
              <a:t>:</a:t>
            </a:r>
            <a:br>
              <a:rPr b="1" dirty="0" sz="2400" lang="en-US">
                <a:solidFill>
                  <a:schemeClr val="bg1"/>
                </a:solidFill>
              </a:rPr>
            </a:br>
            <a:r>
              <a:rPr b="1" dirty="0" sz="2400" lang="en-US">
                <a:solidFill>
                  <a:schemeClr val="bg1"/>
                </a:solidFill>
              </a:rPr>
              <a:t>    *I'm flying to Paris tomorrow .</a:t>
            </a:r>
          </a:p>
          <a:p>
            <a:pPr indent="-342900" marL="342900">
              <a:buAutoNum type="arabicPeriod"/>
            </a:pPr>
            <a:r>
              <a:rPr b="1" dirty="0" sz="2400" lang="en-US" u="sng">
                <a:solidFill>
                  <a:schemeClr val="bg1"/>
                </a:solidFill>
              </a:rPr>
              <a:t>To express an annoying or surprising behaviors </a:t>
            </a:r>
            <a:r>
              <a:rPr b="1" dirty="0" sz="2400" lang="en-US">
                <a:solidFill>
                  <a:schemeClr val="bg1"/>
                </a:solidFill>
              </a:rPr>
              <a:t>:</a:t>
            </a:r>
            <a:br>
              <a:rPr b="1" dirty="0" sz="2400" lang="en-US">
                <a:solidFill>
                  <a:schemeClr val="bg1"/>
                </a:solidFill>
              </a:rPr>
            </a:br>
            <a:r>
              <a:rPr b="1" dirty="0" sz="2400" lang="en-US">
                <a:solidFill>
                  <a:schemeClr val="bg1"/>
                </a:solidFill>
              </a:rPr>
              <a:t>    *She is always talking about people behind their backs ! </a:t>
            </a:r>
          </a:p>
          <a:p>
            <a:pPr indent="-342900" marL="342900">
              <a:buAutoNum type="arabicPeriod"/>
            </a:pPr>
            <a:r>
              <a:rPr b="1" dirty="0" sz="2400" lang="en-US" u="sng">
                <a:solidFill>
                  <a:schemeClr val="bg1"/>
                </a:solidFill>
              </a:rPr>
              <a:t>Temporary situations </a:t>
            </a:r>
            <a:r>
              <a:rPr b="1" dirty="0" sz="2400" lang="en-US">
                <a:solidFill>
                  <a:schemeClr val="bg1"/>
                </a:solidFill>
              </a:rPr>
              <a:t>: </a:t>
            </a:r>
            <a:br>
              <a:rPr b="1" dirty="0" sz="2400" lang="en-US">
                <a:solidFill>
                  <a:schemeClr val="bg1"/>
                </a:solidFill>
              </a:rPr>
            </a:br>
            <a:r>
              <a:rPr b="1" dirty="0" sz="2400" lang="en-US">
                <a:solidFill>
                  <a:schemeClr val="bg1"/>
                </a:solidFill>
              </a:rPr>
              <a:t>      *</a:t>
            </a:r>
            <a:r>
              <a:rPr b="1" dirty="0" sz="2000" lang="en-US">
                <a:solidFill>
                  <a:schemeClr val="bg1"/>
                </a:solidFill>
              </a:rPr>
              <a:t>He lives in Amman , but this week he is staying with his       parents in Irbid .</a:t>
            </a:r>
          </a:p>
        </p:txBody>
      </p:sp>
      <p:sp>
        <p:nvSpPr>
          <p:cNvPr id="1048616" name="Rectangle 2"/>
          <p:cNvSpPr/>
          <p:nvPr/>
        </p:nvSpPr>
        <p:spPr>
          <a:xfrm>
            <a:off x="0" y="1732"/>
            <a:ext cx="9144000" cy="1123950"/>
          </a:xfrm>
          <a:prstGeom prst="rect"/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>
                <a:solidFill>
                  <a:schemeClr val="tx1"/>
                </a:solidFill>
              </a:rPr>
              <a:t>The present continuous tense is most often used for the following:</a:t>
            </a:r>
            <a:br>
              <a:rPr b="1" dirty="0" lang="en-US">
                <a:solidFill>
                  <a:schemeClr val="bg1"/>
                </a:solidFill>
              </a:rPr>
            </a:br>
            <a:endParaRPr dirty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369711" y="3028950"/>
            <a:ext cx="2895600" cy="1130300"/>
          </a:xfrm>
        </p:spPr>
        <p:txBody>
          <a:bodyPr/>
          <a:p>
            <a:r>
              <a:rPr b="1" dirty="0" lang="en-US"/>
              <a:t>Formative Assessment </a:t>
            </a:r>
          </a:p>
        </p:txBody>
      </p:sp>
      <p:sp>
        <p:nvSpPr>
          <p:cNvPr id="1048618" name="Rectangle 2"/>
          <p:cNvSpPr/>
          <p:nvPr/>
        </p:nvSpPr>
        <p:spPr>
          <a:xfrm>
            <a:off x="152400" y="571500"/>
            <a:ext cx="3048000" cy="1905000"/>
          </a:xfrm>
          <a:prstGeom prst="rect"/>
          <a:solidFill>
            <a:srgbClr val="FFABC9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200" lang="en-US">
                <a:solidFill>
                  <a:srgbClr val="C00000"/>
                </a:solidFill>
              </a:rPr>
              <a:t>Students 1+2 </a:t>
            </a:r>
          </a:p>
          <a:p>
            <a:r>
              <a:rPr b="1" dirty="0" sz="3200" lang="en-US">
                <a:solidFill>
                  <a:srgbClr val="C00000"/>
                </a:solidFill>
              </a:rPr>
              <a:t>Do the task for students A</a:t>
            </a:r>
          </a:p>
        </p:txBody>
      </p:sp>
      <p:sp>
        <p:nvSpPr>
          <p:cNvPr id="1048619" name="Rectangle 3"/>
          <p:cNvSpPr/>
          <p:nvPr/>
        </p:nvSpPr>
        <p:spPr>
          <a:xfrm>
            <a:off x="4876800" y="681567"/>
            <a:ext cx="2971800" cy="1905000"/>
          </a:xfrm>
          <a:prstGeom prst="rect"/>
          <a:solidFill>
            <a:srgbClr val="FFABC9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>
                <a:solidFill>
                  <a:srgbClr val="C00000"/>
                </a:solidFill>
              </a:rPr>
              <a:t>Students 3+4 </a:t>
            </a:r>
          </a:p>
          <a:p>
            <a:pPr algn="ctr"/>
            <a:r>
              <a:rPr b="1" dirty="0" sz="3600" lang="en-US">
                <a:solidFill>
                  <a:srgbClr val="C00000"/>
                </a:solidFill>
              </a:rPr>
              <a:t>Do the task for students B</a:t>
            </a:r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34267" y="2756693"/>
            <a:ext cx="1795462" cy="2347912"/>
          </a:xfrm>
          <a:prstGeom prst="rect"/>
        </p:spPr>
      </p:pic>
      <p:pic>
        <p:nvPicPr>
          <p:cNvPr id="209716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705600" y="2900363"/>
            <a:ext cx="1761509" cy="224313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3"/>
          <p:cNvSpPr/>
          <p:nvPr/>
        </p:nvSpPr>
        <p:spPr>
          <a:xfrm>
            <a:off x="228600" y="632758"/>
            <a:ext cx="6019800" cy="1938992"/>
          </a:xfrm>
          <a:prstGeom prst="rect"/>
        </p:spPr>
        <p:txBody>
          <a:bodyPr wrap="square">
            <a:spAutoFit/>
          </a:bodyPr>
          <a:p>
            <a:r>
              <a:rPr dirty="0" lang="en-US" u="sng">
                <a:solidFill>
                  <a:schemeClr val="tx2"/>
                </a:solidFill>
              </a:rPr>
              <a:t> </a:t>
            </a:r>
            <a:r>
              <a:rPr b="1" dirty="0" sz="2400" lang="en-US" u="sng">
                <a:solidFill>
                  <a:schemeClr val="bg1"/>
                </a:solidFill>
              </a:rPr>
              <a:t>How to form the present continuous affirmative sentence : </a:t>
            </a:r>
            <a:br>
              <a:rPr b="1" dirty="0" sz="2400" lang="en-US">
                <a:solidFill>
                  <a:schemeClr val="bg1"/>
                </a:solidFill>
              </a:rPr>
            </a:br>
            <a:r>
              <a:rPr b="1" dirty="0" sz="2400" lang="en-US">
                <a:solidFill>
                  <a:schemeClr val="bg1"/>
                </a:solidFill>
              </a:rPr>
              <a:t>    				is    </a:t>
            </a:r>
            <a:br>
              <a:rPr b="1" dirty="0" sz="2400" lang="en-US">
                <a:solidFill>
                  <a:schemeClr val="bg1"/>
                </a:solidFill>
              </a:rPr>
            </a:br>
            <a:r>
              <a:rPr b="1" dirty="0" sz="2400" lang="en-US">
                <a:solidFill>
                  <a:schemeClr val="bg1"/>
                </a:solidFill>
              </a:rPr>
              <a:t> Subject +   am    + v-</a:t>
            </a:r>
            <a:r>
              <a:rPr b="1" dirty="0" sz="2400" lang="en-US" err="1">
                <a:solidFill>
                  <a:schemeClr val="bg1"/>
                </a:solidFill>
              </a:rPr>
              <a:t>ing</a:t>
            </a:r>
            <a:r>
              <a:rPr b="1" dirty="0" sz="2400" lang="en-US">
                <a:solidFill>
                  <a:schemeClr val="bg1"/>
                </a:solidFill>
              </a:rPr>
              <a:t> </a:t>
            </a:r>
            <a:br>
              <a:rPr b="1" dirty="0" sz="2400" lang="en-US">
                <a:solidFill>
                  <a:schemeClr val="bg1"/>
                </a:solidFill>
              </a:rPr>
            </a:br>
            <a:r>
              <a:rPr b="1" dirty="0" sz="2400" lang="en-US">
                <a:solidFill>
                  <a:schemeClr val="bg1"/>
                </a:solidFill>
              </a:rPr>
              <a:t>    				 are </a:t>
            </a:r>
          </a:p>
        </p:txBody>
      </p:sp>
      <p:sp>
        <p:nvSpPr>
          <p:cNvPr id="1048621" name="Rectangle 5"/>
          <p:cNvSpPr/>
          <p:nvPr/>
        </p:nvSpPr>
        <p:spPr>
          <a:xfrm>
            <a:off x="207818" y="2724150"/>
            <a:ext cx="6040582" cy="2308324"/>
          </a:xfrm>
          <a:prstGeom prst="rect"/>
        </p:spPr>
        <p:txBody>
          <a:bodyPr wrap="square">
            <a:spAutoFit/>
          </a:bodyPr>
          <a:p>
            <a:r>
              <a:rPr b="1" dirty="0" sz="2400" lang="en-US" u="sng"/>
              <a:t>Time Expressions </a:t>
            </a:r>
            <a:r>
              <a:rPr b="1" dirty="0" sz="2400" lang="en-US"/>
              <a:t>:  </a:t>
            </a:r>
            <a:br>
              <a:rPr b="1" dirty="0" sz="2400" lang="en-US"/>
            </a:br>
            <a:r>
              <a:rPr b="1" dirty="0" sz="2800" lang="en-US"/>
              <a:t>now , at the moment , today , these days , this week / this month …etc.</a:t>
            </a:r>
            <a:br>
              <a:rPr b="1" dirty="0" sz="2800" lang="en-US"/>
            </a:br>
            <a:r>
              <a:rPr b="1" dirty="0" sz="2800" lang="en-US"/>
              <a:t>Tonight </a:t>
            </a:r>
            <a:br>
              <a:rPr dirty="0" lang="en-US"/>
            </a:br>
            <a:r>
              <a:rPr dirty="0" lang="en-US"/>
              <a:t> </a:t>
            </a:r>
            <a:br>
              <a:rPr dirty="0" lang="en-US"/>
            </a:br>
            <a:endParaRPr dirty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152400" y="666750"/>
            <a:ext cx="8723376" cy="4311700"/>
          </a:xfrm>
        </p:spPr>
        <p:txBody>
          <a:bodyPr>
            <a:normAutofit/>
          </a:bodyPr>
          <a:p>
            <a:r>
              <a:rPr dirty="0" sz="3200" lang="en-US">
                <a:solidFill>
                  <a:schemeClr val="bg1"/>
                </a:solidFill>
                <a:latin typeface="Arial Narrow" panose="020B0606020202030204" pitchFamily="34" charset="0"/>
              </a:rPr>
              <a:t>Qs 1- 3 :</a:t>
            </a:r>
            <a:br>
              <a:rPr dirty="0" sz="3200" lang="en-US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b="1" dirty="0" sz="3200" lang="en-US">
                <a:solidFill>
                  <a:srgbClr val="92D050"/>
                </a:solidFill>
                <a:latin typeface="Arial Narrow" panose="020B0606020202030204" pitchFamily="34" charset="0"/>
              </a:rPr>
              <a:t>1. When we talk about a habit or an action someone does regularly we use : </a:t>
            </a:r>
            <a:br>
              <a:rPr dirty="0" sz="3200" lang="en-US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dirty="0" sz="3200" lang="en-US">
                <a:solidFill>
                  <a:schemeClr val="bg1"/>
                </a:solidFill>
                <a:latin typeface="Arial Narrow" panose="020B0606020202030204" pitchFamily="34" charset="0"/>
              </a:rPr>
              <a:t>A) present simple         B) Present continuous </a:t>
            </a:r>
            <a:br>
              <a:rPr dirty="0" sz="3200" lang="en-US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dirty="0" sz="3200" lang="en-US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dirty="0" sz="3200" lang="en-US">
                <a:solidFill>
                  <a:srgbClr val="92D050"/>
                </a:solidFill>
                <a:latin typeface="Arial Narrow" panose="020B0606020202030204" pitchFamily="34" charset="0"/>
              </a:rPr>
              <a:t>When the situation is temporary an wont last for a long time we use : </a:t>
            </a:r>
            <a:br>
              <a:rPr dirty="0" sz="3200" lang="en-US">
                <a:solidFill>
                  <a:srgbClr val="92D050"/>
                </a:solidFill>
                <a:latin typeface="Arial Narrow" panose="020B0606020202030204" pitchFamily="34" charset="0"/>
              </a:rPr>
            </a:br>
            <a:r>
              <a:rPr dirty="0" sz="3200" lang="en-US">
                <a:solidFill>
                  <a:schemeClr val="bg1"/>
                </a:solidFill>
                <a:latin typeface="Arial Narrow" panose="020B0606020202030204" pitchFamily="34" charset="0"/>
              </a:rPr>
              <a:t>A) present simple         B) Present contiguous </a:t>
            </a:r>
            <a:endParaRPr dirty="0" sz="3200" lang="en-US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76200" y="1276350"/>
            <a:ext cx="7962061" cy="3613648"/>
          </a:xfrm>
        </p:spPr>
        <p:txBody>
          <a:bodyPr>
            <a:normAutofit/>
          </a:bodyPr>
          <a:p>
            <a:r>
              <a:rPr dirty="0" sz="4000" lang="en-US"/>
              <a:t>Qs 4-5 :  </a:t>
            </a:r>
            <a:br>
              <a:rPr dirty="0" sz="4000" lang="en-US"/>
            </a:br>
            <a:r>
              <a:rPr b="1" dirty="0" sz="4000" lang="en-US">
                <a:solidFill>
                  <a:srgbClr val="C00000"/>
                </a:solidFill>
              </a:rPr>
              <a:t>We use the present continuous tense to talk about personal plans in the future :</a:t>
            </a:r>
            <a:br>
              <a:rPr dirty="0" sz="4000" lang="en-US"/>
            </a:br>
            <a:br>
              <a:rPr dirty="0" sz="4000" lang="en-US"/>
            </a:br>
            <a:r>
              <a:rPr dirty="0" sz="4000" lang="en-US"/>
              <a:t>A) True             B) False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390" y="-26515"/>
            <a:ext cx="5095010" cy="5170016"/>
          </a:xfrm>
          <a:prstGeom prst="rect"/>
        </p:spPr>
      </p:pic>
      <p:sp>
        <p:nvSpPr>
          <p:cNvPr id="1048592" name="TextBox 6"/>
          <p:cNvSpPr txBox="1"/>
          <p:nvPr/>
        </p:nvSpPr>
        <p:spPr>
          <a:xfrm>
            <a:off x="5105400" y="361950"/>
            <a:ext cx="4038600" cy="39522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/>
              <a:t>Lesson’s Objectives : </a:t>
            </a:r>
          </a:p>
          <a:p>
            <a:r>
              <a:rPr b="1" dirty="0" sz="3200" lang="en-US"/>
              <a:t>1- To realize the meaning of Dynamic verbs and State /</a:t>
            </a:r>
            <a:r>
              <a:rPr b="1" dirty="0" sz="3200" lang="en-US" err="1"/>
              <a:t>stative</a:t>
            </a:r>
            <a:r>
              <a:rPr b="1" dirty="0" sz="3200" lang="en-US"/>
              <a:t> verbs </a:t>
            </a:r>
          </a:p>
          <a:p>
            <a:r>
              <a:rPr b="1" dirty="0" sz="3200" lang="en-US"/>
              <a:t>2- To differentiate between Dynamic and </a:t>
            </a:r>
            <a:r>
              <a:rPr b="1" dirty="0" sz="3200" lang="en-US" err="1"/>
              <a:t>Stative</a:t>
            </a:r>
            <a:r>
              <a:rPr b="1" dirty="0" sz="3200" lang="en-US"/>
              <a:t> Verbs 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152400" y="1657350"/>
            <a:ext cx="8780016" cy="3187520"/>
          </a:xfrm>
        </p:spPr>
        <p:txBody>
          <a:bodyPr>
            <a:normAutofit/>
          </a:bodyPr>
          <a:p>
            <a:pPr algn="l"/>
            <a:r>
              <a:rPr dirty="0" lang="en-US"/>
              <a:t>Qs 6-7</a:t>
            </a:r>
            <a:br>
              <a:rPr dirty="0" lang="en-US"/>
            </a:br>
            <a:r>
              <a:rPr dirty="0" lang="en-US"/>
              <a:t> </a:t>
            </a:r>
            <a:r>
              <a:rPr dirty="0" lang="en-US">
                <a:solidFill>
                  <a:srgbClr val="C00000"/>
                </a:solidFill>
              </a:rPr>
              <a:t>is it ok to replace the questions with </a:t>
            </a:r>
            <a:br>
              <a:rPr dirty="0" lang="en-US">
                <a:solidFill>
                  <a:srgbClr val="C00000"/>
                </a:solidFill>
              </a:rPr>
            </a:br>
            <a:r>
              <a:rPr dirty="0" sz="5400" lang="en-US"/>
              <a:t>Is Betty Knowing about Marks plan ?</a:t>
            </a:r>
            <a:br>
              <a:rPr dirty="0" sz="5400" lang="en-US"/>
            </a:br>
            <a:r>
              <a:rPr dirty="0" sz="5400" lang="en-US"/>
              <a:t>How are you thinking Betty feels about Mark’s plans ? </a:t>
            </a:r>
            <a:br>
              <a:rPr dirty="0" sz="5400" lang="en-US"/>
            </a:br>
            <a:endParaRPr dirty="0" sz="540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ubtitle 2"/>
          <p:cNvSpPr>
            <a:spLocks noGrp="1"/>
          </p:cNvSpPr>
          <p:nvPr>
            <p:ph type="subTitle" idx="1"/>
          </p:nvPr>
        </p:nvSpPr>
        <p:spPr>
          <a:xfrm>
            <a:off x="595385" y="3228975"/>
            <a:ext cx="6081993" cy="1885950"/>
          </a:xfrm>
        </p:spPr>
        <p:txBody>
          <a:bodyPr>
            <a:norm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lang="en-US">
                <a:solidFill>
                  <a:schemeClr val="tx1"/>
                </a:solidFill>
                <a:latin typeface="Comic Sans MS" pitchFamily="66" charset="0"/>
              </a:rPr>
              <a:t>Think , believe, consider, depend,  doubt, </a:t>
            </a:r>
            <a:r>
              <a:rPr b="1" dirty="0" lang="en-US" err="1">
                <a:solidFill>
                  <a:schemeClr val="tx1"/>
                </a:solidFill>
                <a:latin typeface="Comic Sans MS" pitchFamily="66" charset="0"/>
              </a:rPr>
              <a:t>forget,guess</a:t>
            </a:r>
            <a:r>
              <a:rPr b="1" dirty="0" lang="en-US">
                <a:solidFill>
                  <a:schemeClr val="tx1"/>
                </a:solidFill>
                <a:latin typeface="Comic Sans MS" pitchFamily="66" charset="0"/>
              </a:rPr>
              <a:t>, hope, imagine, know, mean, prefer,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lang="en-US">
                <a:solidFill>
                  <a:schemeClr val="tx1"/>
                </a:solidFill>
                <a:latin typeface="Comic Sans MS" pitchFamily="66" charset="0"/>
              </a:rPr>
              <a:t>realize, remember, understand</a:t>
            </a:r>
          </a:p>
          <a:p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26" name="Прямоугольник 2"/>
          <p:cNvSpPr/>
          <p:nvPr/>
        </p:nvSpPr>
        <p:spPr>
          <a:xfrm>
            <a:off x="762000" y="971550"/>
            <a:ext cx="5943600" cy="2123658"/>
          </a:xfrm>
          <a:prstGeom prst="rect"/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4400"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State Verbs: Thoughts ,Mental Activities </a:t>
            </a:r>
            <a:endParaRPr b="1" dirty="0" sz="4400" lang="ru-RU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algn="tl" blurRad="55000" dir="5400000" dist="50800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448966" y="285751"/>
            <a:ext cx="7933034" cy="4423870"/>
          </a:xfrm>
        </p:spPr>
        <p:txBody>
          <a:bodyPr>
            <a:norm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lang="en-US">
                <a:solidFill>
                  <a:srgbClr val="FF0000"/>
                </a:solidFill>
                <a:latin typeface="Comic Sans MS" pitchFamily="66" charset="0"/>
              </a:rPr>
              <a:t>Examples</a:t>
            </a:r>
            <a:r>
              <a:rPr b="1" dirty="0" lang="en-US">
                <a:latin typeface="Comic Sans MS" pitchFamily="66" charset="0"/>
              </a:rPr>
              <a:t>:</a:t>
            </a:r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>
                <a:latin typeface="Comic Sans MS" pitchFamily="66" charset="0"/>
              </a:rPr>
              <a:t>1. I know him very well.</a:t>
            </a:r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>
                <a:latin typeface="Comic Sans MS" pitchFamily="66" charset="0"/>
              </a:rPr>
              <a:t>      (</a:t>
            </a:r>
            <a:r>
              <a:rPr b="1" dirty="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lang="en-US">
                <a:latin typeface="Comic Sans MS" pitchFamily="66" charset="0"/>
              </a:rPr>
              <a:t> I'm knowing him very well).</a:t>
            </a:r>
            <a:br>
              <a:rPr b="1" dirty="0" lang="en-US">
                <a:latin typeface="Comic Sans MS" pitchFamily="66" charset="0"/>
              </a:rPr>
            </a:br>
            <a:r>
              <a:rPr b="1" dirty="0" lang="en-US">
                <a:latin typeface="Comic Sans MS" pitchFamily="66" charset="0"/>
              </a:rPr>
              <a:t>2. I believe you</a:t>
            </a:r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>
                <a:latin typeface="Comic Sans MS" pitchFamily="66" charset="0"/>
              </a:rPr>
              <a:t>      (</a:t>
            </a:r>
            <a:r>
              <a:rPr b="1" dirty="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lang="en-US">
                <a:latin typeface="Comic Sans MS" pitchFamily="66" charset="0"/>
              </a:rPr>
              <a:t> I'm believing you). </a:t>
            </a:r>
            <a:br>
              <a:rPr b="1" dirty="0" lang="en-US">
                <a:latin typeface="Comic Sans MS" pitchFamily="66" charset="0"/>
              </a:rPr>
            </a:br>
            <a:r>
              <a:rPr b="1" dirty="0" lang="en-US">
                <a:latin typeface="Comic Sans MS" pitchFamily="66" charset="0"/>
              </a:rPr>
              <a:t>3. I don't understand what you are saying </a:t>
            </a:r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>
                <a:latin typeface="Comic Sans MS" pitchFamily="66" charset="0"/>
              </a:rPr>
              <a:t>      (</a:t>
            </a:r>
            <a:r>
              <a:rPr b="1" dirty="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lang="en-US">
                <a:latin typeface="Comic Sans MS" pitchFamily="66" charset="0"/>
              </a:rPr>
              <a:t> I'm not understanding what you are saying). </a:t>
            </a:r>
            <a:br>
              <a:rPr b="1" dirty="0" lang="en-US">
                <a:latin typeface="Comic Sans MS" pitchFamily="66" charset="0"/>
              </a:rPr>
            </a:br>
            <a:r>
              <a:rPr b="1" dirty="0" lang="en-US">
                <a:latin typeface="Comic Sans MS" pitchFamily="66" charset="0"/>
              </a:rPr>
              <a:t>4. I agree with you </a:t>
            </a:r>
          </a:p>
          <a:p>
            <a:pPr fontAlgn="auto" indent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>
                <a:latin typeface="Comic Sans MS" pitchFamily="66" charset="0"/>
              </a:rPr>
              <a:t>      (</a:t>
            </a:r>
            <a:r>
              <a:rPr b="1" dirty="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lang="en-US">
                <a:latin typeface="Comic Sans MS" pitchFamily="66" charset="0"/>
              </a:rPr>
              <a:t> I'm agreeing with you).</a:t>
            </a:r>
            <a:endParaRPr b="1" dirty="0" lang="ru-RU">
              <a:latin typeface="Comic Sans MS" pitchFamily="66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Прямоугольник 1"/>
          <p:cNvSpPr/>
          <p:nvPr/>
        </p:nvSpPr>
        <p:spPr>
          <a:xfrm>
            <a:off x="20782" y="133350"/>
            <a:ext cx="7890302" cy="830997"/>
          </a:xfrm>
          <a:prstGeom prst="rect"/>
          <a:noFill/>
        </p:spPr>
        <p:txBody>
          <a:bodyPr wrap="none">
            <a:spAutoFit/>
          </a:bodyPr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b="1" dirty="0" sz="4800" lang="en-US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Stative</a:t>
            </a:r>
            <a:r>
              <a:rPr b="1" dirty="0" sz="4800"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Verbs: Possession</a:t>
            </a:r>
            <a:endParaRPr b="1" dirty="0" sz="4800" lang="ru-RU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algn="tl" blurRad="55000" dir="5400000" dist="50800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48629" name="Вертикальный свиток 2"/>
          <p:cNvSpPr/>
          <p:nvPr/>
        </p:nvSpPr>
        <p:spPr>
          <a:xfrm>
            <a:off x="-3464" y="1352550"/>
            <a:ext cx="2466975" cy="3505200"/>
          </a:xfrm>
          <a:prstGeom prst="verticalScroll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dirty="0" sz="2000" lang="en-US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belong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owe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own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possess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dirty="0" sz="2800" lang="ru-RU">
              <a:latin typeface="Comic Sans MS" pitchFamily="66" charset="0"/>
            </a:endParaRPr>
          </a:p>
        </p:txBody>
      </p:sp>
      <p:sp>
        <p:nvSpPr>
          <p:cNvPr id="1048630" name="Прямоугольник 4"/>
          <p:cNvSpPr/>
          <p:nvPr/>
        </p:nvSpPr>
        <p:spPr>
          <a:xfrm>
            <a:off x="2707554" y="1130300"/>
            <a:ext cx="6408737" cy="4032250"/>
          </a:xfrm>
          <a:prstGeom prst="rect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Examples</a:t>
            </a:r>
            <a:r>
              <a:rPr b="1" dirty="0" sz="2400" lang="en-US">
                <a:latin typeface="Comic Sans MS" pitchFamily="66" charset="0"/>
              </a:rPr>
              <a:t>:</a:t>
            </a:r>
          </a:p>
          <a:p>
            <a:pPr fontAlgn="auto" indent="-457200" marL="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b="1" dirty="0" sz="2400" lang="en-US">
                <a:latin typeface="Comic Sans MS" pitchFamily="66" charset="0"/>
              </a:rPr>
              <a:t>I have dark hair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I'm having dark hair). </a:t>
            </a:r>
            <a:br>
              <a:rPr b="1" dirty="0" sz="2400" lang="en-US">
                <a:latin typeface="Comic Sans MS" pitchFamily="66" charset="0"/>
              </a:rPr>
            </a:br>
            <a:r>
              <a:rPr b="1" dirty="0" sz="2400" lang="en-US">
                <a:latin typeface="Comic Sans MS" pitchFamily="66" charset="0"/>
              </a:rPr>
              <a:t>2. I own a house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I'm owning a house). </a:t>
            </a:r>
            <a:br>
              <a:rPr b="1" dirty="0" sz="2400" lang="en-US">
                <a:latin typeface="Comic Sans MS" pitchFamily="66" charset="0"/>
              </a:rPr>
            </a:br>
            <a:r>
              <a:rPr b="1" dirty="0" sz="2400" lang="en-US">
                <a:latin typeface="Comic Sans MS" pitchFamily="66" charset="0"/>
              </a:rPr>
              <a:t>3. This dog belongs to John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this dog is belonging to John). </a:t>
            </a:r>
            <a:br>
              <a:rPr b="1" dirty="0" sz="2400" lang="en-US">
                <a:latin typeface="Comic Sans MS" pitchFamily="66" charset="0"/>
              </a:rPr>
            </a:br>
            <a:r>
              <a:rPr b="1" dirty="0" sz="2400" lang="en-US">
                <a:latin typeface="Comic Sans MS" pitchFamily="66" charset="0"/>
              </a:rPr>
              <a:t>4. He possesses at least four cars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he is possessing at least four cars). </a:t>
            </a:r>
            <a:endParaRPr b="1" dirty="0" sz="2400" lang="ru-RU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Прямоугольник 2"/>
          <p:cNvSpPr/>
          <p:nvPr/>
        </p:nvSpPr>
        <p:spPr>
          <a:xfrm>
            <a:off x="13855" y="133350"/>
            <a:ext cx="7847020" cy="923330"/>
          </a:xfrm>
          <a:prstGeom prst="rect"/>
          <a:noFill/>
        </p:spPr>
        <p:txBody>
          <a:bodyPr wrap="none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5400" lang="en-U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State Verbs: Emotions</a:t>
            </a:r>
            <a:endParaRPr b="1" dirty="0" sz="5400" lang="ru-RU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algn="tl" blurRad="55000" dir="5400000" dist="50800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48632" name="Вертикальный свиток 3"/>
          <p:cNvSpPr/>
          <p:nvPr/>
        </p:nvSpPr>
        <p:spPr>
          <a:xfrm>
            <a:off x="-152400" y="1051485"/>
            <a:ext cx="3348038" cy="4033837"/>
          </a:xfrm>
          <a:prstGeom prst="verticalScroll"/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dirty="0" sz="2800" lang="en-US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dislike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fear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hate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like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love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need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want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Comic Sans MS" pitchFamily="66" charset="0"/>
              </a:rPr>
              <a:t>wish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dirty="0" sz="2400" lang="ru-RU">
              <a:latin typeface="Comic Sans MS" pitchFamily="66" charset="0"/>
            </a:endParaRPr>
          </a:p>
        </p:txBody>
      </p:sp>
      <p:sp>
        <p:nvSpPr>
          <p:cNvPr id="1048633" name="Прямоугольник 5"/>
          <p:cNvSpPr/>
          <p:nvPr/>
        </p:nvSpPr>
        <p:spPr>
          <a:xfrm>
            <a:off x="3382675" y="1038225"/>
            <a:ext cx="5545137" cy="4105275"/>
          </a:xfrm>
          <a:prstGeom prst="rect"/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Examples</a:t>
            </a:r>
            <a:r>
              <a:rPr b="1" dirty="0" sz="2400" lang="en-US">
                <a:latin typeface="Comic Sans MS" pitchFamily="66" charset="0"/>
              </a:rPr>
              <a:t>:</a:t>
            </a:r>
          </a:p>
          <a:p>
            <a:pPr fontAlgn="auto" indent="-457200" marL="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b="1" dirty="0" sz="2400" lang="en-US">
                <a:latin typeface="Comic Sans MS" pitchFamily="66" charset="0"/>
              </a:rPr>
              <a:t>I love you.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I'm loving you).</a:t>
            </a:r>
            <a:br>
              <a:rPr b="1" dirty="0" sz="2400" lang="en-US">
                <a:latin typeface="Comic Sans MS" pitchFamily="66" charset="0"/>
              </a:rPr>
            </a:br>
            <a:r>
              <a:rPr b="1" dirty="0" sz="2400" lang="en-US">
                <a:latin typeface="Comic Sans MS" pitchFamily="66" charset="0"/>
              </a:rPr>
              <a:t>2. I like going to the cinema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I'm liking going to the cinema).</a:t>
            </a:r>
            <a:br>
              <a:rPr b="1" dirty="0" sz="2400" lang="en-US">
                <a:latin typeface="Comic Sans MS" pitchFamily="66" charset="0"/>
              </a:rPr>
            </a:br>
            <a:r>
              <a:rPr b="1" dirty="0" sz="2400" lang="en-US">
                <a:latin typeface="Comic Sans MS" pitchFamily="66" charset="0"/>
              </a:rPr>
              <a:t>3. He hates rainy days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He is hating rainy days). </a:t>
            </a:r>
            <a:br>
              <a:rPr b="1" dirty="0" sz="2400" lang="en-US">
                <a:latin typeface="Comic Sans MS" pitchFamily="66" charset="0"/>
              </a:rPr>
            </a:br>
            <a:r>
              <a:rPr b="1" dirty="0" sz="2400" lang="en-US">
                <a:latin typeface="Comic Sans MS" pitchFamily="66" charset="0"/>
              </a:rPr>
              <a:t>4. I want to go.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400" lang="en-US">
                <a:latin typeface="Comic Sans MS" pitchFamily="66" charset="0"/>
              </a:rPr>
              <a:t>   (</a:t>
            </a:r>
            <a:r>
              <a:rPr b="1" dirty="0" sz="2400" lang="en-US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b="1" dirty="0" sz="2400" lang="en-US">
                <a:latin typeface="Comic Sans MS" pitchFamily="66" charset="0"/>
              </a:rPr>
              <a:t> I'm wanting to go). </a:t>
            </a:r>
            <a:endParaRPr b="1" dirty="0" sz="2400"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4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9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1"/>
          <p:cNvSpPr/>
          <p:nvPr/>
        </p:nvSpPr>
        <p:spPr>
          <a:xfrm>
            <a:off x="609600" y="2190750"/>
            <a:ext cx="7696200" cy="1752600"/>
          </a:xfrm>
          <a:prstGeom prst="rect"/>
          <a:solidFill>
            <a:srgbClr val="FFABC9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600" lang="en-US">
                <a:solidFill>
                  <a:schemeClr val="tx1"/>
                </a:solidFill>
              </a:rPr>
              <a:t>Stative or Dynamic 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38800" y="514350"/>
            <a:ext cx="3353091" cy="4401693"/>
          </a:xfrm>
          <a:prstGeom prst="rect"/>
        </p:spPr>
      </p:pic>
      <p:sp>
        <p:nvSpPr>
          <p:cNvPr id="1048635" name="Rectangle 2"/>
          <p:cNvSpPr/>
          <p:nvPr/>
        </p:nvSpPr>
        <p:spPr>
          <a:xfrm>
            <a:off x="152400" y="1276350"/>
            <a:ext cx="5105400" cy="3276600"/>
          </a:xfrm>
          <a:prstGeom prst="rect"/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200" lang="en-US">
                <a:solidFill>
                  <a:schemeClr val="tx1"/>
                </a:solidFill>
              </a:rPr>
              <a:t>Performance : Group Work .</a:t>
            </a:r>
          </a:p>
          <a:p>
            <a:r>
              <a:rPr b="1" dirty="0" sz="3200" lang="en-US">
                <a:solidFill>
                  <a:schemeClr val="tx1"/>
                </a:solidFill>
              </a:rPr>
              <a:t>Time : 5 minutes .</a:t>
            </a:r>
          </a:p>
          <a:p>
            <a:r>
              <a:rPr b="1" dirty="0" sz="3200" lang="en-US">
                <a:solidFill>
                  <a:schemeClr val="tx1"/>
                </a:solidFill>
              </a:rPr>
              <a:t>Task : Read the sentences in each row and then write the meaning of the verb in each sentence .</a:t>
            </a:r>
          </a:p>
          <a:p>
            <a:r>
              <a:rPr dirty="0" sz="2800" lang="en-US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Summative  </a:t>
            </a:r>
            <a:r>
              <a:rPr dirty="0" lang="en-US"/>
              <a:t>Assessment 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https://wordwall.net/resource/26248610/stative-dynamic-verbs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Warming Up </a:t>
            </a:r>
          </a:p>
        </p:txBody>
      </p:sp>
      <p:sp>
        <p:nvSpPr>
          <p:cNvPr id="1048598" name="Rectangle 2"/>
          <p:cNvSpPr/>
          <p:nvPr/>
        </p:nvSpPr>
        <p:spPr>
          <a:xfrm>
            <a:off x="76200" y="2114550"/>
            <a:ext cx="4191000" cy="20574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3600" lang="en-US">
                <a:solidFill>
                  <a:schemeClr val="tx1"/>
                </a:solidFill>
              </a:rPr>
              <a:t>Listen to the video and then chose the correct answers . </a:t>
            </a:r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49629" y="1506682"/>
            <a:ext cx="4794371" cy="3073004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01670" y="1350110"/>
            <a:ext cx="5113330" cy="1383823"/>
          </a:xfrm>
        </p:spPr>
        <p:txBody>
          <a:bodyPr>
            <a:normAutofit fontScale="90000"/>
          </a:bodyPr>
          <a:p>
            <a:r>
              <a:rPr b="1" dirty="0" sz="5400" lang="en-US"/>
              <a:t>Pre assessment </a:t>
            </a:r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601671" y="3182569"/>
            <a:ext cx="3055930" cy="1374345"/>
          </a:xfrm>
        </p:spPr>
        <p:txBody>
          <a:bodyPr>
            <a:normAutofit/>
          </a:bodyPr>
          <a:p>
            <a:r>
              <a:rPr b="1" dirty="0" sz="6000" lang="en-US"/>
              <a:t>IRS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1"/>
          <p:cNvSpPr/>
          <p:nvPr/>
        </p:nvSpPr>
        <p:spPr>
          <a:xfrm>
            <a:off x="381000" y="1123950"/>
            <a:ext cx="8305800" cy="3970318"/>
          </a:xfrm>
          <a:prstGeom prst="rect"/>
        </p:spPr>
        <p:txBody>
          <a:bodyPr wrap="square">
            <a:spAutoFit/>
          </a:bodyPr>
          <a:p>
            <a:r>
              <a:rPr b="1" dirty="0" sz="3600" lang="en-US">
                <a:solidFill>
                  <a:schemeClr val="bg1"/>
                </a:solidFill>
              </a:rPr>
              <a:t>Choose the correct answer for each sentence:</a:t>
            </a:r>
          </a:p>
          <a:p>
            <a:pPr>
              <a:buFont typeface="+mj-lt"/>
              <a:buAutoNum type="arabicPeriod"/>
            </a:pPr>
            <a:r>
              <a:rPr b="1" dirty="0" sz="3600" lang="en-US">
                <a:solidFill>
                  <a:schemeClr val="bg1"/>
                </a:solidFill>
              </a:rPr>
              <a:t>I _______________ my keys at home yesterday.</a:t>
            </a:r>
          </a:p>
          <a:p>
            <a:pPr indent="-285750" lvl="1" marL="742950">
              <a:buFont typeface="+mj-lt"/>
              <a:buAutoNum type="arabicPeriod"/>
            </a:pPr>
            <a:r>
              <a:rPr b="1" dirty="0" sz="3600" lang="en-US">
                <a:solidFill>
                  <a:schemeClr val="bg1"/>
                </a:solidFill>
              </a:rPr>
              <a:t>a) lost</a:t>
            </a:r>
          </a:p>
          <a:p>
            <a:pPr indent="-285750" lvl="1" marL="742950">
              <a:buFont typeface="+mj-lt"/>
              <a:buAutoNum type="arabicPeriod"/>
            </a:pPr>
            <a:r>
              <a:rPr b="1" dirty="0" sz="3600" lang="en-US">
                <a:solidFill>
                  <a:schemeClr val="bg1"/>
                </a:solidFill>
              </a:rPr>
              <a:t>b) am</a:t>
            </a:r>
          </a:p>
          <a:p>
            <a:pPr indent="-285750" lvl="1" marL="742950">
              <a:buFont typeface="+mj-lt"/>
              <a:buAutoNum type="arabicPeriod"/>
            </a:pPr>
            <a:r>
              <a:rPr b="1" dirty="0" sz="3600" lang="en-US">
                <a:solidFill>
                  <a:schemeClr val="bg1"/>
                </a:solidFill>
              </a:rPr>
              <a:t>c) feel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3"/>
          <p:cNvSpPr/>
          <p:nvPr/>
        </p:nvSpPr>
        <p:spPr>
          <a:xfrm>
            <a:off x="609600" y="1504950"/>
            <a:ext cx="7543800" cy="2862322"/>
          </a:xfrm>
          <a:prstGeom prst="rect"/>
        </p:spPr>
        <p:txBody>
          <a:bodyPr wrap="square">
            <a:spAutoFit/>
          </a:bodyPr>
          <a:p>
            <a:r>
              <a:rPr dirty="0" sz="3600" lang="en-US">
                <a:solidFill>
                  <a:schemeClr val="bg1"/>
                </a:solidFill>
              </a:rPr>
              <a:t>He _______________ many tasks at work every day.</a:t>
            </a:r>
          </a:p>
          <a:p>
            <a:pPr indent="-742950" marL="742950">
              <a:buAutoNum type="alphaLcParenR"/>
            </a:pPr>
            <a:r>
              <a:rPr dirty="0" sz="3600" lang="en-US">
                <a:solidFill>
                  <a:schemeClr val="bg1"/>
                </a:solidFill>
              </a:rPr>
              <a:t>is doing</a:t>
            </a:r>
          </a:p>
          <a:p>
            <a:pPr indent="-742950" marL="742950">
              <a:buAutoNum type="alphaLcParenR"/>
            </a:pPr>
            <a:r>
              <a:rPr dirty="0" sz="3600" lang="en-US">
                <a:solidFill>
                  <a:schemeClr val="bg1"/>
                </a:solidFill>
              </a:rPr>
              <a:t> loves</a:t>
            </a:r>
          </a:p>
          <a:p>
            <a:pPr indent="-742950" marL="742950">
              <a:buAutoNum type="alphaLcParenR"/>
            </a:pPr>
            <a:r>
              <a:rPr dirty="0" sz="3600" lang="en-US">
                <a:solidFill>
                  <a:schemeClr val="bg1"/>
                </a:solidFill>
              </a:rPr>
              <a:t>has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"/>
          <p:cNvSpPr/>
          <p:nvPr/>
        </p:nvSpPr>
        <p:spPr>
          <a:xfrm>
            <a:off x="114300" y="514350"/>
            <a:ext cx="8915400" cy="3539430"/>
          </a:xfrm>
          <a:prstGeom prst="rect"/>
        </p:spPr>
        <p:txBody>
          <a:bodyPr wrap="square">
            <a:spAutoFit/>
          </a:bodyPr>
          <a:p>
            <a:r>
              <a:rPr b="1" dirty="0" sz="3200" lang="en-US">
                <a:solidFill>
                  <a:schemeClr val="bg1"/>
                </a:solidFill>
              </a:rPr>
              <a:t>Choose the sentence with the incorrect use of a stative verb.</a:t>
            </a:r>
          </a:p>
          <a:p>
            <a:r>
              <a:rPr dirty="0" sz="3200" lang="en-US">
                <a:solidFill>
                  <a:schemeClr val="bg1"/>
                </a:solidFill>
              </a:rPr>
              <a:t>a) I am thinking that the homework is difficult.</a:t>
            </a:r>
            <a:br>
              <a:rPr dirty="0" sz="3200" lang="en-US">
                <a:solidFill>
                  <a:schemeClr val="bg1"/>
                </a:solidFill>
              </a:rPr>
            </a:br>
            <a:r>
              <a:rPr dirty="0" sz="3200" lang="en-US">
                <a:solidFill>
                  <a:schemeClr val="bg1"/>
                </a:solidFill>
              </a:rPr>
              <a:t>b) She knows the answer.</a:t>
            </a:r>
            <a:br>
              <a:rPr dirty="0" sz="3200" lang="en-US">
                <a:solidFill>
                  <a:schemeClr val="bg1"/>
                </a:solidFill>
              </a:rPr>
            </a:br>
            <a:r>
              <a:rPr dirty="0" sz="3200" lang="en-US">
                <a:solidFill>
                  <a:schemeClr val="bg1"/>
                </a:solidFill>
              </a:rPr>
              <a:t>c) I believe in magic.</a:t>
            </a:r>
            <a:br>
              <a:rPr dirty="0" sz="3200" lang="en-US">
                <a:solidFill>
                  <a:schemeClr val="bg1"/>
                </a:solidFill>
              </a:rPr>
            </a:br>
            <a:r>
              <a:rPr dirty="0" sz="3200" lang="en-US">
                <a:solidFill>
                  <a:schemeClr val="bg1"/>
                </a:solidFill>
              </a:rPr>
              <a:t>d) They own a house in the city.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2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666750"/>
            <a:ext cx="2619375" cy="1743075"/>
          </a:xfrm>
          <a:prstGeom prst="rect"/>
        </p:spPr>
      </p:pic>
      <p:sp>
        <p:nvSpPr>
          <p:cNvPr id="1048607" name="Rectangle 3"/>
          <p:cNvSpPr/>
          <p:nvPr/>
        </p:nvSpPr>
        <p:spPr>
          <a:xfrm>
            <a:off x="381000" y="2647950"/>
            <a:ext cx="7239000" cy="2286000"/>
          </a:xfrm>
          <a:prstGeom prst="rect"/>
          <a:solidFill>
            <a:srgbClr val="7030A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/>
              <a:t>What are dynamic verbs and stative verbs?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4"/>
          <p:cNvSpPr>
            <a:spLocks noGrp="1"/>
          </p:cNvSpPr>
          <p:nvPr>
            <p:ph idx="1"/>
          </p:nvPr>
        </p:nvSpPr>
        <p:spPr>
          <a:xfrm>
            <a:off x="152400" y="133350"/>
            <a:ext cx="8991600" cy="4061114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3200" lang="en-US" err="1">
                <a:solidFill>
                  <a:srgbClr val="FF66CC"/>
                </a:solidFill>
              </a:rPr>
              <a:t>Stative</a:t>
            </a:r>
            <a:r>
              <a:rPr b="1" dirty="0" sz="3200" lang="en-US">
                <a:solidFill>
                  <a:srgbClr val="FF66CC"/>
                </a:solidFill>
              </a:rPr>
              <a:t> </a:t>
            </a:r>
          </a:p>
          <a:p>
            <a:r>
              <a:rPr b="1" dirty="0" sz="3200" lang="en-US"/>
              <a:t>In English grammar a "</a:t>
            </a:r>
            <a:r>
              <a:rPr b="1" dirty="0" sz="3200" lang="en-US" err="1"/>
              <a:t>stative</a:t>
            </a:r>
            <a:r>
              <a:rPr b="1" dirty="0" sz="3200" lang="en-US"/>
              <a:t> verb" means that the verb describes a state rather than an action. </a:t>
            </a:r>
            <a:r>
              <a:rPr b="1" dirty="0" sz="3200" lang="en-US" err="1"/>
              <a:t>Stative</a:t>
            </a:r>
            <a:r>
              <a:rPr b="1" dirty="0" sz="3200" lang="en-US"/>
              <a:t> verbs are sometimes k </a:t>
            </a:r>
            <a:r>
              <a:rPr b="1" dirty="0" sz="3200" lang="en-US" err="1"/>
              <a:t>nown</a:t>
            </a:r>
            <a:r>
              <a:rPr b="1" dirty="0" sz="3200" lang="en-US"/>
              <a:t> as "state verbs.“</a:t>
            </a:r>
          </a:p>
          <a:p>
            <a:r>
              <a:rPr b="1" dirty="0" sz="3200" lang="en-US">
                <a:solidFill>
                  <a:srgbClr val="FF66CC"/>
                </a:solidFill>
              </a:rPr>
              <a:t>Dynamic</a:t>
            </a:r>
            <a:r>
              <a:rPr b="1" dirty="0" sz="3200" lang="en-US"/>
              <a:t> </a:t>
            </a:r>
          </a:p>
          <a:p>
            <a:endParaRPr b="1" dirty="0" sz="3200" lang="en-US"/>
          </a:p>
        </p:txBody>
      </p:sp>
      <p:sp>
        <p:nvSpPr>
          <p:cNvPr id="1048609" name="Rectangle 1"/>
          <p:cNvSpPr/>
          <p:nvPr/>
        </p:nvSpPr>
        <p:spPr>
          <a:xfrm>
            <a:off x="189089" y="3714750"/>
            <a:ext cx="8991600" cy="1200329"/>
          </a:xfrm>
          <a:prstGeom prst="rect"/>
        </p:spPr>
        <p:txBody>
          <a:bodyPr wrap="square">
            <a:spAutoFit/>
          </a:bodyPr>
          <a:p>
            <a:r>
              <a:rPr b="1" dirty="0" sz="2400" lang="en-US"/>
              <a:t>In English grammar a "dynamic verb" means that the verb describes an action rather than a state. Dynamic verbs are sometimes known as "action verbs."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lastClr="000000" val="windowText"/>
      </a:dk1>
      <a:lt1>
        <a:sysClr lastClr="FFFFFF" val="window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50800" dir="5400000" dist="381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dir="t" rig="threeP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2" ma:contentTypeDescription="Create a new document." ma:contentTypeScope="" ma:versionID="90ff26d6e2b3bc74a984830c6a827e54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59150f1b6f570a75328f25db09bda635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9BF74A-E580-4789-B18F-68A2BF968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>
  <Application>Microsoft Office PowerPoint</Application>
  <ScaleCrop>0</ScaleCrop>
  <Company>Microsoft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Julian</dc:creator>
  <cp:lastModifiedBy>Ahmad Ashour</cp:lastModifiedBy>
  <dcterms:created xsi:type="dcterms:W3CDTF">2013-08-21T13:17:07Z</dcterms:created>
  <dcterms:modified xsi:type="dcterms:W3CDTF">2025-11-13T09:44:22Z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ICV">
    <vt:lpwstr>4edf721301cf45ffbd728683a11d184a</vt:lpwstr>
  </property>
</Properties>
</file>