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74" r:id="rId5"/>
    <p:sldId id="303" r:id="rId6"/>
    <p:sldId id="304" r:id="rId7"/>
    <p:sldId id="414" r:id="rId8"/>
    <p:sldId id="445" r:id="rId9"/>
    <p:sldId id="446" r:id="rId10"/>
    <p:sldId id="437" r:id="rId11"/>
    <p:sldId id="438" r:id="rId12"/>
    <p:sldId id="439" r:id="rId13"/>
    <p:sldId id="447" r:id="rId14"/>
    <p:sldId id="356" r:id="rId15"/>
    <p:sldId id="314" r:id="rId16"/>
    <p:sldId id="441" r:id="rId17"/>
    <p:sldId id="442" r:id="rId18"/>
    <p:sldId id="448" r:id="rId19"/>
    <p:sldId id="449" r:id="rId20"/>
    <p:sldId id="450" r:id="rId21"/>
    <p:sldId id="426" r:id="rId22"/>
    <p:sldId id="443" r:id="rId23"/>
    <p:sldId id="440" r:id="rId24"/>
    <p:sldId id="330" r:id="rId25"/>
    <p:sldId id="444" r:id="rId26"/>
    <p:sldId id="405" r:id="rId27"/>
    <p:sldId id="436" r:id="rId28"/>
    <p:sldId id="309" r:id="rId29"/>
    <p:sldId id="310" r:id="rId30"/>
    <p:sldId id="311" r:id="rId31"/>
    <p:sldId id="452" r:id="rId32"/>
    <p:sldId id="451"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9" userDrawn="1">
          <p15:clr>
            <a:srgbClr val="A4A3A4"/>
          </p15:clr>
        </p15:guide>
        <p15:guide id="2" pos="38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awiah"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494" y="62"/>
      </p:cViewPr>
      <p:guideLst>
        <p:guide orient="horz" pos="2059"/>
        <p:guide pos="381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6F202-E086-43E8-BC5F-C161767B98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C6F202-E086-43E8-BC5F-C161767B98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6F202-E086-43E8-BC5F-C161767B98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6F202-E086-43E8-BC5F-C161767B9809}"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6F202-E086-43E8-BC5F-C161767B9809}"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C6F202-E086-43E8-BC5F-C161767B9809}"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6F202-E086-43E8-BC5F-C161767B9809}"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6F202-E086-43E8-BC5F-C161767B9809}"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8DE67-49EB-4AE0-88C0-2B97B80F6F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F202-E086-43E8-BC5F-C161767B9809}" type="datetimeFigureOut">
              <a:rPr lang="en-US" smtClean="0"/>
              <a:t>11/10/2025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8DE67-49EB-4AE0-88C0-2B97B80F6F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xml"/><Relationship Id="rId7" Type="http://schemas.openxmlformats.org/officeDocument/2006/relationships/slide" Target="slide25.xml"/><Relationship Id="rId2"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3.xml"/><Relationship Id="rId10" Type="http://schemas.openxmlformats.org/officeDocument/2006/relationships/image" Target="../media/image2.emf"/><Relationship Id="rId4" Type="http://schemas.openxmlformats.org/officeDocument/2006/relationships/slide" Target="slide22.xml"/><Relationship Id="rId9" Type="http://schemas.openxmlformats.org/officeDocument/2006/relationships/slide" Target="slide2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a:hlinkClick r:id="rId2" action="ppaction://hlinksldjump"/>
          </p:cNvPr>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hlinkClick r:id="rId3" action="ppaction://hlinksldjump"/>
              </a:rPr>
              <a:t>OBJECTIVES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2" action="ppaction://hlinksldjump"/>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2" action="ppaction://hlinksldjump"/>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4" action="ppaction://hlinksldjump"/>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2" action="ppaction://hlinksldjump"/>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2" action="ppaction://hlinksldjump"/>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a:hlinkClick r:id="rId5" action="ppaction://hlinksldjump"/>
          </p:cNvPr>
          <p:cNvSpPr/>
          <p:nvPr/>
        </p:nvSpPr>
        <p:spPr>
          <a:xfrm>
            <a:off x="98791" y="1788372"/>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hlinkClick r:id="rId5" action="ppaction://hlinksldjump"/>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pic>
        <p:nvPicPr>
          <p:cNvPr id="4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7" action="ppaction://hlinksldjump"/>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3" name="Rounded Rectangle 42"/>
          <p:cNvSpPr/>
          <p:nvPr/>
        </p:nvSpPr>
        <p:spPr>
          <a:xfrm>
            <a:off x="99060" y="5334000"/>
            <a:ext cx="2226945" cy="42418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8" action="ppaction://hlinksldjump"/>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hlinkClick r:id="rId9" action="ppaction://hlinksldjump"/>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4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3253" y="0"/>
            <a:ext cx="5910202" cy="185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2150" y="1938655"/>
            <a:ext cx="8826500" cy="3415030"/>
          </a:xfrm>
          <a:prstGeom prst="rect">
            <a:avLst/>
          </a:prstGeom>
        </p:spPr>
        <p:txBody>
          <a:bodyPr wrap="square">
            <a:spAutoFit/>
          </a:bodyPr>
          <a:lstStyle/>
          <a:p>
            <a:pPr>
              <a:lnSpc>
                <a:spcPct val="150000"/>
              </a:lnSpc>
            </a:pPr>
            <a:r>
              <a:rPr lang="en-US" sz="3600" dirty="0">
                <a:cs typeface="+mj-cs"/>
              </a:rPr>
              <a:t>Unit</a:t>
            </a:r>
            <a:r>
              <a:rPr lang="ar-SA" sz="3600" dirty="0">
                <a:cs typeface="+mj-cs"/>
              </a:rPr>
              <a:t>: </a:t>
            </a:r>
            <a:r>
              <a:rPr lang="en-US" sz="3600" dirty="0">
                <a:cs typeface="+mj-cs"/>
              </a:rPr>
              <a:t> Two</a:t>
            </a:r>
          </a:p>
          <a:p>
            <a:pPr>
              <a:lnSpc>
                <a:spcPct val="150000"/>
              </a:lnSpc>
            </a:pPr>
            <a:r>
              <a:rPr lang="en-US" sz="3600" dirty="0">
                <a:cs typeface="+mj-cs"/>
              </a:rPr>
              <a:t>Lesson</a:t>
            </a:r>
            <a:r>
              <a:rPr lang="ar-SA" sz="3600" dirty="0">
                <a:cs typeface="+mj-cs"/>
              </a:rPr>
              <a:t>:  </a:t>
            </a:r>
            <a:r>
              <a:rPr lang="en-US" sz="3600" dirty="0">
                <a:cs typeface="+mj-cs"/>
              </a:rPr>
              <a:t>  Writing</a:t>
            </a:r>
          </a:p>
          <a:p>
            <a:pPr>
              <a:lnSpc>
                <a:spcPct val="150000"/>
              </a:lnSpc>
            </a:pPr>
            <a:r>
              <a:rPr lang="en-US" sz="3600" dirty="0">
                <a:cs typeface="+mj-cs"/>
              </a:rPr>
              <a:t>Subject: The Opinion essay</a:t>
            </a:r>
            <a:endParaRPr lang="ar-SA" sz="3600" dirty="0">
              <a:cs typeface="+mj-cs"/>
            </a:endParaRPr>
          </a:p>
          <a:p>
            <a:pPr>
              <a:lnSpc>
                <a:spcPct val="150000"/>
              </a:lnSpc>
            </a:pPr>
            <a:r>
              <a:rPr lang="en-US" sz="3600" dirty="0">
                <a:cs typeface="+mj-cs"/>
              </a:rPr>
              <a:t>Grade: Nine</a:t>
            </a:r>
            <a:endParaRPr lang="ar-JO" sz="3600" dirty="0">
              <a:cs typeface="+mj-cs"/>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255267" y="801226"/>
            <a:ext cx="9547161" cy="5386090"/>
          </a:xfrm>
          <a:prstGeom prst="rect">
            <a:avLst/>
          </a:prstGeom>
          <a:noFill/>
        </p:spPr>
        <p:txBody>
          <a:bodyPr wrap="square" rtlCol="1">
            <a:spAutoFit/>
          </a:bodyPr>
          <a:lstStyle/>
          <a:p>
            <a:pPr marL="63500" indent="0">
              <a:buFont typeface="Wingdings 2" panose="05020102010507070707" pitchFamily="18" charset="2"/>
              <a:buNone/>
            </a:pPr>
            <a:r>
              <a:rPr lang="en-US" sz="2000" b="1" dirty="0">
                <a:latin typeface="GE SS Text Bold" pitchFamily="18" charset="-78"/>
                <a:ea typeface="GE SS Text Bold" pitchFamily="18" charset="-78"/>
                <a:cs typeface="GE SS Text Bold" pitchFamily="18" charset="-78"/>
              </a:rPr>
              <a:t> </a:t>
            </a:r>
          </a:p>
          <a:p>
            <a:pPr marL="63500" indent="0">
              <a:buFont typeface="Wingdings 2" panose="05020102010507070707" pitchFamily="18" charset="2"/>
              <a:buNone/>
            </a:pPr>
            <a:r>
              <a:rPr lang="en-US" sz="2400" b="1" dirty="0">
                <a:latin typeface="GE SS Text Bold" pitchFamily="18" charset="-78"/>
                <a:ea typeface="GE SS Text Bold" pitchFamily="18" charset="-78"/>
                <a:cs typeface="GE SS Text Bold" pitchFamily="18" charset="-78"/>
              </a:rPr>
              <a:t>Pre-assessment </a:t>
            </a:r>
          </a:p>
          <a:p>
            <a:pPr marL="63500" indent="0">
              <a:buFont typeface="Wingdings 2" panose="05020102010507070707" pitchFamily="18" charset="2"/>
              <a:buNone/>
            </a:pPr>
            <a:endParaRPr lang="en-US" altLang="en-US" sz="2400" b="1" dirty="0">
              <a:cs typeface="GE SS Text Bold" pitchFamily="18" charset="-78"/>
            </a:endParaRPr>
          </a:p>
          <a:p>
            <a:r>
              <a:rPr lang="en-US" altLang="en-US" sz="2800" dirty="0"/>
              <a:t>3</a:t>
            </a:r>
            <a:r>
              <a:rPr lang="en-US" altLang="en-US" sz="2800" b="1" dirty="0"/>
              <a:t>. </a:t>
            </a:r>
            <a:r>
              <a:rPr lang="en-US" sz="2800" b="1" dirty="0"/>
              <a:t>What is an essay?</a:t>
            </a:r>
          </a:p>
          <a:p>
            <a:endParaRPr lang="en-US" sz="2800" b="1" dirty="0"/>
          </a:p>
          <a:p>
            <a:r>
              <a:rPr lang="en-US" sz="2800" dirty="0"/>
              <a:t>A. A list of random ideas with no structure</a:t>
            </a:r>
            <a:br>
              <a:rPr lang="en-US" sz="2800" dirty="0"/>
            </a:br>
            <a:r>
              <a:rPr lang="en-US" sz="2800" dirty="0"/>
              <a:t>B. A piece of writing that has an introduction, body, and conclusion</a:t>
            </a:r>
            <a:br>
              <a:rPr lang="en-US" sz="2800" dirty="0"/>
            </a:br>
            <a:r>
              <a:rPr lang="en-US" sz="2800" dirty="0"/>
              <a:t>C. A group of sentences without a clear topic</a:t>
            </a:r>
            <a:br>
              <a:rPr lang="en-US" sz="2800" dirty="0"/>
            </a:br>
            <a:r>
              <a:rPr lang="en-US" sz="2800" dirty="0"/>
              <a:t>D. A short poem about any subject</a:t>
            </a:r>
          </a:p>
          <a:p>
            <a:endParaRPr lang="en-GB" altLang="en-US" sz="2800" b="1" dirty="0"/>
          </a:p>
          <a:p>
            <a:pPr marL="63500" indent="0">
              <a:buFont typeface="Wingdings 2" panose="05020102010507070707" pitchFamily="18" charset="2"/>
              <a:buNone/>
            </a:pPr>
            <a:endParaRPr lang="en-GB" sz="2800" b="1" dirty="0">
              <a:latin typeface="GE SS Text Bold" pitchFamily="18" charset="-78"/>
              <a:ea typeface="GE SS Text Bold" pitchFamily="18" charset="-78"/>
              <a:cs typeface="GE SS Text Bold" pitchFamily="18" charset="-78"/>
            </a:endParaRPr>
          </a:p>
          <a:p>
            <a:pPr marL="63500" indent="0">
              <a:buFont typeface="Wingdings 2" panose="05020102010507070707" pitchFamily="18" charset="2"/>
              <a:buNone/>
            </a:pPr>
            <a:endParaRPr lang="en-GB" altLang="en-US" sz="24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10578353" y="1615278"/>
            <a:ext cx="2682018" cy="4533900"/>
          </a:xfrm>
          <a:prstGeom prst="rect">
            <a:avLst/>
          </a:prstGeom>
        </p:spPr>
      </p:pic>
    </p:spTree>
    <p:extLst>
      <p:ext uri="{BB962C8B-B14F-4D97-AF65-F5344CB8AC3E}">
        <p14:creationId xmlns:p14="http://schemas.microsoft.com/office/powerpoint/2010/main" val="5064090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3" name="Text Box 2"/>
          <p:cNvSpPr txBox="1"/>
          <p:nvPr/>
        </p:nvSpPr>
        <p:spPr>
          <a:xfrm>
            <a:off x="1268095" y="5080635"/>
            <a:ext cx="9112885" cy="1119505"/>
          </a:xfrm>
          <a:prstGeom prst="rect">
            <a:avLst/>
          </a:prstGeom>
          <a:noFill/>
        </p:spPr>
        <p:txBody>
          <a:bodyPr wrap="square" rtlCol="0">
            <a:noAutofit/>
          </a:bodyPr>
          <a:lstStyle/>
          <a:p>
            <a:endParaRPr lang="en-US"/>
          </a:p>
        </p:txBody>
      </p:sp>
      <p:sp>
        <p:nvSpPr>
          <p:cNvPr id="4" name="Text Box 3"/>
          <p:cNvSpPr txBox="1"/>
          <p:nvPr/>
        </p:nvSpPr>
        <p:spPr>
          <a:xfrm>
            <a:off x="567055" y="2877185"/>
            <a:ext cx="9940290" cy="1069340"/>
          </a:xfrm>
          <a:prstGeom prst="rect">
            <a:avLst/>
          </a:prstGeom>
          <a:noFill/>
        </p:spPr>
        <p:txBody>
          <a:bodyPr wrap="square" rtlCol="0" anchor="t">
            <a:noAutofit/>
          </a:bodyPr>
          <a:lstStyle/>
          <a:p>
            <a:endParaRPr lang="en-US" sz="2800" b="1" dirty="0">
              <a:sym typeface="+mn-ea"/>
            </a:endParaRPr>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a:latin typeface="Times New Roman" panose="02020603050405020304"/>
              <a:ea typeface="Calibri" panose="020F0502020204030204"/>
            </a:endParaRPr>
          </a:p>
        </p:txBody>
      </p:sp>
      <p:sp>
        <p:nvSpPr>
          <p:cNvPr id="9" name="Text Box 8"/>
          <p:cNvSpPr txBox="1"/>
          <p:nvPr/>
        </p:nvSpPr>
        <p:spPr>
          <a:xfrm>
            <a:off x="566420" y="2350770"/>
            <a:ext cx="10013950" cy="63754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7" name="Rectangle: Rounded Corners 6">
            <a:extLst>
              <a:ext uri="{FF2B5EF4-FFF2-40B4-BE49-F238E27FC236}">
                <a16:creationId xmlns:a16="http://schemas.microsoft.com/office/drawing/2014/main" id="{40AC5B49-3F9C-C4B1-B2F9-5F566C220232}"/>
              </a:ext>
            </a:extLst>
          </p:cNvPr>
          <p:cNvSpPr/>
          <p:nvPr/>
        </p:nvSpPr>
        <p:spPr>
          <a:xfrm>
            <a:off x="405388" y="1919427"/>
            <a:ext cx="10013950" cy="139294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The Introduction</a:t>
            </a:r>
          </a:p>
        </p:txBody>
      </p:sp>
      <p:sp>
        <p:nvSpPr>
          <p:cNvPr id="10" name="Rectangle: Rounded Corners 9">
            <a:extLst>
              <a:ext uri="{FF2B5EF4-FFF2-40B4-BE49-F238E27FC236}">
                <a16:creationId xmlns:a16="http://schemas.microsoft.com/office/drawing/2014/main" id="{F87AABA5-AB15-7A0B-CB2B-5D1BDCA96791}"/>
              </a:ext>
            </a:extLst>
          </p:cNvPr>
          <p:cNvSpPr/>
          <p:nvPr/>
        </p:nvSpPr>
        <p:spPr>
          <a:xfrm>
            <a:off x="380946" y="3457604"/>
            <a:ext cx="10013950" cy="139294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The Body Paragraphs</a:t>
            </a:r>
          </a:p>
        </p:txBody>
      </p:sp>
      <p:sp>
        <p:nvSpPr>
          <p:cNvPr id="12" name="Rectangle: Rounded Corners 11">
            <a:extLst>
              <a:ext uri="{FF2B5EF4-FFF2-40B4-BE49-F238E27FC236}">
                <a16:creationId xmlns:a16="http://schemas.microsoft.com/office/drawing/2014/main" id="{1AEBC6D9-3BED-1254-882B-A3C1A14878F6}"/>
              </a:ext>
            </a:extLst>
          </p:cNvPr>
          <p:cNvSpPr/>
          <p:nvPr/>
        </p:nvSpPr>
        <p:spPr>
          <a:xfrm>
            <a:off x="405388" y="5043501"/>
            <a:ext cx="10013950" cy="139294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The Conclusion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4" name="Text Box 3"/>
          <p:cNvSpPr txBox="1"/>
          <p:nvPr/>
        </p:nvSpPr>
        <p:spPr>
          <a:xfrm>
            <a:off x="567055" y="2474595"/>
            <a:ext cx="9940290" cy="1588770"/>
          </a:xfrm>
          <a:prstGeom prst="rect">
            <a:avLst/>
          </a:prstGeom>
          <a:noFill/>
        </p:spPr>
        <p:txBody>
          <a:bodyPr wrap="square" rtlCol="0" anchor="t">
            <a:noAutofit/>
          </a:bodyPr>
          <a:lstStyle/>
          <a:p>
            <a:endParaRPr lang="en-US" sz="2800" b="1" dirty="0">
              <a:sym typeface="+mn-ea"/>
            </a:endParaRPr>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dirty="0">
              <a:latin typeface="Times New Roman" panose="02020603050405020304"/>
              <a:ea typeface="Calibri" panose="020F0502020204030204"/>
            </a:endParaRP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8" name="Rectangle: Rounded Corners 7">
            <a:extLst>
              <a:ext uri="{FF2B5EF4-FFF2-40B4-BE49-F238E27FC236}">
                <a16:creationId xmlns:a16="http://schemas.microsoft.com/office/drawing/2014/main" id="{FDCDD11F-BDF4-5435-A67D-DB9A81B0BEFF}"/>
              </a:ext>
            </a:extLst>
          </p:cNvPr>
          <p:cNvSpPr/>
          <p:nvPr/>
        </p:nvSpPr>
        <p:spPr>
          <a:xfrm>
            <a:off x="530225" y="1810127"/>
            <a:ext cx="10013950" cy="139294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The Introduction</a:t>
            </a:r>
          </a:p>
        </p:txBody>
      </p:sp>
      <p:sp>
        <p:nvSpPr>
          <p:cNvPr id="10" name="TextBox 9">
            <a:extLst>
              <a:ext uri="{FF2B5EF4-FFF2-40B4-BE49-F238E27FC236}">
                <a16:creationId xmlns:a16="http://schemas.microsoft.com/office/drawing/2014/main" id="{246BFBD6-A892-178C-FF5C-792A37B06009}"/>
              </a:ext>
            </a:extLst>
          </p:cNvPr>
          <p:cNvSpPr txBox="1"/>
          <p:nvPr/>
        </p:nvSpPr>
        <p:spPr>
          <a:xfrm>
            <a:off x="682641" y="3295830"/>
            <a:ext cx="9709117" cy="954107"/>
          </a:xfrm>
          <a:prstGeom prst="rect">
            <a:avLst/>
          </a:prstGeom>
          <a:noFill/>
        </p:spPr>
        <p:txBody>
          <a:bodyPr wrap="square" rtlCol="0">
            <a:spAutoFit/>
          </a:bodyPr>
          <a:lstStyle/>
          <a:p>
            <a:pPr marL="342900" indent="-342900" algn="l">
              <a:buAutoNum type="arabicPeriod"/>
            </a:pPr>
            <a:r>
              <a:rPr lang="en-US" sz="2800" b="1" dirty="0">
                <a:solidFill>
                  <a:schemeClr val="accent1"/>
                </a:solidFill>
              </a:rPr>
              <a:t>Attention</a:t>
            </a:r>
            <a:r>
              <a:rPr lang="en-US" sz="2800" b="1" dirty="0"/>
              <a:t> </a:t>
            </a:r>
            <a:r>
              <a:rPr lang="en-US" sz="2800" b="1" dirty="0">
                <a:solidFill>
                  <a:schemeClr val="accent5"/>
                </a:solidFill>
              </a:rPr>
              <a:t>grabber</a:t>
            </a:r>
            <a:r>
              <a:rPr lang="en-US" sz="2800" b="1" dirty="0"/>
              <a:t> (</a:t>
            </a:r>
            <a:r>
              <a:rPr lang="en-US" sz="2800" b="1" dirty="0">
                <a:solidFill>
                  <a:schemeClr val="accent1"/>
                </a:solidFill>
              </a:rPr>
              <a:t>hook</a:t>
            </a:r>
            <a:r>
              <a:rPr lang="en-US" sz="2800" b="1" dirty="0"/>
              <a:t>) : you can start with a </a:t>
            </a:r>
            <a:r>
              <a:rPr lang="en-US" sz="2800" b="1" u="sng" dirty="0"/>
              <a:t>question</a:t>
            </a:r>
            <a:r>
              <a:rPr lang="en-US" sz="2800" b="1" dirty="0"/>
              <a:t>, </a:t>
            </a:r>
            <a:r>
              <a:rPr lang="en-US" sz="2800" b="1" u="sng" dirty="0"/>
              <a:t>fact</a:t>
            </a:r>
            <a:r>
              <a:rPr lang="en-US" sz="2800" b="1" dirty="0"/>
              <a:t>  to grab the readers attention.</a:t>
            </a:r>
          </a:p>
        </p:txBody>
      </p:sp>
      <p:sp>
        <p:nvSpPr>
          <p:cNvPr id="13" name="TextBox 12">
            <a:extLst>
              <a:ext uri="{FF2B5EF4-FFF2-40B4-BE49-F238E27FC236}">
                <a16:creationId xmlns:a16="http://schemas.microsoft.com/office/drawing/2014/main" id="{81B71222-C022-EB21-D5E6-7BDB599A41A8}"/>
              </a:ext>
            </a:extLst>
          </p:cNvPr>
          <p:cNvSpPr txBox="1"/>
          <p:nvPr/>
        </p:nvSpPr>
        <p:spPr>
          <a:xfrm>
            <a:off x="664615" y="4212151"/>
            <a:ext cx="10093843" cy="3108543"/>
          </a:xfrm>
          <a:prstGeom prst="rect">
            <a:avLst/>
          </a:prstGeom>
          <a:noFill/>
        </p:spPr>
        <p:txBody>
          <a:bodyPr wrap="square" rtlCol="0">
            <a:spAutoFit/>
          </a:bodyPr>
          <a:lstStyle/>
          <a:p>
            <a:r>
              <a:rPr lang="en-US" sz="2800" dirty="0"/>
              <a:t/>
            </a:r>
            <a:br>
              <a:rPr lang="en-US" sz="2800" dirty="0"/>
            </a:br>
            <a:r>
              <a:rPr lang="en-US" sz="2800" dirty="0"/>
              <a:t>1.</a:t>
            </a:r>
            <a:r>
              <a:rPr lang="en-US" sz="2800" i="1" dirty="0"/>
              <a:t>Over 90% of schools in Japan require uniforms, and they report fewer discipline issues as a result.</a:t>
            </a:r>
            <a:r>
              <a:rPr lang="en-US" sz="2800" dirty="0"/>
              <a:t/>
            </a:r>
            <a:br>
              <a:rPr lang="en-US" sz="2800" dirty="0"/>
            </a:br>
            <a:r>
              <a:rPr lang="en-US" sz="2800" dirty="0"/>
              <a:t>2.</a:t>
            </a:r>
            <a:r>
              <a:rPr lang="en-US" sz="2800" i="1" dirty="0"/>
              <a:t>Would students focus more on learning if they didn’t have to worry about what to wear every day?</a:t>
            </a:r>
            <a:r>
              <a:rPr lang="en-US" sz="2800" dirty="0"/>
              <a:t/>
            </a:r>
            <a:br>
              <a:rPr lang="en-US" sz="2800" dirty="0"/>
            </a:br>
            <a:endParaRPr lang="en-US" sz="2800" dirty="0"/>
          </a:p>
          <a:p>
            <a:pPr algn="l"/>
            <a:endParaRPr lang="en-US" sz="2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4" name="Text Box 3"/>
          <p:cNvSpPr txBox="1"/>
          <p:nvPr/>
        </p:nvSpPr>
        <p:spPr>
          <a:xfrm>
            <a:off x="567055" y="2474595"/>
            <a:ext cx="9940290" cy="1588770"/>
          </a:xfrm>
          <a:prstGeom prst="rect">
            <a:avLst/>
          </a:prstGeom>
          <a:noFill/>
        </p:spPr>
        <p:txBody>
          <a:bodyPr wrap="square" rtlCol="0" anchor="t">
            <a:noAutofit/>
          </a:bodyPr>
          <a:lstStyle/>
          <a:p>
            <a:endParaRPr lang="en-US" sz="2800" b="1" dirty="0">
              <a:sym typeface="+mn-ea"/>
            </a:endParaRPr>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dirty="0">
              <a:latin typeface="Times New Roman" panose="02020603050405020304"/>
              <a:ea typeface="Calibri" panose="020F0502020204030204"/>
            </a:endParaRP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8" name="Rectangle: Rounded Corners 7">
            <a:extLst>
              <a:ext uri="{FF2B5EF4-FFF2-40B4-BE49-F238E27FC236}">
                <a16:creationId xmlns:a16="http://schemas.microsoft.com/office/drawing/2014/main" id="{FDCDD11F-BDF4-5435-A67D-DB9A81B0BEFF}"/>
              </a:ext>
            </a:extLst>
          </p:cNvPr>
          <p:cNvSpPr/>
          <p:nvPr/>
        </p:nvSpPr>
        <p:spPr>
          <a:xfrm>
            <a:off x="530225" y="1810127"/>
            <a:ext cx="10013950" cy="139294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The Introduction</a:t>
            </a:r>
          </a:p>
        </p:txBody>
      </p:sp>
      <p:sp>
        <p:nvSpPr>
          <p:cNvPr id="10" name="TextBox 9">
            <a:extLst>
              <a:ext uri="{FF2B5EF4-FFF2-40B4-BE49-F238E27FC236}">
                <a16:creationId xmlns:a16="http://schemas.microsoft.com/office/drawing/2014/main" id="{246BFBD6-A892-178C-FF5C-792A37B06009}"/>
              </a:ext>
            </a:extLst>
          </p:cNvPr>
          <p:cNvSpPr txBox="1"/>
          <p:nvPr/>
        </p:nvSpPr>
        <p:spPr>
          <a:xfrm>
            <a:off x="682641" y="3295830"/>
            <a:ext cx="10521315" cy="3970318"/>
          </a:xfrm>
          <a:prstGeom prst="rect">
            <a:avLst/>
          </a:prstGeom>
          <a:noFill/>
        </p:spPr>
        <p:txBody>
          <a:bodyPr wrap="square" rtlCol="0">
            <a:spAutoFit/>
          </a:bodyPr>
          <a:lstStyle/>
          <a:p>
            <a:r>
              <a:rPr lang="en-US" sz="2800" b="1" dirty="0">
                <a:solidFill>
                  <a:schemeClr val="accent2"/>
                </a:solidFill>
              </a:rPr>
              <a:t>2. Background Statement</a:t>
            </a:r>
          </a:p>
          <a:p>
            <a:r>
              <a:rPr lang="en-US" sz="2800" b="1" dirty="0"/>
              <a:t>Definition:</a:t>
            </a:r>
            <a:r>
              <a:rPr lang="en-US" sz="2800" dirty="0"/>
              <a:t/>
            </a:r>
            <a:br>
              <a:rPr lang="en-US" sz="2800" dirty="0"/>
            </a:br>
            <a:r>
              <a:rPr lang="en-US" sz="2800" dirty="0"/>
              <a:t>This sentence gives general information about the topic. It helps the reader understand what the essay will be about and prepares them for the writer’s opinion.</a:t>
            </a:r>
          </a:p>
          <a:p>
            <a:r>
              <a:rPr lang="en-US" sz="2800" b="1" dirty="0"/>
              <a:t>Example:</a:t>
            </a:r>
            <a:endParaRPr lang="en-US" sz="2800" dirty="0"/>
          </a:p>
          <a:p>
            <a:r>
              <a:rPr lang="en-US" sz="2800" dirty="0"/>
              <a:t>"School uniforms have been a tradition in many countries, and some believe they help promote discipline and equality in schools."</a:t>
            </a:r>
          </a:p>
          <a:p>
            <a:pPr algn="l"/>
            <a:endParaRPr lang="en-US" sz="2800" b="1" dirty="0"/>
          </a:p>
        </p:txBody>
      </p:sp>
    </p:spTree>
    <p:extLst>
      <p:ext uri="{BB962C8B-B14F-4D97-AF65-F5344CB8AC3E}">
        <p14:creationId xmlns:p14="http://schemas.microsoft.com/office/powerpoint/2010/main" val="3986831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4" name="Text Box 3"/>
          <p:cNvSpPr txBox="1"/>
          <p:nvPr/>
        </p:nvSpPr>
        <p:spPr>
          <a:xfrm>
            <a:off x="567055" y="3055306"/>
            <a:ext cx="9836578" cy="1588770"/>
          </a:xfrm>
          <a:prstGeom prst="rect">
            <a:avLst/>
          </a:prstGeom>
          <a:noFill/>
        </p:spPr>
        <p:txBody>
          <a:bodyPr wrap="square" rtlCol="0" anchor="t">
            <a:noAutofit/>
          </a:bodyPr>
          <a:lstStyle/>
          <a:p>
            <a:r>
              <a:rPr lang="en-US" sz="2400" b="1" dirty="0"/>
              <a:t>Thesis Statement</a:t>
            </a:r>
          </a:p>
          <a:p>
            <a:r>
              <a:rPr lang="en-US" sz="2400" b="1" dirty="0"/>
              <a:t>Definition:</a:t>
            </a:r>
            <a:r>
              <a:rPr lang="en-US" sz="2400" dirty="0"/>
              <a:t/>
            </a:r>
            <a:br>
              <a:rPr lang="en-US" sz="2400" dirty="0"/>
            </a:br>
            <a:r>
              <a:rPr lang="en-US" sz="2400" dirty="0"/>
              <a:t>The thesis statement is the most important sentence in the introduction. It clearly states the writer’s opinion and outlines the main reasons that will be discussed in the body paragraphs.</a:t>
            </a:r>
          </a:p>
          <a:p>
            <a:r>
              <a:rPr lang="en-US" sz="2400" b="1" dirty="0"/>
              <a:t>Example:</a:t>
            </a:r>
            <a:endParaRPr lang="en-US" sz="2400" dirty="0"/>
          </a:p>
          <a:p>
            <a:r>
              <a:rPr lang="en-US" sz="2400" dirty="0"/>
              <a:t>"However, I believe that students should not be required to wear school uniforms because they limit self-expression, add unnecessary costs, and do not improve academic performance."</a:t>
            </a:r>
          </a:p>
          <a:p>
            <a:endParaRPr lang="en-US" sz="2400" b="1" dirty="0">
              <a:sym typeface="+mn-ea"/>
            </a:endParaRPr>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dirty="0">
              <a:latin typeface="Times New Roman" panose="02020603050405020304"/>
              <a:ea typeface="Calibri" panose="020F0502020204030204"/>
            </a:endParaRP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8" name="Rectangle: Rounded Corners 7">
            <a:extLst>
              <a:ext uri="{FF2B5EF4-FFF2-40B4-BE49-F238E27FC236}">
                <a16:creationId xmlns:a16="http://schemas.microsoft.com/office/drawing/2014/main" id="{FDCDD11F-BDF4-5435-A67D-DB9A81B0BEFF}"/>
              </a:ext>
            </a:extLst>
          </p:cNvPr>
          <p:cNvSpPr/>
          <p:nvPr/>
        </p:nvSpPr>
        <p:spPr>
          <a:xfrm>
            <a:off x="483572" y="1707490"/>
            <a:ext cx="10013950" cy="1392940"/>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The Introduction</a:t>
            </a:r>
          </a:p>
        </p:txBody>
      </p:sp>
    </p:spTree>
    <p:extLst>
      <p:ext uri="{BB962C8B-B14F-4D97-AF65-F5344CB8AC3E}">
        <p14:creationId xmlns:p14="http://schemas.microsoft.com/office/powerpoint/2010/main" val="896871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4" name="Text Box 3"/>
          <p:cNvSpPr txBox="1"/>
          <p:nvPr/>
        </p:nvSpPr>
        <p:spPr>
          <a:xfrm>
            <a:off x="567055" y="3055306"/>
            <a:ext cx="9836578" cy="1588770"/>
          </a:xfrm>
          <a:prstGeom prst="rect">
            <a:avLst/>
          </a:prstGeom>
          <a:noFill/>
        </p:spPr>
        <p:txBody>
          <a:bodyPr wrap="square" rtlCol="0" anchor="t">
            <a:noAutofit/>
          </a:bodyPr>
          <a:lstStyle/>
          <a:p>
            <a:r>
              <a:rPr lang="en-US" sz="2400" b="1">
                <a:sym typeface="+mn-ea"/>
              </a:rPr>
              <a:t> Many people argue about whether schools should offer free lunch to all students, regardless of their financial background. I am of the opinion that schools should provide free meals to every student. This policy would promote equality, improve students’ health, and support academic success.</a:t>
            </a:r>
            <a:endParaRPr lang="en-US" sz="2400" b="1" dirty="0">
              <a:sym typeface="+mn-ea"/>
            </a:endParaRPr>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dirty="0">
              <a:latin typeface="Times New Roman" panose="02020603050405020304"/>
              <a:ea typeface="Calibri" panose="020F0502020204030204"/>
            </a:endParaRP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8" name="Rectangle: Rounded Corners 7">
            <a:extLst>
              <a:ext uri="{FF2B5EF4-FFF2-40B4-BE49-F238E27FC236}">
                <a16:creationId xmlns:a16="http://schemas.microsoft.com/office/drawing/2014/main" id="{FDCDD11F-BDF4-5435-A67D-DB9A81B0BEFF}"/>
              </a:ext>
            </a:extLst>
          </p:cNvPr>
          <p:cNvSpPr/>
          <p:nvPr/>
        </p:nvSpPr>
        <p:spPr>
          <a:xfrm>
            <a:off x="468630" y="1697049"/>
            <a:ext cx="10013950" cy="73240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(Identify hook/ background information) and thesis statement </a:t>
            </a:r>
          </a:p>
        </p:txBody>
      </p:sp>
    </p:spTree>
    <p:extLst>
      <p:ext uri="{BB962C8B-B14F-4D97-AF65-F5344CB8AC3E}">
        <p14:creationId xmlns:p14="http://schemas.microsoft.com/office/powerpoint/2010/main" val="1751419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4" name="Text Box 3"/>
          <p:cNvSpPr txBox="1"/>
          <p:nvPr/>
        </p:nvSpPr>
        <p:spPr>
          <a:xfrm>
            <a:off x="234409" y="2077655"/>
            <a:ext cx="11522161" cy="1588770"/>
          </a:xfrm>
          <a:prstGeom prst="rect">
            <a:avLst/>
          </a:prstGeom>
          <a:noFill/>
        </p:spPr>
        <p:txBody>
          <a:bodyPr wrap="square" rtlCol="0" anchor="t">
            <a:noAutofit/>
          </a:bodyPr>
          <a:lstStyle/>
          <a:p>
            <a:r>
              <a:rPr lang="en-US" sz="2400" b="1" dirty="0">
                <a:sym typeface="+mn-ea"/>
              </a:rPr>
              <a:t> </a:t>
            </a:r>
            <a:r>
              <a:rPr lang="en-US" sz="2400" b="1" dirty="0"/>
              <a:t>One</a:t>
            </a:r>
            <a:r>
              <a:rPr lang="en-US" sz="2400" dirty="0"/>
              <a:t> </a:t>
            </a:r>
            <a:r>
              <a:rPr lang="en-US" sz="2400" b="1" dirty="0"/>
              <a:t>significant</a:t>
            </a:r>
            <a:r>
              <a:rPr lang="en-US" sz="2400" dirty="0"/>
              <a:t> </a:t>
            </a:r>
            <a:r>
              <a:rPr lang="en-US" sz="2400" b="1" dirty="0"/>
              <a:t>reason</a:t>
            </a:r>
            <a:r>
              <a:rPr lang="en-US" sz="2400" dirty="0"/>
              <a:t> is that free school meals help reduce the gap between students from different economic backgrounds. When every student receives the same lunch, no one feels embarrassed or left out due to their financial situation. This is due to the fact that food insecurity is a common issue in many communities, and offering free lunch ensures that all students have access to at least one nutritious meal during the day. </a:t>
            </a:r>
            <a:r>
              <a:rPr lang="en-US" sz="2400" b="1" dirty="0"/>
              <a:t>Furthermore</a:t>
            </a:r>
            <a:r>
              <a:rPr lang="en-US" sz="2400" dirty="0"/>
              <a:t>, students who eat healthy meals are more likely to stay focused and perform better in class. A hungry child cannot concentrate or participate actively in learning activities. A clear example of this is seen in schools that have already implemented free lunch programs and noticed a rise in attendance and academic performance. </a:t>
            </a:r>
            <a:r>
              <a:rPr lang="en-US" sz="2400" b="1" dirty="0"/>
              <a:t>In</a:t>
            </a:r>
            <a:r>
              <a:rPr lang="en-US" sz="2400" dirty="0"/>
              <a:t> </a:t>
            </a:r>
            <a:r>
              <a:rPr lang="en-US" sz="2400" b="1" dirty="0"/>
              <a:t>addition</a:t>
            </a:r>
            <a:r>
              <a:rPr lang="en-US" sz="2400" dirty="0"/>
              <a:t>, providing free lunch can encourage better eating habits among young people. When schools serve balanced meals, students are more likely to eat vegetables, fruits, and whole grains. Not only that, but it also relieves parents of the stress of preparing lunch every day, especially for those working long hours.</a:t>
            </a:r>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dirty="0">
              <a:latin typeface="Times New Roman" panose="02020603050405020304"/>
              <a:ea typeface="Calibri" panose="020F0502020204030204"/>
            </a:endParaRP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8" name="Rectangle: Rounded Corners 7">
            <a:extLst>
              <a:ext uri="{FF2B5EF4-FFF2-40B4-BE49-F238E27FC236}">
                <a16:creationId xmlns:a16="http://schemas.microsoft.com/office/drawing/2014/main" id="{FDCDD11F-BDF4-5435-A67D-DB9A81B0BEFF}"/>
              </a:ext>
            </a:extLst>
          </p:cNvPr>
          <p:cNvSpPr/>
          <p:nvPr/>
        </p:nvSpPr>
        <p:spPr>
          <a:xfrm>
            <a:off x="2201803" y="1275040"/>
            <a:ext cx="8648450" cy="802615"/>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Body( How many reasons/ Is it enough to mention the reason/ find linking words/ what tense is used in writing</a:t>
            </a:r>
          </a:p>
        </p:txBody>
      </p:sp>
    </p:spTree>
    <p:extLst>
      <p:ext uri="{BB962C8B-B14F-4D97-AF65-F5344CB8AC3E}">
        <p14:creationId xmlns:p14="http://schemas.microsoft.com/office/powerpoint/2010/main" val="60268447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4" name="Text Box 3"/>
          <p:cNvSpPr txBox="1"/>
          <p:nvPr/>
        </p:nvSpPr>
        <p:spPr>
          <a:xfrm>
            <a:off x="884575" y="4503122"/>
            <a:ext cx="8813071" cy="3513248"/>
          </a:xfrm>
          <a:prstGeom prst="rect">
            <a:avLst/>
          </a:prstGeom>
          <a:noFill/>
        </p:spPr>
        <p:txBody>
          <a:bodyPr wrap="square" rtlCol="0" anchor="t">
            <a:noAutofit/>
          </a:bodyPr>
          <a:lstStyle/>
          <a:p>
            <a:pPr>
              <a:lnSpc>
                <a:spcPct val="115000"/>
              </a:lnSpc>
            </a:pPr>
            <a:r>
              <a:rPr lang="en-US" sz="2400" b="1" dirty="0">
                <a:sym typeface="+mn-ea"/>
              </a:rPr>
              <a:t> </a:t>
            </a:r>
            <a:r>
              <a:rPr lang="en-US" sz="2400" b="1" dirty="0">
                <a:solidFill>
                  <a:srgbClr val="000000"/>
                </a:solidFill>
                <a:latin typeface="Times New Roman" panose="02020603050405020304" pitchFamily="18" charset="0"/>
                <a:ea typeface="Arial" panose="020B0604020202020204" pitchFamily="34" charset="0"/>
                <a:cs typeface="Cambria" panose="02040503050406030204" pitchFamily="18" charset="0"/>
              </a:rPr>
              <a:t> In</a:t>
            </a:r>
            <a:r>
              <a:rPr lang="en-US" sz="2400" dirty="0">
                <a:solidFill>
                  <a:srgbClr val="000000"/>
                </a:solidFill>
                <a:latin typeface="Times New Roman" panose="02020603050405020304" pitchFamily="18" charset="0"/>
                <a:ea typeface="Arial" panose="020B0604020202020204" pitchFamily="34" charset="0"/>
                <a:cs typeface="Cambria" panose="02040503050406030204" pitchFamily="18" charset="0"/>
              </a:rPr>
              <a:t> </a:t>
            </a:r>
            <a:r>
              <a:rPr lang="en-US" sz="2400" b="1" dirty="0">
                <a:solidFill>
                  <a:srgbClr val="000000"/>
                </a:solidFill>
                <a:latin typeface="Times New Roman" panose="02020603050405020304" pitchFamily="18" charset="0"/>
                <a:ea typeface="Arial" panose="020B0604020202020204" pitchFamily="34" charset="0"/>
                <a:cs typeface="Cambria" panose="02040503050406030204" pitchFamily="18" charset="0"/>
              </a:rPr>
              <a:t>conclusion</a:t>
            </a:r>
            <a:r>
              <a:rPr lang="en-US" sz="2400" dirty="0">
                <a:solidFill>
                  <a:srgbClr val="000000"/>
                </a:solidFill>
                <a:latin typeface="Times New Roman" panose="02020603050405020304" pitchFamily="18" charset="0"/>
                <a:ea typeface="Arial" panose="020B0604020202020204" pitchFamily="34" charset="0"/>
                <a:cs typeface="Cambria" panose="02040503050406030204" pitchFamily="18" charset="0"/>
              </a:rPr>
              <a:t>, providing free lunch to all students is a valuable step toward equality and improved education. It supports students’ health, boosts learning, and creates a more inclusive school environment. For these reasons, I firmly believe that free school meals should be available to every student, every day.</a:t>
            </a:r>
            <a:endParaRPr lang="en-US" dirty="0">
              <a:latin typeface="Cambria" panose="02040503050406030204" pitchFamily="18" charset="0"/>
              <a:ea typeface="Cambria" panose="02040503050406030204" pitchFamily="18" charset="0"/>
              <a:cs typeface="Cambria" panose="02040503050406030204" pitchFamily="18" charset="0"/>
            </a:endParaRPr>
          </a:p>
          <a:p>
            <a:pPr>
              <a:lnSpc>
                <a:spcPct val="115000"/>
              </a:lnSpc>
            </a:pPr>
            <a:r>
              <a:rPr lang="en-US" sz="2400" b="1" dirty="0">
                <a:solidFill>
                  <a:srgbClr val="000000"/>
                </a:solidFill>
                <a:latin typeface="Times New Roman" panose="02020603050405020304" pitchFamily="18" charset="0"/>
                <a:ea typeface="Times New Roman" panose="02020603050405020304" pitchFamily="18" charset="0"/>
                <a:cs typeface="Cambria" panose="02040503050406030204" pitchFamily="18" charset="0"/>
              </a:rPr>
              <a:t> </a:t>
            </a:r>
            <a:endParaRPr lang="en-US" dirty="0">
              <a:latin typeface="Cambria" panose="02040503050406030204" pitchFamily="18" charset="0"/>
              <a:ea typeface="Cambria" panose="02040503050406030204" pitchFamily="18" charset="0"/>
              <a:cs typeface="Cambria" panose="02040503050406030204" pitchFamily="18" charset="0"/>
            </a:endParaRPr>
          </a:p>
          <a:p>
            <a:pPr>
              <a:lnSpc>
                <a:spcPct val="115000"/>
              </a:lnSpc>
            </a:pPr>
            <a:r>
              <a:rPr lang="en-US" sz="2400" b="1" dirty="0">
                <a:solidFill>
                  <a:srgbClr val="000000"/>
                </a:solidFill>
                <a:latin typeface="Times New Roman" panose="02020603050405020304" pitchFamily="18" charset="0"/>
                <a:ea typeface="Times New Roman" panose="02020603050405020304" pitchFamily="18" charset="0"/>
                <a:cs typeface="Cambria" panose="02040503050406030204" pitchFamily="18" charset="0"/>
              </a:rPr>
              <a:t> </a:t>
            </a:r>
            <a:endParaRPr lang="en-US" sz="2400" dirty="0"/>
          </a:p>
        </p:txBody>
      </p:sp>
      <p:sp>
        <p:nvSpPr>
          <p:cNvPr id="6" name="Text Box 5"/>
          <p:cNvSpPr txBox="1"/>
          <p:nvPr/>
        </p:nvSpPr>
        <p:spPr>
          <a:xfrm flipV="1">
            <a:off x="2374009" y="5900990"/>
            <a:ext cx="7779385" cy="185420"/>
          </a:xfrm>
          <a:prstGeom prst="rect">
            <a:avLst/>
          </a:prstGeom>
        </p:spPr>
        <p:txBody>
          <a:bodyPr>
            <a:noAutofit/>
          </a:bodyPr>
          <a:lstStyle/>
          <a:p>
            <a:pPr marL="457200" indent="-228600" defTabSz="266700">
              <a:lnSpc>
                <a:spcPct val="114000"/>
              </a:lnSpc>
              <a:spcAft>
                <a:spcPts val="1000"/>
              </a:spcAft>
            </a:pPr>
            <a:endParaRPr sz="1400" dirty="0">
              <a:latin typeface="Times New Roman" panose="02020603050405020304"/>
              <a:ea typeface="Calibri" panose="020F0502020204030204"/>
            </a:endParaRP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8" name="Rectangle: Rounded Corners 7">
            <a:extLst>
              <a:ext uri="{FF2B5EF4-FFF2-40B4-BE49-F238E27FC236}">
                <a16:creationId xmlns:a16="http://schemas.microsoft.com/office/drawing/2014/main" id="{FDCDD11F-BDF4-5435-A67D-DB9A81B0BEFF}"/>
              </a:ext>
            </a:extLst>
          </p:cNvPr>
          <p:cNvSpPr/>
          <p:nvPr/>
        </p:nvSpPr>
        <p:spPr>
          <a:xfrm>
            <a:off x="830275" y="1794485"/>
            <a:ext cx="8648450" cy="2524966"/>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US" sz="2000" b="1" dirty="0"/>
              <a:t>What Does a Conclusion Include? /What Does a Conclusion Include?</a:t>
            </a:r>
          </a:p>
          <a:p>
            <a:pPr>
              <a:buNone/>
            </a:pPr>
            <a:r>
              <a:rPr lang="en-US" sz="2000" b="1" dirty="0"/>
              <a:t>A strong conclusion usually has:</a:t>
            </a:r>
          </a:p>
          <a:p>
            <a:pPr>
              <a:buNone/>
            </a:pPr>
            <a:r>
              <a:rPr lang="en-US" sz="2000" b="1" dirty="0"/>
              <a:t>Restated Thesis – Reword your main argument or point.</a:t>
            </a:r>
          </a:p>
          <a:p>
            <a:pPr>
              <a:buNone/>
            </a:pPr>
            <a:r>
              <a:rPr lang="en-US" sz="2000" b="1" dirty="0"/>
              <a:t>Summary of Key Points – Briefly mention the main ideas (but don’t repeat everything).</a:t>
            </a:r>
          </a:p>
          <a:p>
            <a:pPr>
              <a:buNone/>
            </a:pPr>
            <a:r>
              <a:rPr lang="en-US" sz="2000" b="1" dirty="0"/>
              <a:t>Final Thought/Reflection – A closing sentence that might give insight, a call to action, or a broader implication.</a:t>
            </a:r>
          </a:p>
          <a:p>
            <a:pPr>
              <a:buNone/>
            </a:pPr>
            <a:endParaRPr lang="en-US" sz="2000" b="1" dirty="0"/>
          </a:p>
        </p:txBody>
      </p:sp>
    </p:spTree>
    <p:extLst>
      <p:ext uri="{BB962C8B-B14F-4D97-AF65-F5344CB8AC3E}">
        <p14:creationId xmlns:p14="http://schemas.microsoft.com/office/powerpoint/2010/main" val="2976880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10"/>
          <p:cNvSpPr/>
          <p:nvPr/>
        </p:nvSpPr>
        <p:spPr>
          <a:xfrm>
            <a:off x="10889615" y="1152525"/>
            <a:ext cx="1261110" cy="716280"/>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a:latin typeface="Times New Roman" panose="02020603050405020304"/>
              <a:ea typeface="Calibri" panose="020F0502020204030204"/>
            </a:endParaRPr>
          </a:p>
        </p:txBody>
      </p:sp>
      <p:sp>
        <p:nvSpPr>
          <p:cNvPr id="5" name="Text Box 4"/>
          <p:cNvSpPr txBox="1"/>
          <p:nvPr/>
        </p:nvSpPr>
        <p:spPr>
          <a:xfrm>
            <a:off x="662305" y="1819275"/>
            <a:ext cx="8597900" cy="601345"/>
          </a:xfrm>
          <a:prstGeom prst="rect">
            <a:avLst/>
          </a:prstGeom>
          <a:noFill/>
        </p:spPr>
        <p:txBody>
          <a:bodyPr wrap="square" rtlCol="0" anchor="t">
            <a:noAutofit/>
          </a:bodyPr>
          <a:lstStyle/>
          <a:p>
            <a:pPr algn="l"/>
            <a:endParaRPr lang="en-US" sz="3200" dirty="0">
              <a:sym typeface="+mn-ea"/>
            </a:endParaRPr>
          </a:p>
        </p:txBody>
      </p:sp>
      <p:sp>
        <p:nvSpPr>
          <p:cNvPr id="8" name="Rectangle: Rounded Corners 7">
            <a:extLst>
              <a:ext uri="{FF2B5EF4-FFF2-40B4-BE49-F238E27FC236}">
                <a16:creationId xmlns:a16="http://schemas.microsoft.com/office/drawing/2014/main" id="{3C5A1136-28BA-C71D-0435-866F605A6F20}"/>
              </a:ext>
            </a:extLst>
          </p:cNvPr>
          <p:cNvSpPr/>
          <p:nvPr/>
        </p:nvSpPr>
        <p:spPr>
          <a:xfrm>
            <a:off x="530671" y="1819275"/>
            <a:ext cx="10013950" cy="1392940"/>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t>The Body Paragraphs</a:t>
            </a:r>
          </a:p>
        </p:txBody>
      </p:sp>
      <p:pic>
        <p:nvPicPr>
          <p:cNvPr id="10" name="1000002778.mp4">
            <a:hlinkClick r:id="" action="ppaction://media"/>
            <a:extLst>
              <a:ext uri="{FF2B5EF4-FFF2-40B4-BE49-F238E27FC236}">
                <a16:creationId xmlns:a16="http://schemas.microsoft.com/office/drawing/2014/main" id="{C7C7F449-8F2E-2913-66A6-EC1655A0785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68630" y="1721690"/>
            <a:ext cx="10217091" cy="518712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cTn>
                <p:tgtEl>
                  <p:spTgt spid="10"/>
                </p:tgtEl>
              </p:cMediaNode>
            </p:video>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0"/>
                                        </p:tgtEl>
                                      </p:cBhvr>
                                    </p:cmd>
                                  </p:childTnLst>
                                </p:cTn>
                              </p:par>
                            </p:childTnLst>
                          </p:cTn>
                        </p:par>
                      </p:childTnLst>
                    </p:cTn>
                  </p:par>
                </p:childTnLst>
              </p:cTn>
              <p:nextCondLst>
                <p:cond evt="onClick" delay="0">
                  <p:tgtEl>
                    <p:spTgt spid="10"/>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6" name="Text Box 5"/>
          <p:cNvSpPr txBox="1"/>
          <p:nvPr/>
        </p:nvSpPr>
        <p:spPr>
          <a:xfrm flipV="1">
            <a:off x="1268095" y="5473065"/>
            <a:ext cx="7779385" cy="185420"/>
          </a:xfrm>
          <a:prstGeom prst="rect">
            <a:avLst/>
          </a:prstGeom>
        </p:spPr>
        <p:txBody>
          <a:bodyPr>
            <a:noAutofit/>
          </a:bodyPr>
          <a:lstStyle/>
          <a:p>
            <a:pPr marL="457200" indent="-228600" defTabSz="266700">
              <a:lnSpc>
                <a:spcPct val="114000"/>
              </a:lnSpc>
              <a:spcAft>
                <a:spcPts val="1000"/>
              </a:spcAft>
            </a:pPr>
            <a:endParaRPr sz="1400" dirty="0">
              <a:latin typeface="Times New Roman" panose="02020603050405020304"/>
              <a:ea typeface="Calibri" panose="020F0502020204030204"/>
            </a:endParaRP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10" name="TextBox 9">
            <a:extLst>
              <a:ext uri="{FF2B5EF4-FFF2-40B4-BE49-F238E27FC236}">
                <a16:creationId xmlns:a16="http://schemas.microsoft.com/office/drawing/2014/main" id="{A19BCFE9-7E42-5163-0514-86397AE482F7}"/>
              </a:ext>
            </a:extLst>
          </p:cNvPr>
          <p:cNvSpPr txBox="1"/>
          <p:nvPr/>
        </p:nvSpPr>
        <p:spPr>
          <a:xfrm>
            <a:off x="524403" y="1736090"/>
            <a:ext cx="10261646" cy="5262979"/>
          </a:xfrm>
          <a:prstGeom prst="rect">
            <a:avLst/>
          </a:prstGeom>
          <a:noFill/>
        </p:spPr>
        <p:txBody>
          <a:bodyPr wrap="square">
            <a:spAutoFit/>
          </a:bodyPr>
          <a:lstStyle/>
          <a:p>
            <a:pPr>
              <a:buNone/>
            </a:pPr>
            <a:r>
              <a:rPr lang="en-US" sz="2400" b="1" dirty="0"/>
              <a:t>What Does a Conclusion Include?</a:t>
            </a:r>
          </a:p>
          <a:p>
            <a:pPr>
              <a:buNone/>
            </a:pPr>
            <a:r>
              <a:rPr lang="en-US" sz="2400" dirty="0"/>
              <a:t>A strong conclusion usually has:</a:t>
            </a:r>
          </a:p>
          <a:p>
            <a:pPr>
              <a:buFont typeface="+mj-lt"/>
              <a:buAutoNum type="arabicPeriod"/>
            </a:pPr>
            <a:r>
              <a:rPr lang="en-US" sz="2400" b="1" dirty="0"/>
              <a:t>Restated Thesis</a:t>
            </a:r>
            <a:r>
              <a:rPr lang="en-US" sz="2400" dirty="0"/>
              <a:t> – Reword your main argument or point.</a:t>
            </a:r>
          </a:p>
          <a:p>
            <a:pPr>
              <a:buFont typeface="+mj-lt"/>
              <a:buAutoNum type="arabicPeriod"/>
            </a:pPr>
            <a:r>
              <a:rPr lang="en-US" sz="2400" b="1" dirty="0"/>
              <a:t>Summary of Key Points</a:t>
            </a:r>
            <a:r>
              <a:rPr lang="en-US" sz="2400" dirty="0"/>
              <a:t> – Briefly mention the main ideas (but don’t repeat everything).</a:t>
            </a:r>
          </a:p>
          <a:p>
            <a:pPr>
              <a:buFont typeface="+mj-lt"/>
              <a:buAutoNum type="arabicPeriod"/>
            </a:pPr>
            <a:r>
              <a:rPr lang="en-US" sz="2400" b="1" dirty="0"/>
              <a:t>Final Thought/Reflection</a:t>
            </a:r>
            <a:r>
              <a:rPr lang="en-US" sz="2400" dirty="0"/>
              <a:t> – A closing sentence that might give insight, a call to action, or a broader implication.</a:t>
            </a:r>
          </a:p>
          <a:p>
            <a:pPr>
              <a:buNone/>
            </a:pPr>
            <a:endParaRPr lang="en-US" sz="2400" dirty="0"/>
          </a:p>
          <a:p>
            <a:pPr>
              <a:buNone/>
            </a:pPr>
            <a:r>
              <a:rPr lang="en-US" sz="2400" dirty="0"/>
              <a:t>In conclusion, students should have the freedom to choose what they wear to school. Allowing them to express their individuality through clothing can boost confidence and creativity, while also reducing financial pressure on families. Since uniforms do not directly influence how well students learn, schools should focus instead on creating a positive and inclusive environment where students can be themselves.</a:t>
            </a:r>
          </a:p>
        </p:txBody>
      </p:sp>
    </p:spTree>
    <p:extLst>
      <p:ext uri="{BB962C8B-B14F-4D97-AF65-F5344CB8AC3E}">
        <p14:creationId xmlns:p14="http://schemas.microsoft.com/office/powerpoint/2010/main" val="424108559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737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01:00 minutes</a:t>
              </a:r>
            </a:p>
          </p:txBody>
        </p:sp>
      </p:grpSp>
      <p:sp>
        <p:nvSpPr>
          <p:cNvPr id="25" name="TextBox 24"/>
          <p:cNvSpPr txBox="1"/>
          <p:nvPr/>
        </p:nvSpPr>
        <p:spPr>
          <a:xfrm>
            <a:off x="2125980" y="2745105"/>
            <a:ext cx="9925050" cy="4300855"/>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1820545" cy="659130"/>
          </a:xfrm>
          <a:prstGeom prst="rect">
            <a:avLst/>
          </a:prstGeom>
        </p:spPr>
        <p:style>
          <a:lnRef idx="3">
            <a:schemeClr val="lt1"/>
          </a:lnRef>
          <a:fillRef idx="1">
            <a:schemeClr val="accent1"/>
          </a:fillRef>
          <a:effectRef idx="1">
            <a:schemeClr val="accent1"/>
          </a:effectRef>
          <a:fontRef idx="minor">
            <a:schemeClr val="lt1"/>
          </a:fontRef>
        </p:style>
        <p:txBody>
          <a:bodyPr wrap="square" rtlCol="0">
            <a:noAutofit/>
          </a:bodyPr>
          <a:lstStyle/>
          <a:p>
            <a:r>
              <a:rPr lang="en-US" sz="2400" b="1" dirty="0"/>
              <a:t>Objectives </a:t>
            </a:r>
          </a:p>
        </p:txBody>
      </p:sp>
      <p:sp>
        <p:nvSpPr>
          <p:cNvPr id="3" name="TextBox 24"/>
          <p:cNvSpPr txBox="1"/>
          <p:nvPr/>
        </p:nvSpPr>
        <p:spPr>
          <a:xfrm>
            <a:off x="2252980" y="2861945"/>
            <a:ext cx="9925050" cy="141605"/>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6" name="TextBox 24"/>
          <p:cNvSpPr txBox="1"/>
          <p:nvPr/>
        </p:nvSpPr>
        <p:spPr>
          <a:xfrm>
            <a:off x="2379980" y="2988945"/>
            <a:ext cx="4715510" cy="1409700"/>
          </a:xfrm>
          <a:prstGeom prst="rect">
            <a:avLst/>
          </a:prstGeom>
          <a:noFill/>
        </p:spPr>
        <p:txBody>
          <a:bodyPr wrap="square" rtlCol="1">
            <a:noAutofit/>
          </a:bodyPr>
          <a:lstStyle/>
          <a:p>
            <a:pPr marL="0" indent="0" rtl="1">
              <a:buNone/>
            </a:pPr>
            <a:endParaRPr lang="en-US" sz="2400" b="1" dirty="0">
              <a:solidFill>
                <a:schemeClr val="tx2"/>
              </a:solidFill>
            </a:endParaRPr>
          </a:p>
        </p:txBody>
      </p:sp>
      <p:sp>
        <p:nvSpPr>
          <p:cNvPr id="8" name="Text Box 7"/>
          <p:cNvSpPr txBox="1"/>
          <p:nvPr/>
        </p:nvSpPr>
        <p:spPr>
          <a:xfrm>
            <a:off x="763905" y="1957705"/>
            <a:ext cx="9533890" cy="4504055"/>
          </a:xfrm>
          <a:prstGeom prst="rect">
            <a:avLst/>
          </a:prstGeom>
          <a:noFill/>
        </p:spPr>
        <p:txBody>
          <a:bodyPr wrap="square" rtlCol="0" anchor="t">
            <a:noAutofit/>
          </a:bodyPr>
          <a:lstStyle/>
          <a:p>
            <a:r>
              <a:rPr lang="en-US" sz="3200" b="1" dirty="0">
                <a:solidFill>
                  <a:schemeClr val="tx2"/>
                </a:solidFill>
                <a:sym typeface="+mn-ea"/>
              </a:rPr>
              <a:t>Lesson Objective:</a:t>
            </a:r>
          </a:p>
          <a:p>
            <a:endParaRPr lang="en-US" sz="3200" b="1" dirty="0">
              <a:solidFill>
                <a:schemeClr val="tx2"/>
              </a:solidFill>
              <a:sym typeface="+mn-ea"/>
            </a:endParaRPr>
          </a:p>
          <a:p>
            <a:pPr lvl="0"/>
            <a:r>
              <a:rPr lang="en-US" sz="2800" b="1" dirty="0">
                <a:solidFill>
                  <a:schemeClr val="tx2"/>
                </a:solidFill>
                <a:sym typeface="+mn-ea"/>
              </a:rPr>
              <a:t>Students should be able to:</a:t>
            </a:r>
          </a:p>
          <a:p>
            <a:pPr lvl="0"/>
            <a:r>
              <a:rPr lang="en-US" sz="3200" dirty="0">
                <a:sym typeface="+mn-ea"/>
              </a:rPr>
              <a:t>1. </a:t>
            </a:r>
            <a:r>
              <a:rPr lang="en-US" sz="3200" dirty="0"/>
              <a:t>Students will identify the components of a strong writing piece and practice brainstorming ideas for writing.</a:t>
            </a:r>
            <a:endParaRPr lang="en-US" sz="3200" b="1" dirty="0">
              <a:latin typeface="Comic Sans MS" panose="030F0702030302020204" pitchFamily="66" charset="0"/>
            </a:endParaRPr>
          </a:p>
          <a:p>
            <a:pPr lvl="0"/>
            <a:endParaRPr lang="en-US" sz="3200" dirty="0"/>
          </a:p>
          <a:p>
            <a:pPr lvl="0"/>
            <a:endParaRPr lang="en-US" sz="3200" b="1" dirty="0">
              <a:solidFill>
                <a:schemeClr val="tx2"/>
              </a:solidFill>
            </a:endParaRPr>
          </a:p>
          <a:p>
            <a:endParaRPr lang="en-US" sz="3200" b="1" dirty="0">
              <a:solidFill>
                <a:schemeClr val="tx2"/>
              </a:solidFill>
              <a:sym typeface="+mn-ea"/>
            </a:endParaRPr>
          </a:p>
          <a:p>
            <a:endParaRPr lang="en-US" sz="3200" b="1" dirty="0">
              <a:solidFill>
                <a:schemeClr val="tx2"/>
              </a:solidFill>
              <a:sym typeface="+mn-ea"/>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sp>
        <p:nvSpPr>
          <p:cNvPr id="11" name="TextBox 10">
            <a:extLst>
              <a:ext uri="{FF2B5EF4-FFF2-40B4-BE49-F238E27FC236}">
                <a16:creationId xmlns:a16="http://schemas.microsoft.com/office/drawing/2014/main" id="{5C9B81CD-F245-B55B-5B83-8DBF1921B690}"/>
              </a:ext>
            </a:extLst>
          </p:cNvPr>
          <p:cNvSpPr txBox="1"/>
          <p:nvPr/>
        </p:nvSpPr>
        <p:spPr>
          <a:xfrm>
            <a:off x="468629" y="1897304"/>
            <a:ext cx="10217091" cy="3108543"/>
          </a:xfrm>
          <a:prstGeom prst="rect">
            <a:avLst/>
          </a:prstGeom>
          <a:noFill/>
        </p:spPr>
        <p:txBody>
          <a:bodyPr wrap="square">
            <a:spAutoFit/>
          </a:bodyPr>
          <a:lstStyle/>
          <a:p>
            <a:r>
              <a:rPr lang="en-US" sz="2800" b="1" dirty="0"/>
              <a:t>I believe that school uniforms should be required in all schools.</a:t>
            </a:r>
            <a:r>
              <a:rPr lang="en-US" sz="2800" dirty="0"/>
              <a:t> Uniforms help reduce peer pressure because students don’t have to worry about wearing trendy or expensive clothes. They also promote a sense of school pride and unity among students. In addition, uniforms can save time in the morning since students don’t have to decide what to wear. </a:t>
            </a:r>
            <a:r>
              <a:rPr lang="en-US" sz="2800" b="1" dirty="0"/>
              <a:t>Overall, school uniforms create a more focused and equal learning environment for everyone.</a:t>
            </a:r>
            <a:endParaRPr lang="en-US" sz="2800" dirty="0"/>
          </a:p>
        </p:txBody>
      </p:sp>
      <p:cxnSp>
        <p:nvCxnSpPr>
          <p:cNvPr id="14" name="Straight Arrow Connector 13">
            <a:extLst>
              <a:ext uri="{FF2B5EF4-FFF2-40B4-BE49-F238E27FC236}">
                <a16:creationId xmlns:a16="http://schemas.microsoft.com/office/drawing/2014/main" id="{23FDD09E-2F1F-48EF-2949-6996A86937F1}"/>
              </a:ext>
            </a:extLst>
          </p:cNvPr>
          <p:cNvCxnSpPr>
            <a:cxnSpLocks/>
          </p:cNvCxnSpPr>
          <p:nvPr/>
        </p:nvCxnSpPr>
        <p:spPr>
          <a:xfrm>
            <a:off x="595206" y="2365310"/>
            <a:ext cx="9108631"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1228AD2-F289-7054-BD6A-6E181544F7B6}"/>
              </a:ext>
            </a:extLst>
          </p:cNvPr>
          <p:cNvCxnSpPr>
            <a:cxnSpLocks/>
          </p:cNvCxnSpPr>
          <p:nvPr/>
        </p:nvCxnSpPr>
        <p:spPr>
          <a:xfrm>
            <a:off x="3602774" y="4477139"/>
            <a:ext cx="6847512"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3F1C44D-1394-DFFE-6E98-6C3FB16210EB}"/>
              </a:ext>
            </a:extLst>
          </p:cNvPr>
          <p:cNvCxnSpPr>
            <a:cxnSpLocks/>
          </p:cNvCxnSpPr>
          <p:nvPr/>
        </p:nvCxnSpPr>
        <p:spPr>
          <a:xfrm>
            <a:off x="484183" y="5035394"/>
            <a:ext cx="6847512"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E0D9DC4-DDC5-B158-1C8C-579B91A46210}"/>
              </a:ext>
            </a:extLst>
          </p:cNvPr>
          <p:cNvSpPr txBox="1"/>
          <p:nvPr/>
        </p:nvSpPr>
        <p:spPr>
          <a:xfrm>
            <a:off x="484183" y="5103637"/>
            <a:ext cx="10217090" cy="461665"/>
          </a:xfrm>
          <a:prstGeom prst="rect">
            <a:avLst/>
          </a:prstGeom>
          <a:noFill/>
        </p:spPr>
        <p:txBody>
          <a:bodyPr wrap="square" rtlCol="0">
            <a:spAutoFit/>
          </a:bodyPr>
          <a:lstStyle/>
          <a:p>
            <a:pPr algn="l"/>
            <a:r>
              <a:rPr lang="en-US" sz="2400" b="1" dirty="0"/>
              <a:t>1. The topic sentence : Should be clear and specific</a:t>
            </a:r>
          </a:p>
        </p:txBody>
      </p:sp>
      <p:sp>
        <p:nvSpPr>
          <p:cNvPr id="28" name="TextBox 27">
            <a:extLst>
              <a:ext uri="{FF2B5EF4-FFF2-40B4-BE49-F238E27FC236}">
                <a16:creationId xmlns:a16="http://schemas.microsoft.com/office/drawing/2014/main" id="{F07BF47E-C6E3-AFBE-CD12-359B856D93C1}"/>
              </a:ext>
            </a:extLst>
          </p:cNvPr>
          <p:cNvSpPr txBox="1"/>
          <p:nvPr/>
        </p:nvSpPr>
        <p:spPr>
          <a:xfrm>
            <a:off x="476407" y="5630034"/>
            <a:ext cx="10217090" cy="461665"/>
          </a:xfrm>
          <a:prstGeom prst="rect">
            <a:avLst/>
          </a:prstGeom>
          <a:noFill/>
        </p:spPr>
        <p:txBody>
          <a:bodyPr wrap="square" rtlCol="0">
            <a:spAutoFit/>
          </a:bodyPr>
          <a:lstStyle/>
          <a:p>
            <a:pPr algn="l"/>
            <a:r>
              <a:rPr lang="en-US" sz="2400" b="1" dirty="0"/>
              <a:t>2. Supporting details : support your opinion with reasons and examples</a:t>
            </a:r>
          </a:p>
        </p:txBody>
      </p:sp>
      <p:sp>
        <p:nvSpPr>
          <p:cNvPr id="30" name="TextBox 29">
            <a:extLst>
              <a:ext uri="{FF2B5EF4-FFF2-40B4-BE49-F238E27FC236}">
                <a16:creationId xmlns:a16="http://schemas.microsoft.com/office/drawing/2014/main" id="{9FD9381D-C3BB-5750-9120-C723589E04D2}"/>
              </a:ext>
            </a:extLst>
          </p:cNvPr>
          <p:cNvSpPr txBox="1"/>
          <p:nvPr/>
        </p:nvSpPr>
        <p:spPr>
          <a:xfrm>
            <a:off x="468629" y="6196144"/>
            <a:ext cx="10217090" cy="461665"/>
          </a:xfrm>
          <a:prstGeom prst="rect">
            <a:avLst/>
          </a:prstGeom>
          <a:noFill/>
        </p:spPr>
        <p:txBody>
          <a:bodyPr wrap="square" rtlCol="0">
            <a:spAutoFit/>
          </a:bodyPr>
          <a:lstStyle/>
          <a:p>
            <a:pPr algn="l"/>
            <a:r>
              <a:rPr lang="en-US" sz="2400" b="1" dirty="0"/>
              <a:t>3. Closing  sentence : You can paraphrase the topic sentence.</a:t>
            </a:r>
          </a:p>
        </p:txBody>
      </p:sp>
    </p:spTree>
    <p:extLst>
      <p:ext uri="{BB962C8B-B14F-4D97-AF65-F5344CB8AC3E}">
        <p14:creationId xmlns:p14="http://schemas.microsoft.com/office/powerpoint/2010/main" val="849830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04:00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p:cNvSpPr txBox="1"/>
          <p:nvPr/>
        </p:nvSpPr>
        <p:spPr>
          <a:xfrm>
            <a:off x="468630" y="1298575"/>
            <a:ext cx="321564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tx1"/>
                </a:solidFill>
                <a:effectLst>
                  <a:outerShdw blurRad="38100" dist="19050" dir="2700000" algn="tl" rotWithShape="0">
                    <a:schemeClr val="dk1">
                      <a:alpha val="40000"/>
                    </a:schemeClr>
                  </a:outerShdw>
                </a:effectLst>
              </a:rPr>
              <a:t>FORMATIVE ASSESSMENT: </a:t>
            </a:r>
          </a:p>
        </p:txBody>
      </p:sp>
      <p:sp>
        <p:nvSpPr>
          <p:cNvPr id="6" name="Text Box 5"/>
          <p:cNvSpPr txBox="1"/>
          <p:nvPr/>
        </p:nvSpPr>
        <p:spPr>
          <a:xfrm flipV="1">
            <a:off x="607060" y="2922270"/>
            <a:ext cx="9610725" cy="106680"/>
          </a:xfrm>
          <a:prstGeom prst="rect">
            <a:avLst/>
          </a:prstGeom>
          <a:noFill/>
        </p:spPr>
        <p:txBody>
          <a:bodyPr wrap="square" rtlCol="0" anchor="t">
            <a:noAutofit/>
          </a:bodyPr>
          <a:lstStyle/>
          <a:p>
            <a:endParaRPr lang="en-US" sz="4000" dirty="0">
              <a:gradFill>
                <a:gsLst>
                  <a:gs pos="0">
                    <a:srgbClr val="012D86"/>
                  </a:gs>
                  <a:gs pos="100000">
                    <a:srgbClr val="0E2557"/>
                  </a:gs>
                </a:gsLst>
                <a:lin scaled="0"/>
              </a:gradFill>
              <a:sym typeface="+mn-ea"/>
            </a:endParaRPr>
          </a:p>
        </p:txBody>
      </p:sp>
      <p:sp>
        <p:nvSpPr>
          <p:cNvPr id="5" name="Text Box 4"/>
          <p:cNvSpPr txBox="1"/>
          <p:nvPr/>
        </p:nvSpPr>
        <p:spPr>
          <a:xfrm>
            <a:off x="468630" y="2849245"/>
            <a:ext cx="9887585" cy="76200"/>
          </a:xfrm>
          <a:prstGeom prst="rect">
            <a:avLst/>
          </a:prstGeom>
          <a:noFill/>
        </p:spPr>
        <p:txBody>
          <a:bodyPr wrap="square" rtlCol="0">
            <a:noAutofit/>
          </a:bodyPr>
          <a:lstStyle/>
          <a:p>
            <a:endParaRPr lang="en-US" sz="2800"/>
          </a:p>
        </p:txBody>
      </p:sp>
      <p:pic>
        <p:nvPicPr>
          <p:cNvPr id="10" name="Picture 9">
            <a:extLst>
              <a:ext uri="{FF2B5EF4-FFF2-40B4-BE49-F238E27FC236}">
                <a16:creationId xmlns:a16="http://schemas.microsoft.com/office/drawing/2014/main" id="{C7AEC551-088F-E403-66BF-1668BFC835B3}"/>
              </a:ext>
            </a:extLst>
          </p:cNvPr>
          <p:cNvPicPr>
            <a:picLocks noChangeAspect="1"/>
          </p:cNvPicPr>
          <p:nvPr/>
        </p:nvPicPr>
        <p:blipFill>
          <a:blip r:embed="rId4"/>
          <a:stretch>
            <a:fillRect/>
          </a:stretch>
        </p:blipFill>
        <p:spPr>
          <a:xfrm>
            <a:off x="607060" y="2114551"/>
            <a:ext cx="8480956" cy="461344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08:00 minutes</a:t>
              </a:r>
            </a:p>
          </p:txBody>
        </p:sp>
      </p:grpSp>
      <p:sp>
        <p:nvSpPr>
          <p:cNvPr id="25" name="TextBox 24"/>
          <p:cNvSpPr txBox="1"/>
          <p:nvPr/>
        </p:nvSpPr>
        <p:spPr>
          <a:xfrm>
            <a:off x="468630" y="1697990"/>
            <a:ext cx="10521315" cy="76200"/>
          </a:xfrm>
          <a:prstGeom prst="rect">
            <a:avLst/>
          </a:prstGeom>
          <a:noFill/>
        </p:spPr>
        <p:txBody>
          <a:bodyPr wrap="square" rtlCol="1">
            <a:noAutofit/>
          </a:bodyPr>
          <a:lstStyle/>
          <a:p>
            <a:pPr algn="l"/>
            <a:endParaRPr lang="en-US" sz="2000" dirty="0">
              <a:sym typeface="+mn-ea"/>
            </a:endParaRPr>
          </a:p>
          <a:p>
            <a:pPr algn="l"/>
            <a:endParaRPr lang="en-US" sz="2000" dirty="0">
              <a:sym typeface="+mn-ea"/>
            </a:endParaRPr>
          </a:p>
          <a:p>
            <a:pPr algn="l"/>
            <a:endParaRPr lang="en-US" sz="3200" dirty="0"/>
          </a:p>
          <a:p>
            <a:pPr algn="l"/>
            <a:endParaRPr lang="en-US" sz="3200" dirty="0"/>
          </a:p>
        </p:txBody>
      </p:sp>
      <p:sp>
        <p:nvSpPr>
          <p:cNvPr id="45" name="Action Button: Go Home 44">
            <a:hlinkClick r:id="" action="ppaction://hlinkshowjump?jump=firstslide" highlightClick="1"/>
          </p:cNvPr>
          <p:cNvSpPr/>
          <p:nvPr/>
        </p:nvSpPr>
        <p:spPr>
          <a:xfrm>
            <a:off x="6594057" y="151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2944172"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t>PRESENTATION </a:t>
            </a:r>
          </a:p>
        </p:txBody>
      </p:sp>
      <p:sp>
        <p:nvSpPr>
          <p:cNvPr id="9" name="Text Box 8"/>
          <p:cNvSpPr txBox="1"/>
          <p:nvPr/>
        </p:nvSpPr>
        <p:spPr>
          <a:xfrm>
            <a:off x="817245" y="2786380"/>
            <a:ext cx="10013950" cy="76200"/>
          </a:xfrm>
          <a:prstGeom prst="rect">
            <a:avLst/>
          </a:prstGeom>
          <a:noFill/>
        </p:spPr>
        <p:txBody>
          <a:bodyPr wrap="square" rtlCol="0" anchor="t">
            <a:noAutofit/>
          </a:bodyPr>
          <a:lstStyle/>
          <a:p>
            <a:pPr marL="69850" marR="0" lvl="0" indent="0" algn="l" defTabSz="914400" rtl="0" eaLnBrk="1" fontAlgn="base" latinLnBrk="0" hangingPunct="1">
              <a:lnSpc>
                <a:spcPct val="100000"/>
              </a:lnSpc>
              <a:spcBef>
                <a:spcPct val="20000"/>
              </a:spcBef>
              <a:spcAft>
                <a:spcPct val="0"/>
              </a:spcAft>
              <a:buClr>
                <a:schemeClr val="accent1"/>
              </a:buClr>
              <a:buSzPct val="76000"/>
              <a:buFont typeface="Wingdings 2" panose="05020102010507070707" pitchFamily="18" charset="2"/>
              <a:buNone/>
              <a:defRPr/>
            </a:pPr>
            <a:endParaRPr lang="en-US" sz="3200" noProof="0" dirty="0">
              <a:ln>
                <a:noFill/>
              </a:ln>
              <a:gradFill>
                <a:gsLst>
                  <a:gs pos="0">
                    <a:srgbClr val="012D86"/>
                  </a:gs>
                  <a:gs pos="100000">
                    <a:srgbClr val="0E2557"/>
                  </a:gs>
                </a:gsLst>
                <a:lin scaled="0"/>
              </a:gradFill>
              <a:effectLst/>
              <a:uLnTx/>
              <a:uFillTx/>
              <a:sym typeface="+mn-ea"/>
            </a:endParaRPr>
          </a:p>
        </p:txBody>
      </p:sp>
      <p:pic>
        <p:nvPicPr>
          <p:cNvPr id="3" name="Picture 2">
            <a:extLst>
              <a:ext uri="{FF2B5EF4-FFF2-40B4-BE49-F238E27FC236}">
                <a16:creationId xmlns:a16="http://schemas.microsoft.com/office/drawing/2014/main" id="{41FD0F3A-8B2A-63A3-73E7-D08E689DC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7" y="25467"/>
            <a:ext cx="12151053" cy="6787143"/>
          </a:xfrm>
          <a:prstGeom prst="rect">
            <a:avLst/>
          </a:prstGeom>
        </p:spPr>
      </p:pic>
    </p:spTree>
    <p:extLst>
      <p:ext uri="{BB962C8B-B14F-4D97-AF65-F5344CB8AC3E}">
        <p14:creationId xmlns:p14="http://schemas.microsoft.com/office/powerpoint/2010/main" val="223278020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04:00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p:cNvSpPr txBox="1"/>
          <p:nvPr/>
        </p:nvSpPr>
        <p:spPr>
          <a:xfrm>
            <a:off x="381000" y="1268095"/>
            <a:ext cx="321564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tx1"/>
                </a:solidFill>
                <a:effectLst>
                  <a:outerShdw blurRad="38100" dist="19050" dir="2700000" algn="tl" rotWithShape="0">
                    <a:schemeClr val="dk1">
                      <a:alpha val="40000"/>
                    </a:schemeClr>
                  </a:outerShdw>
                </a:effectLst>
              </a:rPr>
              <a:t>FORMATIVE ASSESSMENT: </a:t>
            </a:r>
          </a:p>
        </p:txBody>
      </p:sp>
      <p:sp>
        <p:nvSpPr>
          <p:cNvPr id="6" name="Text Box 5"/>
          <p:cNvSpPr txBox="1"/>
          <p:nvPr/>
        </p:nvSpPr>
        <p:spPr>
          <a:xfrm flipV="1">
            <a:off x="607060" y="2922270"/>
            <a:ext cx="9610725" cy="106680"/>
          </a:xfrm>
          <a:prstGeom prst="rect">
            <a:avLst/>
          </a:prstGeom>
          <a:noFill/>
        </p:spPr>
        <p:txBody>
          <a:bodyPr wrap="square" rtlCol="0" anchor="t">
            <a:noAutofit/>
          </a:bodyPr>
          <a:lstStyle/>
          <a:p>
            <a:endParaRPr lang="en-US" sz="4000" dirty="0">
              <a:gradFill>
                <a:gsLst>
                  <a:gs pos="0">
                    <a:srgbClr val="012D86"/>
                  </a:gs>
                  <a:gs pos="100000">
                    <a:srgbClr val="0E2557"/>
                  </a:gs>
                </a:gsLst>
                <a:lin scaled="0"/>
              </a:gradFill>
              <a:sym typeface="+mn-ea"/>
            </a:endParaRPr>
          </a:p>
        </p:txBody>
      </p:sp>
      <p:sp>
        <p:nvSpPr>
          <p:cNvPr id="5" name="Text Box 4"/>
          <p:cNvSpPr txBox="1"/>
          <p:nvPr/>
        </p:nvSpPr>
        <p:spPr>
          <a:xfrm>
            <a:off x="468630" y="2849245"/>
            <a:ext cx="9887585" cy="76200"/>
          </a:xfrm>
          <a:prstGeom prst="rect">
            <a:avLst/>
          </a:prstGeom>
          <a:noFill/>
        </p:spPr>
        <p:txBody>
          <a:bodyPr wrap="square" rtlCol="0">
            <a:noAutofit/>
          </a:bodyPr>
          <a:lstStyle/>
          <a:p>
            <a:endParaRPr lang="en-US" sz="2800"/>
          </a:p>
        </p:txBody>
      </p:sp>
      <p:pic>
        <p:nvPicPr>
          <p:cNvPr id="9" name="Picture 8">
            <a:extLst>
              <a:ext uri="{FF2B5EF4-FFF2-40B4-BE49-F238E27FC236}">
                <a16:creationId xmlns:a16="http://schemas.microsoft.com/office/drawing/2014/main" id="{A830C865-11D5-C3E1-01B3-A7B16FC2FEA8}"/>
              </a:ext>
            </a:extLst>
          </p:cNvPr>
          <p:cNvPicPr>
            <a:picLocks noChangeAspect="1"/>
          </p:cNvPicPr>
          <p:nvPr/>
        </p:nvPicPr>
        <p:blipFill>
          <a:blip r:embed="rId4"/>
          <a:stretch>
            <a:fillRect/>
          </a:stretch>
        </p:blipFill>
        <p:spPr>
          <a:xfrm>
            <a:off x="1974215" y="1772401"/>
            <a:ext cx="6534087" cy="44369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LESSON:3</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sp>
        <p:nvSpPr>
          <p:cNvPr id="25" name="TextBox 24"/>
          <p:cNvSpPr txBox="1"/>
          <p:nvPr/>
        </p:nvSpPr>
        <p:spPr>
          <a:xfrm>
            <a:off x="389513" y="1697355"/>
            <a:ext cx="10083800" cy="4889500"/>
          </a:xfrm>
          <a:prstGeom prst="rect">
            <a:avLst/>
          </a:prstGeom>
          <a:noFill/>
        </p:spPr>
        <p:txBody>
          <a:bodyPr wrap="square" rtlCol="1">
            <a:noAutofit/>
          </a:bodyPr>
          <a:lstStyle/>
          <a:p>
            <a:pPr algn="l"/>
            <a:endParaRPr lang="en-US" altLang="ar-JO" sz="2800" b="1" dirty="0"/>
          </a:p>
          <a:p>
            <a:pPr algn="l"/>
            <a:r>
              <a:rPr lang="en-US" altLang="ar-JO" sz="2800" b="1" dirty="0"/>
              <a:t>         Students 1+3                               Students 2+4</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85305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r>
              <a:rPr lang="en-US" sz="2000" b="1" dirty="0"/>
              <a:t> </a:t>
            </a:r>
          </a:p>
        </p:txBody>
      </p:sp>
      <p:sp>
        <p:nvSpPr>
          <p:cNvPr id="3" name="TextBox 24"/>
          <p:cNvSpPr txBox="1"/>
          <p:nvPr/>
        </p:nvSpPr>
        <p:spPr>
          <a:xfrm>
            <a:off x="595630" y="1995170"/>
            <a:ext cx="10520680" cy="76200"/>
          </a:xfrm>
          <a:prstGeom prst="rect">
            <a:avLst/>
          </a:prstGeom>
          <a:noFill/>
        </p:spPr>
        <p:txBody>
          <a:bodyPr wrap="square" rtlCol="1">
            <a:noAutofit/>
          </a:bodyPr>
          <a:lstStyle/>
          <a:p>
            <a:pPr algn="l"/>
            <a:endParaRPr lang="en-US" sz="2800" b="1" dirty="0">
              <a:sym typeface="+mn-ea"/>
            </a:endParaRPr>
          </a:p>
        </p:txBody>
      </p:sp>
      <p:sp>
        <p:nvSpPr>
          <p:cNvPr id="5" name="TextBox 24"/>
          <p:cNvSpPr txBox="1"/>
          <p:nvPr/>
        </p:nvSpPr>
        <p:spPr>
          <a:xfrm rot="10800000">
            <a:off x="-575945" y="1858010"/>
            <a:ext cx="9807575" cy="76200"/>
          </a:xfrm>
          <a:prstGeom prst="rect">
            <a:avLst/>
          </a:prstGeom>
          <a:noFill/>
        </p:spPr>
        <p:txBody>
          <a:bodyPr wrap="square" rtlCol="1">
            <a:noAutofit/>
          </a:bodyPr>
          <a:lstStyle/>
          <a:p>
            <a:pPr algn="l"/>
            <a:endParaRPr lang="en-US" sz="2800" b="1" dirty="0">
              <a:sym typeface="+mn-ea"/>
            </a:endParaRPr>
          </a:p>
        </p:txBody>
      </p:sp>
      <p:sp>
        <p:nvSpPr>
          <p:cNvPr id="6" name="TextBox 24"/>
          <p:cNvSpPr txBox="1"/>
          <p:nvPr/>
        </p:nvSpPr>
        <p:spPr>
          <a:xfrm flipV="1">
            <a:off x="165100" y="1737995"/>
            <a:ext cx="10520680" cy="182245"/>
          </a:xfrm>
          <a:prstGeom prst="rect">
            <a:avLst/>
          </a:prstGeom>
          <a:noFill/>
        </p:spPr>
        <p:txBody>
          <a:bodyPr wrap="square" rtlCol="1">
            <a:noAutofit/>
          </a:bodyPr>
          <a:lstStyle/>
          <a:p>
            <a:pPr algn="l"/>
            <a:endParaRPr lang="en-US" sz="2800" b="1" dirty="0">
              <a:sym typeface="+mn-ea"/>
            </a:endParaRPr>
          </a:p>
        </p:txBody>
      </p:sp>
      <p:sp>
        <p:nvSpPr>
          <p:cNvPr id="8" name="Rectangle: Rounded Corners 44"/>
          <p:cNvSpPr/>
          <p:nvPr/>
        </p:nvSpPr>
        <p:spPr>
          <a:xfrm>
            <a:off x="4831973" y="2902909"/>
            <a:ext cx="4010660" cy="1824355"/>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0" lang="en-US" altLang="ar-JO"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sym typeface="+mn-ea"/>
              </a:rPr>
              <a:t>Should kids have homework every day?</a:t>
            </a:r>
          </a:p>
          <a:p>
            <a:pPr marL="457200" indent="-457200" algn="l">
              <a:buAutoNum type="arabicPeriod"/>
            </a:pPr>
            <a:r>
              <a:rPr lang="en-US" altLang="ar-JO" sz="2400" b="1" dirty="0">
                <a:solidFill>
                  <a:prstClr val="white"/>
                </a:solidFill>
                <a:latin typeface="Calibri" panose="020F0502020204030204"/>
                <a:cs typeface="Arial" panose="020B0604020202020204" pitchFamily="34" charset="0"/>
                <a:sym typeface="+mn-ea"/>
              </a:rPr>
              <a:t>Introduction</a:t>
            </a:r>
          </a:p>
          <a:p>
            <a:pPr marL="457200" indent="-457200" algn="l">
              <a:buAutoNum type="arabicPeriod"/>
            </a:pPr>
            <a:r>
              <a:rPr kumimoji="0" lang="en-US" altLang="ar-JO"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One reason</a:t>
            </a:r>
          </a:p>
          <a:p>
            <a:pPr marL="457200" indent="-457200" algn="l">
              <a:buAutoNum type="arabicPeriod"/>
            </a:pPr>
            <a:r>
              <a:rPr kumimoji="0" lang="en-US" altLang="ar-JO"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A conclusion</a:t>
            </a:r>
          </a:p>
        </p:txBody>
      </p:sp>
      <p:sp>
        <p:nvSpPr>
          <p:cNvPr id="43" name="Rectangle: Rounded Corners 42"/>
          <p:cNvSpPr/>
          <p:nvPr/>
        </p:nvSpPr>
        <p:spPr>
          <a:xfrm>
            <a:off x="722630" y="2875416"/>
            <a:ext cx="3884930" cy="1824355"/>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kumimoji="0" lang="en-US" altLang="ar-JO"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sym typeface="+mn-ea"/>
              </a:rPr>
              <a:t>Match the sentence with the correct component</a:t>
            </a:r>
            <a:endParaRPr kumimoji="0" lang="en-US" altLang="ar-JO" sz="2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sp>
        <p:nvSpPr>
          <p:cNvPr id="25" name="TextBox 24"/>
          <p:cNvSpPr txBox="1"/>
          <p:nvPr/>
        </p:nvSpPr>
        <p:spPr>
          <a:xfrm>
            <a:off x="468630" y="4333240"/>
            <a:ext cx="9712960" cy="1628775"/>
          </a:xfrm>
          <a:prstGeom prst="rect">
            <a:avLst/>
          </a:prstGeom>
          <a:noFill/>
        </p:spPr>
        <p:txBody>
          <a:bodyPr wrap="square" rtlCol="1">
            <a:noAutofit/>
          </a:bodyPr>
          <a:lstStyle/>
          <a:p>
            <a:pPr algn="l"/>
            <a:r>
              <a:rPr lang="ar-SA" altLang="en-US" sz="2000" b="1" dirty="0"/>
              <a:t> </a:t>
            </a:r>
            <a:endParaRPr lang="en-US" altLang="ar-JO" sz="2000" b="1" dirty="0"/>
          </a:p>
          <a:p>
            <a:pPr algn="l"/>
            <a:endParaRPr lang="en-US" altLang="ar-JO" sz="2000" b="1" dirty="0"/>
          </a:p>
          <a:p>
            <a:pPr algn="l"/>
            <a:endParaRPr lang="en-US" altLang="ar-JO" sz="2000" b="1" dirty="0"/>
          </a:p>
          <a:p>
            <a:pPr algn="l"/>
            <a:endParaRPr lang="en-US" altLang="ar-JO" sz="2800" b="1" dirty="0"/>
          </a:p>
        </p:txBody>
      </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410273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Text Box 2"/>
          <p:cNvSpPr txBox="1"/>
          <p:nvPr/>
        </p:nvSpPr>
        <p:spPr>
          <a:xfrm>
            <a:off x="468630" y="1365885"/>
            <a:ext cx="9951720" cy="332105"/>
          </a:xfrm>
          <a:prstGeom prst="rect">
            <a:avLst/>
          </a:prstGeom>
          <a:noFill/>
        </p:spPr>
        <p:txBody>
          <a:bodyPr wrap="square" rtlCol="0" anchor="t">
            <a:noAutofit/>
          </a:bodyPr>
          <a:lstStyle/>
          <a:p>
            <a:pPr marL="0" indent="0">
              <a:buNone/>
            </a:pPr>
            <a:r>
              <a:rPr lang="en-US" sz="2400" dirty="0">
                <a:sym typeface="+mn-ea"/>
              </a:rPr>
              <a:t>.</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p:nvPr/>
        </p:nvSpPr>
        <p:spPr>
          <a:xfrm>
            <a:off x="681355" y="2350770"/>
            <a:ext cx="10093960" cy="1628775"/>
          </a:xfrm>
          <a:prstGeom prst="rect">
            <a:avLst/>
          </a:prstGeom>
        </p:spPr>
        <p:txBody>
          <a:bodyPr wrap="square">
            <a:noAutofit/>
          </a:bodyPr>
          <a:lstStyle/>
          <a:p>
            <a:pPr rtl="0"/>
            <a:r>
              <a:rPr lang="en-US" sz="2400" b="0" i="0" u="none" strike="noStrike" dirty="0">
                <a:solidFill>
                  <a:srgbClr val="000000"/>
                </a:solidFill>
                <a:effectLst/>
                <a:latin typeface="Arial" panose="020B0604020202020204" pitchFamily="34" charset="0"/>
              </a:rPr>
              <a:t>“Should we use robots at school?”</a:t>
            </a:r>
          </a:p>
          <a:p>
            <a:pPr rtl="0"/>
            <a:endParaRPr lang="en-US" sz="2400" dirty="0">
              <a:solidFill>
                <a:srgbClr val="000000"/>
              </a:solidFill>
              <a:latin typeface="Arial" panose="020B0604020202020204" pitchFamily="34" charset="0"/>
            </a:endParaRPr>
          </a:p>
          <a:p>
            <a:pPr rtl="0"/>
            <a:endParaRPr lang="en-US" sz="2400" dirty="0">
              <a:effectLst/>
            </a:endParaRPr>
          </a:p>
          <a:p>
            <a:pPr rtl="0" fontAlgn="base"/>
            <a:r>
              <a:rPr lang="en-US" sz="2400" b="0" i="0" u="none" strike="noStrike" dirty="0">
                <a:solidFill>
                  <a:srgbClr val="000000"/>
                </a:solidFill>
                <a:effectLst/>
                <a:latin typeface="Arial" panose="020B0604020202020204" pitchFamily="34" charset="0"/>
              </a:rPr>
              <a:t>Students stand up, hand up, find a partner.</a:t>
            </a:r>
            <a:br>
              <a:rPr lang="en-US" sz="2400" b="0" i="0" u="none" strike="noStrike" dirty="0">
                <a:solidFill>
                  <a:srgbClr val="000000"/>
                </a:solidFill>
                <a:effectLst/>
                <a:latin typeface="Arial" panose="020B0604020202020204" pitchFamily="34" charset="0"/>
              </a:rPr>
            </a:br>
            <a:r>
              <a:rPr lang="en-US" sz="2400" b="0" i="0" u="none" strike="noStrike" dirty="0">
                <a:solidFill>
                  <a:srgbClr val="000000"/>
                </a:solidFill>
                <a:effectLst/>
                <a:latin typeface="Arial" panose="020B0604020202020204" pitchFamily="34" charset="0"/>
              </a:rPr>
              <a:t/>
            </a:r>
            <a:br>
              <a:rPr lang="en-US" sz="2400" b="0" i="0" u="none" strike="noStrike" dirty="0">
                <a:solidFill>
                  <a:srgbClr val="000000"/>
                </a:solidFill>
                <a:effectLst/>
                <a:latin typeface="Arial" panose="020B0604020202020204" pitchFamily="34" charset="0"/>
              </a:rPr>
            </a:br>
            <a:endParaRPr lang="en-US" sz="2400" b="0" i="0" u="none" strike="noStrike" dirty="0">
              <a:solidFill>
                <a:srgbClr val="000000"/>
              </a:solidFill>
              <a:effectLst/>
              <a:latin typeface="Arial" panose="020B0604020202020204" pitchFamily="34" charset="0"/>
            </a:endParaRPr>
          </a:p>
          <a:p>
            <a:pPr rtl="0" fontAlgn="base"/>
            <a:r>
              <a:rPr lang="en-US" sz="2400" b="0" i="0" u="none" strike="noStrike" dirty="0">
                <a:solidFill>
                  <a:srgbClr val="000000"/>
                </a:solidFill>
                <a:effectLst/>
                <a:latin typeface="Arial" panose="020B0604020202020204" pitchFamily="34" charset="0"/>
              </a:rPr>
              <a:t>Share their answers, switch partners if time allows.</a:t>
            </a:r>
            <a:br>
              <a:rPr lang="en-US" sz="2400" b="0" i="0" u="none" strike="noStrike" dirty="0">
                <a:solidFill>
                  <a:srgbClr val="000000"/>
                </a:solidFill>
                <a:effectLst/>
                <a:latin typeface="Arial" panose="020B0604020202020204" pitchFamily="34" charset="0"/>
              </a:rPr>
            </a:br>
            <a:r>
              <a:rPr lang="en-US" sz="2400" b="0" i="0" u="none" strike="noStrike" dirty="0">
                <a:solidFill>
                  <a:srgbClr val="000000"/>
                </a:solidFill>
                <a:effectLst/>
                <a:latin typeface="Arial" panose="020B0604020202020204" pitchFamily="34" charset="0"/>
              </a:rPr>
              <a:t/>
            </a:r>
            <a:br>
              <a:rPr lang="en-US" sz="2400" b="0" i="0" u="none" strike="noStrike" dirty="0">
                <a:solidFill>
                  <a:srgbClr val="000000"/>
                </a:solidFill>
                <a:effectLst/>
                <a:latin typeface="Arial" panose="020B0604020202020204" pitchFamily="34" charset="0"/>
              </a:rPr>
            </a:br>
            <a:endParaRPr lang="en-US" sz="2400" b="0" i="0" u="none" strike="noStrike" dirty="0">
              <a:solidFill>
                <a:srgbClr val="000000"/>
              </a:solidFill>
              <a:effectLst/>
              <a:latin typeface="Arial" panose="020B0604020202020204" pitchFamily="34" charset="0"/>
            </a:endParaRPr>
          </a:p>
          <a:p>
            <a:pPr marL="18415" indent="0" algn="l">
              <a:lnSpc>
                <a:spcPts val="1800"/>
              </a:lnSpc>
              <a:spcAft>
                <a:spcPct val="1000"/>
              </a:spcAft>
            </a:pPr>
            <a:endParaRPr lang="en-US" altLang="ar-SA" sz="2400" b="1" i="0" dirty="0">
              <a:solidFill>
                <a:srgbClr val="1F1F1F"/>
              </a:solidFill>
            </a:endParaRPr>
          </a:p>
        </p:txBody>
      </p:sp>
      <p:sp>
        <p:nvSpPr>
          <p:cNvPr id="5" name="Rectangle: Rounded Corners 4">
            <a:extLst>
              <a:ext uri="{FF2B5EF4-FFF2-40B4-BE49-F238E27FC236}">
                <a16:creationId xmlns:a16="http://schemas.microsoft.com/office/drawing/2014/main" id="{CC5FC667-69EB-6DA8-9651-A5E49C89F074}"/>
              </a:ext>
            </a:extLst>
          </p:cNvPr>
          <p:cNvSpPr/>
          <p:nvPr/>
        </p:nvSpPr>
        <p:spPr>
          <a:xfrm>
            <a:off x="591878" y="5150498"/>
            <a:ext cx="9668769" cy="154392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n-US" sz="4000" b="1" i="0" u="none" strike="noStrike" dirty="0">
                <a:solidFill>
                  <a:srgbClr val="000000"/>
                </a:solidFill>
                <a:effectLst/>
                <a:latin typeface="Arial" panose="020B0604020202020204" pitchFamily="34" charset="0"/>
              </a:rPr>
              <a:t>         (Stand Up, Hand Up, Pair Up)</a:t>
            </a:r>
            <a:endParaRPr lang="en-US" sz="4000" b="1" dirty="0">
              <a:effectLst/>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sp>
        <p:nvSpPr>
          <p:cNvPr id="25" name="TextBox 24"/>
          <p:cNvSpPr txBox="1"/>
          <p:nvPr/>
        </p:nvSpPr>
        <p:spPr>
          <a:xfrm>
            <a:off x="468630" y="3150235"/>
            <a:ext cx="9673746" cy="1331595"/>
          </a:xfrm>
          <a:prstGeom prst="rect">
            <a:avLst/>
          </a:prstGeom>
          <a:noFill/>
        </p:spPr>
        <p:txBody>
          <a:bodyPr wrap="square" rtlCol="1">
            <a:noAutofit/>
          </a:bodyPr>
          <a:lstStyle/>
          <a:p>
            <a:pPr rtl="0"/>
            <a:r>
              <a:rPr lang="en-US" sz="3600" b="0" i="0" u="none" strike="noStrike" dirty="0">
                <a:solidFill>
                  <a:srgbClr val="000000"/>
                </a:solidFill>
                <a:effectLst/>
                <a:latin typeface="Arial" panose="020B0604020202020204" pitchFamily="34" charset="0"/>
              </a:rPr>
              <a:t/>
            </a:r>
            <a:br>
              <a:rPr lang="en-US" sz="3600" b="0" i="0" u="none" strike="noStrike" dirty="0">
                <a:solidFill>
                  <a:srgbClr val="000000"/>
                </a:solidFill>
                <a:effectLst/>
                <a:latin typeface="Arial" panose="020B0604020202020204" pitchFamily="34" charset="0"/>
              </a:rPr>
            </a:br>
            <a:r>
              <a:rPr lang="en-US" sz="3600" b="1" i="0" u="none" strike="noStrike" dirty="0">
                <a:solidFill>
                  <a:srgbClr val="000000"/>
                </a:solidFill>
                <a:effectLst/>
                <a:latin typeface="Arial" panose="020B0604020202020204" pitchFamily="34" charset="0"/>
              </a:rPr>
              <a:t>“Why do you think professional writers brainstorm before they write?”</a:t>
            </a:r>
            <a:br>
              <a:rPr lang="en-US" sz="3600" b="1" i="0" u="none" strike="noStrike" dirty="0">
                <a:solidFill>
                  <a:srgbClr val="000000"/>
                </a:solidFill>
                <a:effectLst/>
                <a:latin typeface="Arial" panose="020B0604020202020204" pitchFamily="34" charset="0"/>
              </a:rPr>
            </a:br>
            <a:r>
              <a:rPr lang="en-US" sz="3600" b="0" i="0" u="none" strike="noStrike" dirty="0">
                <a:solidFill>
                  <a:srgbClr val="000000"/>
                </a:solidFill>
                <a:effectLst/>
                <a:latin typeface="Arial" panose="020B0604020202020204" pitchFamily="34" charset="0"/>
              </a:rPr>
              <a:t> </a:t>
            </a:r>
            <a:r>
              <a:rPr lang="en-US" sz="3600" dirty="0">
                <a:solidFill>
                  <a:srgbClr val="000000"/>
                </a:solidFill>
                <a:latin typeface="Arial" panose="020B0604020202020204" pitchFamily="34" charset="0"/>
              </a:rPr>
              <a:t>W</a:t>
            </a:r>
            <a:r>
              <a:rPr lang="en-US" sz="3600" b="0" i="0" u="none" strike="noStrike" dirty="0">
                <a:solidFill>
                  <a:srgbClr val="000000"/>
                </a:solidFill>
                <a:effectLst/>
                <a:latin typeface="Arial" panose="020B0604020202020204" pitchFamily="34" charset="0"/>
              </a:rPr>
              <a:t>rite a 1-sentence response on a sticky note and stick it on the board.</a:t>
            </a:r>
            <a:endParaRPr lang="en-US" sz="3600" dirty="0">
              <a:effectLst/>
            </a:endParaRPr>
          </a:p>
          <a:p>
            <a:r>
              <a:rPr lang="en-US" sz="3600" dirty="0"/>
              <a:t/>
            </a:r>
            <a:br>
              <a:rPr lang="en-US" sz="3600" dirty="0"/>
            </a:br>
            <a:endParaRPr lang="en-US" sz="3600" dirty="0"/>
          </a:p>
          <a:p>
            <a:pPr rtl="0"/>
            <a:endParaRPr lang="en-US" sz="3600" dirty="0">
              <a:effectLst/>
            </a:endParaRPr>
          </a:p>
          <a:p>
            <a:pPr algn="l"/>
            <a:endParaRPr lang="en-US" altLang="ar-JO" sz="3600" b="1" dirty="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343916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5848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4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flipV="1">
            <a:off x="468630" y="1275715"/>
            <a:ext cx="10217150" cy="76200"/>
          </a:xfrm>
          <a:prstGeom prst="rect">
            <a:avLst/>
          </a:prstGeom>
          <a:noFill/>
        </p:spPr>
        <p:txBody>
          <a:bodyPr wrap="square" rtlCol="1">
            <a:noAutofit/>
          </a:bodyPr>
          <a:lstStyle/>
          <a:p>
            <a:pPr algn="l">
              <a:lnSpc>
                <a:spcPct val="250000"/>
              </a:lnSpc>
            </a:pPr>
            <a:endParaRPr lang="en-US" sz="3200" b="1" dirty="0">
              <a:cs typeface="GE SS Text Bold" pitchFamily="18" charset="-78"/>
            </a:endParaRPr>
          </a:p>
          <a:p>
            <a:pPr algn="l"/>
            <a:endParaRPr lang="en-US" altLang="ar-JO" sz="3200" b="1" dirty="0"/>
          </a:p>
          <a:p>
            <a:pPr algn="l"/>
            <a:endParaRPr lang="en-US" altLang="ar-JO" sz="3200" b="1" dirty="0"/>
          </a:p>
          <a:p>
            <a:pPr algn="l"/>
            <a:endParaRPr lang="en-US" altLang="ar-JO" sz="3200" b="1" dirty="0"/>
          </a:p>
          <a:p>
            <a:pPr algn="l"/>
            <a:endParaRPr lang="en-US" altLang="ar-JO" sz="3200" b="1" dirty="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28473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Text Box 2"/>
          <p:cNvSpPr txBox="1"/>
          <p:nvPr/>
        </p:nvSpPr>
        <p:spPr>
          <a:xfrm flipV="1">
            <a:off x="5906135" y="1538605"/>
            <a:ext cx="3542030" cy="2707640"/>
          </a:xfrm>
          <a:prstGeom prst="rect">
            <a:avLst/>
          </a:prstGeom>
          <a:noFill/>
        </p:spPr>
        <p:txBody>
          <a:bodyPr wrap="square" rtlCol="0">
            <a:noAutofit/>
          </a:bodyPr>
          <a:lstStyle/>
          <a:p>
            <a:r>
              <a:rPr lang="en-US"/>
              <a:t>*</a:t>
            </a:r>
          </a:p>
        </p:txBody>
      </p:sp>
      <p:sp>
        <p:nvSpPr>
          <p:cNvPr id="5" name="Text Box 4"/>
          <p:cNvSpPr txBox="1"/>
          <p:nvPr/>
        </p:nvSpPr>
        <p:spPr>
          <a:xfrm>
            <a:off x="1842135" y="1879600"/>
            <a:ext cx="4064000" cy="76200"/>
          </a:xfrm>
          <a:prstGeom prst="rect">
            <a:avLst/>
          </a:prstGeom>
          <a:noFill/>
        </p:spPr>
        <p:txBody>
          <a:bodyPr wrap="square" rtlCol="0">
            <a:noAutofit/>
          </a:bodyPr>
          <a:lstStyle/>
          <a:p>
            <a:endParaRPr lang="en-US"/>
          </a:p>
        </p:txBody>
      </p:sp>
      <p:sp>
        <p:nvSpPr>
          <p:cNvPr id="4" name="Text Box 3"/>
          <p:cNvSpPr txBox="1"/>
          <p:nvPr/>
        </p:nvSpPr>
        <p:spPr>
          <a:xfrm>
            <a:off x="3268980" y="3314065"/>
            <a:ext cx="4064000" cy="1336040"/>
          </a:xfrm>
          <a:prstGeom prst="rect">
            <a:avLst/>
          </a:prstGeom>
          <a:noFill/>
        </p:spPr>
        <p:txBody>
          <a:bodyPr wrap="square" rtlCol="0">
            <a:noAutofit/>
          </a:bodyPr>
          <a:lstStyle/>
          <a:p>
            <a:endParaRPr lang="en-US"/>
          </a:p>
        </p:txBody>
      </p:sp>
      <p:sp>
        <p:nvSpPr>
          <p:cNvPr id="8" name="TextBox 7">
            <a:extLst>
              <a:ext uri="{FF2B5EF4-FFF2-40B4-BE49-F238E27FC236}">
                <a16:creationId xmlns:a16="http://schemas.microsoft.com/office/drawing/2014/main" id="{2D988CAE-7BBF-B057-B334-C5BC839003F8}"/>
              </a:ext>
            </a:extLst>
          </p:cNvPr>
          <p:cNvSpPr txBox="1"/>
          <p:nvPr/>
        </p:nvSpPr>
        <p:spPr>
          <a:xfrm>
            <a:off x="774441" y="2688208"/>
            <a:ext cx="8381999" cy="1938992"/>
          </a:xfrm>
          <a:prstGeom prst="rect">
            <a:avLst/>
          </a:prstGeom>
          <a:noFill/>
        </p:spPr>
        <p:txBody>
          <a:bodyPr wrap="square">
            <a:spAutoFit/>
          </a:bodyPr>
          <a:lstStyle/>
          <a:p>
            <a:pPr rtl="0">
              <a:spcBef>
                <a:spcPts val="1200"/>
              </a:spcBef>
              <a:spcAft>
                <a:spcPts val="1200"/>
              </a:spcAft>
              <a:buNone/>
            </a:pPr>
            <a:r>
              <a:rPr lang="en-US" sz="2400" b="1" i="0" u="none" strike="noStrike" dirty="0">
                <a:solidFill>
                  <a:srgbClr val="000000"/>
                </a:solidFill>
                <a:effectLst/>
                <a:latin typeface="Arial" panose="020B0604020202020204" pitchFamily="34" charset="0"/>
              </a:rPr>
              <a:t>Wrap up:</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“Today we explored how brainstorming helps organize our ideas, and we learned the key components of writing. Tomorrow, we’ll start turning our brainstorms into real writing!”</a:t>
            </a:r>
            <a:endParaRPr lang="en-US" sz="2400" b="1" dirty="0">
              <a:effectLst/>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 :9</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468576" y="65848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4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03:00 minutes</a:t>
              </a:r>
            </a:p>
          </p:txBody>
        </p:sp>
      </p:grpSp>
      <p:sp>
        <p:nvSpPr>
          <p:cNvPr id="25" name="TextBox 24"/>
          <p:cNvSpPr txBox="1"/>
          <p:nvPr/>
        </p:nvSpPr>
        <p:spPr>
          <a:xfrm flipV="1">
            <a:off x="468630" y="1275715"/>
            <a:ext cx="10217150" cy="76200"/>
          </a:xfrm>
          <a:prstGeom prst="rect">
            <a:avLst/>
          </a:prstGeom>
          <a:noFill/>
        </p:spPr>
        <p:txBody>
          <a:bodyPr wrap="square" rtlCol="1">
            <a:noAutofit/>
          </a:bodyPr>
          <a:lstStyle/>
          <a:p>
            <a:pPr algn="l">
              <a:lnSpc>
                <a:spcPct val="250000"/>
              </a:lnSpc>
            </a:pPr>
            <a:endParaRPr lang="en-US" sz="3200" b="1" dirty="0">
              <a:cs typeface="GE SS Text Bold" pitchFamily="18" charset="-78"/>
            </a:endParaRPr>
          </a:p>
          <a:p>
            <a:pPr algn="l"/>
            <a:endParaRPr lang="en-US" altLang="ar-JO" sz="3200" b="1" dirty="0"/>
          </a:p>
          <a:p>
            <a:pPr algn="l"/>
            <a:endParaRPr lang="en-US" altLang="ar-JO" sz="3200" b="1" dirty="0"/>
          </a:p>
          <a:p>
            <a:pPr algn="l"/>
            <a:endParaRPr lang="en-US" altLang="ar-JO" sz="3200" b="1" dirty="0"/>
          </a:p>
          <a:p>
            <a:pPr algn="l"/>
            <a:endParaRPr lang="en-US" altLang="ar-JO" sz="3200" b="1" dirty="0"/>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284730"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 name="Text Box 2"/>
          <p:cNvSpPr txBox="1"/>
          <p:nvPr/>
        </p:nvSpPr>
        <p:spPr>
          <a:xfrm flipV="1">
            <a:off x="5906135" y="1538605"/>
            <a:ext cx="3542030" cy="2707640"/>
          </a:xfrm>
          <a:prstGeom prst="rect">
            <a:avLst/>
          </a:prstGeom>
          <a:noFill/>
        </p:spPr>
        <p:txBody>
          <a:bodyPr wrap="square" rtlCol="0">
            <a:noAutofit/>
          </a:bodyPr>
          <a:lstStyle/>
          <a:p>
            <a:r>
              <a:rPr lang="en-US"/>
              <a:t>*</a:t>
            </a:r>
          </a:p>
        </p:txBody>
      </p:sp>
      <p:sp>
        <p:nvSpPr>
          <p:cNvPr id="5" name="Text Box 4"/>
          <p:cNvSpPr txBox="1"/>
          <p:nvPr/>
        </p:nvSpPr>
        <p:spPr>
          <a:xfrm>
            <a:off x="1842135" y="1879600"/>
            <a:ext cx="4064000" cy="76200"/>
          </a:xfrm>
          <a:prstGeom prst="rect">
            <a:avLst/>
          </a:prstGeom>
          <a:noFill/>
        </p:spPr>
        <p:txBody>
          <a:bodyPr wrap="square" rtlCol="0">
            <a:noAutofit/>
          </a:bodyPr>
          <a:lstStyle/>
          <a:p>
            <a:endParaRPr lang="en-US"/>
          </a:p>
        </p:txBody>
      </p:sp>
      <p:sp>
        <p:nvSpPr>
          <p:cNvPr id="4" name="Text Box 3"/>
          <p:cNvSpPr txBox="1"/>
          <p:nvPr/>
        </p:nvSpPr>
        <p:spPr>
          <a:xfrm>
            <a:off x="3268980" y="3314065"/>
            <a:ext cx="4064000" cy="1336040"/>
          </a:xfrm>
          <a:prstGeom prst="rect">
            <a:avLst/>
          </a:prstGeom>
          <a:noFill/>
        </p:spPr>
        <p:txBody>
          <a:bodyPr wrap="square" rtlCol="0">
            <a:noAutofit/>
          </a:bodyPr>
          <a:lstStyle/>
          <a:p>
            <a:endParaRPr lang="en-US"/>
          </a:p>
        </p:txBody>
      </p:sp>
      <p:sp>
        <p:nvSpPr>
          <p:cNvPr id="8" name="TextBox 7">
            <a:extLst>
              <a:ext uri="{FF2B5EF4-FFF2-40B4-BE49-F238E27FC236}">
                <a16:creationId xmlns:a16="http://schemas.microsoft.com/office/drawing/2014/main" id="{2D988CAE-7BBF-B057-B334-C5BC839003F8}"/>
              </a:ext>
            </a:extLst>
          </p:cNvPr>
          <p:cNvSpPr txBox="1"/>
          <p:nvPr/>
        </p:nvSpPr>
        <p:spPr>
          <a:xfrm>
            <a:off x="774441" y="2688208"/>
            <a:ext cx="8381999" cy="2185214"/>
          </a:xfrm>
          <a:prstGeom prst="rect">
            <a:avLst/>
          </a:prstGeom>
          <a:noFill/>
        </p:spPr>
        <p:txBody>
          <a:bodyPr wrap="square">
            <a:spAutoFit/>
          </a:bodyPr>
          <a:lstStyle/>
          <a:p>
            <a:pPr rtl="0">
              <a:spcBef>
                <a:spcPts val="1200"/>
              </a:spcBef>
              <a:spcAft>
                <a:spcPts val="1200"/>
              </a:spcAft>
              <a:buNone/>
            </a:pPr>
            <a:r>
              <a:rPr lang="en-US" sz="2400" b="1" i="0" u="none" strike="noStrike" dirty="0" smtClean="0">
                <a:solidFill>
                  <a:srgbClr val="000000"/>
                </a:solidFill>
                <a:effectLst/>
                <a:latin typeface="Arial" panose="020B0604020202020204" pitchFamily="34" charset="0"/>
              </a:rPr>
              <a:t>Social Media sites are never popular because people invent more sites that are more interesting. </a:t>
            </a:r>
          </a:p>
          <a:p>
            <a:pPr rtl="0">
              <a:spcBef>
                <a:spcPts val="1200"/>
              </a:spcBef>
              <a:spcAft>
                <a:spcPts val="1200"/>
              </a:spcAft>
              <a:buNone/>
            </a:pPr>
            <a:r>
              <a:rPr lang="en-US" sz="2400" b="1" dirty="0" smtClean="0">
                <a:solidFill>
                  <a:srgbClr val="000000"/>
                </a:solidFill>
                <a:latin typeface="Arial" panose="020B0604020202020204" pitchFamily="34" charset="0"/>
              </a:rPr>
              <a:t>Do you agree?</a:t>
            </a:r>
          </a:p>
          <a:p>
            <a:pPr rtl="0">
              <a:spcBef>
                <a:spcPts val="1200"/>
              </a:spcBef>
              <a:spcAft>
                <a:spcPts val="1200"/>
              </a:spcAft>
              <a:buNone/>
            </a:pPr>
            <a:r>
              <a:rPr lang="en-US" sz="2400" b="1" dirty="0" smtClean="0">
                <a:solidFill>
                  <a:srgbClr val="000000"/>
                </a:solidFill>
                <a:effectLst/>
                <a:latin typeface="Arial" panose="020B0604020202020204" pitchFamily="34" charset="0"/>
              </a:rPr>
              <a:t>Write your </a:t>
            </a:r>
            <a:r>
              <a:rPr lang="en-US" sz="2400" b="1" smtClean="0">
                <a:solidFill>
                  <a:srgbClr val="000000"/>
                </a:solidFill>
                <a:effectLst/>
                <a:latin typeface="Arial" panose="020B0604020202020204" pitchFamily="34" charset="0"/>
              </a:rPr>
              <a:t>opinion essay.</a:t>
            </a:r>
            <a:endParaRPr lang="en-US" sz="2400" b="1" dirty="0">
              <a:effectLst/>
            </a:endParaRPr>
          </a:p>
        </p:txBody>
      </p:sp>
    </p:spTree>
    <p:extLst>
      <p:ext uri="{BB962C8B-B14F-4D97-AF65-F5344CB8AC3E}">
        <p14:creationId xmlns:p14="http://schemas.microsoft.com/office/powerpoint/2010/main" val="1911426177"/>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439DD6-85C0-4BCA-BE41-DCD4D8472F1F}"/>
              </a:ext>
            </a:extLst>
          </p:cNvPr>
          <p:cNvSpPr/>
          <p:nvPr/>
        </p:nvSpPr>
        <p:spPr>
          <a:xfrm>
            <a:off x="357809" y="271886"/>
            <a:ext cx="11463130" cy="5519844"/>
          </a:xfrm>
          <a:prstGeom prst="rect">
            <a:avLst/>
          </a:prstGeom>
        </p:spPr>
        <p:txBody>
          <a:bodyPr wrap="square">
            <a:spAutoFit/>
          </a:bodyPr>
          <a:lstStyle/>
          <a:p>
            <a:pPr>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    It is widely known that social media has become part of everyday life. Social media sites are very popular. </a:t>
            </a:r>
            <a:r>
              <a:rPr lang="en-US" sz="2400" b="1" dirty="0">
                <a:latin typeface="Calibri" panose="020F0502020204030204" pitchFamily="34" charset="0"/>
                <a:ea typeface="Calibri" panose="020F0502020204030204" pitchFamily="34" charset="0"/>
                <a:cs typeface="Arial" panose="020B0604020202020204" pitchFamily="34" charset="0"/>
              </a:rPr>
              <a:t>However, I believe </a:t>
            </a:r>
            <a:r>
              <a:rPr lang="en-US" sz="2400" dirty="0">
                <a:latin typeface="Calibri" panose="020F0502020204030204" pitchFamily="34" charset="0"/>
                <a:ea typeface="Calibri" panose="020F0502020204030204" pitchFamily="34" charset="0"/>
                <a:cs typeface="Arial" panose="020B0604020202020204" pitchFamily="34" charset="0"/>
              </a:rPr>
              <a:t>that their popularity does not last for long because people keep inventing new sites that are more fun and interesting.</a:t>
            </a:r>
          </a:p>
          <a:p>
            <a:pPr>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US" sz="2400" b="1" dirty="0">
                <a:latin typeface="Calibri" panose="020F0502020204030204" pitchFamily="34" charset="0"/>
                <a:ea typeface="Calibri" panose="020F0502020204030204" pitchFamily="34" charset="0"/>
                <a:cs typeface="Arial" panose="020B0604020202020204" pitchFamily="34" charset="0"/>
              </a:rPr>
              <a:t>   Although </a:t>
            </a:r>
            <a:r>
              <a:rPr lang="en-US" sz="2400" dirty="0">
                <a:latin typeface="Calibri" panose="020F0502020204030204" pitchFamily="34" charset="0"/>
                <a:ea typeface="Calibri" panose="020F0502020204030204" pitchFamily="34" charset="0"/>
                <a:cs typeface="Arial" panose="020B0604020202020204" pitchFamily="34" charset="0"/>
              </a:rPr>
              <a:t>there are many social media platforms used by different types of people, some users move to other sites because people always create new technology that attracts many users, especially those who are interested in technology and enjoy trying new designs. </a:t>
            </a:r>
            <a:r>
              <a:rPr lang="en-US" sz="2400" b="1" dirty="0">
                <a:latin typeface="Calibri" panose="020F0502020204030204" pitchFamily="34" charset="0"/>
                <a:ea typeface="Calibri" panose="020F0502020204030204" pitchFamily="34" charset="0"/>
                <a:cs typeface="Arial" panose="020B0604020202020204" pitchFamily="34" charset="0"/>
              </a:rPr>
              <a:t>Moreover</a:t>
            </a:r>
            <a:r>
              <a:rPr lang="en-US" sz="2400" dirty="0">
                <a:latin typeface="Calibri" panose="020F0502020204030204" pitchFamily="34" charset="0"/>
                <a:ea typeface="Calibri" panose="020F0502020204030204" pitchFamily="34" charset="0"/>
                <a:cs typeface="Arial" panose="020B0604020202020204" pitchFamily="34" charset="0"/>
              </a:rPr>
              <a:t>, it is part of human nature to get bored with things that are used for a long time, so when new features are added to another site, many people immediately become curious to try something new. </a:t>
            </a:r>
            <a:r>
              <a:rPr lang="en-US" sz="2400" b="1" dirty="0">
                <a:latin typeface="Calibri" panose="020F0502020204030204" pitchFamily="34" charset="0"/>
                <a:ea typeface="Calibri" panose="020F0502020204030204" pitchFamily="34" charset="0"/>
                <a:cs typeface="Arial" panose="020B0604020202020204" pitchFamily="34" charset="0"/>
              </a:rPr>
              <a:t>In</a:t>
            </a: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b="1" dirty="0">
                <a:latin typeface="Calibri" panose="020F0502020204030204" pitchFamily="34" charset="0"/>
                <a:ea typeface="Calibri" panose="020F0502020204030204" pitchFamily="34" charset="0"/>
                <a:cs typeface="Arial" panose="020B0604020202020204" pitchFamily="34" charset="0"/>
              </a:rPr>
              <a:t>addition</a:t>
            </a:r>
            <a:r>
              <a:rPr lang="en-US" sz="2400" dirty="0">
                <a:latin typeface="Calibri" panose="020F0502020204030204" pitchFamily="34" charset="0"/>
                <a:ea typeface="Calibri" panose="020F0502020204030204" pitchFamily="34" charset="0"/>
                <a:cs typeface="Arial" panose="020B0604020202020204" pitchFamily="34" charset="0"/>
              </a:rPr>
              <a:t>, new inventions and new technology often make people leave old sites, even though social media platforms can stay popular for a while.</a:t>
            </a:r>
          </a:p>
          <a:p>
            <a:pPr>
              <a:lnSpc>
                <a:spcPct val="107000"/>
              </a:lnSpc>
              <a:spcAft>
                <a:spcPts val="800"/>
              </a:spcAft>
            </a:pP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b="1" dirty="0">
                <a:latin typeface="Calibri" panose="020F0502020204030204" pitchFamily="34" charset="0"/>
                <a:ea typeface="Calibri" panose="020F0502020204030204" pitchFamily="34" charset="0"/>
                <a:cs typeface="Arial" panose="020B0604020202020204" pitchFamily="34" charset="0"/>
              </a:rPr>
              <a:t>Overall</a:t>
            </a:r>
            <a:r>
              <a:rPr lang="en-US" sz="2400" dirty="0">
                <a:latin typeface="Calibri" panose="020F0502020204030204" pitchFamily="34" charset="0"/>
                <a:ea typeface="Calibri" panose="020F0502020204030204" pitchFamily="34" charset="0"/>
                <a:cs typeface="Arial" panose="020B0604020202020204" pitchFamily="34" charset="0"/>
              </a:rPr>
              <a:t>, technology is always developing and updating to meet the needs of its users, so it is not surprising that social media sites become less popular over time.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809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altLang="ar-SA"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:2</a:t>
            </a:r>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05:00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880" y="1298269"/>
            <a:ext cx="151940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20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8" name="Text Box 7"/>
          <p:cNvSpPr txBox="1"/>
          <p:nvPr/>
        </p:nvSpPr>
        <p:spPr>
          <a:xfrm flipV="1">
            <a:off x="1117600" y="1957070"/>
            <a:ext cx="9648190" cy="76200"/>
          </a:xfrm>
          <a:prstGeom prst="rect">
            <a:avLst/>
          </a:prstGeom>
          <a:noFill/>
        </p:spPr>
        <p:txBody>
          <a:bodyPr wrap="square" rtlCol="0" anchor="t">
            <a:noAutofit/>
          </a:bodyPr>
          <a:lstStyle/>
          <a:p>
            <a:pPr marL="0" indent="0">
              <a:buNone/>
            </a:pPr>
            <a:endParaRPr lang="en-US" sz="3200" dirty="0">
              <a:sym typeface="+mn-ea"/>
            </a:endParaRPr>
          </a:p>
        </p:txBody>
      </p:sp>
      <p:sp>
        <p:nvSpPr>
          <p:cNvPr id="4" name="Text Box 3"/>
          <p:cNvSpPr txBox="1"/>
          <p:nvPr/>
        </p:nvSpPr>
        <p:spPr>
          <a:xfrm flipV="1">
            <a:off x="1117600" y="1573530"/>
            <a:ext cx="7684770" cy="125095"/>
          </a:xfrm>
          <a:prstGeom prst="rect">
            <a:avLst/>
          </a:prstGeom>
          <a:noFill/>
        </p:spPr>
        <p:txBody>
          <a:bodyPr wrap="square" rtlCol="0">
            <a:noAutofit/>
          </a:bodyPr>
          <a:lstStyle/>
          <a:p>
            <a:endParaRPr lang="en-US" sz="2800"/>
          </a:p>
        </p:txBody>
      </p:sp>
      <p:sp>
        <p:nvSpPr>
          <p:cNvPr id="7" name="TextBox 6">
            <a:extLst>
              <a:ext uri="{FF2B5EF4-FFF2-40B4-BE49-F238E27FC236}">
                <a16:creationId xmlns:a16="http://schemas.microsoft.com/office/drawing/2014/main" id="{B8970D1C-33DA-EF10-77E0-D08974D5F5C1}"/>
              </a:ext>
            </a:extLst>
          </p:cNvPr>
          <p:cNvSpPr txBox="1"/>
          <p:nvPr/>
        </p:nvSpPr>
        <p:spPr>
          <a:xfrm>
            <a:off x="847498" y="1957070"/>
            <a:ext cx="9640109" cy="3929281"/>
          </a:xfrm>
          <a:prstGeom prst="rect">
            <a:avLst/>
          </a:prstGeom>
          <a:noFill/>
        </p:spPr>
        <p:txBody>
          <a:bodyPr wrap="square">
            <a:spAutoFit/>
          </a:bodyPr>
          <a:lstStyle/>
          <a:p>
            <a:pPr rtl="0">
              <a:spcBef>
                <a:spcPts val="1400"/>
              </a:spcBef>
              <a:spcAft>
                <a:spcPts val="400"/>
              </a:spcAft>
              <a:buNone/>
            </a:pPr>
            <a:r>
              <a:rPr lang="en-US" sz="2800" b="1" i="0" u="none" strike="noStrike" dirty="0">
                <a:solidFill>
                  <a:srgbClr val="FF0000"/>
                </a:solidFill>
                <a:effectLst/>
                <a:latin typeface="Arial" panose="020B0604020202020204" pitchFamily="34" charset="0"/>
              </a:rPr>
              <a:t>(Think-Pair-Share) [5 min]</a:t>
            </a:r>
            <a:endParaRPr lang="en-US" sz="2800" b="1" dirty="0">
              <a:solidFill>
                <a:srgbClr val="FF0000"/>
              </a:solidFill>
              <a:effectLst/>
            </a:endParaRPr>
          </a:p>
          <a:p>
            <a:pPr rtl="0">
              <a:spcBef>
                <a:spcPts val="1200"/>
              </a:spcBef>
              <a:spcAft>
                <a:spcPts val="1200"/>
              </a:spcAft>
              <a:buNone/>
            </a:pPr>
            <a:r>
              <a:rPr lang="en-US" sz="2800" b="0" i="0" u="none" strike="noStrike" dirty="0">
                <a:solidFill>
                  <a:srgbClr val="000000"/>
                </a:solidFill>
                <a:effectLst/>
                <a:latin typeface="Arial" panose="020B0604020202020204" pitchFamily="34" charset="0"/>
              </a:rPr>
              <a:t> "What makes a piece of writing interesting to read?"</a:t>
            </a:r>
            <a:endParaRPr lang="en-US" sz="2800" dirty="0">
              <a:effectLst/>
            </a:endParaRPr>
          </a:p>
          <a:p>
            <a:pPr rtl="0" fontAlgn="base">
              <a:spcBef>
                <a:spcPts val="1200"/>
              </a:spcBef>
              <a:buFont typeface="Arial" panose="020B0604020202020204" pitchFamily="34" charset="0"/>
              <a:buChar char="•"/>
            </a:pPr>
            <a:r>
              <a:rPr lang="en-US" sz="2800" b="1" i="0" u="none" strike="noStrike" dirty="0">
                <a:solidFill>
                  <a:srgbClr val="000000"/>
                </a:solidFill>
                <a:effectLst/>
                <a:latin typeface="Arial" panose="020B0604020202020204" pitchFamily="34" charset="0"/>
              </a:rPr>
              <a:t>Think:</a:t>
            </a:r>
            <a:r>
              <a:rPr lang="en-US" sz="2800" b="0" i="0" u="none" strike="noStrike" dirty="0">
                <a:solidFill>
                  <a:srgbClr val="000000"/>
                </a:solidFill>
                <a:effectLst/>
                <a:latin typeface="Arial" panose="020B0604020202020204" pitchFamily="34" charset="0"/>
              </a:rPr>
              <a:t>  reflect silently and jot down 2-3 ideas.</a:t>
            </a:r>
          </a:p>
          <a:p>
            <a:pPr rtl="0" fontAlgn="base">
              <a:spcBef>
                <a:spcPts val="1200"/>
              </a:spcBef>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rtl="0" fontAlgn="base">
              <a:spcAft>
                <a:spcPts val="1200"/>
              </a:spcAft>
              <a:buFont typeface="Arial" panose="020B0604020202020204" pitchFamily="34" charset="0"/>
              <a:buChar char="•"/>
            </a:pPr>
            <a:r>
              <a:rPr lang="en-US" sz="2800" b="1" i="0" u="none" strike="noStrike" dirty="0">
                <a:solidFill>
                  <a:srgbClr val="000000"/>
                </a:solidFill>
                <a:effectLst/>
                <a:latin typeface="Arial" panose="020B0604020202020204" pitchFamily="34" charset="0"/>
              </a:rPr>
              <a:t>Pair:</a:t>
            </a:r>
            <a:r>
              <a:rPr lang="en-US" sz="2800" b="0" i="0" u="none" strike="noStrike" dirty="0">
                <a:solidFill>
                  <a:srgbClr val="000000"/>
                </a:solidFill>
                <a:effectLst/>
                <a:latin typeface="Arial" panose="020B0604020202020204" pitchFamily="34" charset="0"/>
              </a:rPr>
              <a:t> Pair up with a partner and discuss.</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a:buNone/>
            </a:pPr>
            <a:r>
              <a:rPr lang="en-US" sz="2800" b="1" i="0" u="none" strike="noStrike" dirty="0">
                <a:solidFill>
                  <a:srgbClr val="000000"/>
                </a:solidFill>
                <a:effectLst/>
                <a:latin typeface="Arial" panose="020B0604020202020204" pitchFamily="34" charset="0"/>
              </a:rPr>
              <a:t>Share:</a:t>
            </a:r>
            <a:r>
              <a:rPr lang="en-US" sz="2800" b="0" i="0" u="none" strike="noStrike" dirty="0">
                <a:solidFill>
                  <a:srgbClr val="000000"/>
                </a:solidFill>
                <a:effectLst/>
                <a:latin typeface="Arial" panose="020B0604020202020204" pitchFamily="34" charset="0"/>
              </a:rPr>
              <a:t> A few pairs share responses with the class.</a:t>
            </a:r>
            <a:endParaRPr lang="en-US" sz="2800"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3:00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BD29B251-FEFB-BB78-BA7F-D282B7C7D4EC}"/>
              </a:ext>
            </a:extLst>
          </p:cNvPr>
          <p:cNvSpPr/>
          <p:nvPr/>
        </p:nvSpPr>
        <p:spPr>
          <a:xfrm>
            <a:off x="8856921" y="5784612"/>
            <a:ext cx="1828800" cy="102170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IRS</a:t>
            </a:r>
          </a:p>
        </p:txBody>
      </p:sp>
      <p:sp>
        <p:nvSpPr>
          <p:cNvPr id="6" name="TextBox 5">
            <a:extLst>
              <a:ext uri="{FF2B5EF4-FFF2-40B4-BE49-F238E27FC236}">
                <a16:creationId xmlns:a16="http://schemas.microsoft.com/office/drawing/2014/main" id="{739F697C-95B1-CB2B-FD74-BADC6D1B7E14}"/>
              </a:ext>
            </a:extLst>
          </p:cNvPr>
          <p:cNvSpPr txBox="1"/>
          <p:nvPr/>
        </p:nvSpPr>
        <p:spPr>
          <a:xfrm>
            <a:off x="263512" y="1868750"/>
            <a:ext cx="10296149" cy="5324535"/>
          </a:xfrm>
          <a:prstGeom prst="rect">
            <a:avLst/>
          </a:prstGeom>
          <a:noFill/>
        </p:spPr>
        <p:txBody>
          <a:bodyPr wrap="square">
            <a:spAutoFit/>
          </a:bodyPr>
          <a:lstStyle/>
          <a:p>
            <a:pPr rtl="0" fontAlgn="base">
              <a:spcBef>
                <a:spcPts val="1200"/>
              </a:spcBef>
              <a:buFont typeface="+mj-lt"/>
              <a:buAutoNum type="arabicPeriod"/>
            </a:pPr>
            <a:r>
              <a:rPr lang="en-US" sz="2800" b="1" i="0" u="none" strike="noStrike" dirty="0">
                <a:solidFill>
                  <a:srgbClr val="FF0000"/>
                </a:solidFill>
                <a:effectLst/>
                <a:latin typeface="Arial" panose="020B0604020202020204" pitchFamily="34" charset="0"/>
              </a:rPr>
              <a:t>Which of the following is NOT a part of a paragraph?</a:t>
            </a:r>
            <a:endParaRPr lang="en-US" sz="2800" b="1" dirty="0">
              <a:solidFill>
                <a:srgbClr val="FF0000"/>
              </a:solidFill>
              <a:latin typeface="Arial" panose="020B0604020202020204" pitchFamily="34" charset="0"/>
            </a:endParaRPr>
          </a:p>
          <a:p>
            <a:pPr marL="514350" indent="-514350" rtl="0" fontAlgn="base">
              <a:spcBef>
                <a:spcPts val="1200"/>
              </a:spcBef>
              <a:buAutoNum type="alphaLcParenR"/>
            </a:pPr>
            <a:r>
              <a:rPr lang="en-US" sz="2800" b="1" i="0" u="none" strike="noStrike" dirty="0">
                <a:solidFill>
                  <a:srgbClr val="000000"/>
                </a:solidFill>
                <a:effectLst/>
                <a:latin typeface="Arial" panose="020B0604020202020204" pitchFamily="34" charset="0"/>
              </a:rPr>
              <a:t>Topic sentence</a:t>
            </a:r>
          </a:p>
          <a:p>
            <a:pPr marL="514350" indent="-514350" rtl="0" fontAlgn="base">
              <a:spcBef>
                <a:spcPts val="1200"/>
              </a:spcBef>
              <a:buAutoNum type="alphaLcParenR"/>
            </a:pPr>
            <a:endParaRPr lang="en-US" sz="2800" b="1" dirty="0">
              <a:solidFill>
                <a:srgbClr val="000000"/>
              </a:solidFill>
              <a:latin typeface="Arial" panose="020B0604020202020204" pitchFamily="34" charset="0"/>
            </a:endParaRPr>
          </a:p>
          <a:p>
            <a:pPr rtl="0" fontAlgn="base">
              <a:spcBef>
                <a:spcPts val="1200"/>
              </a:spcBef>
            </a:pPr>
            <a:r>
              <a:rPr lang="en-US" sz="2800" b="1" i="0" u="none" strike="noStrike" dirty="0">
                <a:solidFill>
                  <a:srgbClr val="000000"/>
                </a:solidFill>
                <a:effectLst/>
                <a:latin typeface="Arial" panose="020B0604020202020204" pitchFamily="34" charset="0"/>
              </a:rPr>
              <a:t>b) Supporting details</a:t>
            </a:r>
          </a:p>
          <a:p>
            <a:pPr rtl="0" fontAlgn="base">
              <a:spcBef>
                <a:spcPts val="1200"/>
              </a:spcBef>
            </a:pPr>
            <a:r>
              <a:rPr lang="en-US" sz="2800" b="1" i="0" u="none" strike="noStrike" dirty="0">
                <a:solidFill>
                  <a:srgbClr val="000000"/>
                </a:solidFill>
                <a:effectLst/>
                <a:latin typeface="Arial" panose="020B0604020202020204" pitchFamily="34" charset="0"/>
              </a:rPr>
              <a:t/>
            </a:r>
            <a:br>
              <a:rPr lang="en-US" sz="2800" b="1" i="0" u="none" strike="noStrike" dirty="0">
                <a:solidFill>
                  <a:srgbClr val="000000"/>
                </a:solidFill>
                <a:effectLst/>
                <a:latin typeface="Arial" panose="020B0604020202020204" pitchFamily="34" charset="0"/>
              </a:rPr>
            </a:br>
            <a:r>
              <a:rPr lang="en-US" sz="2800" b="1" i="0" u="none" strike="noStrike" dirty="0">
                <a:solidFill>
                  <a:srgbClr val="000000"/>
                </a:solidFill>
                <a:effectLst/>
                <a:latin typeface="Arial" panose="020B0604020202020204" pitchFamily="34" charset="0"/>
              </a:rPr>
              <a:t>c) Plot twist</a:t>
            </a:r>
          </a:p>
          <a:p>
            <a:pPr rtl="0" fontAlgn="base">
              <a:spcBef>
                <a:spcPts val="1200"/>
              </a:spcBef>
            </a:pPr>
            <a:endParaRPr lang="en-US" sz="2800" b="1" i="0" u="none" strike="noStrike" dirty="0">
              <a:solidFill>
                <a:srgbClr val="000000"/>
              </a:solidFill>
              <a:effectLst/>
              <a:latin typeface="Arial" panose="020B0604020202020204" pitchFamily="34" charset="0"/>
            </a:endParaRPr>
          </a:p>
          <a:p>
            <a:pPr rtl="0" fontAlgn="base">
              <a:spcBef>
                <a:spcPts val="1200"/>
              </a:spcBef>
            </a:pPr>
            <a:r>
              <a:rPr lang="en-US" sz="2800" b="1" dirty="0">
                <a:solidFill>
                  <a:srgbClr val="000000"/>
                </a:solidFill>
                <a:latin typeface="Arial" panose="020B0604020202020204" pitchFamily="34" charset="0"/>
              </a:rPr>
              <a:t>D) Closing sentence</a:t>
            </a:r>
            <a:r>
              <a:rPr lang="en-US" sz="2800" b="1" i="0" u="none" strike="noStrike" dirty="0">
                <a:solidFill>
                  <a:srgbClr val="000000"/>
                </a:solidFill>
                <a:effectLst/>
                <a:latin typeface="Arial" panose="020B0604020202020204" pitchFamily="34" charset="0"/>
              </a:rPr>
              <a:t/>
            </a:r>
            <a:br>
              <a:rPr lang="en-US" sz="2800" b="1" i="0" u="none" strike="noStrike" dirty="0">
                <a:solidFill>
                  <a:srgbClr val="000000"/>
                </a:solidFill>
                <a:effectLst/>
                <a:latin typeface="Arial" panose="020B0604020202020204" pitchFamily="34" charset="0"/>
              </a:rPr>
            </a:br>
            <a:r>
              <a:rPr lang="en-US" sz="2800" b="1" i="0" u="none" strike="noStrike" dirty="0">
                <a:solidFill>
                  <a:srgbClr val="000000"/>
                </a:solidFill>
                <a:effectLst/>
                <a:latin typeface="Arial" panose="020B0604020202020204" pitchFamily="34" charset="0"/>
              </a:rPr>
              <a:t/>
            </a:r>
            <a:br>
              <a:rPr lang="en-US" sz="2800" b="1" i="0" u="none" strike="noStrike" dirty="0">
                <a:solidFill>
                  <a:srgbClr val="000000"/>
                </a:solidFill>
                <a:effectLst/>
                <a:latin typeface="Arial" panose="020B0604020202020204" pitchFamily="34" charset="0"/>
              </a:rPr>
            </a:br>
            <a:endParaRPr lang="en-US" sz="2800" b="1" i="0" u="none" strike="noStrike" dirty="0">
              <a:solidFill>
                <a:srgbClr val="000000"/>
              </a:solidFill>
              <a:effectLst/>
              <a:latin typeface="Arial" panose="020B0604020202020204"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255267" y="801226"/>
            <a:ext cx="9547161" cy="4093428"/>
          </a:xfrm>
          <a:prstGeom prst="rect">
            <a:avLst/>
          </a:prstGeom>
          <a:noFill/>
        </p:spPr>
        <p:txBody>
          <a:bodyPr wrap="square" rtlCol="1">
            <a:spAutoFit/>
          </a:bodyPr>
          <a:lstStyle/>
          <a:p>
            <a:pPr marL="63500" indent="0">
              <a:buFont typeface="Wingdings 2" panose="05020102010507070707" pitchFamily="18" charset="2"/>
              <a:buNone/>
            </a:pPr>
            <a:r>
              <a:rPr lang="en-US" sz="2000" b="1" dirty="0">
                <a:latin typeface="GE SS Text Bold" pitchFamily="18" charset="-78"/>
                <a:ea typeface="GE SS Text Bold" pitchFamily="18" charset="-78"/>
                <a:cs typeface="GE SS Text Bold" pitchFamily="18" charset="-78"/>
              </a:rPr>
              <a:t> </a:t>
            </a:r>
          </a:p>
          <a:p>
            <a:pPr marL="63500" indent="0">
              <a:buFont typeface="Wingdings 2" panose="05020102010507070707" pitchFamily="18" charset="2"/>
              <a:buNone/>
            </a:pPr>
            <a:r>
              <a:rPr lang="en-US" sz="2400" b="1" dirty="0">
                <a:latin typeface="GE SS Text Bold" pitchFamily="18" charset="-78"/>
                <a:ea typeface="GE SS Text Bold" pitchFamily="18" charset="-78"/>
                <a:cs typeface="GE SS Text Bold" pitchFamily="18" charset="-78"/>
              </a:rPr>
              <a:t>Pre-assessment </a:t>
            </a:r>
          </a:p>
          <a:p>
            <a:pPr marL="63500" indent="0">
              <a:buFont typeface="Wingdings 2" panose="05020102010507070707" pitchFamily="18" charset="2"/>
              <a:buNone/>
            </a:pPr>
            <a:endParaRPr lang="en-US" altLang="en-US" sz="2400" b="1" dirty="0">
              <a:cs typeface="GE SS Text Bold" pitchFamily="18" charset="-78"/>
            </a:endParaRPr>
          </a:p>
          <a:p>
            <a:pPr marL="63500"/>
            <a:r>
              <a:rPr lang="en-US" sz="2800" dirty="0"/>
              <a:t> This is a -------- </a:t>
            </a:r>
          </a:p>
          <a:p>
            <a:pPr marL="63500"/>
            <a:endParaRPr lang="en-GB" altLang="en-US" sz="2800" b="1" dirty="0"/>
          </a:p>
          <a:p>
            <a:pPr marL="577850" indent="-514350">
              <a:buFont typeface="Wingdings 2" panose="05020102010507070707" pitchFamily="18" charset="2"/>
              <a:buAutoNum type="alphaLcPeriod"/>
            </a:pPr>
            <a:r>
              <a:rPr lang="en-GB" altLang="en-US" sz="2800" b="1" dirty="0"/>
              <a:t>sentence</a:t>
            </a:r>
          </a:p>
          <a:p>
            <a:pPr marL="577850" indent="-514350">
              <a:buAutoNum type="alphaLcPeriod" startAt="2"/>
            </a:pPr>
            <a:r>
              <a:rPr lang="en-GB" altLang="en-US" sz="2800" b="1" dirty="0"/>
              <a:t>essay</a:t>
            </a:r>
          </a:p>
          <a:p>
            <a:pPr marL="577850" indent="-514350">
              <a:buAutoNum type="alphaLcPeriod" startAt="2"/>
            </a:pPr>
            <a:r>
              <a:rPr lang="en-GB" altLang="en-US" sz="2800" b="1" dirty="0"/>
              <a:t> paragraph</a:t>
            </a:r>
          </a:p>
          <a:p>
            <a:pPr marL="63500" indent="0">
              <a:buFont typeface="Wingdings 2" panose="05020102010507070707" pitchFamily="18" charset="2"/>
              <a:buNone/>
            </a:pPr>
            <a:endParaRPr lang="en-GB" sz="2800" b="1" dirty="0">
              <a:latin typeface="GE SS Text Bold" pitchFamily="18" charset="-78"/>
              <a:ea typeface="GE SS Text Bold" pitchFamily="18" charset="-78"/>
              <a:cs typeface="GE SS Text Bold" pitchFamily="18" charset="-78"/>
            </a:endParaRPr>
          </a:p>
          <a:p>
            <a:pPr marL="63500" indent="0">
              <a:buFont typeface="Wingdings 2" panose="05020102010507070707" pitchFamily="18" charset="2"/>
              <a:buNone/>
            </a:pPr>
            <a:endParaRPr lang="en-GB" altLang="en-US" sz="24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p:cNvPicPr>
            <a:picLocks noChangeAspect="1"/>
          </p:cNvPicPr>
          <p:nvPr/>
        </p:nvPicPr>
        <p:blipFill>
          <a:blip r:embed="rId5"/>
          <a:stretch>
            <a:fillRect/>
          </a:stretch>
        </p:blipFill>
        <p:spPr>
          <a:xfrm>
            <a:off x="5355771" y="2197853"/>
            <a:ext cx="6139543" cy="4075861"/>
          </a:xfrm>
          <a:prstGeom prst="rect">
            <a:avLst/>
          </a:prstGeom>
        </p:spPr>
      </p:pic>
    </p:spTree>
    <p:extLst>
      <p:ext uri="{BB962C8B-B14F-4D97-AF65-F5344CB8AC3E}">
        <p14:creationId xmlns:p14="http://schemas.microsoft.com/office/powerpoint/2010/main" val="9338696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0" y="1126535"/>
            <a:ext cx="1764924" cy="5400600"/>
          </a:xfrm>
          <a:prstGeom prst="roundRect">
            <a:avLst>
              <a:gd name="adj" fmla="val 7143"/>
            </a:avLst>
          </a:prstGeom>
        </p:spPr>
        <p:style>
          <a:lnRef idx="0">
            <a:schemeClr val="accent5"/>
          </a:lnRef>
          <a:fillRef idx="1002">
            <a:schemeClr val="dk2"/>
          </a:fillRef>
          <a:effectRef idx="3">
            <a:schemeClr val="accent5"/>
          </a:effectRef>
          <a:fontRef idx="minor">
            <a:schemeClr val="lt1"/>
          </a:fontRef>
        </p:style>
        <p:txBody>
          <a:bodyPr rtlCol="1" anchor="ctr"/>
          <a:lstStyle/>
          <a:p>
            <a:pPr algn="ctr"/>
            <a:endParaRPr lang="ar-JO"/>
          </a:p>
        </p:txBody>
      </p:sp>
      <p:sp>
        <p:nvSpPr>
          <p:cNvPr id="27" name="Rounded Rectangle 26"/>
          <p:cNvSpPr/>
          <p:nvPr/>
        </p:nvSpPr>
        <p:spPr>
          <a:xfrm>
            <a:off x="98791" y="1195248"/>
            <a:ext cx="2131514" cy="435768"/>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OUTCOMES</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29" name="Rounded Rectangle 28"/>
          <p:cNvSpPr/>
          <p:nvPr/>
        </p:nvSpPr>
        <p:spPr>
          <a:xfrm>
            <a:off x="98791" y="2348346"/>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0" name="Rounded Rectangle 29"/>
          <p:cNvSpPr/>
          <p:nvPr/>
        </p:nvSpPr>
        <p:spPr>
          <a:xfrm>
            <a:off x="85143" y="2873383"/>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PRESENTATION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1" name="Rounded Rectangle 30"/>
          <p:cNvSpPr/>
          <p:nvPr/>
        </p:nvSpPr>
        <p:spPr>
          <a:xfrm>
            <a:off x="71495" y="3915432"/>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FEEDBACK</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2" name="Rounded Rectangle 31"/>
          <p:cNvSpPr/>
          <p:nvPr/>
        </p:nvSpPr>
        <p:spPr>
          <a:xfrm>
            <a:off x="71495" y="3380165"/>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FORMATIVE ASSESSMENT</a:t>
            </a:r>
            <a:endParaRPr lang="ar-JO" sz="11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3" name="Double Wave 32"/>
          <p:cNvSpPr/>
          <p:nvPr/>
        </p:nvSpPr>
        <p:spPr>
          <a:xfrm>
            <a:off x="9185389" y="603566"/>
            <a:ext cx="2703927"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4" name="Rounded Rectangle 33"/>
          <p:cNvSpPr/>
          <p:nvPr/>
        </p:nvSpPr>
        <p:spPr>
          <a:xfrm>
            <a:off x="85143" y="4428068"/>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DIFFERENTIATION</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35" name="Rounded Rectangle 34"/>
          <p:cNvSpPr/>
          <p:nvPr/>
        </p:nvSpPr>
        <p:spPr>
          <a:xfrm>
            <a:off x="98791" y="1766317"/>
            <a:ext cx="2158810" cy="463827"/>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rPr>
              <a:t>WARM UP</a:t>
            </a:r>
            <a:endParaRPr lang="ar-JO" sz="1600" b="1" dirty="0">
              <a:solidFill>
                <a:schemeClr val="bg1"/>
              </a:solidFill>
              <a:effectLst>
                <a:outerShdw blurRad="38100" dist="38100" dir="2700000" algn="tl">
                  <a:srgbClr val="000000">
                    <a:alpha val="43137"/>
                  </a:srgbClr>
                </a:outerShdw>
              </a:effectLst>
              <a:latin typeface="HelveticaNeueLT Arabic 45 Light" panose="020B0403020202020204" pitchFamily="34" charset="-78"/>
              <a:cs typeface="HelveticaNeueLT Arabic 45 Light" panose="020B0403020202020204" pitchFamily="34" charset="-78"/>
            </a:endParaRPr>
          </a:p>
        </p:txBody>
      </p:sp>
      <p:sp>
        <p:nvSpPr>
          <p:cNvPr id="36" name="Footer Placeholder 6"/>
          <p:cNvSpPr txBox="1">
            <a:spLocks/>
          </p:cNvSpPr>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7243077"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5286971" y="603566"/>
            <a:ext cx="2148355" cy="353569"/>
          </a:xfrm>
          <a:prstGeom prst="doubleWave">
            <a:avLst>
              <a:gd name="adj1" fmla="val 0"/>
              <a:gd name="adj2" fmla="val 6741"/>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t>
            </a:r>
            <a:r>
              <a:rPr lang="ar-SA"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a:t>
            </a:r>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ADE </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2135318" y="603565"/>
            <a:ext cx="3303113" cy="353569"/>
          </a:xfrm>
          <a:prstGeom prst="doubleWave">
            <a:avLst>
              <a:gd name="adj1" fmla="val 0"/>
              <a:gd name="adj2" fmla="val 3973"/>
            </a:avLst>
          </a:prstGeom>
          <a:ln/>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a:t>
            </a:r>
            <a:endParaRPr lang="ar-JO" sz="1600" b="1" dirty="0">
              <a:ln/>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2368219" y="1144277"/>
            <a:ext cx="8942681"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59" y="4583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E7943F3F-787D-A74D-7161-B36D6B858079}"/>
              </a:ext>
            </a:extLst>
          </p:cNvPr>
          <p:cNvGrpSpPr/>
          <p:nvPr/>
        </p:nvGrpSpPr>
        <p:grpSpPr>
          <a:xfrm>
            <a:off x="10641486" y="1179783"/>
            <a:ext cx="1261271" cy="716434"/>
            <a:chOff x="7446246" y="205862"/>
            <a:chExt cx="1544854" cy="691058"/>
          </a:xfrm>
        </p:grpSpPr>
        <p:sp>
          <p:nvSpPr>
            <p:cNvPr id="22" name="Rounded Rectangle 10">
              <a:extLst>
                <a:ext uri="{FF2B5EF4-FFF2-40B4-BE49-F238E27FC236}">
                  <a16:creationId xmlns:a16="http://schemas.microsoft.com/office/drawing/2014/main" id="{DD194A77-839E-A485-3E29-B99FA7296432}"/>
                </a:ext>
              </a:extLst>
            </p:cNvPr>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63D1A1D4-AEB9-69B0-EADD-5C4E3B6A9B6F}"/>
                </a:ext>
              </a:extLst>
            </p:cNvPr>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02:00 minutes</a:t>
              </a:r>
            </a:p>
          </p:txBody>
        </p:sp>
      </p:grpSp>
      <p:sp>
        <p:nvSpPr>
          <p:cNvPr id="24" name="Rounded Rectangle 23"/>
          <p:cNvSpPr/>
          <p:nvPr/>
        </p:nvSpPr>
        <p:spPr>
          <a:xfrm>
            <a:off x="85143" y="4880714"/>
            <a:ext cx="2145162"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REAL LIFE APPLICATION</a:t>
            </a:r>
            <a:endParaRPr lang="ar-JO" sz="12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25" name="TextBox 24"/>
          <p:cNvSpPr txBox="1"/>
          <p:nvPr/>
        </p:nvSpPr>
        <p:spPr>
          <a:xfrm>
            <a:off x="2255267" y="801226"/>
            <a:ext cx="9547161" cy="4093428"/>
          </a:xfrm>
          <a:prstGeom prst="rect">
            <a:avLst/>
          </a:prstGeom>
          <a:noFill/>
        </p:spPr>
        <p:txBody>
          <a:bodyPr wrap="square" rtlCol="1">
            <a:spAutoFit/>
          </a:bodyPr>
          <a:lstStyle/>
          <a:p>
            <a:pPr marL="63500" indent="0">
              <a:buFont typeface="Wingdings 2" panose="05020102010507070707" pitchFamily="18" charset="2"/>
              <a:buNone/>
            </a:pPr>
            <a:r>
              <a:rPr lang="en-US" sz="2000" b="1" dirty="0">
                <a:latin typeface="GE SS Text Bold" pitchFamily="18" charset="-78"/>
                <a:ea typeface="GE SS Text Bold" pitchFamily="18" charset="-78"/>
                <a:cs typeface="GE SS Text Bold" pitchFamily="18" charset="-78"/>
              </a:rPr>
              <a:t> </a:t>
            </a:r>
          </a:p>
          <a:p>
            <a:pPr marL="63500" indent="0">
              <a:buFont typeface="Wingdings 2" panose="05020102010507070707" pitchFamily="18" charset="2"/>
              <a:buNone/>
            </a:pPr>
            <a:r>
              <a:rPr lang="en-US" sz="2400" b="1" dirty="0">
                <a:latin typeface="GE SS Text Bold" pitchFamily="18" charset="-78"/>
                <a:ea typeface="GE SS Text Bold" pitchFamily="18" charset="-78"/>
                <a:cs typeface="GE SS Text Bold" pitchFamily="18" charset="-78"/>
              </a:rPr>
              <a:t>Pre-assessment </a:t>
            </a:r>
          </a:p>
          <a:p>
            <a:pPr marL="63500" indent="0">
              <a:buFont typeface="Wingdings 2" panose="05020102010507070707" pitchFamily="18" charset="2"/>
              <a:buNone/>
            </a:pPr>
            <a:endParaRPr lang="en-US" altLang="en-US" sz="2400" b="1" dirty="0">
              <a:cs typeface="GE SS Text Bold" pitchFamily="18" charset="-78"/>
            </a:endParaRPr>
          </a:p>
          <a:p>
            <a:r>
              <a:rPr lang="en-GB" altLang="en-US" sz="2800" dirty="0"/>
              <a:t>2.</a:t>
            </a:r>
            <a:r>
              <a:rPr lang="en-US" altLang="en-US" sz="2800" dirty="0"/>
              <a:t>This is a(n)</a:t>
            </a:r>
            <a:endParaRPr lang="en-US" sz="2800" dirty="0"/>
          </a:p>
          <a:p>
            <a:pPr marL="63500" indent="0">
              <a:buFont typeface="Wingdings 2" panose="05020102010507070707" pitchFamily="18" charset="2"/>
              <a:buNone/>
            </a:pPr>
            <a:endParaRPr lang="en-GB" altLang="en-US" sz="2800" b="1" dirty="0"/>
          </a:p>
          <a:p>
            <a:pPr marL="577850" indent="-514350">
              <a:buFont typeface="Wingdings 2" panose="05020102010507070707" pitchFamily="18" charset="2"/>
              <a:buAutoNum type="alphaLcPeriod"/>
            </a:pPr>
            <a:r>
              <a:rPr lang="en-GB" altLang="en-US" sz="2800" b="1" dirty="0"/>
              <a:t>paragraph </a:t>
            </a:r>
          </a:p>
          <a:p>
            <a:pPr marL="577850" indent="-514350">
              <a:buAutoNum type="alphaLcPeriod" startAt="2"/>
            </a:pPr>
            <a:r>
              <a:rPr lang="en-GB" altLang="en-US" sz="2800" b="1" dirty="0"/>
              <a:t>sentence</a:t>
            </a:r>
          </a:p>
          <a:p>
            <a:pPr marL="577850" indent="-514350">
              <a:buAutoNum type="alphaLcPeriod" startAt="2"/>
            </a:pPr>
            <a:r>
              <a:rPr lang="en-GB" altLang="en-US" sz="2800" b="1" dirty="0"/>
              <a:t> essay</a:t>
            </a:r>
          </a:p>
          <a:p>
            <a:pPr marL="63500" indent="0">
              <a:buFont typeface="Wingdings 2" panose="05020102010507070707" pitchFamily="18" charset="2"/>
              <a:buNone/>
            </a:pPr>
            <a:endParaRPr lang="en-GB" sz="2800" b="1" dirty="0">
              <a:latin typeface="GE SS Text Bold" pitchFamily="18" charset="-78"/>
              <a:ea typeface="GE SS Text Bold" pitchFamily="18" charset="-78"/>
              <a:cs typeface="GE SS Text Bold" pitchFamily="18" charset="-78"/>
            </a:endParaRPr>
          </a:p>
          <a:p>
            <a:pPr marL="63500" indent="0">
              <a:buFont typeface="Wingdings 2" panose="05020102010507070707" pitchFamily="18" charset="2"/>
              <a:buNone/>
            </a:pPr>
            <a:endParaRPr lang="en-GB" altLang="en-US" sz="2400" b="1" dirty="0"/>
          </a:p>
        </p:txBody>
      </p:sp>
      <p:sp>
        <p:nvSpPr>
          <p:cNvPr id="43" name="Rounded Rectangle 42"/>
          <p:cNvSpPr/>
          <p:nvPr/>
        </p:nvSpPr>
        <p:spPr>
          <a:xfrm>
            <a:off x="98791" y="5398346"/>
            <a:ext cx="222705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CRITICAL THINKING</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sp>
        <p:nvSpPr>
          <p:cNvPr id="44" name="Rounded Rectangle 43"/>
          <p:cNvSpPr/>
          <p:nvPr/>
        </p:nvSpPr>
        <p:spPr>
          <a:xfrm>
            <a:off x="131173" y="5913674"/>
            <a:ext cx="2158810" cy="360040"/>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EXIT TICKET</a:t>
            </a:r>
            <a:endParaRPr lang="ar-JO" sz="16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endParaRP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4769" y="6129076"/>
            <a:ext cx="1411744"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6451306" y="1293235"/>
            <a:ext cx="5181600" cy="4533900"/>
          </a:xfrm>
          <a:prstGeom prst="rect">
            <a:avLst/>
          </a:prstGeom>
        </p:spPr>
      </p:pic>
    </p:spTree>
    <p:extLst>
      <p:ext uri="{BB962C8B-B14F-4D97-AF65-F5344CB8AC3E}">
        <p14:creationId xmlns:p14="http://schemas.microsoft.com/office/powerpoint/2010/main" val="298235736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3" y="3312367"/>
            <a:ext cx="9640835" cy="352016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base"/>
            <a:r>
              <a:rPr lang="en-US" sz="2400" b="1" i="0" u="none" strike="noStrike" dirty="0">
                <a:solidFill>
                  <a:srgbClr val="FF0000"/>
                </a:solidFill>
                <a:effectLst/>
                <a:latin typeface="Arial" panose="020B0604020202020204" pitchFamily="34" charset="0"/>
              </a:rPr>
              <a:t>2. Brainstorming is helpful in writing because:</a:t>
            </a:r>
            <a:br>
              <a:rPr lang="en-US" sz="2400" b="1" i="0" u="none" strike="noStrike" dirty="0">
                <a:solidFill>
                  <a:srgbClr val="FF0000"/>
                </a:solidFill>
                <a:effectLst/>
                <a:latin typeface="Arial" panose="020B0604020202020204" pitchFamily="34" charset="0"/>
              </a:rPr>
            </a:br>
            <a:r>
              <a:rPr lang="en-US" sz="2400" b="1" i="0" u="none" strike="noStrike" dirty="0">
                <a:solidFill>
                  <a:srgbClr val="FF0000"/>
                </a:solidFill>
                <a:effectLst/>
                <a:latin typeface="Arial" panose="020B0604020202020204" pitchFamily="34" charset="0"/>
              </a:rPr>
              <a:t/>
            </a:r>
            <a:br>
              <a:rPr lang="en-US" sz="2400" b="1" i="0" u="none" strike="noStrike" dirty="0">
                <a:solidFill>
                  <a:srgbClr val="FF0000"/>
                </a:solidFill>
                <a:effectLst/>
                <a:latin typeface="Arial" panose="020B0604020202020204" pitchFamily="34" charset="0"/>
              </a:rPr>
            </a:br>
            <a:endParaRPr lang="en-US" sz="2400" b="1" i="0" u="none" strike="noStrike" dirty="0">
              <a:solidFill>
                <a:srgbClr val="FF0000"/>
              </a:solidFill>
              <a:effectLst/>
              <a:latin typeface="Arial" panose="020B0604020202020204" pitchFamily="34" charset="0"/>
            </a:endParaRPr>
          </a:p>
          <a:p>
            <a:pPr lvl="1" rtl="0" fontAlgn="base"/>
            <a:r>
              <a:rPr lang="en-US" sz="2400" b="1" i="0" u="none" strike="noStrike" dirty="0">
                <a:solidFill>
                  <a:srgbClr val="000000"/>
                </a:solidFill>
                <a:effectLst/>
                <a:latin typeface="Arial" panose="020B0604020202020204" pitchFamily="34" charset="0"/>
              </a:rPr>
              <a:t>a) It helps organize thoughts before writing</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endParaRPr lang="en-US" sz="2400" b="1" i="0" u="none" strike="noStrike" dirty="0">
              <a:solidFill>
                <a:srgbClr val="000000"/>
              </a:solidFill>
              <a:effectLst/>
              <a:latin typeface="Arial" panose="020B0604020202020204" pitchFamily="34" charset="0"/>
            </a:endParaRPr>
          </a:p>
          <a:p>
            <a:pPr lvl="1" rtl="0" fontAlgn="base"/>
            <a:r>
              <a:rPr lang="en-US" sz="2400" b="1" i="0" u="none" strike="noStrike" dirty="0">
                <a:solidFill>
                  <a:srgbClr val="000000"/>
                </a:solidFill>
                <a:effectLst/>
                <a:latin typeface="Arial" panose="020B0604020202020204" pitchFamily="34" charset="0"/>
              </a:rPr>
              <a:t>b) It replaces editing</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endParaRPr lang="en-US" sz="2400" b="1" i="0" u="none" strike="noStrike" dirty="0">
              <a:solidFill>
                <a:srgbClr val="000000"/>
              </a:solidFill>
              <a:effectLst/>
              <a:latin typeface="Arial" panose="020B0604020202020204" pitchFamily="34" charset="0"/>
            </a:endParaRPr>
          </a:p>
          <a:p>
            <a:pPr lvl="1" rtl="0" fontAlgn="base"/>
            <a:r>
              <a:rPr lang="en-US" sz="2400" b="1" i="0" u="none" strike="noStrike" dirty="0">
                <a:solidFill>
                  <a:srgbClr val="000000"/>
                </a:solidFill>
                <a:effectLst/>
                <a:latin typeface="Arial" panose="020B0604020202020204" pitchFamily="34" charset="0"/>
              </a:rPr>
              <a:t>c) It’s optional and unnecessary</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endParaRPr lang="en-US" sz="2400" b="1" i="0" u="none" strike="noStrike" dirty="0">
              <a:solidFill>
                <a:srgbClr val="000000"/>
              </a:solidFill>
              <a:effectLst/>
              <a:latin typeface="Arial" panose="020B0604020202020204" pitchFamily="34" charset="0"/>
            </a:endParaRPr>
          </a:p>
          <a:p>
            <a:pPr lvl="1" rtl="0" fontAlgn="base"/>
            <a:r>
              <a:rPr lang="en-US" sz="2400" b="1" i="0" u="none" strike="noStrike" dirty="0">
                <a:solidFill>
                  <a:srgbClr val="000000"/>
                </a:solidFill>
                <a:effectLst/>
                <a:latin typeface="Arial" panose="020B0604020202020204" pitchFamily="34" charset="0"/>
              </a:rPr>
              <a:t>d) It helps correct grammar</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endParaRPr lang="en-US" sz="2400" b="1" i="0" u="none" strike="noStrike" dirty="0">
              <a:solidFill>
                <a:srgbClr val="000000"/>
              </a:solidFill>
              <a:effectLst/>
              <a:latin typeface="Arial" panose="020B0604020202020204" pitchFamily="34" charset="0"/>
            </a:endParaRPr>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3:00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BD29B251-FEFB-BB78-BA7F-D282B7C7D4EC}"/>
              </a:ext>
            </a:extLst>
          </p:cNvPr>
          <p:cNvSpPr/>
          <p:nvPr/>
        </p:nvSpPr>
        <p:spPr>
          <a:xfrm>
            <a:off x="8856921" y="5784612"/>
            <a:ext cx="1828800" cy="102170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IRS</a:t>
            </a:r>
          </a:p>
        </p:txBody>
      </p:sp>
    </p:spTree>
    <p:extLst>
      <p:ext uri="{BB962C8B-B14F-4D97-AF65-F5344CB8AC3E}">
        <p14:creationId xmlns:p14="http://schemas.microsoft.com/office/powerpoint/2010/main" val="208925117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3:00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BD29B251-FEFB-BB78-BA7F-D282B7C7D4EC}"/>
              </a:ext>
            </a:extLst>
          </p:cNvPr>
          <p:cNvSpPr/>
          <p:nvPr/>
        </p:nvSpPr>
        <p:spPr>
          <a:xfrm>
            <a:off x="8856921" y="5784612"/>
            <a:ext cx="1828800" cy="102170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IRS</a:t>
            </a:r>
          </a:p>
        </p:txBody>
      </p:sp>
      <p:sp>
        <p:nvSpPr>
          <p:cNvPr id="6" name="TextBox 5">
            <a:extLst>
              <a:ext uri="{FF2B5EF4-FFF2-40B4-BE49-F238E27FC236}">
                <a16:creationId xmlns:a16="http://schemas.microsoft.com/office/drawing/2014/main" id="{8629B38F-49E2-9DC8-3FDC-5C88AA7AC186}"/>
              </a:ext>
            </a:extLst>
          </p:cNvPr>
          <p:cNvSpPr txBox="1"/>
          <p:nvPr/>
        </p:nvSpPr>
        <p:spPr>
          <a:xfrm>
            <a:off x="302827" y="1741883"/>
            <a:ext cx="9629537" cy="5693866"/>
          </a:xfrm>
          <a:prstGeom prst="rect">
            <a:avLst/>
          </a:prstGeom>
          <a:noFill/>
        </p:spPr>
        <p:txBody>
          <a:bodyPr wrap="square">
            <a:spAutoFit/>
          </a:bodyPr>
          <a:lstStyle/>
          <a:p>
            <a:pPr rtl="0" fontAlgn="base">
              <a:spcBef>
                <a:spcPts val="1200"/>
              </a:spcBef>
              <a:buFont typeface="+mj-lt"/>
              <a:buAutoNum type="arabicPeriod"/>
            </a:pPr>
            <a:r>
              <a:rPr lang="en-US" sz="2800" b="0" i="0" u="none" strike="noStrike" dirty="0">
                <a:solidFill>
                  <a:srgbClr val="000000"/>
                </a:solidFill>
                <a:effectLst/>
                <a:latin typeface="Arial" panose="020B0604020202020204" pitchFamily="34" charset="0"/>
              </a:rPr>
              <a:t>Which part of an essay  introduces the </a:t>
            </a:r>
            <a:r>
              <a:rPr lang="en-US" sz="2800" dirty="0">
                <a:solidFill>
                  <a:srgbClr val="000000"/>
                </a:solidFill>
                <a:latin typeface="Arial" panose="020B0604020202020204" pitchFamily="34" charset="0"/>
              </a:rPr>
              <a:t>topic </a:t>
            </a:r>
            <a:r>
              <a:rPr lang="en-US" sz="2800" b="0" i="0" u="none" strike="noStrike" dirty="0">
                <a:solidFill>
                  <a:srgbClr val="000000"/>
                </a:solidFill>
                <a:effectLst/>
                <a:latin typeface="Arial" panose="020B0604020202020204" pitchFamily="34" charset="0"/>
              </a:rPr>
              <a:t> of the essay?</a:t>
            </a:r>
            <a:br>
              <a:rPr lang="en-US" sz="2800" b="0" i="0" u="none" strike="noStrike" dirty="0">
                <a:solidFill>
                  <a:srgbClr val="000000"/>
                </a:solidFill>
                <a:effectLst/>
                <a:latin typeface="Arial" panose="020B0604020202020204" pitchFamily="34" charset="0"/>
              </a:rPr>
            </a:br>
            <a:r>
              <a:rPr lang="en-US" sz="2800" b="0" i="0" u="none" strike="noStrike" dirty="0">
                <a:solidFill>
                  <a:srgbClr val="000000"/>
                </a:solidFill>
                <a:effectLst/>
                <a:latin typeface="Arial" panose="020B0604020202020204" pitchFamily="34" charset="0"/>
              </a:rPr>
              <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Conclusion</a:t>
            </a:r>
            <a:br>
              <a:rPr lang="en-US" sz="2800" b="0" i="0" u="none" strike="noStrike" dirty="0">
                <a:solidFill>
                  <a:srgbClr val="000000"/>
                </a:solidFill>
                <a:effectLst/>
                <a:latin typeface="Arial" panose="020B0604020202020204" pitchFamily="34" charset="0"/>
              </a:rPr>
            </a:br>
            <a:r>
              <a:rPr lang="en-US" sz="2800" b="0" i="0" u="none" strike="noStrike" dirty="0">
                <a:solidFill>
                  <a:srgbClr val="000000"/>
                </a:solidFill>
                <a:effectLst/>
                <a:latin typeface="Arial" panose="020B0604020202020204" pitchFamily="34" charset="0"/>
              </a:rPr>
              <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b) </a:t>
            </a:r>
            <a:r>
              <a:rPr lang="en-US" sz="2800" dirty="0">
                <a:solidFill>
                  <a:srgbClr val="000000"/>
                </a:solidFill>
                <a:latin typeface="Arial" panose="020B0604020202020204" pitchFamily="34" charset="0"/>
              </a:rPr>
              <a:t>topic 		</a:t>
            </a:r>
            <a:r>
              <a:rPr lang="en-US" sz="2800" b="0" i="0" u="none" strike="noStrike" dirty="0">
                <a:solidFill>
                  <a:srgbClr val="000000"/>
                </a:solidFill>
                <a:effectLst/>
                <a:latin typeface="Arial" panose="020B0604020202020204" pitchFamily="34" charset="0"/>
              </a:rPr>
              <a:t/>
            </a:r>
            <a:br>
              <a:rPr lang="en-US" sz="2800" b="0" i="0" u="none" strike="noStrike" dirty="0">
                <a:solidFill>
                  <a:srgbClr val="000000"/>
                </a:solidFill>
                <a:effectLst/>
                <a:latin typeface="Arial" panose="020B0604020202020204" pitchFamily="34" charset="0"/>
              </a:rPr>
            </a:br>
            <a:r>
              <a:rPr lang="en-US" sz="2800" b="0" i="0" u="none" strike="noStrike" dirty="0">
                <a:solidFill>
                  <a:srgbClr val="000000"/>
                </a:solidFill>
                <a:effectLst/>
                <a:latin typeface="Arial" panose="020B0604020202020204" pitchFamily="34" charset="0"/>
              </a:rPr>
              <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a:p>
            <a:pPr marL="742950" lvl="1" indent="-285750" rtl="0" fontAlgn="base">
              <a:spcAft>
                <a:spcPts val="120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c) Introduction</a:t>
            </a:r>
            <a:br>
              <a:rPr lang="en-US" sz="2800" b="0" i="0" u="none" strike="noStrike" dirty="0">
                <a:solidFill>
                  <a:srgbClr val="000000"/>
                </a:solidFill>
                <a:effectLst/>
                <a:latin typeface="Arial" panose="020B0604020202020204" pitchFamily="34" charset="0"/>
              </a:rPr>
            </a:br>
            <a:r>
              <a:rPr lang="en-US" sz="2800" b="0" i="0" u="none" strike="noStrike" dirty="0">
                <a:solidFill>
                  <a:srgbClr val="000000"/>
                </a:solidFill>
                <a:effectLst/>
                <a:latin typeface="Arial" panose="020B0604020202020204" pitchFamily="34" charset="0"/>
              </a:rPr>
              <a:t/>
            </a:r>
            <a:br>
              <a:rPr lang="en-US" sz="2800" b="0" i="0" u="none" strike="noStrike" dirty="0">
                <a:solidFill>
                  <a:srgbClr val="000000"/>
                </a:solidFill>
                <a:effectLst/>
                <a:latin typeface="Arial" panose="020B0604020202020204" pitchFamily="34" charset="0"/>
              </a:rPr>
            </a:br>
            <a:endParaRPr lang="en-US" sz="2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7095236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uble Wave 32"/>
          <p:cNvSpPr/>
          <p:nvPr/>
        </p:nvSpPr>
        <p:spPr>
          <a:xfrm>
            <a:off x="8762567" y="686425"/>
            <a:ext cx="2265820"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rPr>
              <a:t>LESSON:2</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55 Roman" panose="020B0604020202020204" pitchFamily="34" charset="-78"/>
              <a:cs typeface="HelveticaNeueLT Arabic 55 Roman" panose="020B0604020202020204" pitchFamily="34" charset="-78"/>
            </a:endParaRPr>
          </a:p>
        </p:txBody>
      </p:sp>
      <p:sp>
        <p:nvSpPr>
          <p:cNvPr id="36" name="Footer Placeholder 6"/>
          <p:cNvSpPr txBox="1"/>
          <p:nvPr/>
        </p:nvSpPr>
        <p:spPr>
          <a:xfrm>
            <a:off x="468880" y="45390"/>
            <a:ext cx="11589644"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ISLAMIC  EDUCATIONAL COLLEGE         	DATE:					</a:t>
            </a:r>
            <a:r>
              <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r>
              <a:rPr lang="en-US"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rPr>
              <a:t>  </a:t>
            </a:r>
            <a:endParaRPr lang="ar-JO" sz="2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dobe Arabic" panose="02040503050201020203" pitchFamily="18" charset="-78"/>
              <a:cs typeface="AGA Aladdin Regular" pitchFamily="2" charset="-78"/>
            </a:endParaRPr>
          </a:p>
        </p:txBody>
      </p:sp>
      <p:sp>
        <p:nvSpPr>
          <p:cNvPr id="37" name="Double Wave 36"/>
          <p:cNvSpPr/>
          <p:nvPr/>
        </p:nvSpPr>
        <p:spPr>
          <a:xfrm>
            <a:off x="6403105" y="678100"/>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UNIT:1</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8" name="Double Wave 37"/>
          <p:cNvSpPr/>
          <p:nvPr/>
        </p:nvSpPr>
        <p:spPr>
          <a:xfrm>
            <a:off x="3907939" y="673927"/>
            <a:ext cx="2148355" cy="353569"/>
          </a:xfrm>
          <a:prstGeom prst="doubleWave">
            <a:avLst>
              <a:gd name="adj1" fmla="val 0"/>
              <a:gd name="adj2" fmla="val 6741"/>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 GRADE:9 </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39" name="Double Wave 38"/>
          <p:cNvSpPr/>
          <p:nvPr/>
        </p:nvSpPr>
        <p:spPr>
          <a:xfrm>
            <a:off x="380946" y="686425"/>
            <a:ext cx="3303113" cy="353569"/>
          </a:xfrm>
          <a:prstGeom prst="doubleWave">
            <a:avLst>
              <a:gd name="adj1" fmla="val 0"/>
              <a:gd name="adj2" fmla="val 3973"/>
            </a:avLst>
          </a:prstGeom>
        </p:spPr>
        <p:style>
          <a:lnRef idx="0">
            <a:schemeClr val="accent1"/>
          </a:lnRef>
          <a:fillRef idx="3">
            <a:schemeClr val="accent1"/>
          </a:fillRef>
          <a:effectRef idx="3">
            <a:schemeClr val="accent1"/>
          </a:effectRef>
          <a:fontRef idx="minor">
            <a:schemeClr val="lt1"/>
          </a:fontRef>
        </p:style>
        <p:txBody>
          <a:bodyPr rtlCol="1" anchor="ctr"/>
          <a:lstStyle/>
          <a:p>
            <a:r>
              <a:rPr lang="en-US"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rPr>
              <a:t>SUBJECT: English</a:t>
            </a:r>
            <a:endParaRPr lang="ar-JO" sz="1600" b="1" dirty="0">
              <a:solidFill>
                <a:schemeClr val="bg1"/>
              </a:solidFill>
              <a:effectLst>
                <a:outerShdw blurRad="38100" dist="19050" dir="2700000" algn="tl" rotWithShape="0">
                  <a:schemeClr val="dk1">
                    <a:lumMod val="50000"/>
                    <a:alpha val="40000"/>
                  </a:schemeClr>
                </a:outerShdw>
              </a:effectLst>
              <a:latin typeface="HelveticaNeueLT Arabic 45 Light" panose="020B0403020202020204" pitchFamily="34" charset="-78"/>
              <a:cs typeface="HelveticaNeueLT Arabic 45 Light" panose="020B0403020202020204" pitchFamily="34" charset="-78"/>
            </a:endParaRPr>
          </a:p>
        </p:txBody>
      </p:sp>
      <p:sp>
        <p:nvSpPr>
          <p:cNvPr id="40" name="Rectangle 39"/>
          <p:cNvSpPr/>
          <p:nvPr/>
        </p:nvSpPr>
        <p:spPr>
          <a:xfrm>
            <a:off x="389572" y="1254047"/>
            <a:ext cx="10296149" cy="557848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09" y="1230"/>
            <a:ext cx="650166" cy="644038"/>
          </a:xfrm>
          <a:prstGeom prst="rect">
            <a:avLst/>
          </a:prstGeom>
        </p:spPr>
      </p:pic>
      <p:pic>
        <p:nvPicPr>
          <p:cNvPr id="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94"/>
          <a:stretch>
            <a:fillRect/>
          </a:stretch>
        </p:blipFill>
        <p:spPr bwMode="auto">
          <a:xfrm>
            <a:off x="11028386" y="4233"/>
            <a:ext cx="1209040" cy="45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0889782" y="1152316"/>
            <a:ext cx="1261271" cy="716434"/>
            <a:chOff x="7446246" y="205862"/>
            <a:chExt cx="1544854" cy="691058"/>
          </a:xfrm>
        </p:grpSpPr>
        <p:sp>
          <p:nvSpPr>
            <p:cNvPr id="22" name="Rounded Rectangle 10"/>
            <p:cNvSpPr/>
            <p:nvPr/>
          </p:nvSpPr>
          <p:spPr>
            <a:xfrm>
              <a:off x="7446246" y="205862"/>
              <a:ext cx="1544854" cy="691058"/>
            </a:xfrm>
            <a:prstGeom prst="roundRect">
              <a:avLst/>
            </a:prstGeom>
            <a:solidFill>
              <a:srgbClr val="EC3E5E"/>
            </a:solidFill>
            <a:ln>
              <a:solidFill>
                <a:srgbClr val="EC3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569132" y="277496"/>
              <a:ext cx="1299082" cy="547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3:00 minutes</a:t>
              </a:r>
            </a:p>
          </p:txBody>
        </p:sp>
      </p:grpSp>
      <p:sp>
        <p:nvSpPr>
          <p:cNvPr id="45" name="Action Button: Go Home 44">
            <a:hlinkClick r:id="" action="ppaction://hlinkshowjump?jump=firstslide" highlightClick="1"/>
          </p:cNvPr>
          <p:cNvSpPr/>
          <p:nvPr/>
        </p:nvSpPr>
        <p:spPr>
          <a:xfrm>
            <a:off x="11148277" y="3652760"/>
            <a:ext cx="744279" cy="5936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8630" y="1298575"/>
            <a:ext cx="2707005" cy="39878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bg1"/>
                </a:solidFill>
                <a:effectLst>
                  <a:outerShdw blurRad="38100" dist="38100" dir="2700000" algn="tl">
                    <a:srgbClr val="000000">
                      <a:alpha val="43137"/>
                    </a:srgbClr>
                  </a:outerShdw>
                </a:effectLst>
                <a:latin typeface="HelveticaNeueLT Arabic 55 Roman" panose="020B0604020202020204" pitchFamily="34" charset="-78"/>
                <a:cs typeface="HelveticaNeueLT Arabic 55 Roman" panose="020B0604020202020204" pitchFamily="34" charset="-78"/>
              </a:rPr>
              <a:t>PREASSESSMENT</a:t>
            </a:r>
            <a:r>
              <a:rPr lang="en-US" sz="2000" b="1" dirty="0"/>
              <a:t> </a:t>
            </a:r>
          </a:p>
        </p:txBody>
      </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9781" y="6129076"/>
            <a:ext cx="1216731" cy="59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BD29B251-FEFB-BB78-BA7F-D282B7C7D4EC}"/>
              </a:ext>
            </a:extLst>
          </p:cNvPr>
          <p:cNvSpPr/>
          <p:nvPr/>
        </p:nvSpPr>
        <p:spPr>
          <a:xfrm>
            <a:off x="8856921" y="5784612"/>
            <a:ext cx="1828800" cy="1021702"/>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IRS</a:t>
            </a:r>
          </a:p>
        </p:txBody>
      </p:sp>
      <p:sp>
        <p:nvSpPr>
          <p:cNvPr id="4" name="TextBox 3">
            <a:extLst>
              <a:ext uri="{FF2B5EF4-FFF2-40B4-BE49-F238E27FC236}">
                <a16:creationId xmlns:a16="http://schemas.microsoft.com/office/drawing/2014/main" id="{2F12162B-F843-446F-0916-EB93122CB7DB}"/>
              </a:ext>
            </a:extLst>
          </p:cNvPr>
          <p:cNvSpPr txBox="1"/>
          <p:nvPr/>
        </p:nvSpPr>
        <p:spPr>
          <a:xfrm>
            <a:off x="804532" y="1911408"/>
            <a:ext cx="9608431" cy="5262979"/>
          </a:xfrm>
          <a:prstGeom prst="rect">
            <a:avLst/>
          </a:prstGeom>
          <a:noFill/>
        </p:spPr>
        <p:txBody>
          <a:bodyPr wrap="square" rtlCol="0">
            <a:spAutoFit/>
          </a:bodyPr>
          <a:lstStyle/>
          <a:p>
            <a:pPr rtl="0" fontAlgn="base"/>
            <a:r>
              <a:rPr lang="en-US" sz="2400" b="1" i="0" u="none" strike="noStrike" dirty="0">
                <a:solidFill>
                  <a:srgbClr val="FF0000"/>
                </a:solidFill>
                <a:effectLst/>
                <a:latin typeface="Arial" panose="020B0604020202020204" pitchFamily="34" charset="0"/>
              </a:rPr>
              <a:t>4. What is the purpose of a closing sentence?</a:t>
            </a:r>
            <a:br>
              <a:rPr lang="en-US" sz="2400" b="1" i="0" u="none" strike="noStrike" dirty="0">
                <a:solidFill>
                  <a:srgbClr val="FF0000"/>
                </a:solidFill>
                <a:effectLst/>
                <a:latin typeface="Arial" panose="020B0604020202020204" pitchFamily="34" charset="0"/>
              </a:rPr>
            </a:br>
            <a:r>
              <a:rPr lang="en-US" sz="2400" b="1" i="0" u="none" strike="noStrike" dirty="0">
                <a:solidFill>
                  <a:srgbClr val="FF0000"/>
                </a:solidFill>
                <a:effectLst/>
                <a:latin typeface="Arial" panose="020B0604020202020204" pitchFamily="34" charset="0"/>
              </a:rPr>
              <a:t/>
            </a:r>
            <a:br>
              <a:rPr lang="en-US" sz="2400" b="1" i="0" u="none" strike="noStrike" dirty="0">
                <a:solidFill>
                  <a:srgbClr val="FF0000"/>
                </a:solidFill>
                <a:effectLst/>
                <a:latin typeface="Arial" panose="020B0604020202020204" pitchFamily="34" charset="0"/>
              </a:rPr>
            </a:br>
            <a:endParaRPr lang="en-US" sz="2400" b="1" i="0" u="none" strike="noStrike" dirty="0">
              <a:solidFill>
                <a:srgbClr val="FF0000"/>
              </a:solidFill>
              <a:effectLst/>
              <a:latin typeface="Arial" panose="020B0604020202020204" pitchFamily="34" charset="0"/>
            </a:endParaRPr>
          </a:p>
          <a:p>
            <a:pPr lvl="1" rtl="0" fontAlgn="base"/>
            <a:r>
              <a:rPr lang="en-US" sz="2400" b="1" i="0" u="none" strike="noStrike" dirty="0">
                <a:solidFill>
                  <a:srgbClr val="000000"/>
                </a:solidFill>
                <a:effectLst/>
                <a:latin typeface="Arial" panose="020B0604020202020204" pitchFamily="34" charset="0"/>
              </a:rPr>
              <a:t>a) To add a new topic</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endParaRPr lang="en-US" sz="2400" b="1" i="0" u="none" strike="noStrike" dirty="0">
              <a:solidFill>
                <a:srgbClr val="000000"/>
              </a:solidFill>
              <a:effectLst/>
              <a:latin typeface="Arial" panose="020B0604020202020204" pitchFamily="34" charset="0"/>
            </a:endParaRPr>
          </a:p>
          <a:p>
            <a:pPr lvl="1" rtl="0" fontAlgn="base"/>
            <a:r>
              <a:rPr lang="en-US" sz="2400" b="1" i="0" u="none" strike="noStrike" dirty="0">
                <a:solidFill>
                  <a:srgbClr val="000000"/>
                </a:solidFill>
                <a:effectLst/>
                <a:latin typeface="Arial" panose="020B0604020202020204" pitchFamily="34" charset="0"/>
              </a:rPr>
              <a:t>b) To confuse the reader</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endParaRPr lang="en-US" sz="2400" b="1" i="0" u="none" strike="noStrike" dirty="0">
              <a:solidFill>
                <a:srgbClr val="000000"/>
              </a:solidFill>
              <a:effectLst/>
              <a:latin typeface="Arial" panose="020B0604020202020204" pitchFamily="34" charset="0"/>
            </a:endParaRPr>
          </a:p>
          <a:p>
            <a:pPr lvl="1" rtl="0" fontAlgn="base"/>
            <a:r>
              <a:rPr lang="en-US" sz="2400" b="1" i="0" u="none" strike="noStrike" dirty="0">
                <a:solidFill>
                  <a:srgbClr val="000000"/>
                </a:solidFill>
                <a:effectLst/>
                <a:latin typeface="Arial" panose="020B0604020202020204" pitchFamily="34" charset="0"/>
              </a:rPr>
              <a:t>c) To summarize the paragraph</a:t>
            </a:r>
            <a:br>
              <a:rPr lang="en-US" sz="2400" b="1" i="0" u="none" strike="noStrike" dirty="0">
                <a:solidFill>
                  <a:srgbClr val="000000"/>
                </a:solidFill>
                <a:effectLst/>
                <a:latin typeface="Arial" panose="020B0604020202020204" pitchFamily="34" charset="0"/>
              </a:rPr>
            </a:br>
            <a:r>
              <a:rPr lang="en-US" sz="2400" b="1" i="0" u="none" strike="noStrike" dirty="0">
                <a:solidFill>
                  <a:srgbClr val="000000"/>
                </a:solidFill>
                <a:effectLst/>
                <a:latin typeface="Arial" panose="020B0604020202020204" pitchFamily="34" charset="0"/>
              </a:rPr>
              <a:t/>
            </a:r>
            <a:br>
              <a:rPr lang="en-US" sz="2400" b="1" i="0" u="none" strike="noStrike" dirty="0">
                <a:solidFill>
                  <a:srgbClr val="000000"/>
                </a:solidFill>
                <a:effectLst/>
                <a:latin typeface="Arial" panose="020B0604020202020204" pitchFamily="34" charset="0"/>
              </a:rPr>
            </a:br>
            <a:endParaRPr lang="en-US" sz="2400" b="1" i="0" u="none" strike="noStrike" dirty="0">
              <a:solidFill>
                <a:srgbClr val="000000"/>
              </a:solidFill>
              <a:effectLst/>
              <a:latin typeface="Arial" panose="020B0604020202020204" pitchFamily="34" charset="0"/>
            </a:endParaRPr>
          </a:p>
          <a:p>
            <a:pPr lvl="1" rtl="0" fontAlgn="base"/>
            <a:r>
              <a:rPr lang="en-US" sz="2400" b="1" i="0" u="none" strike="noStrike" dirty="0">
                <a:solidFill>
                  <a:srgbClr val="000000"/>
                </a:solidFill>
                <a:effectLst/>
                <a:latin typeface="Arial" panose="020B0604020202020204" pitchFamily="34" charset="0"/>
              </a:rPr>
              <a:t>d) To explain grammar rules</a:t>
            </a:r>
          </a:p>
          <a:p>
            <a:pPr algn="l"/>
            <a:endParaRPr lang="en-US" sz="2400" b="1" dirty="0"/>
          </a:p>
        </p:txBody>
      </p:sp>
    </p:spTree>
    <p:extLst>
      <p:ext uri="{BB962C8B-B14F-4D97-AF65-F5344CB8AC3E}">
        <p14:creationId xmlns:p14="http://schemas.microsoft.com/office/powerpoint/2010/main" val="927200641"/>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CD5A634654594FBBFFA6A58C1B7A05" ma:contentTypeVersion="14" ma:contentTypeDescription="Create a new document." ma:contentTypeScope="" ma:versionID="6b2dea2e8b93c79cf5ca688f69d4c3ec">
  <xsd:schema xmlns:xsd="http://www.w3.org/2001/XMLSchema" xmlns:xs="http://www.w3.org/2001/XMLSchema" xmlns:p="http://schemas.microsoft.com/office/2006/metadata/properties" xmlns:ns2="0b7d3d12-a688-4a65-9735-5d5242335cee" xmlns:ns3="3e03e693-6f57-4a0f-8762-2487ed846c1c" targetNamespace="http://schemas.microsoft.com/office/2006/metadata/properties" ma:root="true" ma:fieldsID="21fb15d1cb0a07f67bc2296c58cdc3ae" ns2:_="" ns3:_="">
    <xsd:import namespace="0b7d3d12-a688-4a65-9735-5d5242335cee"/>
    <xsd:import namespace="3e03e693-6f57-4a0f-8762-2487ed846c1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d3d12-a688-4a65-9735-5d5242335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d429481-e3d0-471e-bc25-7565d51e70f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3e693-6f57-4a0f-8762-2487ed846c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24593b5-bb6d-4ace-b8b0-595ce26c6980}" ma:internalName="TaxCatchAll" ma:showField="CatchAllData" ma:web="3e03e693-6f57-4a0f-8762-2487ed846c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d3d12-a688-4a65-9735-5d5242335cee">
      <Terms xmlns="http://schemas.microsoft.com/office/infopath/2007/PartnerControls"/>
    </lcf76f155ced4ddcb4097134ff3c332f>
    <TaxCatchAll xmlns="3e03e693-6f57-4a0f-8762-2487ed846c1c" xsi:nil="true"/>
  </documentManagement>
</p:properties>
</file>

<file path=customXml/itemProps1.xml><?xml version="1.0" encoding="utf-8"?>
<ds:datastoreItem xmlns:ds="http://schemas.openxmlformats.org/officeDocument/2006/customXml" ds:itemID="{B68D9BF9-A14B-48A6-AFB6-5A1F22C9C220}">
  <ds:schemaRefs>
    <ds:schemaRef ds:uri="http://schemas.microsoft.com/sharepoint/v3/contenttype/forms"/>
  </ds:schemaRefs>
</ds:datastoreItem>
</file>

<file path=customXml/itemProps2.xml><?xml version="1.0" encoding="utf-8"?>
<ds:datastoreItem xmlns:ds="http://schemas.openxmlformats.org/officeDocument/2006/customXml" ds:itemID="{32B110AB-BDBA-42BC-A4C0-AB295C5E8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d3d12-a688-4a65-9735-5d5242335cee"/>
    <ds:schemaRef ds:uri="3e03e693-6f57-4a0f-8762-2487ed846c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5B4040-4DCE-4B2E-B5FA-15BE5B9F295E}">
  <ds:schemaRefs>
    <ds:schemaRef ds:uri="http://schemas.microsoft.com/office/2006/metadata/properties"/>
    <ds:schemaRef ds:uri="http://schemas.microsoft.com/office/infopath/2007/PartnerControls"/>
    <ds:schemaRef ds:uri="0b7d3d12-a688-4a65-9735-5d5242335cee"/>
    <ds:schemaRef ds:uri="3e03e693-6f57-4a0f-8762-2487ed846c1c"/>
  </ds:schemaRefs>
</ds:datastoreItem>
</file>

<file path=docProps/app.xml><?xml version="1.0" encoding="utf-8"?>
<Properties xmlns="http://schemas.openxmlformats.org/officeDocument/2006/extended-properties" xmlns:vt="http://schemas.openxmlformats.org/officeDocument/2006/docPropsVTypes">
  <TotalTime>188</TotalTime>
  <Words>1467</Words>
  <Application>Microsoft Office PowerPoint</Application>
  <PresentationFormat>Widescreen</PresentationFormat>
  <Paragraphs>385</Paragraphs>
  <Slides>29</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Adobe Arabic</vt:lpstr>
      <vt:lpstr>AGA Aladdin Regular</vt:lpstr>
      <vt:lpstr>Arial</vt:lpstr>
      <vt:lpstr>Calibri</vt:lpstr>
      <vt:lpstr>Calibri Light</vt:lpstr>
      <vt:lpstr>Cambria</vt:lpstr>
      <vt:lpstr>Comic Sans MS</vt:lpstr>
      <vt:lpstr>GE SS Text Bold</vt:lpstr>
      <vt:lpstr>HelveticaNeueLT Arabic 45 Light</vt:lpstr>
      <vt:lpstr>HelveticaNeueLT Arabic 55 Roman</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Hazza</dc:creator>
  <cp:lastModifiedBy>HP</cp:lastModifiedBy>
  <cp:revision>460</cp:revision>
  <cp:lastPrinted>2024-02-21T09:04:00Z</cp:lastPrinted>
  <dcterms:created xsi:type="dcterms:W3CDTF">2019-06-13T08:00:00Z</dcterms:created>
  <dcterms:modified xsi:type="dcterms:W3CDTF">2025-11-10T01:56:31Z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64F04A3B57AF4474A37317F02637CA1B_12</vt:lpwstr>
  </property>
  <property fmtid="{D5CDD505-2E9C-101B-9397-08002B2CF9AE}" pid="3" name="KSOProductBuildVer">
    <vt:lpwstr>1033-12.2.0.18607</vt:lpwstr>
  </property>
  <property fmtid="{D5CDD505-2E9C-101B-9397-08002B2CF9AE}" pid="4" name="ContentTypeId">
    <vt:lpwstr>0x0101005FCD5A634654594FBBFFA6A58C1B7A05</vt:lpwstr>
  </property>
</Properties>
</file>