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handoutMasterIdLst>
    <p:handoutMasterId r:id="rId40"/>
  </p:handoutMasterIdLst>
  <p:sldIdLst>
    <p:sldId id="275" r:id="rId2"/>
    <p:sldId id="305" r:id="rId3"/>
    <p:sldId id="277" r:id="rId4"/>
    <p:sldId id="278" r:id="rId5"/>
    <p:sldId id="283" r:id="rId6"/>
    <p:sldId id="279" r:id="rId7"/>
    <p:sldId id="308" r:id="rId8"/>
    <p:sldId id="309" r:id="rId9"/>
    <p:sldId id="310" r:id="rId10"/>
    <p:sldId id="311" r:id="rId11"/>
    <p:sldId id="312" r:id="rId12"/>
    <p:sldId id="307" r:id="rId13"/>
    <p:sldId id="313" r:id="rId14"/>
    <p:sldId id="306" r:id="rId15"/>
    <p:sldId id="284" r:id="rId16"/>
    <p:sldId id="286" r:id="rId17"/>
    <p:sldId id="292" r:id="rId18"/>
    <p:sldId id="285" r:id="rId19"/>
    <p:sldId id="288" r:id="rId20"/>
    <p:sldId id="287" r:id="rId21"/>
    <p:sldId id="289" r:id="rId22"/>
    <p:sldId id="290" r:id="rId23"/>
    <p:sldId id="291" r:id="rId24"/>
    <p:sldId id="301" r:id="rId25"/>
    <p:sldId id="294" r:id="rId26"/>
    <p:sldId id="297" r:id="rId27"/>
    <p:sldId id="302" r:id="rId28"/>
    <p:sldId id="303" r:id="rId29"/>
    <p:sldId id="296" r:id="rId30"/>
    <p:sldId id="298" r:id="rId31"/>
    <p:sldId id="304" r:id="rId32"/>
    <p:sldId id="299" r:id="rId33"/>
    <p:sldId id="267" r:id="rId34"/>
    <p:sldId id="300" r:id="rId35"/>
    <p:sldId id="293" r:id="rId36"/>
    <p:sldId id="281" r:id="rId37"/>
    <p:sldId id="282" r:id="rId38"/>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Twinkl"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682"/>
    <a:srgbClr val="9D9CCD"/>
    <a:srgbClr val="673E95"/>
    <a:srgbClr val="F08215"/>
    <a:srgbClr val="F8BD95"/>
    <a:srgbClr val="E94E13"/>
    <a:srgbClr val="FFFFFF"/>
    <a:srgbClr val="01407D"/>
    <a:srgbClr val="007AC2"/>
    <a:srgbClr val="AFD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showGuides="1">
      <p:cViewPr varScale="1">
        <p:scale>
          <a:sx n="86" d="100"/>
          <a:sy n="86" d="100"/>
        </p:scale>
        <p:origin x="1512"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50" charset="0"/>
              </a:defRPr>
            </a:lvl1pPr>
          </a:lstStyle>
          <a:p>
            <a:r>
              <a:rPr lang="en-US" dirty="0"/>
              <a:t>Click to edit Master title style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with Box">
    <p:spTree>
      <p:nvGrpSpPr>
        <p:cNvPr id="1" name=""/>
        <p:cNvGrpSpPr/>
        <p:nvPr/>
      </p:nvGrpSpPr>
      <p:grpSpPr>
        <a:xfrm>
          <a:off x="0" y="0"/>
          <a:ext cx="0" cy="0"/>
          <a:chOff x="0" y="0"/>
          <a:chExt cx="0" cy="0"/>
        </a:xfrm>
      </p:grpSpPr>
      <p:sp>
        <p:nvSpPr>
          <p:cNvPr id="4" name="Rectangle 3"/>
          <p:cNvSpPr/>
          <p:nvPr userDrawn="1"/>
        </p:nvSpPr>
        <p:spPr bwMode="auto">
          <a:xfrm>
            <a:off x="457198" y="438151"/>
            <a:ext cx="8220075" cy="5957887"/>
          </a:xfrm>
          <a:prstGeom prst="rect">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ordwall.net/resource/92227046/opinion-essay"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wordwall.net/resource/13905712/key-phrases-opinion-essay"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s://www.liveworksheets.com/worksheet/en/english-second-language-esl/137219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english-practice.net/listening-exercises-b1-opinions/" TargetMode="External"/><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padlet.com/maisawad_1987/critical-thinking-3w8r2woo8878rc46"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2960" y="431075"/>
            <a:ext cx="4493623" cy="9274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Opinion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5" y="1162594"/>
            <a:ext cx="7863840" cy="3231654"/>
          </a:xfrm>
          <a:prstGeom prst="rect">
            <a:avLst/>
          </a:prstGeom>
        </p:spPr>
        <p:txBody>
          <a:bodyPr wrap="square">
            <a:spAutoFit/>
          </a:bodyPr>
          <a:lstStyle/>
          <a:p>
            <a:r>
              <a:rPr lang="en-US" sz="4400" b="1" dirty="0"/>
              <a:t>4</a:t>
            </a:r>
            <a:r>
              <a:rPr lang="en-US" sz="3200" b="1" dirty="0"/>
              <a:t>. </a:t>
            </a:r>
            <a:r>
              <a:rPr lang="en-US" sz="3200" b="1" dirty="0">
                <a:solidFill>
                  <a:schemeClr val="accent4">
                    <a:lumMod val="50000"/>
                  </a:schemeClr>
                </a:solidFill>
              </a:rPr>
              <a:t>Which part of an opinion essay should clearly state the writer’s opinion?</a:t>
            </a:r>
            <a:br>
              <a:rPr lang="en-US" sz="3200" b="1" dirty="0"/>
            </a:br>
            <a:r>
              <a:rPr lang="en-US" sz="3200" b="1" dirty="0"/>
              <a:t>A) The conclusion</a:t>
            </a:r>
            <a:br>
              <a:rPr lang="en-US" sz="3200" b="1" dirty="0"/>
            </a:br>
            <a:r>
              <a:rPr lang="en-US" sz="3200" b="1" dirty="0"/>
              <a:t>B) The introduction</a:t>
            </a:r>
            <a:br>
              <a:rPr lang="en-US" sz="3200" b="1" dirty="0"/>
            </a:br>
            <a:r>
              <a:rPr lang="en-US" sz="3200" b="1" dirty="0"/>
              <a:t>C) The body paragraph</a:t>
            </a:r>
            <a:br>
              <a:rPr lang="en-US" sz="3200" b="1" dirty="0"/>
            </a:br>
            <a:r>
              <a:rPr lang="en-US" sz="3200" b="1" dirty="0"/>
              <a:t>D) The title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932043"/>
            <a:ext cx="7746274" cy="3785652"/>
          </a:xfrm>
          <a:prstGeom prst="rect">
            <a:avLst/>
          </a:prstGeom>
        </p:spPr>
        <p:txBody>
          <a:bodyPr wrap="square">
            <a:spAutoFit/>
          </a:bodyPr>
          <a:lstStyle/>
          <a:p>
            <a:r>
              <a:rPr lang="en-US" sz="4000" b="1" dirty="0"/>
              <a:t>5. Which linking word is often used to show an opinion?</a:t>
            </a:r>
            <a:br>
              <a:rPr lang="en-US" sz="4000" dirty="0"/>
            </a:br>
            <a:r>
              <a:rPr lang="en-US" sz="4000" dirty="0"/>
              <a:t>A) Because</a:t>
            </a:r>
            <a:br>
              <a:rPr lang="en-US" sz="4000" dirty="0"/>
            </a:br>
            <a:r>
              <a:rPr lang="en-US" sz="4000" dirty="0"/>
              <a:t>B) For example</a:t>
            </a:r>
            <a:br>
              <a:rPr lang="en-US" sz="4000" dirty="0"/>
            </a:br>
            <a:r>
              <a:rPr lang="en-US" sz="4000" dirty="0"/>
              <a:t>C) I believe</a:t>
            </a:r>
            <a:br>
              <a:rPr lang="en-US" sz="4000" dirty="0"/>
            </a:br>
            <a:r>
              <a:rPr lang="en-US" sz="4000" dirty="0"/>
              <a:t>D) As a result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off – Touch down </a:t>
            </a:r>
          </a:p>
        </p:txBody>
      </p:sp>
      <p:sp>
        <p:nvSpPr>
          <p:cNvPr id="3" name="Rectangle 2"/>
          <p:cNvSpPr/>
          <p:nvPr/>
        </p:nvSpPr>
        <p:spPr>
          <a:xfrm>
            <a:off x="758283" y="2085278"/>
            <a:ext cx="7426712" cy="352378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3200" b="1" dirty="0">
                <a:solidFill>
                  <a:schemeClr val="tx1"/>
                </a:solidFill>
              </a:rPr>
              <a:t>Take of if you know the parts of any essay . </a:t>
            </a:r>
          </a:p>
          <a:p>
            <a:pPr marL="514350" indent="-514350">
              <a:buFont typeface="+mj-lt"/>
              <a:buAutoNum type="arabicPeriod"/>
            </a:pPr>
            <a:r>
              <a:rPr lang="en-US" sz="3200" b="1" dirty="0">
                <a:solidFill>
                  <a:schemeClr val="tx1"/>
                </a:solidFill>
              </a:rPr>
              <a:t>Touch down if you know what a hook sentence is .</a:t>
            </a:r>
          </a:p>
          <a:p>
            <a:pPr marL="514350" indent="-514350">
              <a:buFont typeface="+mj-lt"/>
              <a:buAutoNum type="arabicPeriod"/>
            </a:pPr>
            <a:r>
              <a:rPr lang="en-US" sz="3200" b="1" dirty="0">
                <a:solidFill>
                  <a:schemeClr val="tx1"/>
                </a:solidFill>
              </a:rPr>
              <a:t>Take off if you know what the thesis statement is </a:t>
            </a:r>
            <a:r>
              <a:rPr lang="en-US"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315209-EB39-48E4-969E-51FE8333FB42}"/>
              </a:ext>
            </a:extLst>
          </p:cNvPr>
          <p:cNvSpPr>
            <a:spLocks noChangeArrowheads="1"/>
          </p:cNvSpPr>
          <p:nvPr/>
        </p:nvSpPr>
        <p:spPr bwMode="auto">
          <a:xfrm>
            <a:off x="591014" y="543631"/>
            <a:ext cx="7961971" cy="57707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523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Ethos</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What it is: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The appeal to the speaker's credibility, character, and authority.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How it works: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It establishes trustworthiness and ethical appeal, encouraging the audience to believe the speaker. This can be achieved by highlighting expertise, qualifications, or experience.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Example:</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A doctor discussing a medical issue by referencing their years of experience and medical background.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Pathos</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What it is: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The appeal to the audience's emotions.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How it works: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It creates an emotional connection by using vivid language, stories, and imagery that evoke feelings like sympathy, anger, or joy.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Example:</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A non-profit's advertisement showing images of suffering animals to evoke sadness and a desire to donate.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Logos</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What it is: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The appeal to logic and reason.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How it works:</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It relies on facts, statistics, research, and a clear, well-structured argument to persuade the audience.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Example:</a:t>
            </a:r>
            <a:r>
              <a:rPr kumimoji="0" lang="en-US" altLang="en-US" b="0" i="0" u="none" strike="noStrike" cap="none" normalizeH="0" baseline="0" dirty="0">
                <a:ln>
                  <a:noFill/>
                </a:ln>
                <a:solidFill>
                  <a:srgbClr val="001D35"/>
                </a:solidFill>
                <a:effectLst/>
                <a:latin typeface="Times New Roman" panose="02020603050405020304" pitchFamily="18" charset="0"/>
                <a:cs typeface="Times New Roman" panose="02020603050405020304" pitchFamily="18" charset="0"/>
              </a:rPr>
              <a:t> An argument for a new policy that uses statistics to show the problem and presents logical data to support the proposed solution.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3857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ASSESSMENT </a:t>
            </a:r>
          </a:p>
        </p:txBody>
      </p:sp>
      <p:sp>
        <p:nvSpPr>
          <p:cNvPr id="3" name="Rectangle 2">
            <a:hlinkClick r:id="rId2"/>
          </p:cNvPr>
          <p:cNvSpPr/>
          <p:nvPr/>
        </p:nvSpPr>
        <p:spPr>
          <a:xfrm>
            <a:off x="802888" y="5620215"/>
            <a:ext cx="7716644" cy="70252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020735" y="1827397"/>
            <a:ext cx="7093000" cy="34386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txBox="1"/>
          <p:nvPr/>
        </p:nvSpPr>
        <p:spPr>
          <a:xfrm>
            <a:off x="203292" y="423927"/>
            <a:ext cx="7826803"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p:cNvSpPr txBox="1"/>
          <p:nvPr/>
        </p:nvSpPr>
        <p:spPr>
          <a:xfrm>
            <a:off x="273189" y="469892"/>
            <a:ext cx="7673777" cy="876689"/>
          </a:xfrm>
          <a:prstGeom prst="parallelogram">
            <a:avLst/>
          </a:prstGeom>
          <a:solidFill>
            <a:srgbClr val="6B9E72"/>
          </a:solidFill>
          <a:ln w="25400">
            <a:noFill/>
          </a:ln>
        </p:spPr>
        <p:txBody>
          <a:bodyPr vert="horz" lIns="252000" tIns="252000" rIns="252000" bIns="252000" rtlCol="0" anchor="ctr" anchorCtr="1">
            <a:normAutofit fontScale="4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p:cNvSpPr/>
          <p:nvPr/>
        </p:nvSpPr>
        <p:spPr>
          <a:xfrm>
            <a:off x="586491" y="615848"/>
            <a:ext cx="6798656" cy="584775"/>
          </a:xfrm>
          <a:prstGeom prst="rect">
            <a:avLst/>
          </a:prstGeom>
        </p:spPr>
        <p:txBody>
          <a:bodyPr wrap="none">
            <a:spAutoFit/>
          </a:bodyPr>
          <a:lstStyle/>
          <a:p>
            <a:r>
              <a:rPr lang="en-GB" sz="3200" b="1" dirty="0">
                <a:solidFill>
                  <a:schemeClr val="bg1"/>
                </a:solidFill>
              </a:rPr>
              <a:t>How do we write an opinion essay?</a:t>
            </a:r>
            <a:endParaRPr lang="en-US" sz="3200" b="1" dirty="0"/>
          </a:p>
        </p:txBody>
      </p:sp>
      <p:sp>
        <p:nvSpPr>
          <p:cNvPr id="14" name="Title 20"/>
          <p:cNvSpPr txBox="1"/>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2" name="Oval 11"/>
          <p:cNvSpPr/>
          <p:nvPr/>
        </p:nvSpPr>
        <p:spPr>
          <a:xfrm>
            <a:off x="427009" y="1425832"/>
            <a:ext cx="4492487" cy="4492487"/>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289" t="-52866" r="6782" b="8626"/>
          <a:stretch>
            <a:fillRect/>
          </a:stretch>
        </p:blipFill>
        <p:spPr>
          <a:xfrm>
            <a:off x="1020666" y="1353155"/>
            <a:ext cx="3364783" cy="3364784"/>
          </a:xfrm>
          <a:prstGeom prst="ellipse">
            <a:avLst/>
          </a:prstGeom>
        </p:spPr>
      </p:pic>
      <p:sp>
        <p:nvSpPr>
          <p:cNvPr id="18" name="Oval 17"/>
          <p:cNvSpPr/>
          <p:nvPr/>
        </p:nvSpPr>
        <p:spPr>
          <a:xfrm>
            <a:off x="8251079" y="1495348"/>
            <a:ext cx="395874" cy="395874"/>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6491" y="5139036"/>
            <a:ext cx="1105520" cy="1105520"/>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404827" y="4255645"/>
            <a:ext cx="462294" cy="462294"/>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213112" y="5564742"/>
            <a:ext cx="707155" cy="707155"/>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97473" y="3169775"/>
            <a:ext cx="246386" cy="246386"/>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35973" y="3461996"/>
            <a:ext cx="372551" cy="372551"/>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121023" y="4363599"/>
            <a:ext cx="246386" cy="246386"/>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69610" y="1969130"/>
            <a:ext cx="3877343" cy="2308324"/>
          </a:xfrm>
          <a:prstGeom prst="rect">
            <a:avLst/>
          </a:prstGeom>
        </p:spPr>
        <p:txBody>
          <a:bodyPr wrap="square">
            <a:spAutoFit/>
          </a:bodyPr>
          <a:lstStyle/>
          <a:p>
            <a:r>
              <a:rPr lang="en-US" sz="3600" b="1" dirty="0"/>
              <a:t>📝 Opinion Essay</a:t>
            </a:r>
          </a:p>
          <a:p>
            <a:r>
              <a:rPr lang="en-US" sz="3600" b="1" dirty="0"/>
              <a:t>Topic:</a:t>
            </a:r>
            <a:r>
              <a:rPr lang="en-US" sz="3600" dirty="0"/>
              <a:t> Should students wear school uniforms?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3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3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3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3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300"/>
                                        <p:tgtEl>
                                          <p:spTgt spid="2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786" y="3421856"/>
            <a:ext cx="7223759" cy="2246769"/>
          </a:xfrm>
          <a:prstGeom prst="rect">
            <a:avLst/>
          </a:prstGeom>
        </p:spPr>
        <p:txBody>
          <a:bodyPr wrap="square">
            <a:spAutoFit/>
          </a:bodyPr>
          <a:lstStyle/>
          <a:p>
            <a:r>
              <a:rPr lang="en-US" sz="2800" b="1" dirty="0"/>
              <a:t>2. Plan Your Essay</a:t>
            </a:r>
          </a:p>
          <a:p>
            <a:pPr>
              <a:buFont typeface="Arial" panose="020B0604020202020204" pitchFamily="34" charset="0"/>
              <a:buChar char="•"/>
            </a:pPr>
            <a:r>
              <a:rPr lang="en-US" sz="2800" b="1" dirty="0"/>
              <a:t>Brainstorm ideas</a:t>
            </a:r>
            <a:r>
              <a:rPr lang="en-US" sz="2800" dirty="0"/>
              <a:t>: reasons, examples, experiences, facts.</a:t>
            </a:r>
          </a:p>
          <a:p>
            <a:pPr>
              <a:buFont typeface="Arial" panose="020B0604020202020204" pitchFamily="34" charset="0"/>
              <a:buChar char="•"/>
            </a:pPr>
            <a:r>
              <a:rPr lang="en-US" sz="2800" b="1" dirty="0"/>
              <a:t>Make an outline</a:t>
            </a:r>
            <a:r>
              <a:rPr lang="en-US" sz="2800" dirty="0"/>
              <a:t>: Introduction – Body – Conclusion.</a:t>
            </a:r>
          </a:p>
        </p:txBody>
      </p:sp>
      <p:sp>
        <p:nvSpPr>
          <p:cNvPr id="3" name="Rectangle 2"/>
          <p:cNvSpPr/>
          <p:nvPr/>
        </p:nvSpPr>
        <p:spPr>
          <a:xfrm>
            <a:off x="687786" y="802355"/>
            <a:ext cx="6164171" cy="2246769"/>
          </a:xfrm>
          <a:prstGeom prst="rect">
            <a:avLst/>
          </a:prstGeom>
        </p:spPr>
        <p:txBody>
          <a:bodyPr wrap="square">
            <a:spAutoFit/>
          </a:bodyPr>
          <a:lstStyle/>
          <a:p>
            <a:r>
              <a:rPr lang="en-US" sz="2800" b="1" dirty="0"/>
              <a:t>1. Understand the Question/Topic</a:t>
            </a:r>
          </a:p>
          <a:p>
            <a:pPr>
              <a:buFont typeface="Arial" panose="020B0604020202020204" pitchFamily="34" charset="0"/>
              <a:buChar char="•"/>
            </a:pPr>
            <a:r>
              <a:rPr lang="en-US" sz="2800" dirty="0"/>
              <a:t>Read the prompt carefully.</a:t>
            </a:r>
          </a:p>
          <a:p>
            <a:pPr>
              <a:buFont typeface="Arial" panose="020B0604020202020204" pitchFamily="34" charset="0"/>
              <a:buChar char="•"/>
            </a:pPr>
            <a:r>
              <a:rPr lang="en-US" sz="2800" dirty="0"/>
              <a:t>Decide what </a:t>
            </a:r>
            <a:r>
              <a:rPr lang="en-US" sz="2800" i="1" dirty="0"/>
              <a:t>your opinion</a:t>
            </a:r>
            <a:r>
              <a:rPr lang="en-US" sz="2800" dirty="0"/>
              <a:t> is. (Agree/Disagree, or choosing one side).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5452" y="659675"/>
            <a:ext cx="3200399" cy="89480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School Uniform </a:t>
            </a:r>
          </a:p>
        </p:txBody>
      </p:sp>
      <p:cxnSp>
        <p:nvCxnSpPr>
          <p:cNvPr id="4" name="Straight Arrow Connector 3"/>
          <p:cNvCxnSpPr/>
          <p:nvPr/>
        </p:nvCxnSpPr>
        <p:spPr>
          <a:xfrm flipH="1">
            <a:off x="2795452" y="1874519"/>
            <a:ext cx="457200" cy="613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1518" y="2299063"/>
            <a:ext cx="1907179" cy="10058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Equality </a:t>
            </a:r>
          </a:p>
        </p:txBody>
      </p:sp>
      <p:sp>
        <p:nvSpPr>
          <p:cNvPr id="8" name="Rectangle 7"/>
          <p:cNvSpPr/>
          <p:nvPr/>
        </p:nvSpPr>
        <p:spPr>
          <a:xfrm>
            <a:off x="3252650" y="2847703"/>
            <a:ext cx="2416628" cy="10058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Reducing Distractions</a:t>
            </a:r>
          </a:p>
        </p:txBody>
      </p:sp>
      <p:cxnSp>
        <p:nvCxnSpPr>
          <p:cNvPr id="10" name="Straight Arrow Connector 9"/>
          <p:cNvCxnSpPr/>
          <p:nvPr/>
        </p:nvCxnSpPr>
        <p:spPr>
          <a:xfrm flipH="1">
            <a:off x="4405447" y="1793966"/>
            <a:ext cx="6532" cy="901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77839" y="1704704"/>
            <a:ext cx="548641" cy="55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283231" y="2390503"/>
            <a:ext cx="2076994" cy="9144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School identity </a:t>
            </a:r>
          </a:p>
        </p:txBody>
      </p:sp>
      <p:sp>
        <p:nvSpPr>
          <p:cNvPr id="15" name="Oval 14"/>
          <p:cNvSpPr/>
          <p:nvPr/>
        </p:nvSpPr>
        <p:spPr>
          <a:xfrm>
            <a:off x="3685900" y="4208417"/>
            <a:ext cx="1789613" cy="71845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16" name="Rectangle 15"/>
          <p:cNvSpPr/>
          <p:nvPr/>
        </p:nvSpPr>
        <p:spPr>
          <a:xfrm>
            <a:off x="731518" y="5133702"/>
            <a:ext cx="1942013" cy="8490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
        <p:nvSpPr>
          <p:cNvPr id="18" name="Oval 17"/>
          <p:cNvSpPr/>
          <p:nvPr/>
        </p:nvSpPr>
        <p:spPr>
          <a:xfrm>
            <a:off x="730432" y="3692435"/>
            <a:ext cx="1789613" cy="71845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19" name="Oval 18"/>
          <p:cNvSpPr/>
          <p:nvPr/>
        </p:nvSpPr>
        <p:spPr>
          <a:xfrm>
            <a:off x="6426921" y="3862251"/>
            <a:ext cx="1789613" cy="71845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20" name="Rectangle 19"/>
          <p:cNvSpPr/>
          <p:nvPr/>
        </p:nvSpPr>
        <p:spPr>
          <a:xfrm>
            <a:off x="3353887" y="5133703"/>
            <a:ext cx="2121626" cy="8490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
        <p:nvSpPr>
          <p:cNvPr id="21" name="Rectangle 20"/>
          <p:cNvSpPr/>
          <p:nvPr/>
        </p:nvSpPr>
        <p:spPr>
          <a:xfrm>
            <a:off x="6283231" y="5133703"/>
            <a:ext cx="2142312" cy="8490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contrast="-2000"/>
                    </a14:imgEffect>
                    <a14:imgEffect>
                      <a14:sharpenSoften amount="-11000"/>
                    </a14:imgEffect>
                  </a14:imgLayer>
                </a14:imgProps>
              </a:ext>
              <a:ext uri="{28A0092B-C50C-407E-A947-70E740481C1C}">
                <a14:useLocalDpi xmlns:a14="http://schemas.microsoft.com/office/drawing/2010/main" val="0"/>
              </a:ext>
            </a:extLst>
          </a:blip>
          <a:srcRect b="50161"/>
          <a:stretch>
            <a:fillRect/>
          </a:stretch>
        </p:blipFill>
        <p:spPr>
          <a:xfrm>
            <a:off x="670363" y="1693286"/>
            <a:ext cx="6590905" cy="4826053"/>
          </a:xfrm>
          <a:prstGeom prst="rect">
            <a:avLst/>
          </a:prstGeom>
        </p:spPr>
      </p:pic>
      <p:sp>
        <p:nvSpPr>
          <p:cNvPr id="13" name="Title 20"/>
          <p:cNvSpPr txBox="1"/>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5" name="Rectangle 4"/>
          <p:cNvSpPr/>
          <p:nvPr/>
        </p:nvSpPr>
        <p:spPr>
          <a:xfrm>
            <a:off x="586491" y="2443729"/>
            <a:ext cx="5754019" cy="369332"/>
          </a:xfrm>
          <a:prstGeom prst="rect">
            <a:avLst/>
          </a:prstGeom>
        </p:spPr>
        <p:txBody>
          <a:bodyPr wrap="square" lIns="0" tIns="0" rIns="0" bIns="0">
            <a:spAutoFit/>
          </a:bodyPr>
          <a:lstStyle/>
          <a:p>
            <a:pPr fontAlgn="base">
              <a:lnSpc>
                <a:spcPct val="150000"/>
              </a:lnSpc>
            </a:pPr>
            <a:endParaRPr lang="en-GB" dirty="0"/>
          </a:p>
        </p:txBody>
      </p:sp>
      <p:sp>
        <p:nvSpPr>
          <p:cNvPr id="11" name="Title 20"/>
          <p:cNvSpPr txBox="1"/>
          <p:nvPr/>
        </p:nvSpPr>
        <p:spPr>
          <a:xfrm>
            <a:off x="0" y="446043"/>
            <a:ext cx="7145130" cy="876689"/>
          </a:xfrm>
          <a:prstGeom prst="parallelogram">
            <a:avLst/>
          </a:prstGeom>
          <a:solidFill>
            <a:srgbClr val="6B9E72"/>
          </a:solidFill>
          <a:ln w="25400">
            <a:noFill/>
          </a:ln>
        </p:spPr>
        <p:txBody>
          <a:bodyPr vert="horz" lIns="252000" tIns="252000" rIns="252000" bIns="252000" rtlCol="0" anchor="ctr" anchorCtr="1">
            <a:normAutofit fontScale="4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p:cNvSpPr/>
          <p:nvPr/>
        </p:nvSpPr>
        <p:spPr>
          <a:xfrm>
            <a:off x="586491" y="615848"/>
            <a:ext cx="2672526" cy="584775"/>
          </a:xfrm>
          <a:prstGeom prst="rect">
            <a:avLst/>
          </a:prstGeom>
        </p:spPr>
        <p:txBody>
          <a:bodyPr wrap="none">
            <a:spAutoFit/>
          </a:bodyPr>
          <a:lstStyle/>
          <a:p>
            <a:r>
              <a:rPr lang="en-GB" sz="3200" b="1" dirty="0">
                <a:solidFill>
                  <a:schemeClr val="bg1"/>
                </a:solidFill>
              </a:rPr>
              <a:t>Introduction </a:t>
            </a:r>
            <a:endParaRPr lang="en-US" sz="3200" b="1" dirty="0"/>
          </a:p>
        </p:txBody>
      </p:sp>
      <p:sp>
        <p:nvSpPr>
          <p:cNvPr id="14" name="Title 20"/>
          <p:cNvSpPr txBox="1"/>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3" name="Rectangle 1"/>
          <p:cNvSpPr>
            <a:spLocks noChangeArrowheads="1"/>
          </p:cNvSpPr>
          <p:nvPr/>
        </p:nvSpPr>
        <p:spPr bwMode="auto">
          <a:xfrm>
            <a:off x="969310" y="2555536"/>
            <a:ext cx="559837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2500" b="0" i="0" u="none" strike="noStrike" cap="none" normalizeH="0" baseline="0" dirty="0">
                <a:ln>
                  <a:noFill/>
                </a:ln>
                <a:solidFill>
                  <a:schemeClr val="tx1"/>
                </a:solidFill>
                <a:effectLst/>
                <a:latin typeface="+mj-lt"/>
              </a:rPr>
              <a:t>Start with a </a:t>
            </a:r>
            <a:r>
              <a:rPr kumimoji="0" lang="en-US" altLang="en-US" sz="2500" b="0" i="1" u="none" strike="noStrike" cap="none" normalizeH="0" baseline="0" dirty="0">
                <a:ln>
                  <a:noFill/>
                </a:ln>
                <a:solidFill>
                  <a:srgbClr val="C00000"/>
                </a:solidFill>
                <a:effectLst/>
                <a:latin typeface="+mj-lt"/>
              </a:rPr>
              <a:t>hook</a:t>
            </a:r>
            <a:r>
              <a:rPr kumimoji="0" lang="en-US" altLang="en-US" sz="2500" b="0" i="0" u="none" strike="noStrike" cap="none" normalizeH="0" baseline="0" dirty="0">
                <a:ln>
                  <a:noFill/>
                </a:ln>
                <a:solidFill>
                  <a:schemeClr val="tx1"/>
                </a:solidFill>
                <a:effectLst/>
                <a:latin typeface="+mj-lt"/>
              </a:rPr>
              <a:t> (interesting sentence to grab attention).</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2500" b="0" i="0" u="none" strike="noStrike" cap="none" normalizeH="0" baseline="0" dirty="0">
                <a:ln>
                  <a:noFill/>
                </a:ln>
                <a:solidFill>
                  <a:schemeClr val="tx1"/>
                </a:solidFill>
                <a:effectLst/>
                <a:latin typeface="+mj-lt"/>
              </a:rPr>
              <a:t>Paraphrase the question/topic.</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2500" b="0" i="0" u="none" strike="noStrike" cap="none" normalizeH="0" baseline="0" dirty="0">
                <a:ln>
                  <a:noFill/>
                </a:ln>
                <a:solidFill>
                  <a:schemeClr val="tx1"/>
                </a:solidFill>
                <a:effectLst/>
                <a:latin typeface="+mj-lt"/>
              </a:rPr>
              <a:t>State your opinion clearly (your thesis).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640080"/>
            <a:ext cx="7733212" cy="5016758"/>
          </a:xfrm>
          <a:prstGeom prst="rect">
            <a:avLst/>
          </a:prstGeom>
        </p:spPr>
        <p:txBody>
          <a:bodyPr wrap="square">
            <a:spAutoFit/>
          </a:bodyPr>
          <a:lstStyle/>
          <a:p>
            <a:r>
              <a:rPr lang="en-US" sz="3200" dirty="0">
                <a:solidFill>
                  <a:srgbClr val="C00000"/>
                </a:solidFill>
              </a:rPr>
              <a:t>👀 </a:t>
            </a:r>
            <a:r>
              <a:rPr lang="en-US" sz="3200" i="1" dirty="0">
                <a:solidFill>
                  <a:srgbClr val="C00000"/>
                </a:solidFill>
              </a:rPr>
              <a:t>Hook:</a:t>
            </a:r>
            <a:r>
              <a:rPr lang="en-US" sz="3200" dirty="0">
                <a:solidFill>
                  <a:srgbClr val="C00000"/>
                </a:solidFill>
              </a:rPr>
              <a:t> </a:t>
            </a:r>
            <a:r>
              <a:rPr lang="en-US" sz="3200" dirty="0"/>
              <a:t>Imagine walking into a classroom where every student is dressed differently—some in fashionable clothes, others in casual wear, and some who cannot afford expensive outfits.</a:t>
            </a:r>
            <a:br>
              <a:rPr lang="en-US" sz="3200" dirty="0"/>
            </a:br>
            <a:r>
              <a:rPr lang="en-US" sz="3200" dirty="0">
                <a:solidFill>
                  <a:srgbClr val="C00000"/>
                </a:solidFill>
              </a:rPr>
              <a:t>🎯 </a:t>
            </a:r>
            <a:r>
              <a:rPr lang="en-US" sz="3200" i="1" dirty="0">
                <a:solidFill>
                  <a:srgbClr val="C00000"/>
                </a:solidFill>
              </a:rPr>
              <a:t>Thesis Statement:</a:t>
            </a:r>
            <a:r>
              <a:rPr lang="en-US" sz="3200" dirty="0">
                <a:solidFill>
                  <a:srgbClr val="C00000"/>
                </a:solidFill>
              </a:rPr>
              <a:t> </a:t>
            </a:r>
            <a:r>
              <a:rPr lang="en-US" sz="3200" dirty="0"/>
              <a:t>In my opinion, students should wear school uniforms because uniforms promote equality, reduce distractions, and build a sense of school identity.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Objectives </a:t>
            </a:r>
          </a:p>
        </p:txBody>
      </p:sp>
      <p:sp>
        <p:nvSpPr>
          <p:cNvPr id="3" name="Rectangle 2"/>
          <p:cNvSpPr/>
          <p:nvPr/>
        </p:nvSpPr>
        <p:spPr>
          <a:xfrm>
            <a:off x="669073" y="1650380"/>
            <a:ext cx="7817005" cy="454969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1- Recognize what an opinion essay is  .</a:t>
            </a:r>
          </a:p>
          <a:p>
            <a:r>
              <a:rPr lang="en-US" sz="3200" b="1" dirty="0">
                <a:solidFill>
                  <a:schemeClr val="tx1"/>
                </a:solidFill>
              </a:rPr>
              <a:t> 2- Realize the parts of the essay and what each part contains.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contrast="-2000"/>
                    </a14:imgEffect>
                    <a14:imgEffect>
                      <a14:sharpenSoften amount="-11000"/>
                    </a14:imgEffect>
                  </a14:imgLayer>
                </a14:imgProps>
              </a:ext>
              <a:ext uri="{28A0092B-C50C-407E-A947-70E740481C1C}">
                <a14:useLocalDpi xmlns:a14="http://schemas.microsoft.com/office/drawing/2010/main" val="0"/>
              </a:ext>
            </a:extLst>
          </a:blip>
          <a:srcRect b="50161"/>
          <a:stretch>
            <a:fillRect/>
          </a:stretch>
        </p:blipFill>
        <p:spPr>
          <a:xfrm>
            <a:off x="827413" y="1654777"/>
            <a:ext cx="6590905" cy="4826053"/>
          </a:xfrm>
          <a:prstGeom prst="rect">
            <a:avLst/>
          </a:prstGeom>
        </p:spPr>
      </p:pic>
      <p:sp>
        <p:nvSpPr>
          <p:cNvPr id="13" name="Title 20"/>
          <p:cNvSpPr txBox="1"/>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p:cNvSpPr txBox="1"/>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4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p:cNvSpPr/>
          <p:nvPr/>
        </p:nvSpPr>
        <p:spPr>
          <a:xfrm>
            <a:off x="586491" y="615848"/>
            <a:ext cx="3541354" cy="584775"/>
          </a:xfrm>
          <a:prstGeom prst="rect">
            <a:avLst/>
          </a:prstGeom>
        </p:spPr>
        <p:txBody>
          <a:bodyPr wrap="none">
            <a:spAutoFit/>
          </a:bodyPr>
          <a:lstStyle/>
          <a:p>
            <a:r>
              <a:rPr lang="en-GB" sz="3200" b="1" dirty="0">
                <a:solidFill>
                  <a:schemeClr val="bg1"/>
                </a:solidFill>
              </a:rPr>
              <a:t>Body Paragraphs </a:t>
            </a:r>
            <a:endParaRPr lang="en-US" sz="3200" b="1" dirty="0"/>
          </a:p>
        </p:txBody>
      </p:sp>
      <p:sp>
        <p:nvSpPr>
          <p:cNvPr id="14" name="Title 20"/>
          <p:cNvSpPr txBox="1"/>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2" name="Rectangle 1"/>
          <p:cNvSpPr/>
          <p:nvPr/>
        </p:nvSpPr>
        <p:spPr>
          <a:xfrm>
            <a:off x="1007373" y="2443566"/>
            <a:ext cx="6230983" cy="1815882"/>
          </a:xfrm>
          <a:prstGeom prst="rect">
            <a:avLst/>
          </a:prstGeom>
        </p:spPr>
        <p:txBody>
          <a:bodyPr wrap="square">
            <a:spAutoFit/>
          </a:bodyPr>
          <a:lstStyle/>
          <a:p>
            <a:r>
              <a:rPr lang="en-US" sz="2800" b="1" dirty="0"/>
              <a:t>🟢 Body Paragraphs</a:t>
            </a:r>
            <a:r>
              <a:rPr lang="en-US" sz="2800" dirty="0"/>
              <a:t> (3 )</a:t>
            </a:r>
          </a:p>
          <a:p>
            <a:pPr>
              <a:buFont typeface="Arial" panose="020B0604020202020204" pitchFamily="34" charset="0"/>
              <a:buChar char="•"/>
            </a:pPr>
            <a:r>
              <a:rPr lang="en-US" sz="2800" dirty="0"/>
              <a:t>Each paragraph = one reason.</a:t>
            </a:r>
          </a:p>
          <a:p>
            <a:pPr>
              <a:buFont typeface="Arial" panose="020B0604020202020204" pitchFamily="34" charset="0"/>
              <a:buChar char="•"/>
            </a:pPr>
            <a:r>
              <a:rPr lang="en-US" sz="2800" dirty="0"/>
              <a:t>Start with a clear </a:t>
            </a:r>
            <a:r>
              <a:rPr lang="en-US" sz="2800" i="1" dirty="0"/>
              <a:t>topic sentence</a:t>
            </a:r>
            <a:r>
              <a:rPr lang="en-US" sz="2800" dirty="0"/>
              <a:t>.</a:t>
            </a:r>
          </a:p>
          <a:p>
            <a:pPr>
              <a:buFont typeface="Arial" panose="020B0604020202020204" pitchFamily="34" charset="0"/>
              <a:buChar char="•"/>
            </a:pPr>
            <a:r>
              <a:rPr lang="en-US" sz="2800" dirty="0"/>
              <a:t>Add explanation + examples.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59" y="731519"/>
            <a:ext cx="7667897" cy="5078313"/>
          </a:xfrm>
          <a:prstGeom prst="rect">
            <a:avLst/>
          </a:prstGeom>
        </p:spPr>
        <p:txBody>
          <a:bodyPr wrap="square">
            <a:spAutoFit/>
          </a:bodyPr>
          <a:lstStyle/>
          <a:p>
            <a:r>
              <a:rPr lang="en-US" sz="3600" b="1" dirty="0"/>
              <a:t>Body Paragraph 1 – Equality</a:t>
            </a:r>
          </a:p>
          <a:p>
            <a:r>
              <a:rPr lang="en-US" sz="3600" dirty="0"/>
              <a:t>Firstly, uniforms create a sense of equality among students. When everyone wears the same outfit, there is less focus on who can afford expensive clothes. This prevents bullying or teasing based on appearance and ensures all students feel included.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653142"/>
            <a:ext cx="7916091" cy="5078313"/>
          </a:xfrm>
          <a:prstGeom prst="rect">
            <a:avLst/>
          </a:prstGeom>
        </p:spPr>
        <p:txBody>
          <a:bodyPr wrap="square">
            <a:spAutoFit/>
          </a:bodyPr>
          <a:lstStyle/>
          <a:p>
            <a:r>
              <a:rPr lang="en-US" sz="3600" b="1" dirty="0"/>
              <a:t>Body Paragraph 2 – Reducing Distractions</a:t>
            </a:r>
          </a:p>
          <a:p>
            <a:r>
              <a:rPr lang="en-US" sz="3600" dirty="0"/>
              <a:t>Secondly, uniforms help reduce distractions in the classroom. Instead of worrying about fashion trends or what their classmates are wearing, students can concentrate more on their studies. Uniforms keep the focus on learning rather than appearance.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953" y="707295"/>
            <a:ext cx="7654835" cy="5078313"/>
          </a:xfrm>
          <a:prstGeom prst="rect">
            <a:avLst/>
          </a:prstGeom>
        </p:spPr>
        <p:txBody>
          <a:bodyPr wrap="square">
            <a:spAutoFit/>
          </a:bodyPr>
          <a:lstStyle/>
          <a:p>
            <a:r>
              <a:rPr lang="en-US" sz="3600" b="1" dirty="0"/>
              <a:t>Body Paragraph 3 – School Identity</a:t>
            </a:r>
          </a:p>
          <a:p>
            <a:r>
              <a:rPr lang="en-US" sz="3600" dirty="0"/>
              <a:t>Moreover, uniforms build a sense of school identity and pride. Wearing the same uniform makes students feel like part of a team. It strengthens school spirit and helps students represent their school in a positive way, both inside and outside the classroom.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205" y="474345"/>
            <a:ext cx="7916091" cy="5632311"/>
          </a:xfrm>
          <a:prstGeom prst="rect">
            <a:avLst/>
          </a:prstGeom>
        </p:spPr>
        <p:txBody>
          <a:bodyPr wrap="square">
            <a:spAutoFit/>
          </a:bodyPr>
          <a:lstStyle/>
          <a:p>
            <a:r>
              <a:rPr lang="en-US" sz="2400" b="1" dirty="0"/>
              <a:t>🔗 Linking Words to Introduce New Ideas</a:t>
            </a:r>
          </a:p>
          <a:p>
            <a:pPr>
              <a:buFont typeface="Arial" panose="020B0604020202020204" pitchFamily="34" charset="0"/>
              <a:buChar char="•"/>
            </a:pPr>
            <a:r>
              <a:rPr lang="en-US" sz="2400" b="1" dirty="0"/>
              <a:t>Firstly,</a:t>
            </a:r>
            <a:r>
              <a:rPr lang="en-US" sz="2400" dirty="0"/>
              <a:t> school uniforms create equality among students.</a:t>
            </a:r>
          </a:p>
          <a:p>
            <a:pPr>
              <a:buFont typeface="Arial" panose="020B0604020202020204" pitchFamily="34" charset="0"/>
              <a:buChar char="•"/>
            </a:pPr>
            <a:r>
              <a:rPr lang="en-US" sz="2400" b="1" dirty="0"/>
              <a:t>To begin with,</a:t>
            </a:r>
            <a:r>
              <a:rPr lang="en-US" sz="2400" dirty="0"/>
              <a:t> junk food is harmful to students’ health.</a:t>
            </a:r>
          </a:p>
          <a:p>
            <a:pPr>
              <a:buFont typeface="Arial" panose="020B0604020202020204" pitchFamily="34" charset="0"/>
              <a:buChar char="•"/>
            </a:pPr>
            <a:r>
              <a:rPr lang="en-US" sz="2400" b="1" dirty="0"/>
              <a:t>In the first place,</a:t>
            </a:r>
            <a:r>
              <a:rPr lang="en-US" sz="2400" dirty="0"/>
              <a:t> writing essays builds critical thinking.</a:t>
            </a:r>
          </a:p>
          <a:p>
            <a:pPr>
              <a:buFont typeface="Arial" panose="020B0604020202020204" pitchFamily="34" charset="0"/>
              <a:buChar char="•"/>
            </a:pPr>
            <a:r>
              <a:rPr lang="en-US" sz="2400" b="1" dirty="0"/>
              <a:t>Secondly,</a:t>
            </a:r>
            <a:r>
              <a:rPr lang="en-US" sz="2400" dirty="0"/>
              <a:t> it improves focus in class.</a:t>
            </a:r>
          </a:p>
          <a:p>
            <a:pPr>
              <a:buFont typeface="Arial" panose="020B0604020202020204" pitchFamily="34" charset="0"/>
              <a:buChar char="•"/>
            </a:pPr>
            <a:r>
              <a:rPr lang="en-US" sz="2400" b="1" dirty="0"/>
              <a:t>Another point is,</a:t>
            </a:r>
            <a:r>
              <a:rPr lang="en-US" sz="2400" dirty="0"/>
              <a:t> uniforms reduce bullying.</a:t>
            </a:r>
          </a:p>
          <a:p>
            <a:pPr>
              <a:buFont typeface="Arial" panose="020B0604020202020204" pitchFamily="34" charset="0"/>
              <a:buChar char="•"/>
            </a:pPr>
            <a:r>
              <a:rPr lang="en-US" sz="2400" b="1" dirty="0"/>
              <a:t>In addition,</a:t>
            </a:r>
            <a:r>
              <a:rPr lang="en-US" sz="2400" dirty="0"/>
              <a:t> they help families save money.</a:t>
            </a:r>
          </a:p>
          <a:p>
            <a:pPr>
              <a:buFont typeface="Arial" panose="020B0604020202020204" pitchFamily="34" charset="0"/>
              <a:buChar char="•"/>
            </a:pPr>
            <a:r>
              <a:rPr lang="en-US" sz="2400" b="1" dirty="0"/>
              <a:t>Moreover,</a:t>
            </a:r>
            <a:r>
              <a:rPr lang="en-US" sz="2400" dirty="0"/>
              <a:t> they create a sense of school pride.</a:t>
            </a:r>
          </a:p>
          <a:p>
            <a:pPr>
              <a:buFont typeface="Arial" panose="020B0604020202020204" pitchFamily="34" charset="0"/>
              <a:buChar char="•"/>
            </a:pPr>
            <a:r>
              <a:rPr lang="en-US" sz="2400" b="1" dirty="0"/>
              <a:t>What is more,</a:t>
            </a:r>
            <a:r>
              <a:rPr lang="en-US" sz="2400" dirty="0"/>
              <a:t> they prepare students for real-life dress codes.</a:t>
            </a:r>
          </a:p>
          <a:p>
            <a:pPr>
              <a:buFont typeface="Arial" panose="020B0604020202020204" pitchFamily="34" charset="0"/>
              <a:buChar char="•"/>
            </a:pPr>
            <a:r>
              <a:rPr lang="en-US" sz="2400" b="1" dirty="0"/>
              <a:t>Also,</a:t>
            </a:r>
            <a:r>
              <a:rPr lang="en-US" sz="2400" dirty="0"/>
              <a:t> uniforms make students look more professional.</a:t>
            </a:r>
          </a:p>
          <a:p>
            <a:pPr>
              <a:buFont typeface="Arial" panose="020B0604020202020204" pitchFamily="34" charset="0"/>
              <a:buChar char="•"/>
            </a:pPr>
            <a:r>
              <a:rPr lang="en-US" sz="2400" b="1" dirty="0"/>
              <a:t>Besides,</a:t>
            </a:r>
            <a:r>
              <a:rPr lang="en-US" sz="2400" dirty="0"/>
              <a:t> they save time in the morning.</a:t>
            </a:r>
          </a:p>
          <a:p>
            <a:pPr>
              <a:buFont typeface="Arial" panose="020B0604020202020204" pitchFamily="34" charset="0"/>
              <a:buChar char="•"/>
            </a:pPr>
            <a:r>
              <a:rPr lang="en-US" sz="2400" b="1" dirty="0"/>
              <a:t>Finally,</a:t>
            </a:r>
            <a:r>
              <a:rPr lang="en-US" sz="2400" dirty="0"/>
              <a:t> uniforms reduce distractions in class.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contrast="-2000"/>
                    </a14:imgEffect>
                    <a14:imgEffect>
                      <a14:sharpenSoften amount="-11000"/>
                    </a14:imgEffect>
                  </a14:imgLayer>
                </a14:imgProps>
              </a:ext>
              <a:ext uri="{28A0092B-C50C-407E-A947-70E740481C1C}">
                <a14:useLocalDpi xmlns:a14="http://schemas.microsoft.com/office/drawing/2010/main" val="0"/>
              </a:ext>
            </a:extLst>
          </a:blip>
          <a:srcRect b="50161"/>
          <a:stretch>
            <a:fillRect/>
          </a:stretch>
        </p:blipFill>
        <p:spPr>
          <a:xfrm>
            <a:off x="323241" y="1590613"/>
            <a:ext cx="6590905" cy="4826053"/>
          </a:xfrm>
          <a:prstGeom prst="rect">
            <a:avLst/>
          </a:prstGeom>
        </p:spPr>
      </p:pic>
      <p:sp>
        <p:nvSpPr>
          <p:cNvPr id="13" name="Title 20"/>
          <p:cNvSpPr txBox="1"/>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p:cNvSpPr txBox="1"/>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4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4" name="Title 20"/>
          <p:cNvSpPr txBox="1"/>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2" name="Rectangle 1"/>
          <p:cNvSpPr/>
          <p:nvPr/>
        </p:nvSpPr>
        <p:spPr>
          <a:xfrm>
            <a:off x="443192" y="2364377"/>
            <a:ext cx="6349494" cy="2062103"/>
          </a:xfrm>
          <a:prstGeom prst="rect">
            <a:avLst/>
          </a:prstGeom>
        </p:spPr>
        <p:txBody>
          <a:bodyPr wrap="square">
            <a:spAutoFit/>
          </a:bodyPr>
          <a:lstStyle/>
          <a:p>
            <a:r>
              <a:rPr lang="en-US" sz="3200" b="1" dirty="0"/>
              <a:t>🟢 Counterargument + Refutation </a:t>
            </a:r>
          </a:p>
          <a:p>
            <a:r>
              <a:rPr lang="en-US" sz="3200" dirty="0"/>
              <a:t>Show the other side briefly.</a:t>
            </a:r>
          </a:p>
          <a:p>
            <a:pPr>
              <a:buFont typeface="Arial" panose="020B0604020202020204" pitchFamily="34" charset="0"/>
              <a:buChar char="•"/>
            </a:pPr>
            <a:r>
              <a:rPr lang="en-US" sz="3200" dirty="0"/>
              <a:t>Explain why your opinion is stronger.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712487"/>
            <a:ext cx="7785464" cy="5016758"/>
          </a:xfrm>
          <a:prstGeom prst="rect">
            <a:avLst/>
          </a:prstGeom>
        </p:spPr>
        <p:txBody>
          <a:bodyPr wrap="square">
            <a:spAutoFit/>
          </a:bodyPr>
          <a:lstStyle/>
          <a:p>
            <a:r>
              <a:rPr lang="en-US" sz="3200" b="1" dirty="0"/>
              <a:t>Counterargument + Refutation</a:t>
            </a:r>
          </a:p>
          <a:p>
            <a:r>
              <a:rPr lang="en-US" sz="3200" dirty="0"/>
              <a:t>Some people argue that school uniforms take away students’ freedom of expression. However, students can still express themselves through their ideas, talents, and personalities. Clothes are only one way to show identity, and schools can provide other opportunities—such as art, music, or clubs—for self-expression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733421"/>
            <a:ext cx="7576457" cy="3539430"/>
          </a:xfrm>
          <a:prstGeom prst="rect">
            <a:avLst/>
          </a:prstGeom>
        </p:spPr>
        <p:txBody>
          <a:bodyPr wrap="square">
            <a:spAutoFit/>
          </a:bodyPr>
          <a:lstStyle/>
          <a:p>
            <a:r>
              <a:rPr lang="en-US" sz="2800" b="1" dirty="0"/>
              <a:t>🔗 Linking Words for Introducing a Counterargument</a:t>
            </a:r>
          </a:p>
          <a:p>
            <a:pPr>
              <a:buFont typeface="Arial" panose="020B0604020202020204" pitchFamily="34" charset="0"/>
              <a:buChar char="•"/>
            </a:pPr>
            <a:r>
              <a:rPr lang="en-US" sz="2800" b="1" dirty="0"/>
              <a:t>On the other hand,</a:t>
            </a:r>
            <a:endParaRPr lang="en-US" sz="2800" dirty="0"/>
          </a:p>
          <a:p>
            <a:pPr>
              <a:buFont typeface="Arial" panose="020B0604020202020204" pitchFamily="34" charset="0"/>
              <a:buChar char="•"/>
            </a:pPr>
            <a:r>
              <a:rPr lang="en-US" sz="2800" b="1" dirty="0"/>
              <a:t>Some people argue that,</a:t>
            </a:r>
            <a:endParaRPr lang="en-US" sz="2800" dirty="0"/>
          </a:p>
          <a:p>
            <a:pPr>
              <a:buFont typeface="Arial" panose="020B0604020202020204" pitchFamily="34" charset="0"/>
              <a:buChar char="•"/>
            </a:pPr>
            <a:r>
              <a:rPr lang="en-US" sz="2800" b="1" dirty="0"/>
              <a:t>It is often said that,</a:t>
            </a:r>
            <a:endParaRPr lang="en-US" sz="2800" dirty="0"/>
          </a:p>
          <a:p>
            <a:pPr>
              <a:buFont typeface="Arial" panose="020B0604020202020204" pitchFamily="34" charset="0"/>
              <a:buChar char="•"/>
            </a:pPr>
            <a:r>
              <a:rPr lang="en-US" sz="2800" b="1" dirty="0"/>
              <a:t>Opponents of this idea claim that,</a:t>
            </a:r>
            <a:endParaRPr lang="en-US" sz="2800" dirty="0"/>
          </a:p>
          <a:p>
            <a:pPr>
              <a:buFont typeface="Arial" panose="020B0604020202020204" pitchFamily="34" charset="0"/>
              <a:buChar char="•"/>
            </a:pPr>
            <a:r>
              <a:rPr lang="en-US" sz="2800" b="1" dirty="0"/>
              <a:t>A common argument against this is that,</a:t>
            </a:r>
            <a:endParaRPr lang="en-US" sz="2800" dirty="0"/>
          </a:p>
          <a:p>
            <a:pPr>
              <a:buFont typeface="Arial" panose="020B0604020202020204" pitchFamily="34" charset="0"/>
              <a:buChar char="•"/>
            </a:pPr>
            <a:r>
              <a:rPr lang="en-US" sz="2800" b="1" dirty="0"/>
              <a:t>However, some believe that,</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954" y="1005061"/>
            <a:ext cx="8125098" cy="4401205"/>
          </a:xfrm>
          <a:prstGeom prst="rect">
            <a:avLst/>
          </a:prstGeom>
        </p:spPr>
        <p:txBody>
          <a:bodyPr wrap="square">
            <a:spAutoFit/>
          </a:bodyPr>
          <a:lstStyle/>
          <a:p>
            <a:r>
              <a:rPr lang="en-US" sz="2800" b="1" dirty="0"/>
              <a:t>🔗 Linking Words for Refuting (Showing Your Opinion Is Stronger)</a:t>
            </a:r>
          </a:p>
          <a:p>
            <a:pPr>
              <a:buFont typeface="Arial" panose="020B0604020202020204" pitchFamily="34" charset="0"/>
              <a:buChar char="•"/>
            </a:pPr>
            <a:r>
              <a:rPr lang="en-US" sz="2800" b="1" dirty="0"/>
              <a:t>However,</a:t>
            </a:r>
            <a:endParaRPr lang="en-US" sz="2800" dirty="0"/>
          </a:p>
          <a:p>
            <a:pPr>
              <a:buFont typeface="Arial" panose="020B0604020202020204" pitchFamily="34" charset="0"/>
              <a:buChar char="•"/>
            </a:pPr>
            <a:r>
              <a:rPr lang="en-US" sz="2800" b="1" dirty="0"/>
              <a:t>Nevertheless,</a:t>
            </a:r>
            <a:endParaRPr lang="en-US" sz="2800" dirty="0"/>
          </a:p>
          <a:p>
            <a:pPr>
              <a:buFont typeface="Arial" panose="020B0604020202020204" pitchFamily="34" charset="0"/>
              <a:buChar char="•"/>
            </a:pPr>
            <a:r>
              <a:rPr lang="en-US" sz="2800" b="1" dirty="0"/>
              <a:t>Yet,</a:t>
            </a:r>
            <a:endParaRPr lang="en-US" sz="2800" dirty="0"/>
          </a:p>
          <a:p>
            <a:pPr>
              <a:buFont typeface="Arial" panose="020B0604020202020204" pitchFamily="34" charset="0"/>
              <a:buChar char="•"/>
            </a:pPr>
            <a:r>
              <a:rPr lang="en-US" sz="2800" b="1" dirty="0"/>
              <a:t>But in reality,</a:t>
            </a:r>
            <a:endParaRPr lang="en-US" sz="2800" dirty="0"/>
          </a:p>
          <a:p>
            <a:pPr>
              <a:buFont typeface="Arial" panose="020B0604020202020204" pitchFamily="34" charset="0"/>
              <a:buChar char="•"/>
            </a:pPr>
            <a:r>
              <a:rPr lang="en-US" sz="2800" b="1" dirty="0"/>
              <a:t>This view is weak because,</a:t>
            </a:r>
            <a:endParaRPr lang="en-US" sz="2800" dirty="0"/>
          </a:p>
          <a:p>
            <a:pPr>
              <a:buFont typeface="Arial" panose="020B0604020202020204" pitchFamily="34" charset="0"/>
              <a:buChar char="•"/>
            </a:pPr>
            <a:r>
              <a:rPr lang="en-US" sz="2800" b="1" dirty="0"/>
              <a:t>In fact,</a:t>
            </a:r>
            <a:endParaRPr lang="en-US" sz="2800" dirty="0"/>
          </a:p>
          <a:p>
            <a:pPr>
              <a:buFont typeface="Arial" panose="020B0604020202020204" pitchFamily="34" charset="0"/>
              <a:buChar char="•"/>
            </a:pPr>
            <a:r>
              <a:rPr lang="en-US" sz="2800" b="1" dirty="0"/>
              <a:t>The truth is that,</a:t>
            </a:r>
            <a:endParaRPr lang="en-US" sz="2800" dirty="0"/>
          </a:p>
          <a:p>
            <a:pPr>
              <a:buFont typeface="Arial" panose="020B0604020202020204" pitchFamily="34" charset="0"/>
              <a:buChar char="•"/>
            </a:pPr>
            <a:r>
              <a:rPr lang="en-US" sz="2800" b="1" dirty="0"/>
              <a:t>On the contrary,</a:t>
            </a:r>
            <a:endParaRPr 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contrast="-2000"/>
                    </a14:imgEffect>
                    <a14:imgEffect>
                      <a14:sharpenSoften amount="-11000"/>
                    </a14:imgEffect>
                  </a14:imgLayer>
                </a14:imgProps>
              </a:ext>
              <a:ext uri="{28A0092B-C50C-407E-A947-70E740481C1C}">
                <a14:useLocalDpi xmlns:a14="http://schemas.microsoft.com/office/drawing/2010/main" val="0"/>
              </a:ext>
            </a:extLst>
          </a:blip>
          <a:srcRect b="50161"/>
          <a:stretch>
            <a:fillRect/>
          </a:stretch>
        </p:blipFill>
        <p:spPr>
          <a:xfrm>
            <a:off x="323241" y="1590613"/>
            <a:ext cx="6590905" cy="4826053"/>
          </a:xfrm>
          <a:prstGeom prst="rect">
            <a:avLst/>
          </a:prstGeom>
        </p:spPr>
      </p:pic>
      <p:sp>
        <p:nvSpPr>
          <p:cNvPr id="13" name="Title 20"/>
          <p:cNvSpPr txBox="1"/>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p:cNvSpPr txBox="1"/>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4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p:cNvSpPr/>
          <p:nvPr/>
        </p:nvSpPr>
        <p:spPr>
          <a:xfrm>
            <a:off x="586491" y="615848"/>
            <a:ext cx="2337499" cy="584775"/>
          </a:xfrm>
          <a:prstGeom prst="rect">
            <a:avLst/>
          </a:prstGeom>
        </p:spPr>
        <p:txBody>
          <a:bodyPr wrap="none">
            <a:spAutoFit/>
          </a:bodyPr>
          <a:lstStyle/>
          <a:p>
            <a:r>
              <a:rPr lang="en-GB" sz="3200" b="1" dirty="0">
                <a:solidFill>
                  <a:schemeClr val="bg1"/>
                </a:solidFill>
              </a:rPr>
              <a:t>Conclusion </a:t>
            </a:r>
            <a:endParaRPr lang="en-US" sz="3200" b="1" dirty="0"/>
          </a:p>
        </p:txBody>
      </p:sp>
      <p:sp>
        <p:nvSpPr>
          <p:cNvPr id="14" name="Title 20"/>
          <p:cNvSpPr txBox="1"/>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pic>
        <p:nvPicPr>
          <p:cNvPr id="8" name="Picture 7" descr="A picture containing text, dar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641" y="4391909"/>
            <a:ext cx="322077" cy="189766"/>
          </a:xfrm>
          <a:prstGeom prst="rect">
            <a:avLst/>
          </a:prstGeom>
        </p:spPr>
      </p:pic>
      <p:pic>
        <p:nvPicPr>
          <p:cNvPr id="16" name="Picture 15" descr="A picture containing text, dar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97388">
            <a:off x="6150251" y="4376527"/>
            <a:ext cx="322077" cy="189766"/>
          </a:xfrm>
          <a:prstGeom prst="rect">
            <a:avLst/>
          </a:prstGeom>
        </p:spPr>
      </p:pic>
      <p:pic>
        <p:nvPicPr>
          <p:cNvPr id="17" name="Picture 16" descr="A picture containing text, dar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81291" y="6162034"/>
            <a:ext cx="322077" cy="189766"/>
          </a:xfrm>
          <a:prstGeom prst="rect">
            <a:avLst/>
          </a:prstGeom>
        </p:spPr>
      </p:pic>
      <p:pic>
        <p:nvPicPr>
          <p:cNvPr id="18" name="Picture 17" descr="A picture containing text, dar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2612" flipV="1">
            <a:off x="6125190" y="6109090"/>
            <a:ext cx="322077" cy="189766"/>
          </a:xfrm>
          <a:prstGeom prst="rect">
            <a:avLst/>
          </a:prstGeom>
        </p:spPr>
      </p:pic>
      <p:sp>
        <p:nvSpPr>
          <p:cNvPr id="2" name="Rectangle 1"/>
          <p:cNvSpPr/>
          <p:nvPr/>
        </p:nvSpPr>
        <p:spPr>
          <a:xfrm>
            <a:off x="519478" y="2667817"/>
            <a:ext cx="5976188" cy="2554545"/>
          </a:xfrm>
          <a:prstGeom prst="rect">
            <a:avLst/>
          </a:prstGeom>
        </p:spPr>
        <p:txBody>
          <a:bodyPr wrap="square">
            <a:spAutoFit/>
          </a:bodyPr>
          <a:lstStyle/>
          <a:p>
            <a:r>
              <a:rPr lang="en-US" sz="3200" b="1" dirty="0"/>
              <a:t>🟢 Conclusion</a:t>
            </a:r>
            <a:endParaRPr lang="en-US" sz="3200" dirty="0"/>
          </a:p>
          <a:p>
            <a:pPr>
              <a:buFont typeface="Arial" panose="020B0604020202020204" pitchFamily="34" charset="0"/>
              <a:buChar char="•"/>
            </a:pPr>
            <a:r>
              <a:rPr lang="en-US" sz="3200" dirty="0"/>
              <a:t>Summarize your main points.</a:t>
            </a:r>
          </a:p>
          <a:p>
            <a:pPr>
              <a:buFont typeface="Arial" panose="020B0604020202020204" pitchFamily="34" charset="0"/>
              <a:buChar char="•"/>
            </a:pPr>
            <a:r>
              <a:rPr lang="en-US" sz="3200" dirty="0"/>
              <a:t>Restate your opinion clearly.</a:t>
            </a:r>
          </a:p>
          <a:p>
            <a:pPr>
              <a:buFont typeface="Arial" panose="020B0604020202020204" pitchFamily="34" charset="0"/>
              <a:buChar char="•"/>
            </a:pPr>
            <a:r>
              <a:rPr lang="en-US" sz="3200" dirty="0"/>
              <a:t>End with a strong closing thought.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5780" r="5780"/>
          <a:stretch>
            <a:fillRect/>
          </a:stretch>
        </p:blipFill>
        <p:spPr>
          <a:xfrm>
            <a:off x="79690" y="914921"/>
            <a:ext cx="8984620" cy="5802282"/>
          </a:xfrm>
          <a:prstGeom prst="rect">
            <a:avLst/>
          </a:prstGeom>
          <a:effectLst>
            <a:softEdge rad="800100"/>
          </a:effectLst>
        </p:spPr>
      </p:pic>
      <p:grpSp>
        <p:nvGrpSpPr>
          <p:cNvPr id="10" name="Group 9"/>
          <p:cNvGrpSpPr/>
          <p:nvPr/>
        </p:nvGrpSpPr>
        <p:grpSpPr>
          <a:xfrm>
            <a:off x="206032" y="247125"/>
            <a:ext cx="7021970" cy="932069"/>
            <a:chOff x="206032" y="892555"/>
            <a:chExt cx="7021970" cy="932069"/>
          </a:xfrm>
        </p:grpSpPr>
        <p:sp>
          <p:nvSpPr>
            <p:cNvPr id="9" name="Parallelogram 8"/>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4" name="Group 3"/>
            <p:cNvGrpSpPr/>
            <p:nvPr/>
          </p:nvGrpSpPr>
          <p:grpSpPr>
            <a:xfrm>
              <a:off x="206032" y="892555"/>
              <a:ext cx="6994868" cy="932069"/>
              <a:chOff x="211931" y="1409352"/>
              <a:chExt cx="6994868" cy="932069"/>
            </a:xfrm>
          </p:grpSpPr>
          <p:sp>
            <p:nvSpPr>
              <p:cNvPr id="5" name="Parallelogram 4"/>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564355" y="1409352"/>
                <a:ext cx="6175720"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What is an opinion essay ?</a:t>
                </a:r>
              </a:p>
            </p:txBody>
          </p:sp>
          <p:sp>
            <p:nvSpPr>
              <p:cNvPr id="7" name="Right Triangle 6"/>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13"/>
          <p:cNvSpPr/>
          <p:nvPr/>
        </p:nvSpPr>
        <p:spPr>
          <a:xfrm>
            <a:off x="1092024" y="1915705"/>
            <a:ext cx="5436066" cy="369332"/>
          </a:xfrm>
          <a:prstGeom prst="rect">
            <a:avLst/>
          </a:prstGeom>
          <a:solidFill>
            <a:schemeClr val="bg1"/>
          </a:solidFill>
          <a:ln w="19050">
            <a:solidFill>
              <a:srgbClr val="673E95"/>
            </a:solidFill>
          </a:ln>
        </p:spPr>
        <p:txBody>
          <a:bodyPr wrap="square">
            <a:spAutoFit/>
          </a:bodyPr>
          <a:lstStyle/>
          <a:p>
            <a:endParaRPr lang="en-GB" dirty="0"/>
          </a:p>
        </p:txBody>
      </p:sp>
      <p:sp>
        <p:nvSpPr>
          <p:cNvPr id="20" name="Rectangle 19"/>
          <p:cNvSpPr/>
          <p:nvPr/>
        </p:nvSpPr>
        <p:spPr>
          <a:xfrm>
            <a:off x="1092024" y="3238130"/>
            <a:ext cx="5436066" cy="1200329"/>
          </a:xfrm>
          <a:prstGeom prst="rect">
            <a:avLst/>
          </a:prstGeom>
          <a:solidFill>
            <a:schemeClr val="bg1"/>
          </a:solidFill>
          <a:ln w="19050">
            <a:solidFill>
              <a:srgbClr val="673E95"/>
            </a:solidFill>
          </a:ln>
        </p:spPr>
        <p:txBody>
          <a:bodyPr wrap="square">
            <a:spAutoFit/>
          </a:bodyPr>
          <a:lstStyle/>
          <a:p>
            <a:r>
              <a:rPr lang="en-US" dirty="0"/>
              <a:t> a formal piece of writing where the author expresses and supports their personal viewpoint on a specific topic, using logical reasoning, evidence, and examples to persuade the reader.</a:t>
            </a:r>
            <a:endParaRPr lang="en-GB"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671" y="2398835"/>
            <a:ext cx="2440875" cy="4830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anim calcmode="lin" valueType="num">
                                      <p:cBhvr>
                                        <p:cTn id="12" dur="1500" fill="hold"/>
                                        <p:tgtEl>
                                          <p:spTgt spid="31"/>
                                        </p:tgtEl>
                                        <p:attrNameLst>
                                          <p:attrName>ppt_x</p:attrName>
                                        </p:attrNameLst>
                                      </p:cBhvr>
                                      <p:tavLst>
                                        <p:tav tm="0">
                                          <p:val>
                                            <p:strVal val="#ppt_x"/>
                                          </p:val>
                                        </p:tav>
                                        <p:tav tm="100000">
                                          <p:val>
                                            <p:strVal val="#ppt_x"/>
                                          </p:val>
                                        </p:tav>
                                      </p:tavLst>
                                    </p:anim>
                                    <p:anim calcmode="lin" valueType="num">
                                      <p:cBhvr>
                                        <p:cTn id="13" dur="15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decel="666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660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0-#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892" y="1146241"/>
            <a:ext cx="8020594" cy="3108543"/>
          </a:xfrm>
          <a:prstGeom prst="rect">
            <a:avLst/>
          </a:prstGeom>
        </p:spPr>
        <p:txBody>
          <a:bodyPr wrap="square">
            <a:spAutoFit/>
          </a:bodyPr>
          <a:lstStyle/>
          <a:p>
            <a:r>
              <a:rPr lang="en-US" sz="2800" b="1" dirty="0"/>
              <a:t>Conclusion</a:t>
            </a:r>
          </a:p>
          <a:p>
            <a:r>
              <a:rPr lang="en-US" sz="2800" dirty="0"/>
              <a:t>In conclusion, school uniforms should be required because they promote equality, reduce distractions, and create a strong school identity. Even though some worry about limiting freedom, the benefits of uniforms clearly outweigh the drawbacks.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709" y="686361"/>
            <a:ext cx="7354388" cy="3970318"/>
          </a:xfrm>
          <a:prstGeom prst="rect">
            <a:avLst/>
          </a:prstGeom>
        </p:spPr>
        <p:txBody>
          <a:bodyPr wrap="square">
            <a:spAutoFit/>
          </a:bodyPr>
          <a:lstStyle/>
          <a:p>
            <a:r>
              <a:rPr lang="en-US" sz="2800" b="1" dirty="0"/>
              <a:t>🔗 Linking Words for the Conclusion</a:t>
            </a:r>
          </a:p>
          <a:p>
            <a:pPr>
              <a:buFont typeface="Arial" panose="020B0604020202020204" pitchFamily="34" charset="0"/>
              <a:buChar char="•"/>
            </a:pPr>
            <a:r>
              <a:rPr lang="en-US" sz="2800" b="1" dirty="0"/>
              <a:t>In conclusion,</a:t>
            </a:r>
            <a:endParaRPr lang="en-US" sz="2800" dirty="0"/>
          </a:p>
          <a:p>
            <a:pPr>
              <a:buFont typeface="Arial" panose="020B0604020202020204" pitchFamily="34" charset="0"/>
              <a:buChar char="•"/>
            </a:pPr>
            <a:r>
              <a:rPr lang="en-US" sz="2800" b="1" dirty="0"/>
              <a:t>To sum up,</a:t>
            </a:r>
            <a:endParaRPr lang="en-US" sz="2800" dirty="0"/>
          </a:p>
          <a:p>
            <a:pPr>
              <a:buFont typeface="Arial" panose="020B0604020202020204" pitchFamily="34" charset="0"/>
              <a:buChar char="•"/>
            </a:pPr>
            <a:r>
              <a:rPr lang="en-US" sz="2800" b="1" dirty="0"/>
              <a:t>In summary,</a:t>
            </a:r>
            <a:endParaRPr lang="en-US" sz="2800" dirty="0"/>
          </a:p>
          <a:p>
            <a:pPr>
              <a:buFont typeface="Arial" panose="020B0604020202020204" pitchFamily="34" charset="0"/>
              <a:buChar char="•"/>
            </a:pPr>
            <a:r>
              <a:rPr lang="en-US" sz="2800" b="1" dirty="0"/>
              <a:t>All in all,</a:t>
            </a:r>
            <a:endParaRPr lang="en-US" sz="2800" dirty="0"/>
          </a:p>
          <a:p>
            <a:pPr>
              <a:buFont typeface="Arial" panose="020B0604020202020204" pitchFamily="34" charset="0"/>
              <a:buChar char="•"/>
            </a:pPr>
            <a:r>
              <a:rPr lang="en-US" sz="2800" b="1" dirty="0"/>
              <a:t>To conclude,</a:t>
            </a:r>
            <a:endParaRPr lang="en-US" sz="2800" dirty="0"/>
          </a:p>
          <a:p>
            <a:pPr>
              <a:buFont typeface="Arial" panose="020B0604020202020204" pitchFamily="34" charset="0"/>
              <a:buChar char="•"/>
            </a:pPr>
            <a:r>
              <a:rPr lang="en-US" sz="2800" b="1" dirty="0"/>
              <a:t>In short,</a:t>
            </a:r>
            <a:endParaRPr lang="en-US" sz="2800" dirty="0"/>
          </a:p>
          <a:p>
            <a:pPr>
              <a:buFont typeface="Arial" panose="020B0604020202020204" pitchFamily="34" charset="0"/>
              <a:buChar char="•"/>
            </a:pPr>
            <a:r>
              <a:rPr lang="en-US" sz="2800" b="1" dirty="0"/>
              <a:t>Overall,</a:t>
            </a:r>
            <a:endParaRPr lang="en-US" sz="2800" dirty="0"/>
          </a:p>
          <a:p>
            <a:pPr>
              <a:buFont typeface="Arial" panose="020B0604020202020204" pitchFamily="34" charset="0"/>
              <a:buChar char="•"/>
            </a:pPr>
            <a:r>
              <a:rPr lang="en-US" sz="2800" b="1" dirty="0"/>
              <a:t>As a result,</a:t>
            </a:r>
            <a:endParaRPr lang="en-US"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3326" y="692331"/>
            <a:ext cx="8151223" cy="4832092"/>
          </a:xfrm>
          <a:prstGeom prst="rect">
            <a:avLst/>
          </a:prstGeom>
        </p:spPr>
        <p:txBody>
          <a:bodyPr wrap="square">
            <a:spAutoFit/>
          </a:bodyPr>
          <a:lstStyle/>
          <a:p>
            <a:r>
              <a:rPr lang="en-US" sz="2800" b="1" dirty="0"/>
              <a:t>📝 Opinion Essay Parts &amp; Feedback</a:t>
            </a:r>
          </a:p>
          <a:p>
            <a:r>
              <a:rPr lang="en-US" sz="2800" dirty="0"/>
              <a:t>In the opinion essay we have:</a:t>
            </a:r>
          </a:p>
          <a:p>
            <a:pPr>
              <a:buFont typeface="Arial" panose="020B0604020202020204" pitchFamily="34" charset="0"/>
              <a:buChar char="•"/>
            </a:pPr>
            <a:r>
              <a:rPr lang="en-US" sz="2800" dirty="0"/>
              <a:t>A </a:t>
            </a:r>
            <a:r>
              <a:rPr lang="en-US" sz="2800" b="1" dirty="0"/>
              <a:t>hook</a:t>
            </a:r>
            <a:r>
              <a:rPr lang="en-US" sz="2800" dirty="0"/>
              <a:t> to catch the reader’s attention.   👍 / 👎</a:t>
            </a:r>
          </a:p>
          <a:p>
            <a:pPr>
              <a:buFont typeface="Arial" panose="020B0604020202020204" pitchFamily="34" charset="0"/>
              <a:buChar char="•"/>
            </a:pPr>
            <a:r>
              <a:rPr lang="en-US" sz="2800" dirty="0"/>
              <a:t>A </a:t>
            </a:r>
            <a:r>
              <a:rPr lang="en-US" sz="2800" b="1" dirty="0"/>
              <a:t>clear thesis statement</a:t>
            </a:r>
            <a:r>
              <a:rPr lang="en-US" sz="2800" dirty="0"/>
              <a:t> that shows your opinion.                                                👍 / 👎</a:t>
            </a:r>
          </a:p>
          <a:p>
            <a:pPr>
              <a:buFont typeface="Arial" panose="020B0604020202020204" pitchFamily="34" charset="0"/>
              <a:buChar char="•"/>
            </a:pPr>
            <a:r>
              <a:rPr lang="en-US" sz="2800" b="1" dirty="0"/>
              <a:t>Three reasons</a:t>
            </a:r>
            <a:r>
              <a:rPr lang="en-US" sz="2800" dirty="0"/>
              <a:t> explained with examples. 👍 / 👎</a:t>
            </a:r>
          </a:p>
          <a:p>
            <a:pPr>
              <a:buFont typeface="Arial" panose="020B0604020202020204" pitchFamily="34" charset="0"/>
              <a:buChar char="•"/>
            </a:pPr>
            <a:r>
              <a:rPr lang="en-US" sz="2800" dirty="0"/>
              <a:t>A </a:t>
            </a:r>
            <a:r>
              <a:rPr lang="en-US" sz="2800" b="1" dirty="0"/>
              <a:t>counterargument</a:t>
            </a:r>
            <a:r>
              <a:rPr lang="en-US" sz="2800" dirty="0"/>
              <a:t> (</a:t>
            </a:r>
            <a:r>
              <a:rPr lang="en-US" sz="2000" dirty="0"/>
              <a:t>the opposite opinion</a:t>
            </a:r>
            <a:r>
              <a:rPr lang="en-US" sz="2800" dirty="0"/>
              <a:t>).     👍 / 👎</a:t>
            </a:r>
          </a:p>
          <a:p>
            <a:pPr>
              <a:buFont typeface="Arial" panose="020B0604020202020204" pitchFamily="34" charset="0"/>
              <a:buChar char="•"/>
            </a:pPr>
            <a:r>
              <a:rPr lang="en-US" sz="2800" dirty="0"/>
              <a:t>A </a:t>
            </a:r>
            <a:r>
              <a:rPr lang="en-US" sz="2800" b="1" dirty="0"/>
              <a:t>refutation</a:t>
            </a:r>
            <a:r>
              <a:rPr lang="en-US" sz="2800" dirty="0"/>
              <a:t> that shows why your opinion is stronger.                                               👍 / 👎</a:t>
            </a:r>
          </a:p>
          <a:p>
            <a:pPr>
              <a:buFont typeface="Arial" panose="020B0604020202020204" pitchFamily="34" charset="0"/>
              <a:buChar char="•"/>
            </a:pPr>
            <a:r>
              <a:rPr lang="en-US" sz="2800" dirty="0"/>
              <a:t>A </a:t>
            </a:r>
            <a:r>
              <a:rPr lang="en-US" sz="2800" b="1" dirty="0"/>
              <a:t>conclusion</a:t>
            </a:r>
            <a:r>
              <a:rPr lang="en-US" sz="2800" dirty="0"/>
              <a:t> that restates your opinion and gives a final thought.                                      👍 /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34" y="4854951"/>
            <a:ext cx="7667897" cy="1258465"/>
          </a:xfrm>
        </p:spPr>
        <p:txBody>
          <a:bodyPr/>
          <a:lstStyle/>
          <a:p>
            <a:r>
              <a:rPr lang="en-US" dirty="0">
                <a:hlinkClick r:id="rId2"/>
              </a:rPr>
              <a:t>https://wordwall.net/resource/13905712/key-phrases-opinion-essay</a:t>
            </a:r>
            <a:endParaRPr lang="en-US" dirty="0"/>
          </a:p>
        </p:txBody>
      </p:sp>
      <p:sp>
        <p:nvSpPr>
          <p:cNvPr id="3" name="Rectangle 2"/>
          <p:cNvSpPr/>
          <p:nvPr/>
        </p:nvSpPr>
        <p:spPr>
          <a:xfrm>
            <a:off x="705393" y="767251"/>
            <a:ext cx="7759337" cy="3785652"/>
          </a:xfrm>
          <a:prstGeom prst="rect">
            <a:avLst/>
          </a:prstGeom>
        </p:spPr>
        <p:txBody>
          <a:bodyPr wrap="square">
            <a:spAutoFit/>
          </a:bodyPr>
          <a:lstStyle/>
          <a:p>
            <a:r>
              <a:rPr lang="en-US" sz="2400" b="1" dirty="0"/>
              <a:t>📝 Instructions – Heads Together Strategy</a:t>
            </a:r>
          </a:p>
          <a:p>
            <a:pPr>
              <a:buFont typeface="+mj-lt"/>
              <a:buAutoNum type="arabicPeriod"/>
            </a:pPr>
            <a:r>
              <a:rPr lang="en-US" sz="2400" b="1" dirty="0"/>
              <a:t>Form groups of 4.</a:t>
            </a:r>
            <a:endParaRPr lang="en-US" sz="2400" dirty="0"/>
          </a:p>
          <a:p>
            <a:pPr>
              <a:buFont typeface="+mj-lt"/>
              <a:buAutoNum type="arabicPeriod"/>
            </a:pPr>
            <a:r>
              <a:rPr lang="en-US" sz="2400" b="1" dirty="0"/>
              <a:t>Put your heads together</a:t>
            </a:r>
            <a:r>
              <a:rPr lang="en-US" sz="2400" dirty="0"/>
              <a:t> and discuss the correct answers as a team.</a:t>
            </a:r>
          </a:p>
          <a:p>
            <a:pPr>
              <a:buFont typeface="+mj-lt"/>
              <a:buAutoNum type="arabicPeriod"/>
            </a:pPr>
            <a:r>
              <a:rPr lang="en-US" sz="2400" dirty="0"/>
              <a:t>On your screen, </a:t>
            </a:r>
            <a:r>
              <a:rPr lang="en-US" sz="2400" b="1" dirty="0"/>
              <a:t>click on the line</a:t>
            </a:r>
            <a:r>
              <a:rPr lang="en-US" sz="2400" dirty="0"/>
              <a:t> and </a:t>
            </a:r>
            <a:r>
              <a:rPr lang="en-US" sz="2400" b="1" dirty="0"/>
              <a:t>drag &amp; drop</a:t>
            </a:r>
            <a:r>
              <a:rPr lang="en-US" sz="2400" dirty="0"/>
              <a:t> the correct answer to the right place.</a:t>
            </a:r>
          </a:p>
          <a:p>
            <a:pPr>
              <a:buFont typeface="+mj-lt"/>
              <a:buAutoNum type="arabicPeriod"/>
            </a:pPr>
            <a:r>
              <a:rPr lang="en-US" sz="2400" dirty="0"/>
              <a:t>Work quickly but carefully — the </a:t>
            </a:r>
            <a:r>
              <a:rPr lang="en-US" sz="2400" b="1" dirty="0"/>
              <a:t>winner is the group that gets all answers correct in the shortest time!</a:t>
            </a:r>
            <a:endParaRPr lang="en-US" sz="2400" dirty="0"/>
          </a:p>
          <a:p>
            <a:pPr>
              <a:buFont typeface="+mj-lt"/>
              <a:buAutoNum type="arabicPeriod"/>
            </a:pPr>
            <a:r>
              <a:rPr lang="en-US" sz="2400" dirty="0"/>
              <a:t>When you finish, raise your hand and say </a:t>
            </a:r>
            <a:r>
              <a:rPr lang="en-US" sz="2400" b="1" dirty="0"/>
              <a:t>“Done!”</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744583" y="5525589"/>
            <a:ext cx="7315199" cy="809897"/>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44583" y="2116183"/>
            <a:ext cx="7654834" cy="32134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Students 2+3 : Read the first part and fill in the blanks with the suitable missing word.  </a:t>
            </a:r>
          </a:p>
          <a:p>
            <a:endParaRPr lang="en-US" sz="2400" b="1" dirty="0">
              <a:solidFill>
                <a:schemeClr val="tx1"/>
              </a:solidFill>
            </a:endParaRPr>
          </a:p>
          <a:p>
            <a:r>
              <a:rPr lang="en-US" sz="2400" b="1" dirty="0">
                <a:solidFill>
                  <a:schemeClr val="tx1"/>
                </a:solidFill>
              </a:rPr>
              <a:t>Students 1+4 : Read the first part and fill in the blanks with the suitable missing word.  </a:t>
            </a:r>
          </a:p>
          <a:p>
            <a:endParaRPr lang="en-US" sz="2400" b="1" dirty="0">
              <a:solidFill>
                <a:schemeClr val="tx1"/>
              </a:solidFill>
            </a:endParaRPr>
          </a:p>
          <a:p>
            <a:r>
              <a:rPr lang="en-US" sz="2400" b="1" dirty="0">
                <a:solidFill>
                  <a:schemeClr val="tx1"/>
                </a:solidFill>
              </a:rPr>
              <a:t>Switch your phones/ papers and check for your colleagues. </a:t>
            </a:r>
          </a:p>
          <a:p>
            <a:endParaRPr lang="en-US" dirty="0">
              <a:solidFill>
                <a:schemeClr val="tx1"/>
              </a:solidFill>
            </a:endParaRPr>
          </a:p>
        </p:txBody>
      </p:sp>
      <p:sp>
        <p:nvSpPr>
          <p:cNvPr id="4" name="Rectangle 3"/>
          <p:cNvSpPr/>
          <p:nvPr/>
        </p:nvSpPr>
        <p:spPr>
          <a:xfrm>
            <a:off x="836023" y="744583"/>
            <a:ext cx="4271554" cy="116259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Differentiation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6032" y="247125"/>
            <a:ext cx="2788838" cy="932069"/>
            <a:chOff x="206032" y="892555"/>
            <a:chExt cx="2788838" cy="932069"/>
          </a:xfrm>
        </p:grpSpPr>
        <p:sp>
          <p:nvSpPr>
            <p:cNvPr id="14" name="Parallelogram 13"/>
            <p:cNvSpPr/>
            <p:nvPr/>
          </p:nvSpPr>
          <p:spPr>
            <a:xfrm>
              <a:off x="425669" y="1069293"/>
              <a:ext cx="2569201"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p:cNvGrpSpPr/>
            <p:nvPr/>
          </p:nvGrpSpPr>
          <p:grpSpPr>
            <a:xfrm>
              <a:off x="206032" y="892555"/>
              <a:ext cx="2755282" cy="932069"/>
              <a:chOff x="211931" y="1409352"/>
              <a:chExt cx="2755282" cy="932069"/>
            </a:xfrm>
          </p:grpSpPr>
          <p:sp>
            <p:nvSpPr>
              <p:cNvPr id="16" name="Parallelogram 15"/>
              <p:cNvSpPr/>
              <p:nvPr/>
            </p:nvSpPr>
            <p:spPr>
              <a:xfrm>
                <a:off x="227272" y="1409352"/>
                <a:ext cx="2739941"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335756" y="1409352"/>
                <a:ext cx="245528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a:t>
                </a:r>
              </a:p>
            </p:txBody>
          </p:sp>
          <p:sp>
            <p:nvSpPr>
              <p:cNvPr id="18" name="Right Triangle 17"/>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 name="Group 6"/>
          <p:cNvGrpSpPr/>
          <p:nvPr/>
        </p:nvGrpSpPr>
        <p:grpSpPr>
          <a:xfrm>
            <a:off x="944590" y="1148707"/>
            <a:ext cx="6422861" cy="5121464"/>
            <a:chOff x="944590" y="1148707"/>
            <a:chExt cx="7254820" cy="1024558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90" y="1148707"/>
              <a:ext cx="7254820" cy="10245582"/>
            </a:xfrm>
            <a:prstGeom prst="rect">
              <a:avLst/>
            </a:prstGeom>
          </p:spPr>
        </p:pic>
        <p:sp>
          <p:nvSpPr>
            <p:cNvPr id="6" name="Rectangle 5"/>
            <p:cNvSpPr/>
            <p:nvPr/>
          </p:nvSpPr>
          <p:spPr>
            <a:xfrm>
              <a:off x="1272959" y="1255394"/>
              <a:ext cx="6670891" cy="461665"/>
            </a:xfrm>
            <a:prstGeom prst="rect">
              <a:avLst/>
            </a:prstGeom>
          </p:spPr>
          <p:txBody>
            <a:bodyPr wrap="square">
              <a:spAutoFit/>
            </a:bodyPr>
            <a:lstStyle/>
            <a:p>
              <a:pPr algn="ctr"/>
              <a:endParaRPr lang="en-GB" sz="2400" dirty="0"/>
            </a:p>
          </p:txBody>
        </p:sp>
      </p:grpSp>
      <p:sp>
        <p:nvSpPr>
          <p:cNvPr id="2" name="Rectangle 1"/>
          <p:cNvSpPr/>
          <p:nvPr/>
        </p:nvSpPr>
        <p:spPr>
          <a:xfrm>
            <a:off x="1064320" y="1179194"/>
            <a:ext cx="6076878" cy="5078313"/>
          </a:xfrm>
          <a:prstGeom prst="rect">
            <a:avLst/>
          </a:prstGeom>
        </p:spPr>
        <p:txBody>
          <a:bodyPr wrap="square">
            <a:spAutoFit/>
          </a:bodyPr>
          <a:lstStyle/>
          <a:p>
            <a:r>
              <a:rPr lang="en-US" b="1" dirty="0"/>
              <a:t>Should Students Be Banned from Using Their Phones at School?</a:t>
            </a:r>
            <a:endParaRPr lang="en-US" dirty="0"/>
          </a:p>
          <a:p>
            <a:r>
              <a:rPr lang="en-US" dirty="0"/>
              <a:t>Imagine sitting in class, ready to learn, while the student next to you is busy scrolling through social media instead of paying attention. In my opinion, students should be banned from using their phones at school because phones cause distractions, affect social interaction, and increase the risk of cheating.</a:t>
            </a:r>
          </a:p>
          <a:p>
            <a:r>
              <a:rPr lang="en-US" dirty="0"/>
              <a:t>Phones are one of the main sources of distraction in the classroom. Instead of listening to the teacher, many students check messages or play games. This not only lowers their own performance but also disrupts others around them. Banning phones also helps students focus on face-to-face communication. When phones are constantly used, students tend to talk less with their classmates and teachers. Without phones, they can build stronger relationships and improve their social skills.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6032" y="247125"/>
            <a:ext cx="4927456" cy="932069"/>
            <a:chOff x="206032" y="892555"/>
            <a:chExt cx="4927456" cy="932069"/>
          </a:xfrm>
        </p:grpSpPr>
        <p:sp>
          <p:nvSpPr>
            <p:cNvPr id="14" name="Parallelogram 13"/>
            <p:cNvSpPr/>
            <p:nvPr/>
          </p:nvSpPr>
          <p:spPr>
            <a:xfrm>
              <a:off x="400501" y="1069293"/>
              <a:ext cx="4732987"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p:cNvGrpSpPr/>
            <p:nvPr/>
          </p:nvGrpSpPr>
          <p:grpSpPr>
            <a:xfrm>
              <a:off x="206032" y="892555"/>
              <a:ext cx="4886085" cy="932069"/>
              <a:chOff x="211931" y="1409352"/>
              <a:chExt cx="4886085" cy="932069"/>
            </a:xfrm>
          </p:grpSpPr>
          <p:sp>
            <p:nvSpPr>
              <p:cNvPr id="16" name="Parallelogram 15"/>
              <p:cNvSpPr/>
              <p:nvPr/>
            </p:nvSpPr>
            <p:spPr>
              <a:xfrm>
                <a:off x="227272" y="1409352"/>
                <a:ext cx="4870744"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335756" y="1409352"/>
                <a:ext cx="4586092"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 Continued</a:t>
                </a:r>
              </a:p>
            </p:txBody>
          </p:sp>
          <p:sp>
            <p:nvSpPr>
              <p:cNvPr id="18" name="Right Triangle 17"/>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20" y="1002938"/>
            <a:ext cx="7254820" cy="10245582"/>
          </a:xfrm>
          <a:prstGeom prst="rect">
            <a:avLst/>
          </a:prstGeom>
        </p:spPr>
      </p:pic>
      <p:sp>
        <p:nvSpPr>
          <p:cNvPr id="2" name="Rectangle 1"/>
          <p:cNvSpPr/>
          <p:nvPr/>
        </p:nvSpPr>
        <p:spPr>
          <a:xfrm>
            <a:off x="976611" y="1324414"/>
            <a:ext cx="6207960" cy="4524315"/>
          </a:xfrm>
          <a:prstGeom prst="rect">
            <a:avLst/>
          </a:prstGeom>
        </p:spPr>
        <p:txBody>
          <a:bodyPr wrap="square">
            <a:spAutoFit/>
          </a:bodyPr>
          <a:lstStyle/>
          <a:p>
            <a:r>
              <a:rPr lang="en-US" dirty="0"/>
              <a:t>Moreover, phones make it easier for students to cheat during exams or copy homework answers. If phones are banned, it becomes harder for students to rely on unfair methods, which encourages honesty and hard work. Some people argue that phones should be allowed because they can be useful for research or emergencies. However, schools already provide computers, libraries, and staff to help students with learning. In emergencies, teachers and administrators can handle communication with parents. Therefore, the disadvantages of phones at school outweigh the benefits.</a:t>
            </a:r>
          </a:p>
          <a:p>
            <a:r>
              <a:rPr lang="en-US" dirty="0"/>
              <a:t>In conclusion, students should not be allowed to use their phones at school because they cause distractions, reduce real social interaction, and encourage cheating. Banning phones helps create a focused, fair, and healthy learning environment.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69" y="1694776"/>
            <a:ext cx="8409062" cy="5309654"/>
          </a:xfrm>
          <a:prstGeom prst="rect">
            <a:avLst/>
          </a:prstGeom>
          <a:effectLst>
            <a:softEdge rad="800100"/>
          </a:effectLst>
        </p:spPr>
      </p:pic>
      <p:sp>
        <p:nvSpPr>
          <p:cNvPr id="14" name="Rectangle 13">
            <a:hlinkClick r:id="rId3"/>
          </p:cNvPr>
          <p:cNvSpPr/>
          <p:nvPr/>
        </p:nvSpPr>
        <p:spPr>
          <a:xfrm>
            <a:off x="792398" y="5665079"/>
            <a:ext cx="6435604" cy="369332"/>
          </a:xfrm>
          <a:prstGeom prst="rect">
            <a:avLst/>
          </a:prstGeom>
          <a:solidFill>
            <a:schemeClr val="bg1"/>
          </a:solidFill>
          <a:ln w="19050">
            <a:solidFill>
              <a:srgbClr val="673E95"/>
            </a:solidFill>
          </a:ln>
        </p:spPr>
        <p:txBody>
          <a:bodyPr wrap="square">
            <a:spAutoFit/>
          </a:bodyPr>
          <a:lstStyle/>
          <a:p>
            <a:pPr marL="285750" indent="-285750" fontAlgn="base">
              <a:buFont typeface="Arial" panose="020B0604020202020204" pitchFamily="34" charset="0"/>
              <a:buChar char="•"/>
            </a:pPr>
            <a:endParaRPr lang="en-GB" dirty="0"/>
          </a:p>
        </p:txBody>
      </p:sp>
      <p:grpSp>
        <p:nvGrpSpPr>
          <p:cNvPr id="11" name="Group 10"/>
          <p:cNvGrpSpPr/>
          <p:nvPr/>
        </p:nvGrpSpPr>
        <p:grpSpPr>
          <a:xfrm>
            <a:off x="206032" y="247125"/>
            <a:ext cx="7021970" cy="932069"/>
            <a:chOff x="206032" y="892555"/>
            <a:chExt cx="7021970" cy="932069"/>
          </a:xfrm>
        </p:grpSpPr>
        <p:sp>
          <p:nvSpPr>
            <p:cNvPr id="12" name="Parallelogram 11"/>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3" name="Group 12"/>
            <p:cNvGrpSpPr/>
            <p:nvPr/>
          </p:nvGrpSpPr>
          <p:grpSpPr>
            <a:xfrm>
              <a:off x="206032" y="892555"/>
              <a:ext cx="6994868" cy="932069"/>
              <a:chOff x="211931" y="1409352"/>
              <a:chExt cx="6994868" cy="932069"/>
            </a:xfrm>
          </p:grpSpPr>
          <p:sp>
            <p:nvSpPr>
              <p:cNvPr id="16" name="Parallelogram 15"/>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352447" y="1409352"/>
                <a:ext cx="6599536"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Warming Up</a:t>
                </a:r>
              </a:p>
            </p:txBody>
          </p:sp>
          <p:sp>
            <p:nvSpPr>
              <p:cNvPr id="19" name="Right Triangle 18"/>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149" y="4273785"/>
            <a:ext cx="3716514" cy="3823576"/>
          </a:xfrm>
          <a:prstGeom prst="rect">
            <a:avLst/>
          </a:prstGeom>
        </p:spPr>
      </p:pic>
      <p:sp>
        <p:nvSpPr>
          <p:cNvPr id="3" name="Rectangle 2"/>
          <p:cNvSpPr/>
          <p:nvPr/>
        </p:nvSpPr>
        <p:spPr>
          <a:xfrm>
            <a:off x="569472" y="1010547"/>
            <a:ext cx="6915545" cy="684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Listen to the audio then choose the correct answers.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250" fill="hold"/>
                                        <p:tgtEl>
                                          <p:spTgt spid="21"/>
                                        </p:tgtEl>
                                        <p:attrNameLst>
                                          <p:attrName>ppt_x</p:attrName>
                                        </p:attrNameLst>
                                      </p:cBhvr>
                                      <p:tavLst>
                                        <p:tav tm="0">
                                          <p:val>
                                            <p:strVal val="1+#ppt_w/2"/>
                                          </p:val>
                                        </p:tav>
                                        <p:tav tm="100000">
                                          <p:val>
                                            <p:strVal val="#ppt_x"/>
                                          </p:val>
                                        </p:tav>
                                      </p:tavLst>
                                    </p:anim>
                                    <p:anim calcmode="lin" valueType="num">
                                      <p:cBhvr additive="base">
                                        <p:cTn id="13" dur="125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66600" fill="hold" grpId="0" nodeType="afterEffect">
                                  <p:stCondLst>
                                    <p:cond delay="0"/>
                                  </p:stCondLst>
                                  <p:childTnLst>
                                    <p:set>
                                      <p:cBhvr>
                                        <p:cTn id="16" dur="1" fill="hold">
                                          <p:stCondLst>
                                            <p:cond delay="0"/>
                                          </p:stCondLst>
                                        </p:cTn>
                                        <p:tgtEl>
                                          <p:spTgt spid="14">
                                            <p:bg/>
                                          </p:spTgt>
                                        </p:tgtEl>
                                        <p:attrNameLst>
                                          <p:attrName>style.visibility</p:attrName>
                                        </p:attrNameLst>
                                      </p:cBhvr>
                                      <p:to>
                                        <p:strVal val="visible"/>
                                      </p:to>
                                    </p:set>
                                    <p:anim calcmode="lin" valueType="num">
                                      <p:cBhvr additive="base">
                                        <p:cTn id="17"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8"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nodePh="1">
                                  <p:stCondLst>
                                    <p:cond delay="0"/>
                                  </p:stCondLst>
                                  <p:endCondLst>
                                    <p:cond evt="begin" delay="0">
                                      <p:tn val="21"/>
                                    </p:cond>
                                  </p:end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left)">
                                      <p:cBhvr>
                                        <p:cTn id="2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777" y="560634"/>
            <a:ext cx="487271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Critical Thinking </a:t>
            </a:r>
          </a:p>
        </p:txBody>
      </p:sp>
      <p:sp>
        <p:nvSpPr>
          <p:cNvPr id="3" name="Rectangle 2"/>
          <p:cNvSpPr/>
          <p:nvPr/>
        </p:nvSpPr>
        <p:spPr>
          <a:xfrm>
            <a:off x="2481943" y="1210904"/>
            <a:ext cx="6100353" cy="11273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What is the difference between an opinion based on evidence and an opinion based only on personal feelings? Which one is more convincing, and why?</a:t>
            </a:r>
          </a:p>
        </p:txBody>
      </p:sp>
      <p:sp>
        <p:nvSpPr>
          <p:cNvPr id="4" name="Rectangle 3"/>
          <p:cNvSpPr/>
          <p:nvPr/>
        </p:nvSpPr>
        <p:spPr>
          <a:xfrm>
            <a:off x="2481943" y="2508069"/>
            <a:ext cx="6061165" cy="1293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What is the difference between an opinion based on evidence and an opinion based only on personal feelings? Which one is more convincing, and why?</a:t>
            </a:r>
          </a:p>
        </p:txBody>
      </p:sp>
      <p:sp>
        <p:nvSpPr>
          <p:cNvPr id="5" name="Rectangle 4"/>
          <p:cNvSpPr/>
          <p:nvPr/>
        </p:nvSpPr>
        <p:spPr>
          <a:xfrm>
            <a:off x="2481943" y="3984171"/>
            <a:ext cx="6074228" cy="1201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If people didn’t know how to write opinion essays, what impact could that have on communication, decision-making, or even leadership?</a:t>
            </a:r>
          </a:p>
        </p:txBody>
      </p:sp>
      <p:sp>
        <p:nvSpPr>
          <p:cNvPr id="6" name="Rectangle 5"/>
          <p:cNvSpPr/>
          <p:nvPr/>
        </p:nvSpPr>
        <p:spPr>
          <a:xfrm>
            <a:off x="2481943" y="5368833"/>
            <a:ext cx="6100353" cy="12279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Some people believe everyone has a right to an opinion, but not all opinions are equally valuable. Do you agree? Why or why not?</a:t>
            </a:r>
          </a:p>
        </p:txBody>
      </p:sp>
      <p:sp>
        <p:nvSpPr>
          <p:cNvPr id="7" name="Oval 6"/>
          <p:cNvSpPr/>
          <p:nvPr/>
        </p:nvSpPr>
        <p:spPr>
          <a:xfrm>
            <a:off x="692330" y="1206965"/>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a:t>
            </a:r>
          </a:p>
        </p:txBody>
      </p:sp>
      <p:sp>
        <p:nvSpPr>
          <p:cNvPr id="8" name="Oval 7"/>
          <p:cNvSpPr/>
          <p:nvPr/>
        </p:nvSpPr>
        <p:spPr>
          <a:xfrm>
            <a:off x="692330" y="5368834"/>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4</a:t>
            </a:r>
          </a:p>
        </p:txBody>
      </p:sp>
      <p:sp>
        <p:nvSpPr>
          <p:cNvPr id="9" name="Oval 8"/>
          <p:cNvSpPr/>
          <p:nvPr/>
        </p:nvSpPr>
        <p:spPr>
          <a:xfrm>
            <a:off x="633546" y="3984171"/>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3</a:t>
            </a:r>
          </a:p>
        </p:txBody>
      </p:sp>
      <p:sp>
        <p:nvSpPr>
          <p:cNvPr id="10" name="Oval 9"/>
          <p:cNvSpPr/>
          <p:nvPr/>
        </p:nvSpPr>
        <p:spPr>
          <a:xfrm>
            <a:off x="659672" y="2599508"/>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2</a:t>
            </a:r>
          </a:p>
        </p:txBody>
      </p:sp>
      <p:pic>
        <p:nvPicPr>
          <p:cNvPr id="11" name="Picture 10"/>
          <p:cNvPicPr/>
          <p:nvPr/>
        </p:nvPicPr>
        <p:blipFill>
          <a:blip r:embed="rId2"/>
          <a:stretch>
            <a:fillRect/>
          </a:stretch>
        </p:blipFill>
        <p:spPr>
          <a:xfrm>
            <a:off x="7109460" y="120015"/>
            <a:ext cx="1647190" cy="1087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t="8542" b="42532"/>
          <a:stretch>
            <a:fillRect/>
          </a:stretch>
        </p:blipFill>
        <p:spPr>
          <a:xfrm>
            <a:off x="508333" y="932069"/>
            <a:ext cx="8207374" cy="5678806"/>
          </a:xfrm>
          <a:prstGeom prst="rect">
            <a:avLst/>
          </a:prstGeom>
          <a:effectLst>
            <a:softEdge rad="228600"/>
          </a:effectLst>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81806" y="3255946"/>
            <a:ext cx="2032208" cy="4036615"/>
          </a:xfrm>
          <a:prstGeom prst="rect">
            <a:avLst/>
          </a:prstGeom>
        </p:spPr>
      </p:pic>
      <p:grpSp>
        <p:nvGrpSpPr>
          <p:cNvPr id="15" name="Group 14"/>
          <p:cNvGrpSpPr/>
          <p:nvPr/>
        </p:nvGrpSpPr>
        <p:grpSpPr>
          <a:xfrm>
            <a:off x="206032" y="247125"/>
            <a:ext cx="7021970" cy="932069"/>
            <a:chOff x="206032" y="892555"/>
            <a:chExt cx="7021970" cy="932069"/>
          </a:xfrm>
        </p:grpSpPr>
        <p:sp>
          <p:nvSpPr>
            <p:cNvPr id="16" name="Parallelogram 15"/>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p>
          </p:txBody>
        </p:sp>
        <p:grpSp>
          <p:nvGrpSpPr>
            <p:cNvPr id="17" name="Group 16"/>
            <p:cNvGrpSpPr/>
            <p:nvPr/>
          </p:nvGrpSpPr>
          <p:grpSpPr>
            <a:xfrm>
              <a:off x="206032" y="892555"/>
              <a:ext cx="6994868" cy="932069"/>
              <a:chOff x="211931" y="1409352"/>
              <a:chExt cx="6994868" cy="932069"/>
            </a:xfrm>
          </p:grpSpPr>
          <p:sp>
            <p:nvSpPr>
              <p:cNvPr id="18" name="Parallelogram 17"/>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Right Triangle 20"/>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250" fill="hold"/>
                                        <p:tgtEl>
                                          <p:spTgt spid="28"/>
                                        </p:tgtEl>
                                        <p:attrNameLst>
                                          <p:attrName>ppt_x</p:attrName>
                                        </p:attrNameLst>
                                      </p:cBhvr>
                                      <p:tavLst>
                                        <p:tav tm="0">
                                          <p:val>
                                            <p:strVal val="1+#ppt_w/2"/>
                                          </p:val>
                                        </p:tav>
                                        <p:tav tm="100000">
                                          <p:val>
                                            <p:strVal val="#ppt_x"/>
                                          </p:val>
                                        </p:tav>
                                      </p:tavLst>
                                    </p:anim>
                                    <p:anim calcmode="lin" valueType="num">
                                      <p:cBhvr additive="base">
                                        <p:cTn id="13"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1203684"/>
            <a:ext cx="7876902" cy="4031873"/>
          </a:xfrm>
          <a:prstGeom prst="rect">
            <a:avLst/>
          </a:prstGeom>
        </p:spPr>
        <p:txBody>
          <a:bodyPr wrap="square">
            <a:spAutoFit/>
          </a:bodyPr>
          <a:lstStyle/>
          <a:p>
            <a:r>
              <a:rPr lang="en-US" sz="3200" b="1" dirty="0"/>
              <a:t>📝 Pre-Assessment: Opinion Essay</a:t>
            </a:r>
          </a:p>
          <a:p>
            <a:r>
              <a:rPr lang="en-US" sz="3200" b="1" dirty="0"/>
              <a:t>1.</a:t>
            </a:r>
            <a:r>
              <a:rPr lang="en-US" sz="3200" dirty="0"/>
              <a:t> </a:t>
            </a:r>
            <a:r>
              <a:rPr lang="en-US" sz="3200" b="1" dirty="0">
                <a:solidFill>
                  <a:schemeClr val="accent4">
                    <a:lumMod val="50000"/>
                  </a:schemeClr>
                </a:solidFill>
              </a:rPr>
              <a:t>What is the main purpose of an opinion essay?</a:t>
            </a:r>
            <a:br>
              <a:rPr lang="en-US" sz="3200" dirty="0"/>
            </a:br>
            <a:r>
              <a:rPr lang="en-US" sz="3200" dirty="0"/>
              <a:t>A) To tell a story</a:t>
            </a:r>
            <a:br>
              <a:rPr lang="en-US" sz="3200" dirty="0"/>
            </a:br>
            <a:r>
              <a:rPr lang="en-US" sz="3200" dirty="0"/>
              <a:t>B) To describe a person or place</a:t>
            </a:r>
            <a:br>
              <a:rPr lang="en-US" sz="3200" dirty="0"/>
            </a:br>
            <a:r>
              <a:rPr lang="en-US" sz="3200" dirty="0"/>
              <a:t>C) To express your viewpoint and support it with reasons</a:t>
            </a:r>
            <a:br>
              <a:rPr lang="en-US" sz="3200" dirty="0"/>
            </a:br>
            <a:r>
              <a:rPr lang="en-US" sz="3200" dirty="0"/>
              <a:t>D) To list facts without explanation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646" y="871921"/>
            <a:ext cx="7889965" cy="3539430"/>
          </a:xfrm>
          <a:prstGeom prst="rect">
            <a:avLst/>
          </a:prstGeom>
        </p:spPr>
        <p:txBody>
          <a:bodyPr wrap="square">
            <a:spAutoFit/>
          </a:bodyPr>
          <a:lstStyle/>
          <a:p>
            <a:r>
              <a:rPr lang="en-US" sz="3200" b="1" dirty="0"/>
              <a:t>2.</a:t>
            </a:r>
            <a:r>
              <a:rPr lang="en-US" sz="3200" dirty="0"/>
              <a:t> </a:t>
            </a:r>
            <a:r>
              <a:rPr lang="en-US" sz="3200" b="1" dirty="0">
                <a:solidFill>
                  <a:schemeClr val="accent4">
                    <a:lumMod val="50000"/>
                  </a:schemeClr>
                </a:solidFill>
              </a:rPr>
              <a:t>Which of the following sentences is an example of an </a:t>
            </a:r>
            <a:r>
              <a:rPr lang="en-US" sz="3200" b="1" i="1" dirty="0">
                <a:solidFill>
                  <a:schemeClr val="accent4">
                    <a:lumMod val="50000"/>
                  </a:schemeClr>
                </a:solidFill>
              </a:rPr>
              <a:t>opinion</a:t>
            </a:r>
            <a:r>
              <a:rPr lang="en-US" sz="3200" b="1" dirty="0">
                <a:solidFill>
                  <a:schemeClr val="accent4">
                    <a:lumMod val="50000"/>
                  </a:schemeClr>
                </a:solidFill>
              </a:rPr>
              <a:t>?</a:t>
            </a:r>
            <a:br>
              <a:rPr lang="en-US" sz="3200" dirty="0"/>
            </a:br>
            <a:r>
              <a:rPr lang="en-US" sz="3200" dirty="0"/>
              <a:t>A) Water freezes at 0°C.</a:t>
            </a:r>
            <a:br>
              <a:rPr lang="en-US" sz="3200" dirty="0"/>
            </a:br>
            <a:r>
              <a:rPr lang="en-US" sz="3200" dirty="0"/>
              <a:t>B) Many people think reading books is more enjoyable than watching movies.</a:t>
            </a:r>
            <a:br>
              <a:rPr lang="en-US" sz="3200" dirty="0"/>
            </a:br>
            <a:r>
              <a:rPr lang="en-US" sz="3200" dirty="0"/>
              <a:t>C) The sun rises in the east.</a:t>
            </a:r>
            <a:br>
              <a:rPr lang="en-US" sz="3200" dirty="0"/>
            </a:br>
            <a:r>
              <a:rPr lang="en-US" sz="3200" dirty="0"/>
              <a:t>D) Oxygen is necessary for breathing.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879790"/>
            <a:ext cx="7929154" cy="3416320"/>
          </a:xfrm>
          <a:prstGeom prst="rect">
            <a:avLst/>
          </a:prstGeom>
        </p:spPr>
        <p:txBody>
          <a:bodyPr wrap="square">
            <a:spAutoFit/>
          </a:bodyPr>
          <a:lstStyle/>
          <a:p>
            <a:r>
              <a:rPr lang="en-US" sz="3600" b="1" dirty="0">
                <a:solidFill>
                  <a:schemeClr val="accent4">
                    <a:lumMod val="50000"/>
                  </a:schemeClr>
                </a:solidFill>
              </a:rPr>
              <a:t>3. What should an opinion essay include to make it convincing?</a:t>
            </a:r>
            <a:br>
              <a:rPr lang="en-US" sz="3600" dirty="0"/>
            </a:br>
            <a:r>
              <a:rPr lang="en-US" sz="3600" dirty="0"/>
              <a:t>A) Only personal feelings</a:t>
            </a:r>
            <a:br>
              <a:rPr lang="en-US" sz="3600" dirty="0"/>
            </a:br>
            <a:r>
              <a:rPr lang="en-US" sz="3600" dirty="0"/>
              <a:t>B) Reasons and supporting examples</a:t>
            </a:r>
            <a:br>
              <a:rPr lang="en-US" sz="3600" dirty="0"/>
            </a:br>
            <a:r>
              <a:rPr lang="en-US" sz="3600" dirty="0"/>
              <a:t>C) Only long sentences</a:t>
            </a:r>
            <a:br>
              <a:rPr lang="en-US" sz="3600" dirty="0"/>
            </a:br>
            <a:r>
              <a:rPr lang="en-US" sz="3600" dirty="0"/>
              <a:t>D) Questions without answers</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TotalTime>
  <Words>1901</Words>
  <Application>Microsoft Office PowerPoint</Application>
  <PresentationFormat>On-screen Show (4:3)</PresentationFormat>
  <Paragraphs>157</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Times New Roman</vt:lpstr>
      <vt:lpstr>Twinkl Sb</vt:lpstr>
      <vt:lpstr>Twinkl</vt:lpstr>
      <vt:lpstr>Arial</vt:lpstr>
      <vt:lpstr>Calibri</vt:lpstr>
      <vt:lpstr>Office Theme</vt:lpstr>
      <vt:lpstr>PowerPoint Presentation</vt:lpstr>
      <vt:lpstr>Lesson’s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off – Touch down </vt:lpstr>
      <vt:lpstr>PowerPoint Presentation</vt:lpstr>
      <vt:lpstr>PRE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https://wordwall.net/resource/13905712/key-phrases-opinion-essay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GTR1</cp:lastModifiedBy>
  <cp:revision>108</cp:revision>
  <dcterms:created xsi:type="dcterms:W3CDTF">2020-12-11T09:44:00Z</dcterms:created>
  <dcterms:modified xsi:type="dcterms:W3CDTF">2025-10-23T05:19:44Z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102F340D3B6B487DB75C6E56CC442DAA_12</vt:lpwstr>
  </property>
  <property fmtid="{D5CDD505-2E9C-101B-9397-08002B2CF9AE}" pid="3" name="KSOProductBuildVer">
    <vt:lpwstr>1033-12.2.0.23131</vt:lpwstr>
  </property>
</Properties>
</file>