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5" r:id="rId3"/>
    <p:sldId id="400" r:id="rId4"/>
    <p:sldId id="406" r:id="rId5"/>
    <p:sldId id="450" r:id="rId6"/>
    <p:sldId id="438" r:id="rId7"/>
    <p:sldId id="440" r:id="rId8"/>
    <p:sldId id="411" r:id="rId9"/>
    <p:sldId id="442" r:id="rId10"/>
    <p:sldId id="441" r:id="rId11"/>
    <p:sldId id="444" r:id="rId12"/>
    <p:sldId id="403" r:id="rId13"/>
    <p:sldId id="443" r:id="rId14"/>
    <p:sldId id="445" r:id="rId15"/>
    <p:sldId id="446" r:id="rId16"/>
    <p:sldId id="277" r:id="rId17"/>
    <p:sldId id="44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DA1DB"/>
    <a:srgbClr val="F5A1C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471" autoAdjust="0"/>
    <p:restoredTop sz="94660"/>
  </p:normalViewPr>
  <p:slideViewPr>
    <p:cSldViewPr snapToGrid="0">
      <p:cViewPr varScale="1">
        <p:scale>
          <a:sx n="50" d="100"/>
          <a:sy n="50" d="100"/>
        </p:scale>
        <p:origin x="-1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5D8DE3-6CB2-410D-B309-3E6C5436F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CBD2-7586-4240-B3D1-DA250A98F919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70AE5-9D72-4B7D-B0B5-BB731AFA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C12DFA-7802-4074-81BE-AA245E42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659E5-2250-40E1-9371-26B1121E4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3519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504363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7805" y="2506348"/>
            <a:ext cx="8214522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dirty="0">
                <a:cs typeface="GE SS Text Bold"/>
              </a:rPr>
              <a:t>الوحدة : شهداءُ بلادي</a:t>
            </a:r>
            <a:r>
              <a:rPr lang="ar-JO" sz="3600" dirty="0">
                <a:cs typeface="GE SS Text Bold"/>
              </a:rPr>
              <a:t>.</a:t>
            </a:r>
            <a:endParaRPr lang="ar-SA" sz="3600" dirty="0">
              <a:cs typeface="GE SS Text Bold"/>
            </a:endParaRPr>
          </a:p>
          <a:p>
            <a:pPr algn="r" rtl="1">
              <a:lnSpc>
                <a:spcPct val="150000"/>
              </a:lnSpc>
            </a:pPr>
            <a:r>
              <a:rPr lang="ar-SA" sz="3600" dirty="0">
                <a:cs typeface="GE SS Text Bold"/>
              </a:rPr>
              <a:t>الدرس :  حينَ تُحلِّق النُّسور.</a:t>
            </a:r>
            <a:endParaRPr lang="ar-JO" sz="3600" dirty="0">
              <a:cs typeface="GE SS Text Bold"/>
            </a:endParaRPr>
          </a:p>
          <a:p>
            <a:pPr algn="r" rtl="1">
              <a:lnSpc>
                <a:spcPct val="150000"/>
              </a:lnSpc>
            </a:pPr>
            <a:r>
              <a:rPr lang="ar-SA" sz="3600" dirty="0">
                <a:cs typeface="GE SS Text Bold"/>
              </a:rPr>
              <a:t>المبحث :  </a:t>
            </a:r>
            <a:r>
              <a:rPr lang="ar-JO" sz="3600" dirty="0">
                <a:cs typeface="GE SS Text Bold"/>
              </a:rPr>
              <a:t>اللّغة العربيّة</a:t>
            </a:r>
            <a:endParaRPr lang="ar-SA" sz="3600" dirty="0">
              <a:cs typeface="GE SS Text Bold"/>
            </a:endParaRPr>
          </a:p>
          <a:p>
            <a:pPr algn="r" rtl="1">
              <a:lnSpc>
                <a:spcPct val="150000"/>
              </a:lnSpc>
            </a:pPr>
            <a:r>
              <a:rPr lang="ar-SA" sz="3600" dirty="0">
                <a:cs typeface="GE SS Text Bold"/>
              </a:rPr>
              <a:t>الصف :  </a:t>
            </a:r>
            <a:r>
              <a:rPr lang="ar-JO" sz="3600" dirty="0">
                <a:cs typeface="GE SS Text Bold"/>
              </a:rPr>
              <a:t>الخامس</a:t>
            </a:r>
          </a:p>
          <a:p>
            <a:endParaRPr lang="ar-JO" sz="1400" dirty="0">
              <a:cs typeface="GE SS Text Bold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504362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التقديم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3604269" y="626551"/>
            <a:ext cx="243776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شهداء بلادي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468880" y="61848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حين تحلّق النّسور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83" y="1765693"/>
            <a:ext cx="7592485" cy="33591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72050" y="3238500"/>
            <a:ext cx="11811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مجموعته</a:t>
            </a:r>
            <a:endParaRPr lang="ar-J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4171950"/>
            <a:ext cx="1676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نهض مسرعًا،</a:t>
            </a:r>
          </a:p>
          <a:p>
            <a:pPr algn="r" rtl="1"/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ثار وهاج</a:t>
            </a:r>
            <a:endParaRPr lang="ar-J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90850" y="3638550"/>
            <a:ext cx="203835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JO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أطلقت، أحدثت صدًى</a:t>
            </a:r>
            <a:endParaRPr lang="ar-JO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47850" y="1257300"/>
            <a:ext cx="23241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فكر، زاوج، شارك</a:t>
            </a:r>
            <a:endParaRPr lang="ar-JO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8" name="Table 37">
            <a:extLst/>
          </p:cNvPr>
          <p:cNvGraphicFramePr>
            <a:graphicFrameLocks noGrp="1"/>
          </p:cNvGraphicFramePr>
          <p:nvPr/>
        </p:nvGraphicFramePr>
        <p:xfrm>
          <a:off x="2034298" y="5587568"/>
          <a:ext cx="6201195" cy="1005840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1240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0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239"/>
                <a:gridCol w="1240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5140"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معايير العمل التعاوني</a:t>
                      </a:r>
                      <a:endParaRPr lang="ar-JO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التعاون</a:t>
                      </a:r>
                    </a:p>
                    <a:p>
                      <a:pPr algn="ctr" rtl="1"/>
                      <a:endParaRPr lang="ar-JO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سرعة الإنجاز</a:t>
                      </a:r>
                    </a:p>
                    <a:p>
                      <a:pPr algn="ctr" rtl="1"/>
                      <a:endParaRPr lang="ar-JO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التعزيز</a:t>
                      </a:r>
                      <a:r>
                        <a:rPr lang="ar-JO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والاحتفال عند الانتهاء</a:t>
                      </a:r>
                      <a:endParaRPr lang="ar-JO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الالتزام بالنظام</a:t>
                      </a:r>
                      <a:endParaRPr lang="ar-JO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25610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  <p:bldP spid="30" grpId="0" build="p" animBg="1"/>
      <p:bldP spid="3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تقويم تكويني :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828148" y="6146578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90" y="5276136"/>
            <a:ext cx="1041465" cy="139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22169" y="1608793"/>
            <a:ext cx="81254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ما </a:t>
            </a:r>
            <a:r>
              <a:rPr lang="ar-SA" sz="2800" b="1" dirty="0" smtClean="0"/>
              <a:t>مرادف </a:t>
            </a:r>
            <a:r>
              <a:rPr lang="ar-SA" sz="2800" b="1" dirty="0"/>
              <a:t>كلمة سربه في جملة ( وقف الجنديّ أمام قائد سربه </a:t>
            </a:r>
            <a:r>
              <a:rPr lang="ar-SA" sz="2800" b="1" dirty="0" smtClean="0"/>
              <a:t>)</a:t>
            </a:r>
            <a:r>
              <a:rPr lang="ar-JO" sz="2800" b="1" dirty="0" smtClean="0"/>
              <a:t>؟</a:t>
            </a:r>
            <a:endParaRPr lang="ar-SA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</a:t>
            </a:r>
            <a:r>
              <a:rPr lang="ar-SA" sz="2800" b="1" dirty="0"/>
              <a:t>مجموعته.</a:t>
            </a:r>
          </a:p>
          <a:p>
            <a:pPr algn="r" rtl="1"/>
            <a:r>
              <a:rPr lang="ar-SA" sz="2800" b="1" dirty="0"/>
              <a:t>2- جزء.</a:t>
            </a:r>
          </a:p>
          <a:p>
            <a:pPr algn="r" rtl="1"/>
            <a:r>
              <a:rPr lang="ar-SA" sz="2800" b="1" dirty="0"/>
              <a:t>3- كامل.</a:t>
            </a:r>
            <a:endParaRPr lang="ar-JO" sz="2800" b="1" dirty="0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3604269" y="626551"/>
            <a:ext cx="243776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شهداء بلادي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468880" y="61848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حين تحلّق النّسور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777719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02:00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16645" y="1174543"/>
            <a:ext cx="764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u="sng" dirty="0"/>
              <a:t>التمايز :  </a:t>
            </a:r>
            <a:r>
              <a:rPr lang="ar-SA" sz="2400" b="1" u="sng" dirty="0" smtClean="0">
                <a:solidFill>
                  <a:srgbClr val="993366"/>
                </a:solidFill>
              </a:rPr>
              <a:t>:</a:t>
            </a:r>
            <a:endParaRPr lang="ar-JO" sz="2400" b="1" u="sng" dirty="0">
              <a:solidFill>
                <a:srgbClr val="993366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33290" y="1566961"/>
            <a:ext cx="3160075" cy="4382095"/>
            <a:chOff x="5647831" y="2493050"/>
            <a:chExt cx="3160075" cy="4382095"/>
          </a:xfrm>
        </p:grpSpPr>
        <p:sp>
          <p:nvSpPr>
            <p:cNvPr id="29" name="Shape 2">
              <a:extLst>
                <a:ext uri="{FF2B5EF4-FFF2-40B4-BE49-F238E27FC236}">
                  <a16:creationId xmlns=""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=""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=""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=""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=""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=""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=""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=""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2"/>
              <a:ext cx="1242853" cy="45719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=""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=""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=""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=""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5647831" y="6451320"/>
              <a:ext cx="1433947" cy="45719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1FA06DE-A23B-76B2-893C-1A84942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63" y="5253678"/>
            <a:ext cx="1041465" cy="139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cxnSpLocks/>
            <a:stCxn id="31" idx="1"/>
          </p:cNvCxnSpPr>
          <p:nvPr/>
        </p:nvCxnSpPr>
        <p:spPr>
          <a:xfrm flipH="1" flipV="1">
            <a:off x="3634155" y="1968261"/>
            <a:ext cx="1428120" cy="115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634154" y="1968261"/>
            <a:ext cx="0" cy="360268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6793366" y="3227218"/>
            <a:ext cx="0" cy="10836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527405" y="3232420"/>
            <a:ext cx="126596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9" name="Double Wave 68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0" name="Double Wave 69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5" name="Double Wave 64"/>
          <p:cNvSpPr/>
          <p:nvPr/>
        </p:nvSpPr>
        <p:spPr>
          <a:xfrm>
            <a:off x="3604269" y="626551"/>
            <a:ext cx="243776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شهداء بلادي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6" name="Double Wave 65"/>
          <p:cNvSpPr/>
          <p:nvPr/>
        </p:nvSpPr>
        <p:spPr>
          <a:xfrm>
            <a:off x="468880" y="61848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حين تحلّق النّسور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417443" y="3775587"/>
            <a:ext cx="4451053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>
                <a:solidFill>
                  <a:srgbClr val="FF0000"/>
                </a:solidFill>
              </a:rPr>
              <a:t>الطالب رقم ( 1+4)</a:t>
            </a:r>
            <a:endParaRPr lang="ar-SA" sz="3600" b="1" dirty="0">
              <a:solidFill>
                <a:srgbClr val="FF0000"/>
              </a:solidFill>
            </a:endParaRPr>
          </a:p>
          <a:p>
            <a:pPr algn="r" rtl="1"/>
            <a:r>
              <a:rPr lang="ar-JO" sz="3600" b="1" dirty="0"/>
              <a:t>وظّف كلمة </a:t>
            </a:r>
            <a:r>
              <a:rPr lang="ar-JO" sz="3600" b="1" dirty="0" smtClean="0">
                <a:solidFill>
                  <a:srgbClr val="FF0000"/>
                </a:solidFill>
              </a:rPr>
              <a:t>دوت </a:t>
            </a:r>
            <a:r>
              <a:rPr lang="ar-JO" sz="3600" b="1" dirty="0" smtClean="0"/>
              <a:t>في </a:t>
            </a:r>
            <a:r>
              <a:rPr lang="ar-JO" sz="3600" b="1" dirty="0"/>
              <a:t>جملة مفيدة من إنشائك ؟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5549238" y="2923940"/>
            <a:ext cx="359029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>
                <a:solidFill>
                  <a:srgbClr val="FF0000"/>
                </a:solidFill>
              </a:rPr>
              <a:t>الطالب رقم (2+3)</a:t>
            </a:r>
          </a:p>
          <a:p>
            <a:pPr algn="r" rtl="1"/>
            <a:r>
              <a:rPr lang="ar-JO" sz="3600" b="1" dirty="0">
                <a:solidFill>
                  <a:srgbClr val="FF0000"/>
                </a:solidFill>
              </a:rPr>
              <a:t>وظّف كلمة </a:t>
            </a:r>
            <a:r>
              <a:rPr lang="ar-JO" sz="3600" b="1" u="sng" dirty="0" smtClean="0">
                <a:solidFill>
                  <a:srgbClr val="FF0000"/>
                </a:solidFill>
              </a:rPr>
              <a:t>سربه+هبَّ</a:t>
            </a:r>
            <a:endParaRPr lang="ar-JO" sz="3600" b="1" u="sng" dirty="0">
              <a:solidFill>
                <a:srgbClr val="FF0000"/>
              </a:solidFill>
            </a:endParaRPr>
          </a:p>
          <a:p>
            <a:pPr algn="r" rtl="1"/>
            <a:r>
              <a:rPr lang="ar-JO" sz="3600" b="1" dirty="0"/>
              <a:t>في جملة واحدة من إنشائك .</a:t>
            </a:r>
            <a:endParaRPr lang="ar-SA" sz="3600" b="1" dirty="0"/>
          </a:p>
        </p:txBody>
      </p:sp>
      <p:pic>
        <p:nvPicPr>
          <p:cNvPr id="64" name="Picture 2" descr="Kagan Structure: RallyRobin – Fountain Middle School Teacher's Programs and  Strategies Website">
            <a:extLst>
              <a:ext uri="{FF2B5EF4-FFF2-40B4-BE49-F238E27FC236}">
                <a16:creationId xmlns="" xmlns:a16="http://schemas.microsoft.com/office/drawing/2014/main" id="{EBDA69C1-C0FD-4F79-BB7D-8D512440D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20" y="1485498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" name="Table 66">
            <a:extLst/>
          </p:cNvPr>
          <p:cNvGraphicFramePr>
            <a:graphicFrameLocks noGrp="1"/>
          </p:cNvGraphicFramePr>
          <p:nvPr/>
        </p:nvGraphicFramePr>
        <p:xfrm>
          <a:off x="2034298" y="5587568"/>
          <a:ext cx="6201195" cy="1005840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1240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0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239"/>
                <a:gridCol w="1240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5140"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معايير العمل التعاوني</a:t>
                      </a:r>
                      <a:endParaRPr lang="ar-JO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التعاون</a:t>
                      </a:r>
                    </a:p>
                    <a:p>
                      <a:pPr algn="ctr" rtl="1"/>
                      <a:endParaRPr lang="ar-JO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سرعة الإنجاز</a:t>
                      </a:r>
                    </a:p>
                    <a:p>
                      <a:pPr algn="ctr" rtl="1"/>
                      <a:endParaRPr lang="ar-JO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التعزيز</a:t>
                      </a:r>
                      <a:r>
                        <a:rPr lang="ar-JO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والاحتفال عند الانتهاء</a:t>
                      </a:r>
                      <a:endParaRPr lang="ar-JO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الالتزام بالنظام</a:t>
                      </a:r>
                      <a:endParaRPr lang="ar-JO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706200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التقديم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3604269" y="626551"/>
            <a:ext cx="243776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شهداء بلادي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468880" y="61848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حين تحلّق النّسور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26" y="1773652"/>
            <a:ext cx="7454244" cy="4680573"/>
          </a:xfrm>
          <a:prstGeom prst="rect">
            <a:avLst/>
          </a:prstGeom>
        </p:spPr>
      </p:pic>
      <p:pic>
        <p:nvPicPr>
          <p:cNvPr id="29" name="صورة 2">
            <a:extLst>
              <a:ext uri="{FF2B5EF4-FFF2-40B4-BE49-F238E27FC236}">
                <a16:creationId xmlns="" xmlns:a16="http://schemas.microsoft.com/office/drawing/2014/main" id="{EBD1FFEA-8B3C-4438-970A-76DE8FCD31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94" y="1463914"/>
            <a:ext cx="2650956" cy="73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Kagan Structure: RallyRobin – Fountain Middle School Teacher's Programs and  Strategies Website">
            <a:extLst>
              <a:ext uri="{FF2B5EF4-FFF2-40B4-BE49-F238E27FC236}">
                <a16:creationId xmlns="" xmlns:a16="http://schemas.microsoft.com/office/drawing/2014/main" id="{EBDA69C1-C0FD-4F79-BB7D-8D512440D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0" y="2171298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E5DED9C-C35E-4818-8252-3EB65B4DEBB5}"/>
              </a:ext>
            </a:extLst>
          </p:cNvPr>
          <p:cNvSpPr txBox="1"/>
          <p:nvPr/>
        </p:nvSpPr>
        <p:spPr>
          <a:xfrm>
            <a:off x="1695450" y="1577639"/>
            <a:ext cx="21012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إستراتيجيّة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rally robin</a:t>
            </a: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71700" y="2895600"/>
            <a:ext cx="72771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JO" sz="3200" b="1" dirty="0" smtClean="0"/>
              <a:t>لأن طائرات العدو لاحقته برشاشاتها حتى استشهد.</a:t>
            </a:r>
            <a:endParaRPr lang="ar-JO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42950" y="4267200"/>
            <a:ext cx="8686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J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1-دفن في المقابر الملكية 2- أطلق اسمه على إحدى القواعد العسكرية التابعة لسلاح الجو الأردني.</a:t>
            </a:r>
            <a:endParaRPr lang="ar-J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7650" y="5715001"/>
            <a:ext cx="92202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J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السلطي والعجلوني(حلقا عاليًا مبكرًا). كان العجلوني عاشقًا للطيران،وكان يلقب السلطي بالنسر بين رفاقه.</a:t>
            </a:r>
          </a:p>
          <a:p>
            <a:pPr algn="r"/>
            <a:r>
              <a:rPr lang="ar-J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J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651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  <p:bldP spid="35" grpId="0" build="p" animBg="1"/>
      <p:bldP spid="3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Straight Connector 59"/>
          <p:cNvCxnSpPr/>
          <p:nvPr/>
        </p:nvCxnSpPr>
        <p:spPr>
          <a:xfrm flipH="1" flipV="1">
            <a:off x="4511674" y="4270334"/>
            <a:ext cx="394278" cy="92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05838" y="2033612"/>
            <a:ext cx="5836" cy="23020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9" name="Double Wave 68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0" name="Double Wave 69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5" name="Double Wave 64"/>
          <p:cNvSpPr/>
          <p:nvPr/>
        </p:nvSpPr>
        <p:spPr>
          <a:xfrm>
            <a:off x="3604269" y="626551"/>
            <a:ext cx="243776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شهداء بلادي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6" name="Double Wave 65"/>
          <p:cNvSpPr/>
          <p:nvPr/>
        </p:nvSpPr>
        <p:spPr>
          <a:xfrm>
            <a:off x="468880" y="61848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حين تحلّق النّسور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540"/>
          <a:stretch/>
        </p:blipFill>
        <p:spPr>
          <a:xfrm>
            <a:off x="737114" y="1885950"/>
            <a:ext cx="8997436" cy="36291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09750" y="3867150"/>
            <a:ext cx="67246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800" b="1" dirty="0" smtClean="0"/>
              <a:t>تدل على فخره بهذا العمل البطولي، وعلى علو المكانة الرفيعة للشهيد مما جعله يتمنى أن يستشهد مثله.</a:t>
            </a:r>
            <a:endParaRPr lang="ar-JO" sz="2800" b="1" dirty="0"/>
          </a:p>
        </p:txBody>
      </p:sp>
    </p:spTree>
    <p:extLst>
      <p:ext uri="{BB962C8B-B14F-4D97-AF65-F5344CB8AC3E}">
        <p14:creationId xmlns="" xmlns:p14="http://schemas.microsoft.com/office/powerpoint/2010/main" val="3330594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Double Wave 68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0" name="Double Wave 69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5" name="Double Wave 64"/>
          <p:cNvSpPr/>
          <p:nvPr/>
        </p:nvSpPr>
        <p:spPr>
          <a:xfrm>
            <a:off x="3604269" y="626551"/>
            <a:ext cx="243776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شهداء بلادي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6" name="Double Wave 65"/>
          <p:cNvSpPr/>
          <p:nvPr/>
        </p:nvSpPr>
        <p:spPr>
          <a:xfrm>
            <a:off x="468880" y="61848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حين تحلّق النّسور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650" t="54461"/>
          <a:stretch/>
        </p:blipFill>
        <p:spPr>
          <a:xfrm>
            <a:off x="2000250" y="2412752"/>
            <a:ext cx="6979394" cy="221322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314450" y="3162300"/>
            <a:ext cx="62103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أبطال معركة الكرامة؛ </a:t>
            </a:r>
            <a:r>
              <a:rPr lang="ar-J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 النص يتحدث عن عدد من الأبطال الذين سطروا بطولاتهم في المعركة</a:t>
            </a:r>
            <a:endParaRPr lang="ar-J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7850" y="1257300"/>
            <a:ext cx="23241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فكر، زاوج، شارك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14450" y="4343400"/>
            <a:ext cx="65151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شهداء بلادي وسيرتهم العطرة؛ </a:t>
            </a:r>
            <a:r>
              <a:rPr lang="ar-J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 سيرة الشهداء تبقى خالدة في نفوس الناس</a:t>
            </a:r>
            <a:r>
              <a:rPr lang="ar-JO" sz="1600" dirty="0" smtClean="0"/>
              <a:t>.</a:t>
            </a:r>
            <a:endParaRPr lang="ar-JO" sz="1600" dirty="0"/>
          </a:p>
        </p:txBody>
      </p:sp>
      <p:graphicFrame>
        <p:nvGraphicFramePr>
          <p:cNvPr id="32" name="Table 31">
            <a:extLst/>
          </p:cNvPr>
          <p:cNvGraphicFramePr>
            <a:graphicFrameLocks noGrp="1"/>
          </p:cNvGraphicFramePr>
          <p:nvPr/>
        </p:nvGraphicFramePr>
        <p:xfrm>
          <a:off x="2034298" y="5587568"/>
          <a:ext cx="6201195" cy="1005840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1240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0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239"/>
                <a:gridCol w="1240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5140"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معايير العمل التعاوني</a:t>
                      </a:r>
                      <a:endParaRPr lang="ar-JO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التعاون</a:t>
                      </a:r>
                    </a:p>
                    <a:p>
                      <a:pPr algn="ctr" rtl="1"/>
                      <a:endParaRPr lang="ar-JO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سرعة الإنجاز</a:t>
                      </a:r>
                    </a:p>
                    <a:p>
                      <a:pPr algn="ctr" rtl="1"/>
                      <a:endParaRPr lang="ar-JO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التعزيز</a:t>
                      </a:r>
                      <a:r>
                        <a:rPr lang="ar-JO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والاحتفال عند الانتهاء</a:t>
                      </a:r>
                      <a:endParaRPr lang="ar-JO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الالتزام بالنظام</a:t>
                      </a:r>
                      <a:endParaRPr lang="ar-JO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30594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52129"/>
            <a:ext cx="50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التقويم </a:t>
            </a:r>
            <a:r>
              <a:rPr lang="ar-JO" sz="2800" b="1" dirty="0" smtClean="0"/>
              <a:t>الختامي:</a:t>
            </a:r>
            <a:endParaRPr lang="ar-JO" sz="2800" b="1" dirty="0"/>
          </a:p>
          <a:p>
            <a:pPr algn="r" rtl="1"/>
            <a:r>
              <a:rPr lang="ar-SA" sz="2800" b="1" dirty="0"/>
              <a:t>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828148" y="6135729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8142" y="1243163"/>
            <a:ext cx="865247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/>
          </a:p>
          <a:p>
            <a:pPr algn="r" rtl="1"/>
            <a:r>
              <a:rPr lang="ar-JO" sz="4000" b="1" dirty="0" smtClean="0"/>
              <a:t>ما </a:t>
            </a:r>
            <a:r>
              <a:rPr lang="ar-SA" sz="4000" b="1" dirty="0"/>
              <a:t>مرادف كلمة </a:t>
            </a:r>
            <a:r>
              <a:rPr lang="ar-JO" sz="4000" b="1" dirty="0" smtClean="0">
                <a:solidFill>
                  <a:srgbClr val="FF0000"/>
                </a:solidFill>
              </a:rPr>
              <a:t>تترصده</a:t>
            </a:r>
            <a:r>
              <a:rPr lang="ar-JO" sz="4000" b="1" dirty="0" smtClean="0"/>
              <a:t>؟</a:t>
            </a:r>
            <a:endParaRPr lang="ar-SA" sz="40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4400" b="1" dirty="0">
                <a:solidFill>
                  <a:srgbClr val="FF0000"/>
                </a:solidFill>
              </a:rPr>
              <a:t>1- </a:t>
            </a:r>
            <a:r>
              <a:rPr lang="ar-JO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تراقبه</a:t>
            </a:r>
            <a:endParaRPr lang="ar-SA" sz="4400" b="1" dirty="0">
              <a:solidFill>
                <a:srgbClr val="FF0000"/>
              </a:solidFill>
            </a:endParaRPr>
          </a:p>
          <a:p>
            <a:pPr algn="r" rtl="1"/>
            <a:r>
              <a:rPr lang="ar-SA" sz="4400" b="1" dirty="0">
                <a:solidFill>
                  <a:srgbClr val="FF0000"/>
                </a:solidFill>
              </a:rPr>
              <a:t>2- </a:t>
            </a:r>
            <a:r>
              <a:rPr lang="ar-JO" sz="4400" b="1" dirty="0" smtClean="0">
                <a:solidFill>
                  <a:srgbClr val="FF0000"/>
                </a:solidFill>
              </a:rPr>
              <a:t>عدة الحرب</a:t>
            </a:r>
            <a:endParaRPr lang="ar-SA" sz="4400" b="1" dirty="0">
              <a:solidFill>
                <a:srgbClr val="FF0000"/>
              </a:solidFill>
            </a:endParaRPr>
          </a:p>
          <a:p>
            <a:pPr algn="r" rtl="1"/>
            <a:r>
              <a:rPr lang="ar-SA" sz="4400" b="1" dirty="0">
                <a:solidFill>
                  <a:srgbClr val="FF0000"/>
                </a:solidFill>
              </a:rPr>
              <a:t>3- </a:t>
            </a:r>
            <a:r>
              <a:rPr lang="ar-JO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بذل جهدًا كبيرًا </a:t>
            </a:r>
          </a:p>
          <a:p>
            <a:pPr algn="r" rtl="1"/>
            <a:endParaRPr lang="ar-JO" sz="4400" b="1" dirty="0">
              <a:solidFill>
                <a:srgbClr val="C00000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3604269" y="626551"/>
            <a:ext cx="243776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شهداء بلادي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468880" y="61848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حين تحلّق النّسور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10816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777528" y="120092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54672" y="1824853"/>
            <a:ext cx="2158810" cy="4638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7" name="Double Wave 26"/>
          <p:cNvSpPr/>
          <p:nvPr/>
        </p:nvSpPr>
        <p:spPr>
          <a:xfrm>
            <a:off x="3604269" y="626551"/>
            <a:ext cx="243776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شهداء بلادي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468880" y="61848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حين تحلّق النّسور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9B58D7A-3805-4176-93AD-13A9F7B3450F}"/>
              </a:ext>
            </a:extLst>
          </p:cNvPr>
          <p:cNvSpPr txBox="1"/>
          <p:nvPr/>
        </p:nvSpPr>
        <p:spPr>
          <a:xfrm>
            <a:off x="-1607833" y="2606116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SA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96" y="3821784"/>
            <a:ext cx="2076242" cy="1426077"/>
          </a:xfrm>
          <a:prstGeom prst="rect">
            <a:avLst/>
          </a:prstGeom>
        </p:spPr>
      </p:pic>
      <p:pic>
        <p:nvPicPr>
          <p:cNvPr id="32" name="Picture 31" descr="C:\Users\duaa\Downloads\WhatsApp Image 2025-10-04 at 7.30.01 PM (1).jpe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0123" y="1288767"/>
            <a:ext cx="5731510" cy="421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2623930" y="1351723"/>
            <a:ext cx="2206487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JO" b="1" dirty="0" smtClean="0"/>
              <a:t>حين تحلق النسور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01009" y="5440018"/>
            <a:ext cx="534725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JO" sz="3200" b="1" dirty="0" smtClean="0"/>
              <a:t>ما القيمة التي تعلمتها من الدرس؟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7494105" y="1013791"/>
            <a:ext cx="21070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3200" b="1" dirty="0" smtClean="0"/>
              <a:t>بطاقة خروج</a:t>
            </a:r>
            <a:endParaRPr lang="ar-JO" sz="3200" b="1" dirty="0"/>
          </a:p>
        </p:txBody>
      </p:sp>
    </p:spTree>
    <p:extLst>
      <p:ext uri="{BB962C8B-B14F-4D97-AF65-F5344CB8AC3E}">
        <p14:creationId xmlns="" xmlns:p14="http://schemas.microsoft.com/office/powerpoint/2010/main" val="2481833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C4EB8A4-1C46-494F-8E79-726028E7D514}"/>
              </a:ext>
            </a:extLst>
          </p:cNvPr>
          <p:cNvSpPr txBox="1"/>
          <p:nvPr/>
        </p:nvSpPr>
        <p:spPr>
          <a:xfrm>
            <a:off x="8724640" y="1469939"/>
            <a:ext cx="2803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8000" b="1" i="0" u="none" strike="noStrike" kern="1200" cap="none" spc="0" normalizeH="0" baseline="0" noProof="0" dirty="0">
                <a:ln>
                  <a:noFill/>
                </a:ln>
                <a:solidFill>
                  <a:srgbClr val="E94D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القوانين الصفية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E94D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8AEA265-531B-44B9-84A4-E372CBBBE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05"/>
          <a:stretch/>
        </p:blipFill>
        <p:spPr bwMode="auto">
          <a:xfrm>
            <a:off x="130080" y="98854"/>
            <a:ext cx="8325853" cy="5063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8D1C8A3-9978-4C62-9FA5-C93FE378C7C8}"/>
              </a:ext>
            </a:extLst>
          </p:cNvPr>
          <p:cNvSpPr/>
          <p:nvPr/>
        </p:nvSpPr>
        <p:spPr>
          <a:xfrm>
            <a:off x="2033337" y="180474"/>
            <a:ext cx="4295274" cy="962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ألتزم الهدو</a:t>
            </a:r>
            <a:r>
              <a:rPr lang="ar-BH" sz="4400" b="1" dirty="0">
                <a:solidFill>
                  <a:srgbClr val="7030A0"/>
                </a:solidFill>
                <a:latin typeface="Arial"/>
                <a:cs typeface="Arial" panose="020B0604020202020204" pitchFamily="34" charset="0"/>
              </a:rPr>
              <a:t>ء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والنظام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1319E75C-B1C4-4282-B549-8141A00E35F3}"/>
              </a:ext>
            </a:extLst>
          </p:cNvPr>
          <p:cNvSpPr/>
          <p:nvPr/>
        </p:nvSpPr>
        <p:spPr>
          <a:xfrm>
            <a:off x="2033337" y="1576135"/>
            <a:ext cx="4295274" cy="890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أجلس جلسة صحيحة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4905CDE-3A71-4DB3-963B-35CCA7AA6054}"/>
              </a:ext>
            </a:extLst>
          </p:cNvPr>
          <p:cNvSpPr/>
          <p:nvPr/>
        </p:nvSpPr>
        <p:spPr>
          <a:xfrm>
            <a:off x="2033337" y="2755958"/>
            <a:ext cx="4211053" cy="794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أرفع يدي عند المشاركة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38D78FDF-B939-423B-9C2B-E4685C7E31BE}"/>
              </a:ext>
            </a:extLst>
          </p:cNvPr>
          <p:cNvSpPr/>
          <p:nvPr/>
        </p:nvSpPr>
        <p:spPr>
          <a:xfrm>
            <a:off x="2117558" y="4024721"/>
            <a:ext cx="4211053" cy="902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أستمع إلى شرح معلمتي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108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591476" y="603566"/>
            <a:ext cx="243776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شهداء بلادي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468880" y="60356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حين تحلّق النّسور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=""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2862" y="1120985"/>
            <a:ext cx="6899739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r>
              <a:rPr lang="ar-JO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.</a:t>
            </a:r>
          </a:p>
          <a:p>
            <a:pPr algn="r" rtl="1">
              <a:lnSpc>
                <a:spcPct val="250000"/>
              </a:lnSpc>
            </a:pPr>
            <a:r>
              <a:rPr lang="ar-JO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1</a:t>
            </a:r>
            <a:r>
              <a:rPr lang="ar-JO" sz="24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-يفسّر </a:t>
            </a:r>
            <a:r>
              <a:rPr lang="ar-JO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معاني المفردات </a:t>
            </a:r>
            <a:r>
              <a:rPr lang="ar-JO" sz="24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الجديدة.</a:t>
            </a:r>
            <a:endParaRPr lang="ar-SA" sz="24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>
              <a:lnSpc>
                <a:spcPct val="250000"/>
              </a:lnSpc>
            </a:pPr>
            <a:r>
              <a:rPr lang="ar-SA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3- </a:t>
            </a:r>
            <a:r>
              <a:rPr lang="ar-JO" sz="24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يجيب عن الأسئلة</a:t>
            </a:r>
            <a:endParaRPr lang="ar-JO" sz="24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/>
            <a:r>
              <a:rPr lang="ar-SA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4- </a:t>
            </a:r>
            <a:r>
              <a:rPr lang="ar-SA" sz="2400" b="1" dirty="0"/>
              <a:t>يتعرَّف مفهوم التَّضحية في سبيل الدّفاع عن الوطن.</a:t>
            </a:r>
            <a:endParaRPr lang="en-US" sz="2400" b="1" dirty="0"/>
          </a:p>
          <a:p>
            <a:pPr algn="r" rtl="1"/>
            <a:endParaRPr lang="en-US" sz="24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92109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="" xmlns:a16="http://schemas.microsoft.com/office/drawing/2014/main" id="{1F7BD8C1-8EC9-462A-8555-000226FEB616}"/>
              </a:ext>
            </a:extLst>
          </p:cNvPr>
          <p:cNvSpPr/>
          <p:nvPr/>
        </p:nvSpPr>
        <p:spPr>
          <a:xfrm>
            <a:off x="1304718" y="1141114"/>
            <a:ext cx="9526772" cy="424239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rgbClr val="FF0000"/>
                </a:solidFill>
              </a:rPr>
              <a:t>الواجب البحثي  :</a:t>
            </a:r>
          </a:p>
          <a:p>
            <a:pPr algn="ctr"/>
            <a:r>
              <a:rPr lang="ar-JO" sz="4000" dirty="0">
                <a:solidFill>
                  <a:srgbClr val="FF0000"/>
                </a:solidFill>
              </a:rPr>
              <a:t>عد إلى شبكة المعلومات وابحث عن </a:t>
            </a:r>
            <a:r>
              <a:rPr lang="ar-JO" sz="4000" dirty="0" smtClean="0">
                <a:solidFill>
                  <a:srgbClr val="FF0000"/>
                </a:solidFill>
              </a:rPr>
              <a:t>معلومات عن معركة الكرامة.</a:t>
            </a:r>
            <a:endParaRPr lang="ar-JO" sz="4000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7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D651F49A-6FD4-4651-921A-68636BE345AF}"/>
              </a:ext>
            </a:extLst>
          </p:cNvPr>
          <p:cNvSpPr/>
          <p:nvPr/>
        </p:nvSpPr>
        <p:spPr>
          <a:xfrm>
            <a:off x="1722438" y="436563"/>
            <a:ext cx="8747125" cy="6189662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Segoe Print"/>
            </a:endParaRPr>
          </a:p>
        </p:txBody>
      </p:sp>
      <p:pic>
        <p:nvPicPr>
          <p:cNvPr id="18435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6308ECA-3FA1-4DBC-A421-8498751FB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547688"/>
            <a:ext cx="69088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>
            <a:extLst>
              <a:ext uri="{FF2B5EF4-FFF2-40B4-BE49-F238E27FC236}">
                <a16:creationId xmlns="" xmlns:a16="http://schemas.microsoft.com/office/drawing/2014/main" id="{8E949342-F1D2-44B1-B9A4-4C5ABB00D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38" y="1176338"/>
            <a:ext cx="483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2000" b="1">
                <a:solidFill>
                  <a:srgbClr val="002060"/>
                </a:solidFill>
                <a:latin typeface="Segoe Print" panose="02000600000000000000" pitchFamily="2" charset="0"/>
              </a:rPr>
              <a:t>انقر على المصباح لتحصل على تلميح !</a:t>
            </a:r>
            <a:endParaRPr lang="en-US" altLang="en-US" sz="2000" b="1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16" name="Picture 15" descr="A close up of a box&#10;&#10;Description automatically generated">
            <a:extLst>
              <a:ext uri="{FF2B5EF4-FFF2-40B4-BE49-F238E27FC236}">
                <a16:creationId xmlns="" xmlns:a16="http://schemas.microsoft.com/office/drawing/2014/main" id="{8299CBEC-2DA8-4724-A291-B922536EE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3" t="65286" r="61894" b="4626"/>
          <a:stretch>
            <a:fillRect/>
          </a:stretch>
        </p:blipFill>
        <p:spPr bwMode="auto">
          <a:xfrm>
            <a:off x="6096000" y="2914650"/>
            <a:ext cx="4243388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2333B58-5EC2-4975-A0A1-F7C97E08B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758950"/>
            <a:ext cx="8905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AD7E0EA-2CA5-4939-82EF-B9C578BED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568575"/>
            <a:ext cx="8874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C147443-0D9C-468F-8B52-DE68F56CC5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3532188"/>
            <a:ext cx="82073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44FBEDB-8C2D-4858-9408-035577C57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363" y="1981200"/>
            <a:ext cx="561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JO" altLang="en-US" dirty="0">
                <a:solidFill>
                  <a:srgbClr val="9A5315"/>
                </a:solidFill>
                <a:latin typeface="Segoe Print" panose="02000600000000000000" pitchFamily="2" charset="0"/>
              </a:rPr>
              <a:t>يُحلّق عاليًا في السّماء</a:t>
            </a:r>
            <a:endParaRPr lang="en-US" altLang="en-US" dirty="0">
              <a:solidFill>
                <a:srgbClr val="9A5315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E18B8F5-1D56-4304-8D94-AD15E8766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363" y="2774950"/>
            <a:ext cx="319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JO" altLang="en-US" dirty="0">
                <a:solidFill>
                  <a:srgbClr val="9A5315"/>
                </a:solidFill>
                <a:latin typeface="Segoe Print" panose="02000600000000000000" pitchFamily="2" charset="0"/>
              </a:rPr>
              <a:t>يحمي الوطن من الأعداء</a:t>
            </a:r>
            <a:endParaRPr lang="en-US" altLang="en-US" dirty="0">
              <a:solidFill>
                <a:srgbClr val="9A5315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5A917FA-89D0-4DA9-B88C-1B0979A9B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363" y="3641725"/>
            <a:ext cx="2419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JO" altLang="en-US" dirty="0">
                <a:solidFill>
                  <a:srgbClr val="9A5315"/>
                </a:solidFill>
                <a:latin typeface="Segoe Print" panose="02000600000000000000" pitchFamily="2" charset="0"/>
              </a:rPr>
              <a:t>يقوده بطل شجاع مستعد للتَّضحية</a:t>
            </a:r>
            <a:endParaRPr lang="en-US" altLang="en-US" dirty="0">
              <a:solidFill>
                <a:srgbClr val="9A5315"/>
              </a:solidFill>
              <a:latin typeface="Segoe Print" panose="02000600000000000000" pitchFamily="2" charset="0"/>
            </a:endParaRPr>
          </a:p>
        </p:txBody>
      </p:sp>
      <p:pic>
        <p:nvPicPr>
          <p:cNvPr id="25" name="Picture 24" descr="A close up of a box&#10;&#10;Description automatically generated">
            <a:extLst>
              <a:ext uri="{FF2B5EF4-FFF2-40B4-BE49-F238E27FC236}">
                <a16:creationId xmlns="" xmlns:a16="http://schemas.microsoft.com/office/drawing/2014/main" id="{9659F7EA-DAFA-4496-A92D-C4E71202B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67" t="954" r="50000" b="66479"/>
          <a:stretch>
            <a:fillRect/>
          </a:stretch>
        </p:blipFill>
        <p:spPr bwMode="auto">
          <a:xfrm>
            <a:off x="5291138" y="2359025"/>
            <a:ext cx="5853112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0488170-5A88-4286-B3D8-DF5EB9FC0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922838"/>
            <a:ext cx="44561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JO" altLang="en-US" sz="3200" b="1" dirty="0"/>
              <a:t>الربط بالواقع: كيف يمكننا نحنُ كطلاب أن نخدم </a:t>
            </a:r>
            <a:r>
              <a:rPr lang="ar-JO" altLang="en-US" sz="3200" b="1" dirty="0" smtClean="0"/>
              <a:t>وطننا</a:t>
            </a:r>
            <a:r>
              <a:rPr lang="ar-JO" altLang="en-US" sz="3200" b="1" dirty="0"/>
              <a:t>؟</a:t>
            </a:r>
          </a:p>
        </p:txBody>
      </p:sp>
      <p:pic>
        <p:nvPicPr>
          <p:cNvPr id="3074" name="Picture 2" descr="الطائرات العسكرية الرسوم التوضيحية الكرتون الطائرات التوضيح مركبة, الطائرات  التوضيح, الطائرات العسكرية, الرسوم PNG وملف PSD للتحميل مجانا">
            <a:extLst>
              <a:ext uri="{FF2B5EF4-FFF2-40B4-BE49-F238E27FC236}">
                <a16:creationId xmlns="" xmlns:a16="http://schemas.microsoft.com/office/drawing/2014/main" id="{6C8EB41F-C5A5-438E-8EB6-7425C409F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2655094"/>
            <a:ext cx="3398837" cy="3398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build="p"/>
      <p:bldP spid="23" grpId="0" build="p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777528" y="120092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72941" y="1178522"/>
            <a:ext cx="70532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</a:rPr>
              <a:t>التمهيد</a:t>
            </a:r>
            <a:r>
              <a:rPr lang="ar-JO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</a:rPr>
              <a:t>: اربط الصّور الآتية بعنوان </a:t>
            </a:r>
            <a:r>
              <a:rPr lang="ar-JO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</a:rPr>
              <a:t>درسنا</a:t>
            </a:r>
            <a:endParaRPr lang="ar-JO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dobe Arabic" pitchFamily="18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54672" y="1824853"/>
            <a:ext cx="2158810" cy="4638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7" name="Double Wave 26"/>
          <p:cNvSpPr/>
          <p:nvPr/>
        </p:nvSpPr>
        <p:spPr>
          <a:xfrm>
            <a:off x="3604269" y="626551"/>
            <a:ext cx="243776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شهداء بلادي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468880" y="61848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حين تحلّق النّسور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57" name="Picture 4" descr="65 Free Paper Airplane PNG images">
            <a:extLst>
              <a:ext uri="{FF2B5EF4-FFF2-40B4-BE49-F238E27FC236}">
                <a16:creationId xmlns="" xmlns:a16="http://schemas.microsoft.com/office/drawing/2014/main" id="{B69570FA-A1F6-43E5-BE77-34A5554B2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6828" y="4012602"/>
            <a:ext cx="3410450" cy="254722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034358"/>
            <a:ext cx="2076242" cy="1426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6660" y="2725917"/>
            <a:ext cx="2548333" cy="374959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778953" y="2953441"/>
            <a:ext cx="2952283" cy="140370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6000" dirty="0">
                <a:solidFill>
                  <a:srgbClr val="C00000"/>
                </a:solidFill>
              </a:rPr>
              <a:t>1968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85391" y="2047461"/>
            <a:ext cx="70170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3200" b="1" dirty="0" smtClean="0">
                <a:solidFill>
                  <a:srgbClr val="FF0000"/>
                </a:solidFill>
              </a:rPr>
              <a:t>ما أثر معركة الكرامة على حياتنا؟</a:t>
            </a:r>
            <a:endParaRPr lang="ar-J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833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القبلي 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4409" y="1729829"/>
            <a:ext cx="64112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الشَّخصيّات الرَّئيسة في النَّص القرائي:</a:t>
            </a:r>
          </a:p>
          <a:p>
            <a:pPr algn="r" rtl="1"/>
            <a:endParaRPr lang="ar-SA" sz="3200" b="1" dirty="0"/>
          </a:p>
          <a:p>
            <a:pPr algn="r" rtl="1"/>
            <a:r>
              <a:rPr lang="ar-SA" sz="3200" b="1" dirty="0"/>
              <a:t>1- فراس العجلونيّ.</a:t>
            </a:r>
          </a:p>
          <a:p>
            <a:pPr algn="r" rtl="1"/>
            <a:r>
              <a:rPr lang="ar-SA" sz="3200" b="1" dirty="0"/>
              <a:t>2- موفّق السَّلطيّ.</a:t>
            </a:r>
          </a:p>
          <a:p>
            <a:pPr algn="r" rtl="1"/>
            <a:r>
              <a:rPr lang="ar-SA" sz="3200" b="1" dirty="0"/>
              <a:t>3- جميع ما ذُكر.</a:t>
            </a:r>
            <a:endParaRPr lang="en-US" sz="32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810185" y="5793768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674285" y="6164534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3604269" y="626551"/>
            <a:ext cx="243776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شهداء بلادي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468880" y="61848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حين تحلّق النّسور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274688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28147" y="1174543"/>
            <a:ext cx="86376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التّفكير النّاقد: 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5400" b="1" dirty="0">
                <a:solidFill>
                  <a:srgbClr val="FF0000"/>
                </a:solidFill>
              </a:rPr>
              <a:t>برأيك لماذا اختار الكاتب النّسور عُنوانًا للدرس ؟ وضّح </a:t>
            </a:r>
            <a:r>
              <a:rPr lang="ar-JO" sz="5400" b="1" dirty="0" smtClean="0">
                <a:solidFill>
                  <a:srgbClr val="FF0000"/>
                </a:solidFill>
              </a:rPr>
              <a:t>ذلك. </a:t>
            </a:r>
            <a:endParaRPr lang="ar-JO" sz="54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14861A98-FBAD-77F9-BFA0-E90A124D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7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3604269" y="626551"/>
            <a:ext cx="243776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شهداء بلادي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468880" y="61848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حين تحلّق النّسور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12167" y="5257800"/>
            <a:ext cx="2346891" cy="1356167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Puzz</a:t>
            </a:r>
            <a:r>
              <a:rPr lang="en-US" sz="3200" dirty="0">
                <a:solidFill>
                  <a:schemeClr val="bg1"/>
                </a:solidFill>
              </a:rPr>
              <a:t> in</a:t>
            </a:r>
          </a:p>
        </p:txBody>
      </p:sp>
    </p:spTree>
    <p:extLst>
      <p:ext uri="{BB962C8B-B14F-4D97-AF65-F5344CB8AC3E}">
        <p14:creationId xmlns="" xmlns:p14="http://schemas.microsoft.com/office/powerpoint/2010/main" val="336674930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التقديم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3604269" y="626551"/>
            <a:ext cx="243776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شهداء بلادي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468880" y="61848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حين تحلّق النّسور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93" y="1062817"/>
            <a:ext cx="7143959" cy="545830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19650" y="4381500"/>
            <a:ext cx="304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ar-JO" dirty="0"/>
          </a:p>
        </p:txBody>
      </p:sp>
      <p:sp>
        <p:nvSpPr>
          <p:cNvPr id="30" name="TextBox 29"/>
          <p:cNvSpPr txBox="1"/>
          <p:nvPr/>
        </p:nvSpPr>
        <p:spPr>
          <a:xfrm>
            <a:off x="2362200" y="5715000"/>
            <a:ext cx="304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ar-JO" dirty="0"/>
          </a:p>
        </p:txBody>
      </p:sp>
      <p:pic>
        <p:nvPicPr>
          <p:cNvPr id="34" name="Picture 2" descr="Kagan Structure: RallyRobin – Fountain Middle School Teacher's Programs and  Strategies Website">
            <a:extLst>
              <a:ext uri="{FF2B5EF4-FFF2-40B4-BE49-F238E27FC236}">
                <a16:creationId xmlns="" xmlns:a16="http://schemas.microsoft.com/office/drawing/2014/main" id="{EBDA69C1-C0FD-4F79-BB7D-8D512440D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0" y="4342998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29907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891</Words>
  <Application>Microsoft Office PowerPoint</Application>
  <PresentationFormat>Custom</PresentationFormat>
  <Paragraphs>307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duaa</cp:lastModifiedBy>
  <cp:revision>317</cp:revision>
  <cp:lastPrinted>2025-09-29T04:07:29Z</cp:lastPrinted>
  <dcterms:created xsi:type="dcterms:W3CDTF">2019-06-13T08:00:41Z</dcterms:created>
  <dcterms:modified xsi:type="dcterms:W3CDTF">2025-10-04T18:45:00Z</dcterms:modified>
</cp:coreProperties>
</file>