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7" r:id="rId6"/>
    <p:sldId id="306" r:id="rId7"/>
    <p:sldId id="303" r:id="rId8"/>
    <p:sldId id="299" r:id="rId9"/>
    <p:sldId id="300" r:id="rId10"/>
    <p:sldId id="308" r:id="rId11"/>
    <p:sldId id="309" r:id="rId12"/>
    <p:sldId id="31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E6C12"/>
    <a:srgbClr val="FF99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0FF98E-3426-414F-9811-C6B97EA0232D}" v="6" dt="2025-09-13T06:54:43.5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>
      <p:cViewPr varScale="1">
        <p:scale>
          <a:sx n="90" d="100"/>
          <a:sy n="90" d="100"/>
        </p:scale>
        <p:origin x="40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AR ABUYEHYA" userId="S::manar4445@islamic-ec.edu.jo::19d4950c-673f-49ab-9569-2d331c9371a6" providerId="AD" clId="Web-{E39B84D4-FFCF-4F8C-A11C-6485D0729610}"/>
    <pc:docChg chg="modSld">
      <pc:chgData name="MANAR ABUYEHYA" userId="S::manar4445@islamic-ec.edu.jo::19d4950c-673f-49ab-9569-2d331c9371a6" providerId="AD" clId="Web-{E39B84D4-FFCF-4F8C-A11C-6485D0729610}" dt="2024-10-09T04:27:37.301" v="0" actId="20577"/>
      <pc:docMkLst>
        <pc:docMk/>
      </pc:docMkLst>
      <pc:sldChg chg="modSp">
        <pc:chgData name="MANAR ABUYEHYA" userId="S::manar4445@islamic-ec.edu.jo::19d4950c-673f-49ab-9569-2d331c9371a6" providerId="AD" clId="Web-{E39B84D4-FFCF-4F8C-A11C-6485D0729610}" dt="2024-10-09T04:27:37.301" v="0" actId="20577"/>
        <pc:sldMkLst>
          <pc:docMk/>
          <pc:sldMk cId="2458804836" sldId="302"/>
        </pc:sldMkLst>
      </pc:sldChg>
    </pc:docChg>
  </pc:docChgLst>
  <pc:docChgLst>
    <pc:chgData name="We'am  Malkawi" userId="S::we'am5177@islamic-ec.edu.jo::28a237b6-feba-455b-b990-630bdfabb96d" providerId="AD" clId="Web-{D60FF98E-3426-414F-9811-C6B97EA0232D}"/>
    <pc:docChg chg="addSld modSld">
      <pc:chgData name="We'am  Malkawi" userId="S::we'am5177@islamic-ec.edu.jo::28a237b6-feba-455b-b990-630bdfabb96d" providerId="AD" clId="Web-{D60FF98E-3426-414F-9811-C6B97EA0232D}" dt="2025-09-13T06:54:43.538" v="5" actId="1076"/>
      <pc:docMkLst>
        <pc:docMk/>
      </pc:docMkLst>
      <pc:sldChg chg="addSp delSp modSp">
        <pc:chgData name="We'am  Malkawi" userId="S::we'am5177@islamic-ec.edu.jo::28a237b6-feba-455b-b990-630bdfabb96d" providerId="AD" clId="Web-{D60FF98E-3426-414F-9811-C6B97EA0232D}" dt="2025-09-13T06:54:29.850" v="2"/>
        <pc:sldMkLst>
          <pc:docMk/>
          <pc:sldMk cId="3072448351" sldId="305"/>
        </pc:sldMkLst>
        <pc:graphicFrameChg chg="add del mod">
          <ac:chgData name="We'am  Malkawi" userId="S::we'am5177@islamic-ec.edu.jo::28a237b6-feba-455b-b990-630bdfabb96d" providerId="AD" clId="Web-{D60FF98E-3426-414F-9811-C6B97EA0232D}" dt="2025-09-13T06:54:29.850" v="2"/>
          <ac:graphicFrameMkLst>
            <pc:docMk/>
            <pc:sldMk cId="3072448351" sldId="305"/>
            <ac:graphicFrameMk id="4" creationId="{E131AC4E-7613-EF5D-5552-74EFECB439E6}"/>
          </ac:graphicFrameMkLst>
        </pc:graphicFrameChg>
      </pc:sldChg>
      <pc:sldChg chg="delSp modSp add replId">
        <pc:chgData name="We'am  Malkawi" userId="S::we'am5177@islamic-ec.edu.jo::28a237b6-feba-455b-b990-630bdfabb96d" providerId="AD" clId="Web-{D60FF98E-3426-414F-9811-C6B97EA0232D}" dt="2025-09-13T06:54:43.538" v="5" actId="1076"/>
        <pc:sldMkLst>
          <pc:docMk/>
          <pc:sldMk cId="393790017" sldId="311"/>
        </pc:sldMkLst>
        <pc:spChg chg="del">
          <ac:chgData name="We'am  Malkawi" userId="S::we'am5177@islamic-ec.edu.jo::28a237b6-feba-455b-b990-630bdfabb96d" providerId="AD" clId="Web-{D60FF98E-3426-414F-9811-C6B97EA0232D}" dt="2025-09-13T06:54:37.929" v="4"/>
          <ac:spMkLst>
            <pc:docMk/>
            <pc:sldMk cId="393790017" sldId="311"/>
            <ac:spMk id="2" creationId="{41154CC4-12C7-8C37-120E-B75D33F9AE4E}"/>
          </ac:spMkLst>
        </pc:spChg>
        <pc:graphicFrameChg chg="mod">
          <ac:chgData name="We'am  Malkawi" userId="S::we'am5177@islamic-ec.edu.jo::28a237b6-feba-455b-b990-630bdfabb96d" providerId="AD" clId="Web-{D60FF98E-3426-414F-9811-C6B97EA0232D}" dt="2025-09-13T06:54:43.538" v="5" actId="1076"/>
          <ac:graphicFrameMkLst>
            <pc:docMk/>
            <pc:sldMk cId="393790017" sldId="311"/>
            <ac:graphicFrameMk id="4" creationId="{91F03EDD-44F1-99C4-7371-53623B6A43EC}"/>
          </ac:graphicFrameMkLst>
        </pc:graphicFrameChg>
        <pc:picChg chg="del">
          <ac:chgData name="We'am  Malkawi" userId="S::we'am5177@islamic-ec.edu.jo::28a237b6-feba-455b-b990-630bdfabb96d" providerId="AD" clId="Web-{D60FF98E-3426-414F-9811-C6B97EA0232D}" dt="2025-09-13T06:54:35.116" v="3"/>
          <ac:picMkLst>
            <pc:docMk/>
            <pc:sldMk cId="393790017" sldId="311"/>
            <ac:picMk id="85" creationId="{2E749EF5-3947-95E8-B6CB-D1701625B51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1A9CC1A5-6A06-4899-BE48-41C9121BD3CD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D3D2FFE5-17D1-42E3-8C7E-8D006BF54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65087" y="1850364"/>
            <a:ext cx="821452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4400" b="1" dirty="0">
                <a:cs typeface="AGA Battouta Regular" pitchFamily="2" charset="-78"/>
              </a:rPr>
              <a:t>Unit</a:t>
            </a:r>
            <a:r>
              <a:rPr lang="ar-SA" sz="4400" dirty="0">
                <a:cs typeface="AGA Battouta Regular" pitchFamily="2" charset="-78"/>
              </a:rPr>
              <a:t>: </a:t>
            </a:r>
            <a:r>
              <a:rPr lang="en-US" sz="4400" dirty="0">
                <a:cs typeface="AGA Battouta Regular" pitchFamily="2" charset="-78"/>
              </a:rPr>
              <a:t> 2</a:t>
            </a:r>
            <a:endParaRPr lang="ar-SA" sz="4400" dirty="0">
              <a:cs typeface="AGA Battouta Regular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cs typeface="AGA Battouta Regular" pitchFamily="2" charset="-78"/>
              </a:rPr>
              <a:t>Lesson</a:t>
            </a:r>
            <a:r>
              <a:rPr lang="en-US" sz="4400" dirty="0">
                <a:cs typeface="AGA Battouta Regular" pitchFamily="2" charset="-78"/>
              </a:rPr>
              <a:t>: Academic words</a:t>
            </a:r>
            <a:endParaRPr lang="en-US" sz="3600" dirty="0">
              <a:cs typeface="AGA Battouta Regular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cs typeface="AGA Battouta Regular" pitchFamily="2" charset="-78"/>
              </a:rPr>
              <a:t>Subject</a:t>
            </a:r>
            <a:r>
              <a:rPr lang="en-US" sz="4400" dirty="0">
                <a:cs typeface="AGA Battouta Regular" pitchFamily="2" charset="-78"/>
              </a:rPr>
              <a:t>: English </a:t>
            </a:r>
            <a:endParaRPr lang="ar-SA" sz="4400" dirty="0">
              <a:cs typeface="AGA Battouta Regular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cs typeface="AGA Battouta Regular" pitchFamily="2" charset="-78"/>
              </a:rPr>
              <a:t>Grade</a:t>
            </a:r>
            <a:r>
              <a:rPr lang="en-US" sz="4400" dirty="0">
                <a:cs typeface="AGA Battouta Regular" pitchFamily="2" charset="-78"/>
              </a:rPr>
              <a:t>: 8</a:t>
            </a:r>
            <a:endParaRPr lang="ar-JO" sz="4400" dirty="0">
              <a:cs typeface="AGA Battouta Regular" pitchFamily="2" charset="-78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  <a:ln w="76200"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  <a:ln w="76200">
            <a:solidFill>
              <a:schemeClr val="bg1">
                <a:lumMod val="9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8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Double Wave 48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Double Wave 49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1" name="Double Wave 50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2" name="Double Wave 51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3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97" name="Google Shape;233;p29"/>
          <p:cNvSpPr/>
          <p:nvPr/>
        </p:nvSpPr>
        <p:spPr>
          <a:xfrm>
            <a:off x="3116305" y="3988725"/>
            <a:ext cx="3671086" cy="1162498"/>
          </a:xfrm>
          <a:custGeom>
            <a:avLst/>
            <a:gdLst/>
            <a:ahLst/>
            <a:cxnLst/>
            <a:rect l="l" t="t" r="r" b="b"/>
            <a:pathLst>
              <a:path w="73984" h="25776" extrusionOk="0">
                <a:moveTo>
                  <a:pt x="62038" y="0"/>
                </a:moveTo>
                <a:lnTo>
                  <a:pt x="0" y="1854"/>
                </a:lnTo>
                <a:lnTo>
                  <a:pt x="699" y="25776"/>
                </a:lnTo>
                <a:lnTo>
                  <a:pt x="62737" y="23922"/>
                </a:lnTo>
                <a:lnTo>
                  <a:pt x="73983" y="11824"/>
                </a:lnTo>
                <a:lnTo>
                  <a:pt x="62038" y="0"/>
                </a:lnTo>
                <a:close/>
              </a:path>
            </a:pathLst>
          </a:custGeom>
          <a:solidFill>
            <a:srgbClr val="89E1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234;p29"/>
          <p:cNvSpPr/>
          <p:nvPr/>
        </p:nvSpPr>
        <p:spPr>
          <a:xfrm>
            <a:off x="3135775" y="4080200"/>
            <a:ext cx="423243" cy="1090425"/>
          </a:xfrm>
          <a:custGeom>
            <a:avLst/>
            <a:gdLst/>
            <a:ahLst/>
            <a:cxnLst/>
            <a:rect l="l" t="t" r="r" b="b"/>
            <a:pathLst>
              <a:path w="18859" h="43617" extrusionOk="0">
                <a:moveTo>
                  <a:pt x="0" y="368"/>
                </a:moveTo>
                <a:lnTo>
                  <a:pt x="17311" y="0"/>
                </a:lnTo>
                <a:lnTo>
                  <a:pt x="18859" y="43117"/>
                </a:lnTo>
                <a:lnTo>
                  <a:pt x="1333" y="43617"/>
                </a:lnTo>
                <a:close/>
              </a:path>
            </a:pathLst>
          </a:custGeom>
          <a:solidFill>
            <a:srgbClr val="60D6C0"/>
          </a:solidFill>
          <a:ln>
            <a:noFill/>
          </a:ln>
        </p:spPr>
      </p:sp>
      <p:grpSp>
        <p:nvGrpSpPr>
          <p:cNvPr id="99" name="Google Shape;235;p29"/>
          <p:cNvGrpSpPr/>
          <p:nvPr/>
        </p:nvGrpSpPr>
        <p:grpSpPr>
          <a:xfrm>
            <a:off x="7075573" y="2331704"/>
            <a:ext cx="3671086" cy="1162996"/>
            <a:chOff x="4827673" y="1544304"/>
            <a:chExt cx="3671086" cy="1162996"/>
          </a:xfrm>
        </p:grpSpPr>
        <p:sp>
          <p:nvSpPr>
            <p:cNvPr id="100" name="Google Shape;236;p29"/>
            <p:cNvSpPr/>
            <p:nvPr/>
          </p:nvSpPr>
          <p:spPr>
            <a:xfrm>
              <a:off x="4827673" y="1544304"/>
              <a:ext cx="3671086" cy="1162498"/>
            </a:xfrm>
            <a:custGeom>
              <a:avLst/>
              <a:gdLst/>
              <a:ahLst/>
              <a:cxnLst/>
              <a:rect l="l" t="t" r="r" b="b"/>
              <a:pathLst>
                <a:path w="73984" h="25776" extrusionOk="0">
                  <a:moveTo>
                    <a:pt x="62038" y="0"/>
                  </a:moveTo>
                  <a:lnTo>
                    <a:pt x="0" y="1854"/>
                  </a:lnTo>
                  <a:lnTo>
                    <a:pt x="699" y="25776"/>
                  </a:lnTo>
                  <a:lnTo>
                    <a:pt x="62737" y="23922"/>
                  </a:lnTo>
                  <a:lnTo>
                    <a:pt x="73983" y="11824"/>
                  </a:lnTo>
                  <a:lnTo>
                    <a:pt x="620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37;p29"/>
            <p:cNvSpPr/>
            <p:nvPr/>
          </p:nvSpPr>
          <p:spPr>
            <a:xfrm>
              <a:off x="4828350" y="1616875"/>
              <a:ext cx="423243" cy="1090425"/>
            </a:xfrm>
            <a:custGeom>
              <a:avLst/>
              <a:gdLst/>
              <a:ahLst/>
              <a:cxnLst/>
              <a:rect l="l" t="t" r="r" b="b"/>
              <a:pathLst>
                <a:path w="18859" h="43617" extrusionOk="0">
                  <a:moveTo>
                    <a:pt x="0" y="368"/>
                  </a:moveTo>
                  <a:lnTo>
                    <a:pt x="17311" y="0"/>
                  </a:lnTo>
                  <a:lnTo>
                    <a:pt x="18859" y="43117"/>
                  </a:lnTo>
                  <a:lnTo>
                    <a:pt x="1333" y="43617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</p:sp>
      </p:grpSp>
      <p:grpSp>
        <p:nvGrpSpPr>
          <p:cNvPr id="102" name="Google Shape;238;p29"/>
          <p:cNvGrpSpPr/>
          <p:nvPr/>
        </p:nvGrpSpPr>
        <p:grpSpPr>
          <a:xfrm rot="542771">
            <a:off x="6993959" y="3734120"/>
            <a:ext cx="3510233" cy="1574375"/>
            <a:chOff x="3299945" y="2654755"/>
            <a:chExt cx="820937" cy="613509"/>
          </a:xfrm>
        </p:grpSpPr>
        <p:sp>
          <p:nvSpPr>
            <p:cNvPr id="103" name="Google Shape;239;p29"/>
            <p:cNvSpPr/>
            <p:nvPr/>
          </p:nvSpPr>
          <p:spPr>
            <a:xfrm>
              <a:off x="3307935" y="2790603"/>
              <a:ext cx="800405" cy="469436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40;p29"/>
            <p:cNvSpPr/>
            <p:nvPr/>
          </p:nvSpPr>
          <p:spPr>
            <a:xfrm>
              <a:off x="3301878" y="2654755"/>
              <a:ext cx="819004" cy="605284"/>
            </a:xfrm>
            <a:custGeom>
              <a:avLst/>
              <a:gdLst/>
              <a:ahLst/>
              <a:cxnLst/>
              <a:rect l="l" t="t" r="r" b="b"/>
              <a:pathLst>
                <a:path w="63146" h="46668" extrusionOk="0">
                  <a:moveTo>
                    <a:pt x="57909" y="1"/>
                  </a:moveTo>
                  <a:cubicBezTo>
                    <a:pt x="50070" y="8540"/>
                    <a:pt x="1" y="12543"/>
                    <a:pt x="1" y="12543"/>
                  </a:cubicBezTo>
                  <a:lnTo>
                    <a:pt x="5204" y="46668"/>
                  </a:lnTo>
                  <a:cubicBezTo>
                    <a:pt x="5204" y="46668"/>
                    <a:pt x="54840" y="43132"/>
                    <a:pt x="63146" y="34125"/>
                  </a:cubicBezTo>
                  <a:lnTo>
                    <a:pt x="5790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41;p29"/>
            <p:cNvSpPr/>
            <p:nvPr/>
          </p:nvSpPr>
          <p:spPr>
            <a:xfrm rot="79888">
              <a:off x="3301860" y="2808196"/>
              <a:ext cx="136562" cy="458490"/>
            </a:xfrm>
            <a:custGeom>
              <a:avLst/>
              <a:gdLst/>
              <a:ahLst/>
              <a:cxnLst/>
              <a:rect l="l" t="t" r="r" b="b"/>
              <a:pathLst>
                <a:path w="15479" h="35159" extrusionOk="0">
                  <a:moveTo>
                    <a:pt x="10275" y="0"/>
                  </a:moveTo>
                  <a:lnTo>
                    <a:pt x="1" y="1034"/>
                  </a:lnTo>
                  <a:lnTo>
                    <a:pt x="5204" y="35159"/>
                  </a:lnTo>
                  <a:lnTo>
                    <a:pt x="15478" y="34124"/>
                  </a:lnTo>
                  <a:lnTo>
                    <a:pt x="10275" y="0"/>
                  </a:lnTo>
                  <a:close/>
                </a:path>
              </a:pathLst>
            </a:custGeom>
            <a:solidFill>
              <a:srgbClr val="FFA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" name="Google Shape;242;p29"/>
          <p:cNvGrpSpPr/>
          <p:nvPr/>
        </p:nvGrpSpPr>
        <p:grpSpPr>
          <a:xfrm rot="542771">
            <a:off x="3108234" y="2096445"/>
            <a:ext cx="3510233" cy="1574375"/>
            <a:chOff x="3299945" y="2654755"/>
            <a:chExt cx="820937" cy="613509"/>
          </a:xfrm>
        </p:grpSpPr>
        <p:sp>
          <p:nvSpPr>
            <p:cNvPr id="107" name="Google Shape;243;p29"/>
            <p:cNvSpPr/>
            <p:nvPr/>
          </p:nvSpPr>
          <p:spPr>
            <a:xfrm>
              <a:off x="3307935" y="2790603"/>
              <a:ext cx="800405" cy="469436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44;p29"/>
            <p:cNvSpPr/>
            <p:nvPr/>
          </p:nvSpPr>
          <p:spPr>
            <a:xfrm>
              <a:off x="3301878" y="2654755"/>
              <a:ext cx="819004" cy="605284"/>
            </a:xfrm>
            <a:custGeom>
              <a:avLst/>
              <a:gdLst/>
              <a:ahLst/>
              <a:cxnLst/>
              <a:rect l="l" t="t" r="r" b="b"/>
              <a:pathLst>
                <a:path w="63146" h="46668" extrusionOk="0">
                  <a:moveTo>
                    <a:pt x="57909" y="1"/>
                  </a:moveTo>
                  <a:cubicBezTo>
                    <a:pt x="50070" y="8540"/>
                    <a:pt x="1" y="12543"/>
                    <a:pt x="1" y="12543"/>
                  </a:cubicBezTo>
                  <a:lnTo>
                    <a:pt x="5204" y="46668"/>
                  </a:lnTo>
                  <a:cubicBezTo>
                    <a:pt x="5204" y="46668"/>
                    <a:pt x="54840" y="43132"/>
                    <a:pt x="63146" y="34125"/>
                  </a:cubicBezTo>
                  <a:lnTo>
                    <a:pt x="57909" y="1"/>
                  </a:lnTo>
                  <a:close/>
                </a:path>
              </a:pathLst>
            </a:custGeom>
            <a:solidFill>
              <a:srgbClr val="C7F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45;p29"/>
            <p:cNvSpPr/>
            <p:nvPr/>
          </p:nvSpPr>
          <p:spPr>
            <a:xfrm rot="79888">
              <a:off x="3301860" y="2808196"/>
              <a:ext cx="136562" cy="458490"/>
            </a:xfrm>
            <a:custGeom>
              <a:avLst/>
              <a:gdLst/>
              <a:ahLst/>
              <a:cxnLst/>
              <a:rect l="l" t="t" r="r" b="b"/>
              <a:pathLst>
                <a:path w="15479" h="35159" extrusionOk="0">
                  <a:moveTo>
                    <a:pt x="10275" y="0"/>
                  </a:moveTo>
                  <a:lnTo>
                    <a:pt x="1" y="1034"/>
                  </a:lnTo>
                  <a:lnTo>
                    <a:pt x="5204" y="35159"/>
                  </a:lnTo>
                  <a:lnTo>
                    <a:pt x="15478" y="34124"/>
                  </a:lnTo>
                  <a:lnTo>
                    <a:pt x="10275" y="0"/>
                  </a:lnTo>
                  <a:close/>
                </a:path>
              </a:pathLst>
            </a:custGeom>
            <a:solidFill>
              <a:srgbClr val="B9E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246;p29"/>
          <p:cNvGrpSpPr/>
          <p:nvPr/>
        </p:nvGrpSpPr>
        <p:grpSpPr>
          <a:xfrm>
            <a:off x="2811436" y="1386542"/>
            <a:ext cx="3424063" cy="585711"/>
            <a:chOff x="611550" y="2773950"/>
            <a:chExt cx="2698875" cy="344475"/>
          </a:xfrm>
        </p:grpSpPr>
        <p:sp>
          <p:nvSpPr>
            <p:cNvPr id="111" name="Google Shape;247;p29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48;p29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Google Shape;249;p29"/>
          <p:cNvSpPr txBox="1">
            <a:spLocks/>
          </p:cNvSpPr>
          <p:nvPr/>
        </p:nvSpPr>
        <p:spPr>
          <a:xfrm>
            <a:off x="2963799" y="1393050"/>
            <a:ext cx="622158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dirty="0"/>
              <a:t>Academic Words</a:t>
            </a:r>
          </a:p>
        </p:txBody>
      </p:sp>
      <p:sp>
        <p:nvSpPr>
          <p:cNvPr id="114" name="Google Shape;250;p29"/>
          <p:cNvSpPr txBox="1">
            <a:spLocks/>
          </p:cNvSpPr>
          <p:nvPr/>
        </p:nvSpPr>
        <p:spPr>
          <a:xfrm>
            <a:off x="4180500" y="240065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600"/>
              <a:t>Approach</a:t>
            </a:r>
            <a:endParaRPr lang="en-US" sz="3600" dirty="0"/>
          </a:p>
        </p:txBody>
      </p:sp>
      <p:sp>
        <p:nvSpPr>
          <p:cNvPr id="115" name="Google Shape;252;p29"/>
          <p:cNvSpPr txBox="1">
            <a:spLocks/>
          </p:cNvSpPr>
          <p:nvPr/>
        </p:nvSpPr>
        <p:spPr>
          <a:xfrm>
            <a:off x="7960634" y="2582621"/>
            <a:ext cx="2801472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/>
              <a:t>Communicate</a:t>
            </a:r>
            <a:endParaRPr lang="en-US" sz="3200" dirty="0"/>
          </a:p>
        </p:txBody>
      </p:sp>
      <p:sp>
        <p:nvSpPr>
          <p:cNvPr id="116" name="Google Shape;254;p29"/>
          <p:cNvSpPr txBox="1">
            <a:spLocks/>
          </p:cNvSpPr>
          <p:nvPr/>
        </p:nvSpPr>
        <p:spPr>
          <a:xfrm>
            <a:off x="4311349" y="4281593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600" dirty="0"/>
              <a:t>Resources</a:t>
            </a:r>
          </a:p>
        </p:txBody>
      </p:sp>
      <p:sp>
        <p:nvSpPr>
          <p:cNvPr id="117" name="Google Shape;256;p29"/>
          <p:cNvSpPr txBox="1">
            <a:spLocks/>
          </p:cNvSpPr>
          <p:nvPr/>
        </p:nvSpPr>
        <p:spPr>
          <a:xfrm>
            <a:off x="8172084" y="4156447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dirty="0"/>
              <a:t>Response</a:t>
            </a:r>
          </a:p>
        </p:txBody>
      </p:sp>
      <p:sp>
        <p:nvSpPr>
          <p:cNvPr id="118" name="Google Shape;258;p29"/>
          <p:cNvSpPr txBox="1">
            <a:spLocks/>
          </p:cNvSpPr>
          <p:nvPr/>
        </p:nvSpPr>
        <p:spPr>
          <a:xfrm>
            <a:off x="3355128" y="2738809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01</a:t>
            </a:r>
          </a:p>
        </p:txBody>
      </p:sp>
      <p:sp>
        <p:nvSpPr>
          <p:cNvPr id="119" name="Google Shape;259;p29"/>
          <p:cNvSpPr txBox="1">
            <a:spLocks/>
          </p:cNvSpPr>
          <p:nvPr/>
        </p:nvSpPr>
        <p:spPr>
          <a:xfrm>
            <a:off x="3355128" y="4356397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03</a:t>
            </a:r>
            <a:endParaRPr lang="en" dirty="0"/>
          </a:p>
        </p:txBody>
      </p:sp>
      <p:sp>
        <p:nvSpPr>
          <p:cNvPr id="120" name="Google Shape;260;p29"/>
          <p:cNvSpPr txBox="1">
            <a:spLocks/>
          </p:cNvSpPr>
          <p:nvPr/>
        </p:nvSpPr>
        <p:spPr>
          <a:xfrm>
            <a:off x="7168390" y="2790244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02</a:t>
            </a:r>
            <a:endParaRPr lang="en" dirty="0"/>
          </a:p>
        </p:txBody>
      </p:sp>
      <p:sp>
        <p:nvSpPr>
          <p:cNvPr id="121" name="Google Shape;261;p29"/>
          <p:cNvSpPr txBox="1">
            <a:spLocks/>
          </p:cNvSpPr>
          <p:nvPr/>
        </p:nvSpPr>
        <p:spPr>
          <a:xfrm>
            <a:off x="7321003" y="4356397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04</a:t>
            </a:r>
          </a:p>
        </p:txBody>
      </p:sp>
      <p:grpSp>
        <p:nvGrpSpPr>
          <p:cNvPr id="122" name="Google Shape;262;p29"/>
          <p:cNvGrpSpPr/>
          <p:nvPr/>
        </p:nvGrpSpPr>
        <p:grpSpPr>
          <a:xfrm>
            <a:off x="9643484" y="1218620"/>
            <a:ext cx="956230" cy="847679"/>
            <a:chOff x="683398" y="2777187"/>
            <a:chExt cx="876552" cy="777046"/>
          </a:xfrm>
        </p:grpSpPr>
        <p:sp>
          <p:nvSpPr>
            <p:cNvPr id="123" name="Google Shape;263;p29"/>
            <p:cNvSpPr/>
            <p:nvPr/>
          </p:nvSpPr>
          <p:spPr>
            <a:xfrm>
              <a:off x="712814" y="2921258"/>
              <a:ext cx="731184" cy="632975"/>
            </a:xfrm>
            <a:custGeom>
              <a:avLst/>
              <a:gdLst/>
              <a:ahLst/>
              <a:cxnLst/>
              <a:rect l="l" t="t" r="r" b="b"/>
              <a:pathLst>
                <a:path w="56375" h="48803" extrusionOk="0">
                  <a:moveTo>
                    <a:pt x="48235" y="0"/>
                  </a:moveTo>
                  <a:lnTo>
                    <a:pt x="1" y="10141"/>
                  </a:lnTo>
                  <a:lnTo>
                    <a:pt x="8140" y="48802"/>
                  </a:lnTo>
                  <a:lnTo>
                    <a:pt x="56374" y="38661"/>
                  </a:lnTo>
                  <a:lnTo>
                    <a:pt x="48235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64;p29"/>
            <p:cNvSpPr/>
            <p:nvPr/>
          </p:nvSpPr>
          <p:spPr>
            <a:xfrm>
              <a:off x="683398" y="2777187"/>
              <a:ext cx="876552" cy="705659"/>
            </a:xfrm>
            <a:custGeom>
              <a:avLst/>
              <a:gdLst/>
              <a:ahLst/>
              <a:cxnLst/>
              <a:rect l="l" t="t" r="r" b="b"/>
              <a:pathLst>
                <a:path w="67583" h="54407" extrusionOk="0">
                  <a:moveTo>
                    <a:pt x="49836" y="0"/>
                  </a:moveTo>
                  <a:lnTo>
                    <a:pt x="0" y="10475"/>
                  </a:lnTo>
                  <a:cubicBezTo>
                    <a:pt x="0" y="10475"/>
                    <a:pt x="6071" y="46767"/>
                    <a:pt x="17780" y="54406"/>
                  </a:cubicBezTo>
                  <a:lnTo>
                    <a:pt x="67582" y="43932"/>
                  </a:lnTo>
                  <a:cubicBezTo>
                    <a:pt x="56374" y="36593"/>
                    <a:pt x="49836" y="0"/>
                    <a:pt x="49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65;p29"/>
            <p:cNvSpPr/>
            <p:nvPr/>
          </p:nvSpPr>
          <p:spPr>
            <a:xfrm>
              <a:off x="683398" y="2777187"/>
              <a:ext cx="669745" cy="248778"/>
            </a:xfrm>
            <a:custGeom>
              <a:avLst/>
              <a:gdLst/>
              <a:ahLst/>
              <a:cxnLst/>
              <a:rect l="l" t="t" r="r" b="b"/>
              <a:pathLst>
                <a:path w="51638" h="19181" extrusionOk="0">
                  <a:moveTo>
                    <a:pt x="49803" y="0"/>
                  </a:moveTo>
                  <a:lnTo>
                    <a:pt x="0" y="10475"/>
                  </a:lnTo>
                  <a:lnTo>
                    <a:pt x="1835" y="19181"/>
                  </a:lnTo>
                  <a:lnTo>
                    <a:pt x="51637" y="8673"/>
                  </a:lnTo>
                  <a:lnTo>
                    <a:pt x="49803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266;p29"/>
          <p:cNvGrpSpPr/>
          <p:nvPr/>
        </p:nvGrpSpPr>
        <p:grpSpPr>
          <a:xfrm>
            <a:off x="2825862" y="5244750"/>
            <a:ext cx="217137" cy="321977"/>
            <a:chOff x="4508863" y="1528200"/>
            <a:chExt cx="318850" cy="472800"/>
          </a:xfrm>
        </p:grpSpPr>
        <p:sp>
          <p:nvSpPr>
            <p:cNvPr id="127" name="Google Shape;267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68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69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70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" name="Google Shape;271;p29"/>
          <p:cNvGrpSpPr/>
          <p:nvPr/>
        </p:nvGrpSpPr>
        <p:grpSpPr>
          <a:xfrm>
            <a:off x="9953668" y="1208392"/>
            <a:ext cx="137201" cy="203446"/>
            <a:chOff x="4508863" y="1528200"/>
            <a:chExt cx="318850" cy="472800"/>
          </a:xfrm>
        </p:grpSpPr>
        <p:sp>
          <p:nvSpPr>
            <p:cNvPr id="132" name="Google Shape;272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3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74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75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" name="Google Shape;276;p29"/>
          <p:cNvGrpSpPr/>
          <p:nvPr/>
        </p:nvGrpSpPr>
        <p:grpSpPr>
          <a:xfrm>
            <a:off x="3135761" y="5277879"/>
            <a:ext cx="217137" cy="321977"/>
            <a:chOff x="4508863" y="1528200"/>
            <a:chExt cx="318850" cy="472800"/>
          </a:xfrm>
        </p:grpSpPr>
        <p:sp>
          <p:nvSpPr>
            <p:cNvPr id="137" name="Google Shape;277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78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79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281;p29"/>
          <p:cNvGrpSpPr/>
          <p:nvPr/>
        </p:nvGrpSpPr>
        <p:grpSpPr>
          <a:xfrm>
            <a:off x="3445660" y="5277879"/>
            <a:ext cx="217137" cy="321977"/>
            <a:chOff x="4508863" y="1528200"/>
            <a:chExt cx="318850" cy="472800"/>
          </a:xfrm>
        </p:grpSpPr>
        <p:sp>
          <p:nvSpPr>
            <p:cNvPr id="142" name="Google Shape;282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83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84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85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" name="Google Shape;286;p29"/>
          <p:cNvSpPr/>
          <p:nvPr/>
        </p:nvSpPr>
        <p:spPr>
          <a:xfrm rot="-4609380">
            <a:off x="5893815" y="3761810"/>
            <a:ext cx="583295" cy="758835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A421">
              <a:alpha val="575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287;p29"/>
          <p:cNvSpPr/>
          <p:nvPr/>
        </p:nvSpPr>
        <p:spPr>
          <a:xfrm rot="-5767898">
            <a:off x="9868253" y="2188165"/>
            <a:ext cx="445351" cy="579378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5EA5F2">
              <a:alpha val="53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288;p29"/>
          <p:cNvSpPr/>
          <p:nvPr/>
        </p:nvSpPr>
        <p:spPr>
          <a:xfrm rot="-5767898">
            <a:off x="10065228" y="2218165"/>
            <a:ext cx="445351" cy="579378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5EA5F2">
              <a:alpha val="53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6" name="Picture 8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852" y="5238199"/>
            <a:ext cx="1608464" cy="145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87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  <a:ln w="76200"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  <a:ln w="76200">
            <a:solidFill>
              <a:schemeClr val="bg1">
                <a:lumMod val="9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8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Double Wave 48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Double Wave 49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1" name="Double Wave 50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2" name="Double Wave 51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3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28" name="Google Shape;233;p29"/>
          <p:cNvSpPr/>
          <p:nvPr/>
        </p:nvSpPr>
        <p:spPr>
          <a:xfrm>
            <a:off x="3154405" y="4153825"/>
            <a:ext cx="3671086" cy="1162498"/>
          </a:xfrm>
          <a:custGeom>
            <a:avLst/>
            <a:gdLst/>
            <a:ahLst/>
            <a:cxnLst/>
            <a:rect l="l" t="t" r="r" b="b"/>
            <a:pathLst>
              <a:path w="73984" h="25776" extrusionOk="0">
                <a:moveTo>
                  <a:pt x="62038" y="0"/>
                </a:moveTo>
                <a:lnTo>
                  <a:pt x="0" y="1854"/>
                </a:lnTo>
                <a:lnTo>
                  <a:pt x="699" y="25776"/>
                </a:lnTo>
                <a:lnTo>
                  <a:pt x="62737" y="23922"/>
                </a:lnTo>
                <a:lnTo>
                  <a:pt x="73983" y="11824"/>
                </a:lnTo>
                <a:lnTo>
                  <a:pt x="62038" y="0"/>
                </a:lnTo>
                <a:close/>
              </a:path>
            </a:pathLst>
          </a:custGeom>
          <a:solidFill>
            <a:srgbClr val="89E1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234;p29"/>
          <p:cNvSpPr/>
          <p:nvPr/>
        </p:nvSpPr>
        <p:spPr>
          <a:xfrm>
            <a:off x="3173875" y="4245300"/>
            <a:ext cx="423243" cy="1090425"/>
          </a:xfrm>
          <a:custGeom>
            <a:avLst/>
            <a:gdLst/>
            <a:ahLst/>
            <a:cxnLst/>
            <a:rect l="l" t="t" r="r" b="b"/>
            <a:pathLst>
              <a:path w="18859" h="43617" extrusionOk="0">
                <a:moveTo>
                  <a:pt x="0" y="368"/>
                </a:moveTo>
                <a:lnTo>
                  <a:pt x="17311" y="0"/>
                </a:lnTo>
                <a:lnTo>
                  <a:pt x="18859" y="43117"/>
                </a:lnTo>
                <a:lnTo>
                  <a:pt x="1333" y="43617"/>
                </a:lnTo>
                <a:close/>
              </a:path>
            </a:pathLst>
          </a:custGeom>
          <a:solidFill>
            <a:srgbClr val="60D6C0"/>
          </a:solidFill>
          <a:ln>
            <a:noFill/>
          </a:ln>
        </p:spPr>
      </p:sp>
      <p:grpSp>
        <p:nvGrpSpPr>
          <p:cNvPr id="36" name="Google Shape;235;p29"/>
          <p:cNvGrpSpPr/>
          <p:nvPr/>
        </p:nvGrpSpPr>
        <p:grpSpPr>
          <a:xfrm>
            <a:off x="7113673" y="2496804"/>
            <a:ext cx="3671086" cy="1162996"/>
            <a:chOff x="4827673" y="1544304"/>
            <a:chExt cx="3671086" cy="1162996"/>
          </a:xfrm>
        </p:grpSpPr>
        <p:sp>
          <p:nvSpPr>
            <p:cNvPr id="37" name="Google Shape;236;p29"/>
            <p:cNvSpPr/>
            <p:nvPr/>
          </p:nvSpPr>
          <p:spPr>
            <a:xfrm>
              <a:off x="4827673" y="1544304"/>
              <a:ext cx="3671086" cy="1162498"/>
            </a:xfrm>
            <a:custGeom>
              <a:avLst/>
              <a:gdLst/>
              <a:ahLst/>
              <a:cxnLst/>
              <a:rect l="l" t="t" r="r" b="b"/>
              <a:pathLst>
                <a:path w="73984" h="25776" extrusionOk="0">
                  <a:moveTo>
                    <a:pt x="62038" y="0"/>
                  </a:moveTo>
                  <a:lnTo>
                    <a:pt x="0" y="1854"/>
                  </a:lnTo>
                  <a:lnTo>
                    <a:pt x="699" y="25776"/>
                  </a:lnTo>
                  <a:lnTo>
                    <a:pt x="62737" y="23922"/>
                  </a:lnTo>
                  <a:lnTo>
                    <a:pt x="73983" y="11824"/>
                  </a:lnTo>
                  <a:lnTo>
                    <a:pt x="620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37;p29"/>
            <p:cNvSpPr/>
            <p:nvPr/>
          </p:nvSpPr>
          <p:spPr>
            <a:xfrm>
              <a:off x="4828350" y="1616875"/>
              <a:ext cx="423243" cy="1090425"/>
            </a:xfrm>
            <a:custGeom>
              <a:avLst/>
              <a:gdLst/>
              <a:ahLst/>
              <a:cxnLst/>
              <a:rect l="l" t="t" r="r" b="b"/>
              <a:pathLst>
                <a:path w="18859" h="43617" extrusionOk="0">
                  <a:moveTo>
                    <a:pt x="0" y="368"/>
                  </a:moveTo>
                  <a:lnTo>
                    <a:pt x="17311" y="0"/>
                  </a:lnTo>
                  <a:lnTo>
                    <a:pt x="18859" y="43117"/>
                  </a:lnTo>
                  <a:lnTo>
                    <a:pt x="1333" y="43617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</p:sp>
      </p:grpSp>
      <p:grpSp>
        <p:nvGrpSpPr>
          <p:cNvPr id="39" name="Google Shape;238;p29"/>
          <p:cNvGrpSpPr/>
          <p:nvPr/>
        </p:nvGrpSpPr>
        <p:grpSpPr>
          <a:xfrm rot="542771">
            <a:off x="7032059" y="3899220"/>
            <a:ext cx="3510233" cy="1574375"/>
            <a:chOff x="3299945" y="2654755"/>
            <a:chExt cx="820937" cy="613509"/>
          </a:xfrm>
        </p:grpSpPr>
        <p:sp>
          <p:nvSpPr>
            <p:cNvPr id="42" name="Google Shape;239;p29"/>
            <p:cNvSpPr/>
            <p:nvPr/>
          </p:nvSpPr>
          <p:spPr>
            <a:xfrm>
              <a:off x="3307935" y="2790603"/>
              <a:ext cx="800405" cy="469436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40;p29"/>
            <p:cNvSpPr/>
            <p:nvPr/>
          </p:nvSpPr>
          <p:spPr>
            <a:xfrm>
              <a:off x="3301878" y="2654755"/>
              <a:ext cx="819004" cy="605284"/>
            </a:xfrm>
            <a:custGeom>
              <a:avLst/>
              <a:gdLst/>
              <a:ahLst/>
              <a:cxnLst/>
              <a:rect l="l" t="t" r="r" b="b"/>
              <a:pathLst>
                <a:path w="63146" h="46668" extrusionOk="0">
                  <a:moveTo>
                    <a:pt x="57909" y="1"/>
                  </a:moveTo>
                  <a:cubicBezTo>
                    <a:pt x="50070" y="8540"/>
                    <a:pt x="1" y="12543"/>
                    <a:pt x="1" y="12543"/>
                  </a:cubicBezTo>
                  <a:lnTo>
                    <a:pt x="5204" y="46668"/>
                  </a:lnTo>
                  <a:cubicBezTo>
                    <a:pt x="5204" y="46668"/>
                    <a:pt x="54840" y="43132"/>
                    <a:pt x="63146" y="34125"/>
                  </a:cubicBezTo>
                  <a:lnTo>
                    <a:pt x="5790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41;p29"/>
            <p:cNvSpPr/>
            <p:nvPr/>
          </p:nvSpPr>
          <p:spPr>
            <a:xfrm rot="79888">
              <a:off x="3301860" y="2808196"/>
              <a:ext cx="136562" cy="458490"/>
            </a:xfrm>
            <a:custGeom>
              <a:avLst/>
              <a:gdLst/>
              <a:ahLst/>
              <a:cxnLst/>
              <a:rect l="l" t="t" r="r" b="b"/>
              <a:pathLst>
                <a:path w="15479" h="35159" extrusionOk="0">
                  <a:moveTo>
                    <a:pt x="10275" y="0"/>
                  </a:moveTo>
                  <a:lnTo>
                    <a:pt x="1" y="1034"/>
                  </a:lnTo>
                  <a:lnTo>
                    <a:pt x="5204" y="35159"/>
                  </a:lnTo>
                  <a:lnTo>
                    <a:pt x="15478" y="34124"/>
                  </a:lnTo>
                  <a:lnTo>
                    <a:pt x="10275" y="0"/>
                  </a:lnTo>
                  <a:close/>
                </a:path>
              </a:pathLst>
            </a:custGeom>
            <a:solidFill>
              <a:srgbClr val="FFA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242;p29"/>
          <p:cNvGrpSpPr/>
          <p:nvPr/>
        </p:nvGrpSpPr>
        <p:grpSpPr>
          <a:xfrm rot="542771">
            <a:off x="3252673" y="2112682"/>
            <a:ext cx="3510233" cy="1574375"/>
            <a:chOff x="3299945" y="2654755"/>
            <a:chExt cx="820937" cy="613509"/>
          </a:xfrm>
        </p:grpSpPr>
        <p:sp>
          <p:nvSpPr>
            <p:cNvPr id="54" name="Google Shape;243;p29"/>
            <p:cNvSpPr/>
            <p:nvPr/>
          </p:nvSpPr>
          <p:spPr>
            <a:xfrm>
              <a:off x="3307935" y="2790603"/>
              <a:ext cx="800405" cy="469436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44;p29"/>
            <p:cNvSpPr/>
            <p:nvPr/>
          </p:nvSpPr>
          <p:spPr>
            <a:xfrm>
              <a:off x="3301878" y="2654755"/>
              <a:ext cx="819004" cy="605284"/>
            </a:xfrm>
            <a:custGeom>
              <a:avLst/>
              <a:gdLst/>
              <a:ahLst/>
              <a:cxnLst/>
              <a:rect l="l" t="t" r="r" b="b"/>
              <a:pathLst>
                <a:path w="63146" h="46668" extrusionOk="0">
                  <a:moveTo>
                    <a:pt x="57909" y="1"/>
                  </a:moveTo>
                  <a:cubicBezTo>
                    <a:pt x="50070" y="8540"/>
                    <a:pt x="1" y="12543"/>
                    <a:pt x="1" y="12543"/>
                  </a:cubicBezTo>
                  <a:lnTo>
                    <a:pt x="5204" y="46668"/>
                  </a:lnTo>
                  <a:cubicBezTo>
                    <a:pt x="5204" y="46668"/>
                    <a:pt x="54840" y="43132"/>
                    <a:pt x="63146" y="34125"/>
                  </a:cubicBezTo>
                  <a:lnTo>
                    <a:pt x="57909" y="1"/>
                  </a:lnTo>
                  <a:close/>
                </a:path>
              </a:pathLst>
            </a:custGeom>
            <a:solidFill>
              <a:srgbClr val="C7F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45;p29"/>
            <p:cNvSpPr/>
            <p:nvPr/>
          </p:nvSpPr>
          <p:spPr>
            <a:xfrm rot="79888">
              <a:off x="3301860" y="2808196"/>
              <a:ext cx="136562" cy="458490"/>
            </a:xfrm>
            <a:custGeom>
              <a:avLst/>
              <a:gdLst/>
              <a:ahLst/>
              <a:cxnLst/>
              <a:rect l="l" t="t" r="r" b="b"/>
              <a:pathLst>
                <a:path w="15479" h="35159" extrusionOk="0">
                  <a:moveTo>
                    <a:pt x="10275" y="0"/>
                  </a:moveTo>
                  <a:lnTo>
                    <a:pt x="1" y="1034"/>
                  </a:lnTo>
                  <a:lnTo>
                    <a:pt x="5204" y="35159"/>
                  </a:lnTo>
                  <a:lnTo>
                    <a:pt x="15478" y="34124"/>
                  </a:lnTo>
                  <a:lnTo>
                    <a:pt x="10275" y="0"/>
                  </a:lnTo>
                  <a:close/>
                </a:path>
              </a:pathLst>
            </a:custGeom>
            <a:solidFill>
              <a:srgbClr val="B9E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246;p29"/>
          <p:cNvGrpSpPr/>
          <p:nvPr/>
        </p:nvGrpSpPr>
        <p:grpSpPr>
          <a:xfrm>
            <a:off x="2849536" y="1551642"/>
            <a:ext cx="3424063" cy="585711"/>
            <a:chOff x="611550" y="2773950"/>
            <a:chExt cx="2698875" cy="344475"/>
          </a:xfrm>
        </p:grpSpPr>
        <p:sp>
          <p:nvSpPr>
            <p:cNvPr id="58" name="Google Shape;247;p29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48;p29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249;p29"/>
          <p:cNvSpPr txBox="1">
            <a:spLocks/>
          </p:cNvSpPr>
          <p:nvPr/>
        </p:nvSpPr>
        <p:spPr>
          <a:xfrm>
            <a:off x="3001900" y="1558150"/>
            <a:ext cx="5484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/>
              <a:t>Academic Words</a:t>
            </a:r>
            <a:endParaRPr lang="en-US" dirty="0"/>
          </a:p>
        </p:txBody>
      </p:sp>
      <p:sp>
        <p:nvSpPr>
          <p:cNvPr id="61" name="Google Shape;250;p29"/>
          <p:cNvSpPr txBox="1">
            <a:spLocks/>
          </p:cNvSpPr>
          <p:nvPr/>
        </p:nvSpPr>
        <p:spPr>
          <a:xfrm>
            <a:off x="4218600" y="256575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600" dirty="0"/>
              <a:t>Approach</a:t>
            </a:r>
          </a:p>
        </p:txBody>
      </p:sp>
      <p:sp>
        <p:nvSpPr>
          <p:cNvPr id="62" name="Google Shape;252;p29"/>
          <p:cNvSpPr txBox="1">
            <a:spLocks/>
          </p:cNvSpPr>
          <p:nvPr/>
        </p:nvSpPr>
        <p:spPr>
          <a:xfrm>
            <a:off x="7998734" y="2747721"/>
            <a:ext cx="2801472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/>
              <a:t>Communicate</a:t>
            </a:r>
            <a:endParaRPr lang="en-US" sz="3200" dirty="0"/>
          </a:p>
        </p:txBody>
      </p:sp>
      <p:sp>
        <p:nvSpPr>
          <p:cNvPr id="63" name="Google Shape;254;p29"/>
          <p:cNvSpPr txBox="1">
            <a:spLocks/>
          </p:cNvSpPr>
          <p:nvPr/>
        </p:nvSpPr>
        <p:spPr>
          <a:xfrm>
            <a:off x="4349449" y="4446693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600" dirty="0"/>
              <a:t>Resources</a:t>
            </a:r>
          </a:p>
        </p:txBody>
      </p:sp>
      <p:sp>
        <p:nvSpPr>
          <p:cNvPr id="64" name="Google Shape;256;p29"/>
          <p:cNvSpPr txBox="1">
            <a:spLocks/>
          </p:cNvSpPr>
          <p:nvPr/>
        </p:nvSpPr>
        <p:spPr>
          <a:xfrm>
            <a:off x="8210184" y="4321547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dirty="0"/>
              <a:t>Response</a:t>
            </a:r>
          </a:p>
        </p:txBody>
      </p:sp>
      <p:sp>
        <p:nvSpPr>
          <p:cNvPr id="65" name="Google Shape;258;p29"/>
          <p:cNvSpPr txBox="1">
            <a:spLocks/>
          </p:cNvSpPr>
          <p:nvPr/>
        </p:nvSpPr>
        <p:spPr>
          <a:xfrm>
            <a:off x="3393228" y="2703658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dirty="0"/>
              <a:t>01</a:t>
            </a:r>
          </a:p>
        </p:txBody>
      </p:sp>
      <p:sp>
        <p:nvSpPr>
          <p:cNvPr id="66" name="Google Shape;259;p29"/>
          <p:cNvSpPr txBox="1">
            <a:spLocks/>
          </p:cNvSpPr>
          <p:nvPr/>
        </p:nvSpPr>
        <p:spPr>
          <a:xfrm>
            <a:off x="3393228" y="4521497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03</a:t>
            </a:r>
            <a:endParaRPr lang="en" dirty="0"/>
          </a:p>
        </p:txBody>
      </p:sp>
      <p:sp>
        <p:nvSpPr>
          <p:cNvPr id="67" name="Google Shape;260;p29"/>
          <p:cNvSpPr txBox="1">
            <a:spLocks/>
          </p:cNvSpPr>
          <p:nvPr/>
        </p:nvSpPr>
        <p:spPr>
          <a:xfrm>
            <a:off x="7206490" y="2955344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/>
              <a:t>02</a:t>
            </a:r>
            <a:endParaRPr lang="en" dirty="0"/>
          </a:p>
        </p:txBody>
      </p:sp>
      <p:sp>
        <p:nvSpPr>
          <p:cNvPr id="68" name="Google Shape;261;p29"/>
          <p:cNvSpPr txBox="1">
            <a:spLocks/>
          </p:cNvSpPr>
          <p:nvPr/>
        </p:nvSpPr>
        <p:spPr>
          <a:xfrm>
            <a:off x="7359103" y="4416309"/>
            <a:ext cx="1029600" cy="39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dirty="0"/>
              <a:t>04</a:t>
            </a:r>
          </a:p>
        </p:txBody>
      </p:sp>
      <p:grpSp>
        <p:nvGrpSpPr>
          <p:cNvPr id="69" name="Google Shape;262;p29"/>
          <p:cNvGrpSpPr/>
          <p:nvPr/>
        </p:nvGrpSpPr>
        <p:grpSpPr>
          <a:xfrm>
            <a:off x="9681584" y="1383720"/>
            <a:ext cx="956230" cy="847679"/>
            <a:chOff x="683398" y="2777187"/>
            <a:chExt cx="876552" cy="777046"/>
          </a:xfrm>
        </p:grpSpPr>
        <p:sp>
          <p:nvSpPr>
            <p:cNvPr id="70" name="Google Shape;263;p29"/>
            <p:cNvSpPr/>
            <p:nvPr/>
          </p:nvSpPr>
          <p:spPr>
            <a:xfrm>
              <a:off x="712814" y="2921258"/>
              <a:ext cx="731184" cy="632975"/>
            </a:xfrm>
            <a:custGeom>
              <a:avLst/>
              <a:gdLst/>
              <a:ahLst/>
              <a:cxnLst/>
              <a:rect l="l" t="t" r="r" b="b"/>
              <a:pathLst>
                <a:path w="56375" h="48803" extrusionOk="0">
                  <a:moveTo>
                    <a:pt x="48235" y="0"/>
                  </a:moveTo>
                  <a:lnTo>
                    <a:pt x="1" y="10141"/>
                  </a:lnTo>
                  <a:lnTo>
                    <a:pt x="8140" y="48802"/>
                  </a:lnTo>
                  <a:lnTo>
                    <a:pt x="56374" y="38661"/>
                  </a:lnTo>
                  <a:lnTo>
                    <a:pt x="48235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64;p29"/>
            <p:cNvSpPr/>
            <p:nvPr/>
          </p:nvSpPr>
          <p:spPr>
            <a:xfrm>
              <a:off x="683398" y="2777187"/>
              <a:ext cx="876552" cy="705659"/>
            </a:xfrm>
            <a:custGeom>
              <a:avLst/>
              <a:gdLst/>
              <a:ahLst/>
              <a:cxnLst/>
              <a:rect l="l" t="t" r="r" b="b"/>
              <a:pathLst>
                <a:path w="67583" h="54407" extrusionOk="0">
                  <a:moveTo>
                    <a:pt x="49836" y="0"/>
                  </a:moveTo>
                  <a:lnTo>
                    <a:pt x="0" y="10475"/>
                  </a:lnTo>
                  <a:cubicBezTo>
                    <a:pt x="0" y="10475"/>
                    <a:pt x="6071" y="46767"/>
                    <a:pt x="17780" y="54406"/>
                  </a:cubicBezTo>
                  <a:lnTo>
                    <a:pt x="67582" y="43932"/>
                  </a:lnTo>
                  <a:cubicBezTo>
                    <a:pt x="56374" y="36593"/>
                    <a:pt x="49836" y="0"/>
                    <a:pt x="49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65;p29"/>
            <p:cNvSpPr/>
            <p:nvPr/>
          </p:nvSpPr>
          <p:spPr>
            <a:xfrm>
              <a:off x="683398" y="2777187"/>
              <a:ext cx="669745" cy="248778"/>
            </a:xfrm>
            <a:custGeom>
              <a:avLst/>
              <a:gdLst/>
              <a:ahLst/>
              <a:cxnLst/>
              <a:rect l="l" t="t" r="r" b="b"/>
              <a:pathLst>
                <a:path w="51638" h="19181" extrusionOk="0">
                  <a:moveTo>
                    <a:pt x="49803" y="0"/>
                  </a:moveTo>
                  <a:lnTo>
                    <a:pt x="0" y="10475"/>
                  </a:lnTo>
                  <a:lnTo>
                    <a:pt x="1835" y="19181"/>
                  </a:lnTo>
                  <a:lnTo>
                    <a:pt x="51637" y="8673"/>
                  </a:lnTo>
                  <a:lnTo>
                    <a:pt x="49803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266;p29"/>
          <p:cNvGrpSpPr/>
          <p:nvPr/>
        </p:nvGrpSpPr>
        <p:grpSpPr>
          <a:xfrm>
            <a:off x="2863962" y="5409850"/>
            <a:ext cx="217137" cy="321977"/>
            <a:chOff x="4508863" y="1528200"/>
            <a:chExt cx="318850" cy="472800"/>
          </a:xfrm>
        </p:grpSpPr>
        <p:sp>
          <p:nvSpPr>
            <p:cNvPr id="74" name="Google Shape;267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68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69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70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" name="Google Shape;271;p29"/>
          <p:cNvGrpSpPr/>
          <p:nvPr/>
        </p:nvGrpSpPr>
        <p:grpSpPr>
          <a:xfrm>
            <a:off x="9991768" y="1373492"/>
            <a:ext cx="137201" cy="203446"/>
            <a:chOff x="4508863" y="1528200"/>
            <a:chExt cx="318850" cy="472800"/>
          </a:xfrm>
        </p:grpSpPr>
        <p:sp>
          <p:nvSpPr>
            <p:cNvPr id="79" name="Google Shape;272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73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74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75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6;p29"/>
          <p:cNvGrpSpPr/>
          <p:nvPr/>
        </p:nvGrpSpPr>
        <p:grpSpPr>
          <a:xfrm>
            <a:off x="3173861" y="5442979"/>
            <a:ext cx="217137" cy="321977"/>
            <a:chOff x="4508863" y="1528200"/>
            <a:chExt cx="318850" cy="472800"/>
          </a:xfrm>
        </p:grpSpPr>
        <p:sp>
          <p:nvSpPr>
            <p:cNvPr id="84" name="Google Shape;277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8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9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80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281;p29"/>
          <p:cNvGrpSpPr/>
          <p:nvPr/>
        </p:nvGrpSpPr>
        <p:grpSpPr>
          <a:xfrm>
            <a:off x="3483760" y="5442979"/>
            <a:ext cx="217137" cy="321977"/>
            <a:chOff x="4508863" y="1528200"/>
            <a:chExt cx="318850" cy="472800"/>
          </a:xfrm>
        </p:grpSpPr>
        <p:sp>
          <p:nvSpPr>
            <p:cNvPr id="89" name="Google Shape;282;p29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83;p29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84;p29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85;p29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286;p29"/>
          <p:cNvSpPr/>
          <p:nvPr/>
        </p:nvSpPr>
        <p:spPr>
          <a:xfrm rot="-4609380">
            <a:off x="5931915" y="3926910"/>
            <a:ext cx="583295" cy="758835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A421">
              <a:alpha val="575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287;p29"/>
          <p:cNvSpPr/>
          <p:nvPr/>
        </p:nvSpPr>
        <p:spPr>
          <a:xfrm rot="-5767898">
            <a:off x="9906353" y="2353265"/>
            <a:ext cx="445351" cy="579378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5EA5F2">
              <a:alpha val="53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288;p29"/>
          <p:cNvSpPr/>
          <p:nvPr/>
        </p:nvSpPr>
        <p:spPr>
          <a:xfrm rot="-5767898">
            <a:off x="10103328" y="2383265"/>
            <a:ext cx="445351" cy="579378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5EA5F2">
              <a:alpha val="53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568614" y="4935981"/>
            <a:ext cx="31002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something that is said, written, or done as a reaction or reply to something else.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700897" y="5012559"/>
            <a:ext cx="3100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 supply of materials used to complete a task.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490995" y="3310933"/>
            <a:ext cx="4081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express your thoughts or feelings so other people understand them 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630260" y="3233423"/>
            <a:ext cx="3100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 way of doing something or dealing with a problem.</a:t>
            </a:r>
          </a:p>
        </p:txBody>
      </p:sp>
    </p:spTree>
    <p:extLst>
      <p:ext uri="{BB962C8B-B14F-4D97-AF65-F5344CB8AC3E}">
        <p14:creationId xmlns:p14="http://schemas.microsoft.com/office/powerpoint/2010/main" val="1629176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6" grpId="0"/>
      <p:bldP spid="97" grpId="0"/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5">
            <a:extLst>
              <a:ext uri="{FF2B5EF4-FFF2-40B4-BE49-F238E27FC236}">
                <a16:creationId xmlns:a16="http://schemas.microsoft.com/office/drawing/2014/main" id="{EC63A2E7-99DA-E9D4-CEA7-16E4AA093C4B}"/>
              </a:ext>
            </a:extLst>
          </p:cNvPr>
          <p:cNvSpPr/>
          <p:nvPr/>
        </p:nvSpPr>
        <p:spPr>
          <a:xfrm>
            <a:off x="541300" y="0"/>
            <a:ext cx="11511000" cy="53245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US" sz="2000" dirty="0"/>
          </a:p>
          <a:p>
            <a:r>
              <a:rPr lang="en-US" sz="2000" b="1" dirty="0"/>
              <a:t>✍</a:t>
            </a:r>
            <a:r>
              <a:rPr lang="en-US" sz="2000" b="1" u="sng" dirty="0"/>
              <a:t>Questions</a:t>
            </a:r>
          </a:p>
          <a:p>
            <a:pPr marL="457200" indent="-457200">
              <a:buAutoNum type="arabicPeriod"/>
            </a:pPr>
            <a:r>
              <a:rPr lang="en-US" sz="2000" b="1" dirty="0"/>
              <a:t>Give an example for each word.</a:t>
            </a:r>
          </a:p>
          <a:p>
            <a:pPr marL="457200" indent="-457200">
              <a:buAutoNum type="arabicPeriod"/>
            </a:pPr>
            <a:endParaRPr lang="en-US" sz="2000" b="1" dirty="0"/>
          </a:p>
          <a:p>
            <a:pPr marL="457200" indent="-457200">
              <a:buAutoNum type="arabicPeriod"/>
            </a:pPr>
            <a:endParaRPr lang="en-US" sz="2000" b="1" dirty="0"/>
          </a:p>
          <a:p>
            <a:pPr marL="457200" indent="-457200">
              <a:buAutoNum type="arabicPeriod"/>
            </a:pPr>
            <a:endParaRPr lang="en-US" sz="2000" b="1" dirty="0"/>
          </a:p>
          <a:p>
            <a:r>
              <a:rPr lang="en-US" sz="2000" b="1" dirty="0"/>
              <a:t>2. Use each word in a meaningful sentence.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dirty="0"/>
          </a:p>
          <a:p>
            <a:r>
              <a:rPr lang="en-US" sz="2000" b="1" dirty="0"/>
              <a:t>3. Explain each word using your own language.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dirty="0"/>
          </a:p>
          <a:p>
            <a:r>
              <a:rPr lang="en-US" sz="2000" b="1" dirty="0"/>
              <a:t>4. Write a paragraph using the four new words.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8272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8442-8990-0862-2D73-4FC4887A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A5CCF25-5B46-E109-9ED1-087E794C1D5D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F574242-16F6-B8D7-8A0B-EBFF6F33C56F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OUTCOMES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7319DA-60E6-802F-6E94-AE3D2503604B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PREASSESSMENT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5A94EC57-A314-94F5-D32B-6ADB58086CDC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PRESENTATION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9106EC5-BAB1-D9B7-5F10-611339E01B61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FEEDBACK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A93F235D-999A-B99C-9B2D-12A7E15A9A89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FORMATIVE ASSESSMENT</a:t>
            </a:r>
            <a:endParaRPr kumimoji="0" lang="ar-JO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ED55D1-8BD6-8C85-A246-7BBAF7557CDE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DIFFERENTIATION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A7C9F46-68E9-843C-90F3-2139CA539AF6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WARM UP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778378-E324-569A-1543-31182B177DDA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A3B9BC2-FC50-9654-CC23-53101ABCDE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E793C2B8-DFED-0F5F-8E4D-D9AFEC843CCB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30CA3A1-378B-72E4-5C1C-8B729F9A5AD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DE4D9D-9E76-6667-6B6A-E5C175852BA4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06B7D1C-4B43-8CD9-0D84-8EFFACCBFD4B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REAL LIFE APPLICATION</a:t>
            </a:r>
            <a:endParaRPr kumimoji="0" lang="ar-JO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D52885-0397-6E97-A578-9782D2F3225C}"/>
              </a:ext>
            </a:extLst>
          </p:cNvPr>
          <p:cNvSpPr txBox="1"/>
          <p:nvPr/>
        </p:nvSpPr>
        <p:spPr>
          <a:xfrm>
            <a:off x="2410442" y="943391"/>
            <a:ext cx="7686058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u="sng" dirty="0">
                <a:solidFill>
                  <a:prstClr val="black"/>
                </a:solidFill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CRITICAL THINKNG &amp; REAL LIFE APPLICATION:</a:t>
            </a: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 SS Text Bold" pitchFamily="18" charset="-78"/>
              <a:ea typeface="GE SS Text Bold" pitchFamily="18" charset="-78"/>
              <a:cs typeface="GE SS Text Bold" pitchFamily="18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A469968-FD98-05BA-A257-6F70B19AC069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  <a:ln w="76200">
            <a:solidFill>
              <a:schemeClr val="bg1">
                <a:lumMod val="9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CRITICAL THINKING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4297D80-3D73-D72D-DBD3-05B0224303A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EXIT TICKET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820" name="AutoShape 4" descr="Astronomy vs. Astrology: Look to the Stars for Science or Magic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Double Wave 48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Double Wave 49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1" name="Double Wave 50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2" name="Double Wave 51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3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17695" y="1917557"/>
            <a:ext cx="86061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Comic Sans MS" panose="030F0702030302020204" pitchFamily="66" charset="0"/>
              </a:rPr>
              <a:t>What resources does your school use? How could your school save or use these resources more wisely? Can you think of some simple changes that </a:t>
            </a:r>
            <a:r>
              <a:rPr lang="en-US" sz="3600" b="1" i="1" dirty="0">
                <a:solidFill>
                  <a:prstClr val="black"/>
                </a:solidFill>
                <a:latin typeface="Comic Sans MS" panose="030F0702030302020204" pitchFamily="66" charset="0"/>
              </a:rPr>
              <a:t>could </a:t>
            </a:r>
            <a:r>
              <a:rPr lang="en-US" sz="3600" b="1" i="1" dirty="0">
                <a:latin typeface="Comic Sans MS" panose="030F0702030302020204" pitchFamily="66" charset="0"/>
              </a:rPr>
              <a:t>help? </a:t>
            </a:r>
            <a:endParaRPr lang="en-US" sz="3600" i="1" dirty="0">
              <a:latin typeface="Comic Sans MS" panose="030F0702030302020204" pitchFamily="66" charset="0"/>
            </a:endParaRPr>
          </a:p>
        </p:txBody>
      </p:sp>
      <p:sp>
        <p:nvSpPr>
          <p:cNvPr id="4098" name="AutoShape 2" descr="While Managing a Successful Google Ads Campaig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Pin by Lauren Dodd on Life of a Kindergarten Teacher | Cooperative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Pin by Lauren Dodd on Life of a Kindergarten Teacher | Cooperative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lowchart: Alternate Process 35"/>
          <p:cNvSpPr/>
          <p:nvPr/>
        </p:nvSpPr>
        <p:spPr>
          <a:xfrm>
            <a:off x="10433413" y="6337988"/>
            <a:ext cx="1573020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BUZZ IN</a:t>
            </a:r>
          </a:p>
        </p:txBody>
      </p:sp>
      <p:pic>
        <p:nvPicPr>
          <p:cNvPr id="1026" name="Picture 2" descr="Back to School Resources for Kids with ADH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753" y="4356465"/>
            <a:ext cx="3153295" cy="224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724254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8442-8990-0862-2D73-4FC4887A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A5CCF25-5B46-E109-9ED1-087E794C1D5D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F574242-16F6-B8D7-8A0B-EBFF6F33C56F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OUTCOMES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7319DA-60E6-802F-6E94-AE3D2503604B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PREASSESSMENT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5A94EC57-A314-94F5-D32B-6ADB58086CDC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PRESENTATION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9106EC5-BAB1-D9B7-5F10-611339E01B61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FEEDBACK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A93F235D-999A-B99C-9B2D-12A7E15A9A89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FORMATIVE ASSESSMENT</a:t>
            </a:r>
            <a:endParaRPr kumimoji="0" lang="ar-JO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ED55D1-8BD6-8C85-A246-7BBAF7557CDE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DIFFERENTIATION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A7C9F46-68E9-843C-90F3-2139CA539AF6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WARM UP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778378-E324-569A-1543-31182B177DDA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A3B9BC2-FC50-9654-CC23-53101ABCDE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E793C2B8-DFED-0F5F-8E4D-D9AFEC843CCB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30CA3A1-378B-72E4-5C1C-8B729F9A5AD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DE4D9D-9E76-6667-6B6A-E5C175852BA4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06B7D1C-4B43-8CD9-0D84-8EFFACCBFD4B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REAL LIFE APPLICATION</a:t>
            </a:r>
            <a:endParaRPr kumimoji="0" lang="ar-JO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D52885-0397-6E97-A578-9782D2F3225C}"/>
              </a:ext>
            </a:extLst>
          </p:cNvPr>
          <p:cNvSpPr txBox="1"/>
          <p:nvPr/>
        </p:nvSpPr>
        <p:spPr>
          <a:xfrm>
            <a:off x="2381867" y="670736"/>
            <a:ext cx="88328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 Summative assessment: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A469968-FD98-05BA-A257-6F70B19AC069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CRITICAL THINKING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4297D80-3D73-D72D-DBD3-05B0224303A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EXIT TICKET</a:t>
            </a:r>
            <a:endParaRPr lang="ar-JO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10725150" y="6214163"/>
            <a:ext cx="1199276" cy="48191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IRS</a:t>
            </a:r>
            <a:endParaRPr lang="en-US" b="1" dirty="0"/>
          </a:p>
        </p:txBody>
      </p:sp>
      <p:pic>
        <p:nvPicPr>
          <p:cNvPr id="46" name="Picture 2" descr="Generic Remote Control Drawing Stock Illustration - Download Image Now - Remote  Control, Drawing - Art Product, Television Set - iStoc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50992" y="5240754"/>
            <a:ext cx="1321129" cy="112684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8353091" y="5800724"/>
            <a:ext cx="838534" cy="25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3" name="Double Wave 5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Double Wave 53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5" name="Double Wave 54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6" name="Double Wave 55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7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8219" y="1998230"/>
            <a:ext cx="91000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Comic Sans MS" panose="030F0702030302020204" pitchFamily="66" charset="0"/>
              </a:rPr>
              <a:t>1- In science class, we learned that natural __________ like water and trees are essential for life.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latin typeface="Comic Sans MS" panose="030F0702030302020204" pitchFamily="66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resources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response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communicate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135272425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8442-8990-0862-2D73-4FC4887A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A5CCF25-5B46-E109-9ED1-087E794C1D5D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F574242-16F6-B8D7-8A0B-EBFF6F33C56F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OUTCOMES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7319DA-60E6-802F-6E94-AE3D2503604B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PREASSESSMENT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5A94EC57-A314-94F5-D32B-6ADB58086CDC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PRESENTATION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9106EC5-BAB1-D9B7-5F10-611339E01B61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FEEDBACK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A93F235D-999A-B99C-9B2D-12A7E15A9A89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FORMATIVE ASSESSMENT</a:t>
            </a:r>
            <a:endParaRPr kumimoji="0" lang="ar-JO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ED55D1-8BD6-8C85-A246-7BBAF7557CDE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DIFFERENTIATION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A7C9F46-68E9-843C-90F3-2139CA539AF6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WARM UP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778378-E324-569A-1543-31182B177DDA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A3B9BC2-FC50-9654-CC23-53101ABCDE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E793C2B8-DFED-0F5F-8E4D-D9AFEC843CCB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30CA3A1-378B-72E4-5C1C-8B729F9A5AD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DE4D9D-9E76-6667-6B6A-E5C175852BA4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06B7D1C-4B43-8CD9-0D84-8EFFACCBFD4B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REAL LIFE APPLICATION</a:t>
            </a:r>
            <a:endParaRPr kumimoji="0" lang="ar-JO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D52885-0397-6E97-A578-9782D2F3225C}"/>
              </a:ext>
            </a:extLst>
          </p:cNvPr>
          <p:cNvSpPr txBox="1"/>
          <p:nvPr/>
        </p:nvSpPr>
        <p:spPr>
          <a:xfrm>
            <a:off x="2381867" y="670736"/>
            <a:ext cx="88328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 Summative assessment: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A469968-FD98-05BA-A257-6F70B19AC069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CRITICAL THINKING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4297D80-3D73-D72D-DBD3-05B0224303A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EXIT TICKET</a:t>
            </a:r>
            <a:endParaRPr lang="ar-JO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10725150" y="6214163"/>
            <a:ext cx="1199276" cy="48191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IRS</a:t>
            </a:r>
            <a:endParaRPr lang="en-US" b="1" dirty="0"/>
          </a:p>
        </p:txBody>
      </p:sp>
      <p:pic>
        <p:nvPicPr>
          <p:cNvPr id="46" name="Picture 2" descr="Generic Remote Control Drawing Stock Illustration - Download Image Now - Remote  Control, Drawing - Art Product, Television Set - iStoc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50992" y="5240754"/>
            <a:ext cx="1321129" cy="112684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8353091" y="5800724"/>
            <a:ext cx="838534" cy="25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3" name="Double Wave 5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Double Wave 53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5" name="Double Wave 54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6" name="Double Wave 55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7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8219" y="1998230"/>
            <a:ext cx="91000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Comic Sans MS" panose="030F0702030302020204" pitchFamily="66" charset="0"/>
              </a:rPr>
              <a:t>2- The teacher asked for a quick __________ to the question about our homework.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latin typeface="Comic Sans MS" panose="030F0702030302020204" pitchFamily="66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responses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response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respond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23985073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8442-8990-0862-2D73-4FC4887A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A5CCF25-5B46-E109-9ED1-087E794C1D5D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F574242-16F6-B8D7-8A0B-EBFF6F33C56F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OUTCOMES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7319DA-60E6-802F-6E94-AE3D2503604B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PREASSESSMENT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5A94EC57-A314-94F5-D32B-6ADB58086CDC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PRESENTATION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9106EC5-BAB1-D9B7-5F10-611339E01B61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FEEDBACK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A93F235D-999A-B99C-9B2D-12A7E15A9A89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FORMATIVE ASSESSMENT</a:t>
            </a:r>
            <a:endParaRPr kumimoji="0" lang="ar-JO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ED55D1-8BD6-8C85-A246-7BBAF7557CDE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DIFFERENTIATION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A7C9F46-68E9-843C-90F3-2139CA539AF6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WARM UP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778378-E324-569A-1543-31182B177DDA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A3B9BC2-FC50-9654-CC23-53101ABCDE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E793C2B8-DFED-0F5F-8E4D-D9AFEC843CCB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30CA3A1-378B-72E4-5C1C-8B729F9A5AD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DE4D9D-9E76-6667-6B6A-E5C175852BA4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06B7D1C-4B43-8CD9-0D84-8EFFACCBFD4B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REAL LIFE APPLICATION</a:t>
            </a:r>
            <a:endParaRPr kumimoji="0" lang="ar-JO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D52885-0397-6E97-A578-9782D2F3225C}"/>
              </a:ext>
            </a:extLst>
          </p:cNvPr>
          <p:cNvSpPr txBox="1"/>
          <p:nvPr/>
        </p:nvSpPr>
        <p:spPr>
          <a:xfrm>
            <a:off x="2381867" y="670736"/>
            <a:ext cx="88328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 Summative assessment: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A469968-FD98-05BA-A257-6F70B19AC069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CRITICAL THINKING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4297D80-3D73-D72D-DBD3-05B0224303A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EXIT TICKET</a:t>
            </a:r>
            <a:endParaRPr lang="ar-JO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10725150" y="6214163"/>
            <a:ext cx="1199276" cy="48191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IRS</a:t>
            </a:r>
            <a:endParaRPr lang="en-US" b="1" dirty="0"/>
          </a:p>
        </p:txBody>
      </p:sp>
      <p:pic>
        <p:nvPicPr>
          <p:cNvPr id="46" name="Picture 2" descr="Generic Remote Control Drawing Stock Illustration - Download Image Now - Remote  Control, Drawing - Art Product, Television Set - iStoc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50992" y="5240754"/>
            <a:ext cx="1321129" cy="112684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8353091" y="5800724"/>
            <a:ext cx="838534" cy="25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3" name="Double Wave 5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Double Wave 53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5" name="Double Wave 54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6" name="Double Wave 55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7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8219" y="1998230"/>
            <a:ext cx="91000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Comic Sans MS" panose="030F0702030302020204" pitchFamily="66" charset="0"/>
              </a:rPr>
              <a:t>3- It is important to __________ clearly with others in group projects.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latin typeface="Comic Sans MS" panose="030F0702030302020204" pitchFamily="66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resources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communication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communicate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19457043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8442-8990-0862-2D73-4FC4887A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A5CCF25-5B46-E109-9ED1-087E794C1D5D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F574242-16F6-B8D7-8A0B-EBFF6F33C56F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OUTCOMES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7319DA-60E6-802F-6E94-AE3D2503604B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PREASSESSMENT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5A94EC57-A314-94F5-D32B-6ADB58086CDC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PRESENTATION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9106EC5-BAB1-D9B7-5F10-611339E01B61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FEEDBACK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A93F235D-999A-B99C-9B2D-12A7E15A9A89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FORMATIVE ASSESSMENT</a:t>
            </a:r>
            <a:endParaRPr kumimoji="0" lang="ar-JO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ED55D1-8BD6-8C85-A246-7BBAF7557CDE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DIFFERENTIATION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A7C9F46-68E9-843C-90F3-2139CA539AF6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45 Light" panose="020B0403020202020204" pitchFamily="34" charset="-78"/>
                <a:ea typeface="+mn-ea"/>
                <a:cs typeface="HelveticaNeueLT Arabic 45 Light" panose="020B0403020202020204" pitchFamily="34" charset="-78"/>
              </a:rPr>
              <a:t>WARM UP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45 Light" panose="020B0403020202020204" pitchFamily="34" charset="-78"/>
              <a:ea typeface="+mn-ea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778378-E324-569A-1543-31182B177DDA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A3B9BC2-FC50-9654-CC23-53101ABCDE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5739BFD5-824C-7258-2758-2D057327B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E793C2B8-DFED-0F5F-8E4D-D9AFEC843CCB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30CA3A1-378B-72E4-5C1C-8B729F9A5AD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DE4D9D-9E76-6667-6B6A-E5C175852BA4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06B7D1C-4B43-8CD9-0D84-8EFFACCBFD4B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REAL LIFE APPLICATION</a:t>
            </a:r>
            <a:endParaRPr kumimoji="0" lang="ar-JO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D52885-0397-6E97-A578-9782D2F3225C}"/>
              </a:ext>
            </a:extLst>
          </p:cNvPr>
          <p:cNvSpPr txBox="1"/>
          <p:nvPr/>
        </p:nvSpPr>
        <p:spPr>
          <a:xfrm>
            <a:off x="2381867" y="670736"/>
            <a:ext cx="88328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 Summative assessment: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A469968-FD98-05BA-A257-6F70B19AC069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CRITICAL THINKING</a:t>
            </a:r>
            <a:endParaRPr kumimoji="0" lang="ar-JO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Arabic 55 Roman" panose="020B0604020202020204" pitchFamily="34" charset="-78"/>
              <a:ea typeface="+mn-ea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4297D80-3D73-D72D-DBD3-05B0224303A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EXIT TICKET</a:t>
            </a:r>
            <a:endParaRPr lang="ar-JO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10725150" y="6214163"/>
            <a:ext cx="1199276" cy="48191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IRS</a:t>
            </a:r>
            <a:endParaRPr lang="en-US" b="1" dirty="0"/>
          </a:p>
        </p:txBody>
      </p:sp>
      <p:pic>
        <p:nvPicPr>
          <p:cNvPr id="46" name="Picture 2" descr="Generic Remote Control Drawing Stock Illustration - Download Image Now - Remote  Control, Drawing - Art Product, Television Set - iStoc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50992" y="5240754"/>
            <a:ext cx="1321129" cy="112684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8353091" y="5800724"/>
            <a:ext cx="838534" cy="25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3" name="Double Wave 5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Double Wave 53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5" name="Double Wave 54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8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6" name="Double Wave 55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57" name="Footer Placeholder 6"/>
          <p:cNvSpPr txBox="1">
            <a:spLocks/>
          </p:cNvSpPr>
          <p:nvPr/>
        </p:nvSpPr>
        <p:spPr>
          <a:xfrm>
            <a:off x="735580" y="38100"/>
            <a:ext cx="1134212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1867" y="1796047"/>
            <a:ext cx="854013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latin typeface="Comic Sans MS" panose="030F0702030302020204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Comic Sans MS" panose="030F0702030302020204" pitchFamily="66" charset="0"/>
              </a:rPr>
              <a:t>4- When solving a problem, having a good __________ can make a big difference.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latin typeface="Comic Sans MS" panose="030F0702030302020204" pitchFamily="66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resources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response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communicate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1" dirty="0">
                <a:latin typeface="Comic Sans MS" panose="030F0702030302020204" pitchFamily="66" charset="0"/>
              </a:rPr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194570431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2208A-D2B7-4B49-9308-099E5E28C31B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3e03e693-6f57-4a0f-8762-2487ed846c1c"/>
    <ds:schemaRef ds:uri="http://schemas.microsoft.com/office/infopath/2007/PartnerControls"/>
    <ds:schemaRef ds:uri="0b7d3d12-a688-4a65-9735-5d5242335cee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F7B552-55A8-4757-B7AD-1051A5C62E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234408-EB3D-4E92-9B8F-A7E1F4299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7d3d12-a688-4a65-9735-5d5242335cee"/>
    <ds:schemaRef ds:uri="3e03e693-6f57-4a0f-8762-2487ed846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3330</TotalTime>
  <Words>589</Words>
  <Application>Microsoft Office PowerPoint</Application>
  <PresentationFormat>Widescreen</PresentationFormat>
  <Paragraphs>191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Adobe Arabic</vt:lpstr>
      <vt:lpstr>AGA Aladdin Regular</vt:lpstr>
      <vt:lpstr>AGA Battouta Regular</vt:lpstr>
      <vt:lpstr>Arial</vt:lpstr>
      <vt:lpstr>Calibri</vt:lpstr>
      <vt:lpstr>Calibri Light</vt:lpstr>
      <vt:lpstr>Comic Sans MS</vt:lpstr>
      <vt:lpstr>GE SS Text Bold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GTR6</cp:lastModifiedBy>
  <cp:revision>285</cp:revision>
  <dcterms:created xsi:type="dcterms:W3CDTF">2019-06-13T08:00:41Z</dcterms:created>
  <dcterms:modified xsi:type="dcterms:W3CDTF">2025-11-10T10:33:49Z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0x0101005FCD5A634654594FBBFFA6A58C1B7A05</vt:lpwstr>
  </property>
  <property fmtid="{D5CDD505-2E9C-101B-9397-08002B2CF9AE}" pid="3" name="MediaServiceImageTags">
    <vt:lpwstr/>
  </property>
</Properties>
</file>