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jpeg"/>
  <Override PartName="/ppt/media/image9.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91" r:id="rId6"/>
  </p:sldMasterIdLst>
  <p:notesMasterIdLst>
    <p:notesMasterId r:id="rId42"/>
  </p:notesMasterIdLst>
  <p:sldIdLst>
    <p:sldId id="256" r:id="rId7"/>
    <p:sldId id="720" r:id="rId8"/>
    <p:sldId id="586" r:id="rId9"/>
    <p:sldId id="649" r:id="rId10"/>
    <p:sldId id="561" r:id="rId11"/>
    <p:sldId id="719" r:id="rId12"/>
    <p:sldId id="721" r:id="rId13"/>
    <p:sldId id="592" r:id="rId14"/>
    <p:sldId id="587" r:id="rId15"/>
    <p:sldId id="588" r:id="rId16"/>
    <p:sldId id="266" r:id="rId17"/>
    <p:sldId id="724" r:id="rId18"/>
    <p:sldId id="728" r:id="rId19"/>
    <p:sldId id="730" r:id="rId20"/>
    <p:sldId id="733" r:id="rId21"/>
    <p:sldId id="734" r:id="rId22"/>
    <p:sldId id="735" r:id="rId23"/>
    <p:sldId id="736" r:id="rId24"/>
    <p:sldId id="739" r:id="rId25"/>
    <p:sldId id="740" r:id="rId26"/>
    <p:sldId id="741" r:id="rId27"/>
    <p:sldId id="742" r:id="rId28"/>
    <p:sldId id="745" r:id="rId29"/>
    <p:sldId id="749" r:id="rId30"/>
    <p:sldId id="751" r:id="rId31"/>
    <p:sldId id="766" r:id="rId32"/>
    <p:sldId id="767" r:id="rId33"/>
    <p:sldId id="754" r:id="rId34"/>
    <p:sldId id="755" r:id="rId35"/>
    <p:sldId id="756" r:id="rId36"/>
    <p:sldId id="757" r:id="rId37"/>
    <p:sldId id="760" r:id="rId38"/>
    <p:sldId id="761" r:id="rId39"/>
    <p:sldId id="762" r:id="rId40"/>
    <p:sldId id="763"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91667" autoAdjust="0"/>
  </p:normalViewPr>
  <p:slideViewPr>
    <p:cSldViewPr snapToGrid="0">
      <p:cViewPr varScale="1">
        <p:scale>
          <a:sx n="83" d="100"/>
          <a:sy n="83"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62112-B176-4298-90E1-0842785DEB2A}" type="datetimeFigureOut">
              <a:rPr lang="en-GB" smtClean="0"/>
              <a:t>10/11/2025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F6D758-7193-49AB-92CB-E2B013234481}" type="slidenum">
              <a:rPr lang="en-GB" smtClean="0"/>
              <a:t>‹#›</a:t>
            </a:fld>
            <a:endParaRPr lang="en-GB"/>
          </a:p>
        </p:txBody>
      </p:sp>
    </p:spTree>
    <p:extLst>
      <p:ext uri="{BB962C8B-B14F-4D97-AF65-F5344CB8AC3E}">
        <p14:creationId xmlns:p14="http://schemas.microsoft.com/office/powerpoint/2010/main" val="201452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208708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ECDBDDA5-655F-4A19-8596-1AC08834194F}" type="slidenum">
              <a:rPr lang="en-GB">
                <a:solidFill>
                  <a:prstClr val="black"/>
                </a:solidFill>
                <a:latin typeface="Calibri" panose="020F0502020204030204"/>
              </a:rPr>
              <a:pPr defTabSz="931774">
                <a:defRPr/>
              </a:pPr>
              <a:t>5</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56459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08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296095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02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3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174702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52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DBDDA5-655F-4A19-8596-1AC0883419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164466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11801-5D5E-4BC0-82EA-EAEE735D776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408254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11801-5D5E-4BC0-82EA-EAEE735D776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022782-2EBA-427D-9719-6388C7FAEE0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576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2825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292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108508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26673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1338812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9"/>
        <p:cNvGrpSpPr/>
        <p:nvPr/>
      </p:nvGrpSpPr>
      <p:grpSpPr>
        <a:xfrm>
          <a:off x="0" y="0"/>
          <a:ext cx="0" cy="0"/>
          <a:chOff x="0" y="0"/>
          <a:chExt cx="0" cy="0"/>
        </a:xfrm>
      </p:grpSpPr>
      <p:grpSp>
        <p:nvGrpSpPr>
          <p:cNvPr id="340" name="Google Shape;340;p13"/>
          <p:cNvGrpSpPr/>
          <p:nvPr/>
        </p:nvGrpSpPr>
        <p:grpSpPr>
          <a:xfrm>
            <a:off x="-2267" y="439"/>
            <a:ext cx="12196533" cy="6857124"/>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 name="Google Shape;360;p13"/>
          <p:cNvSpPr txBox="1">
            <a:spLocks noGrp="1"/>
          </p:cNvSpPr>
          <p:nvPr>
            <p:ph type="title"/>
          </p:nvPr>
        </p:nvSpPr>
        <p:spPr>
          <a:xfrm>
            <a:off x="1415433" y="1828033"/>
            <a:ext cx="3744000" cy="10076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1" name="Google Shape;361;p13"/>
          <p:cNvSpPr txBox="1">
            <a:spLocks noGrp="1"/>
          </p:cNvSpPr>
          <p:nvPr>
            <p:ph type="body" idx="1"/>
          </p:nvPr>
        </p:nvSpPr>
        <p:spPr>
          <a:xfrm>
            <a:off x="1415433" y="3491967"/>
            <a:ext cx="3744000" cy="1538000"/>
          </a:xfrm>
          <a:prstGeom prst="rect">
            <a:avLst/>
          </a:prstGeom>
        </p:spPr>
        <p:txBody>
          <a:bodyPr spcFirstLastPara="1" wrap="square" lIns="91425" tIns="91425" rIns="91425" bIns="91425" anchor="t" anchorCtr="0">
            <a:noAutofit/>
          </a:bodyPr>
          <a:lstStyle>
            <a:lvl1pPr marL="609585" lvl="0" indent="-406390" algn="ctr" rtl="0">
              <a:spcBef>
                <a:spcPts val="0"/>
              </a:spcBef>
              <a:spcAft>
                <a:spcPts val="0"/>
              </a:spcAft>
              <a:buSzPts val="1200"/>
              <a:buChar char="●"/>
              <a:defRPr sz="2133"/>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cxnSp>
        <p:nvCxnSpPr>
          <p:cNvPr id="362" name="Google Shape;362;p13"/>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00653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4"/>
        <p:cNvGrpSpPr/>
        <p:nvPr/>
      </p:nvGrpSpPr>
      <p:grpSpPr>
        <a:xfrm>
          <a:off x="0" y="0"/>
          <a:ext cx="0" cy="0"/>
          <a:chOff x="0" y="0"/>
          <a:chExt cx="0" cy="0"/>
        </a:xfrm>
      </p:grpSpPr>
      <p:grpSp>
        <p:nvGrpSpPr>
          <p:cNvPr id="365" name="Google Shape;365;p14"/>
          <p:cNvGrpSpPr/>
          <p:nvPr/>
        </p:nvGrpSpPr>
        <p:grpSpPr>
          <a:xfrm>
            <a:off x="-2267" y="439"/>
            <a:ext cx="12196533" cy="6857124"/>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4"/>
          <p:cNvSpPr txBox="1">
            <a:spLocks noGrp="1"/>
          </p:cNvSpPr>
          <p:nvPr>
            <p:ph type="subTitle" idx="1"/>
          </p:nvPr>
        </p:nvSpPr>
        <p:spPr>
          <a:xfrm>
            <a:off x="5311600" y="2344236"/>
            <a:ext cx="5920400" cy="12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89" name="Google Shape;389;p14"/>
          <p:cNvSpPr txBox="1">
            <a:spLocks noGrp="1"/>
          </p:cNvSpPr>
          <p:nvPr>
            <p:ph type="ctrTitle"/>
          </p:nvPr>
        </p:nvSpPr>
        <p:spPr>
          <a:xfrm>
            <a:off x="7834400" y="3783336"/>
            <a:ext cx="3397600" cy="6156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2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390" name="Google Shape;390;p14"/>
          <p:cNvGrpSpPr/>
          <p:nvPr/>
        </p:nvGrpSpPr>
        <p:grpSpPr>
          <a:xfrm>
            <a:off x="10231679" y="-383351"/>
            <a:ext cx="1051683" cy="1148784"/>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67838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955434" y="0"/>
            <a:ext cx="11439727" cy="6857979"/>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339400" y="1514200"/>
            <a:ext cx="7513200" cy="38296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 name="Google Shape;11;p2"/>
          <p:cNvCxnSpPr/>
          <p:nvPr/>
        </p:nvCxnSpPr>
        <p:spPr>
          <a:xfrm>
            <a:off x="3430400" y="4155800"/>
            <a:ext cx="53312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3430400" y="2963667"/>
            <a:ext cx="53312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11040250" y="-62237"/>
            <a:ext cx="1740524" cy="179528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txBox="1">
            <a:spLocks noGrp="1"/>
          </p:cNvSpPr>
          <p:nvPr>
            <p:ph type="ctrTitle"/>
          </p:nvPr>
        </p:nvSpPr>
        <p:spPr>
          <a:xfrm>
            <a:off x="3135800" y="1998467"/>
            <a:ext cx="5920400" cy="19304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8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 name="Google Shape;26;p2"/>
          <p:cNvSpPr txBox="1">
            <a:spLocks noGrp="1"/>
          </p:cNvSpPr>
          <p:nvPr>
            <p:ph type="subTitle" idx="1"/>
          </p:nvPr>
        </p:nvSpPr>
        <p:spPr>
          <a:xfrm>
            <a:off x="3135800" y="4382733"/>
            <a:ext cx="5920400" cy="4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 name="Google Shape;27;p2"/>
          <p:cNvSpPr/>
          <p:nvPr/>
        </p:nvSpPr>
        <p:spPr>
          <a:xfrm>
            <a:off x="-67867" y="-28667"/>
            <a:ext cx="1028000" cy="68868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 name="Google Shape;28;p2"/>
          <p:cNvGrpSpPr/>
          <p:nvPr/>
        </p:nvGrpSpPr>
        <p:grpSpPr>
          <a:xfrm rot="-1976796" flipH="1">
            <a:off x="7889975" y="5320178"/>
            <a:ext cx="4632472" cy="1185191"/>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40;p2"/>
          <p:cNvGrpSpPr/>
          <p:nvPr/>
        </p:nvGrpSpPr>
        <p:grpSpPr>
          <a:xfrm rot="-375097">
            <a:off x="1638076" y="-337843"/>
            <a:ext cx="948989" cy="1057731"/>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2"/>
          <p:cNvGrpSpPr/>
          <p:nvPr/>
        </p:nvGrpSpPr>
        <p:grpSpPr>
          <a:xfrm rot="807122">
            <a:off x="1079067" y="6278203"/>
            <a:ext cx="3330068" cy="3202541"/>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50;p2"/>
          <p:cNvSpPr/>
          <p:nvPr/>
        </p:nvSpPr>
        <p:spPr>
          <a:xfrm rot="-381518">
            <a:off x="1756574" y="-194975"/>
            <a:ext cx="137244" cy="734988"/>
          </a:xfrm>
          <a:prstGeom prst="roundRect">
            <a:avLst>
              <a:gd name="adj" fmla="val 50000"/>
            </a:avLst>
          </a:prstGeom>
          <a:solidFill>
            <a:schemeClr val="lt2">
              <a:alpha val="47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188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11801-5D5E-4BC0-82EA-EAEE735D776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1488594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grpSp>
        <p:nvGrpSpPr>
          <p:cNvPr id="81" name="Google Shape;81;p5"/>
          <p:cNvGrpSpPr/>
          <p:nvPr/>
        </p:nvGrpSpPr>
        <p:grpSpPr>
          <a:xfrm>
            <a:off x="-232700" y="-29865"/>
            <a:ext cx="12649552" cy="6924065"/>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960000" y="720000"/>
            <a:ext cx="44916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23" name="Google Shape;123;p5"/>
          <p:cNvSpPr txBox="1">
            <a:spLocks noGrp="1"/>
          </p:cNvSpPr>
          <p:nvPr>
            <p:ph type="subTitle" idx="1"/>
          </p:nvPr>
        </p:nvSpPr>
        <p:spPr>
          <a:xfrm>
            <a:off x="120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4" name="Google Shape;124;p5"/>
          <p:cNvSpPr txBox="1">
            <a:spLocks noGrp="1"/>
          </p:cNvSpPr>
          <p:nvPr>
            <p:ph type="subTitle" idx="2"/>
          </p:nvPr>
        </p:nvSpPr>
        <p:spPr>
          <a:xfrm>
            <a:off x="756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5" name="Google Shape;125;p5"/>
          <p:cNvSpPr txBox="1">
            <a:spLocks noGrp="1"/>
          </p:cNvSpPr>
          <p:nvPr>
            <p:ph type="subTitle" idx="3"/>
          </p:nvPr>
        </p:nvSpPr>
        <p:spPr>
          <a:xfrm>
            <a:off x="120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5"/>
          <p:cNvSpPr txBox="1">
            <a:spLocks noGrp="1"/>
          </p:cNvSpPr>
          <p:nvPr>
            <p:ph type="subTitle" idx="4"/>
          </p:nvPr>
        </p:nvSpPr>
        <p:spPr>
          <a:xfrm>
            <a:off x="756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7" name="Google Shape;127;p5"/>
          <p:cNvSpPr txBox="1">
            <a:spLocks noGrp="1"/>
          </p:cNvSpPr>
          <p:nvPr>
            <p:ph type="subTitle" idx="5"/>
          </p:nvPr>
        </p:nvSpPr>
        <p:spPr>
          <a:xfrm>
            <a:off x="120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5"/>
          <p:cNvSpPr txBox="1">
            <a:spLocks noGrp="1"/>
          </p:cNvSpPr>
          <p:nvPr>
            <p:ph type="subTitle" idx="6"/>
          </p:nvPr>
        </p:nvSpPr>
        <p:spPr>
          <a:xfrm>
            <a:off x="756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9" name="Google Shape;129;p5"/>
          <p:cNvSpPr txBox="1">
            <a:spLocks noGrp="1"/>
          </p:cNvSpPr>
          <p:nvPr>
            <p:ph type="subTitle" idx="7"/>
          </p:nvPr>
        </p:nvSpPr>
        <p:spPr>
          <a:xfrm>
            <a:off x="120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30" name="Google Shape;130;p5"/>
          <p:cNvSpPr txBox="1">
            <a:spLocks noGrp="1"/>
          </p:cNvSpPr>
          <p:nvPr>
            <p:ph type="subTitle" idx="8"/>
          </p:nvPr>
        </p:nvSpPr>
        <p:spPr>
          <a:xfrm>
            <a:off x="756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670646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9"/>
        <p:cNvGrpSpPr/>
        <p:nvPr/>
      </p:nvGrpSpPr>
      <p:grpSpPr>
        <a:xfrm>
          <a:off x="0" y="0"/>
          <a:ext cx="0" cy="0"/>
          <a:chOff x="0" y="0"/>
          <a:chExt cx="0" cy="0"/>
        </a:xfrm>
      </p:grpSpPr>
      <p:grpSp>
        <p:nvGrpSpPr>
          <p:cNvPr id="340" name="Google Shape;340;p13"/>
          <p:cNvGrpSpPr/>
          <p:nvPr/>
        </p:nvGrpSpPr>
        <p:grpSpPr>
          <a:xfrm>
            <a:off x="-2267" y="439"/>
            <a:ext cx="12196533" cy="6857124"/>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 name="Google Shape;360;p13"/>
          <p:cNvSpPr txBox="1">
            <a:spLocks noGrp="1"/>
          </p:cNvSpPr>
          <p:nvPr>
            <p:ph type="title"/>
          </p:nvPr>
        </p:nvSpPr>
        <p:spPr>
          <a:xfrm>
            <a:off x="1415433" y="1828033"/>
            <a:ext cx="3744000" cy="10076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1" name="Google Shape;361;p13"/>
          <p:cNvSpPr txBox="1">
            <a:spLocks noGrp="1"/>
          </p:cNvSpPr>
          <p:nvPr>
            <p:ph type="body" idx="1"/>
          </p:nvPr>
        </p:nvSpPr>
        <p:spPr>
          <a:xfrm>
            <a:off x="1415433" y="3491967"/>
            <a:ext cx="3744000" cy="1538000"/>
          </a:xfrm>
          <a:prstGeom prst="rect">
            <a:avLst/>
          </a:prstGeom>
        </p:spPr>
        <p:txBody>
          <a:bodyPr spcFirstLastPara="1" wrap="square" lIns="91425" tIns="91425" rIns="91425" bIns="91425" anchor="t" anchorCtr="0">
            <a:noAutofit/>
          </a:bodyPr>
          <a:lstStyle>
            <a:lvl1pPr marL="609585" lvl="0" indent="-406390" algn="ctr" rtl="0">
              <a:spcBef>
                <a:spcPts val="0"/>
              </a:spcBef>
              <a:spcAft>
                <a:spcPts val="0"/>
              </a:spcAft>
              <a:buSzPts val="1200"/>
              <a:buChar char="●"/>
              <a:defRPr sz="2133"/>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cxnSp>
        <p:nvCxnSpPr>
          <p:cNvPr id="362" name="Google Shape;362;p13"/>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3779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4"/>
        <p:cNvGrpSpPr/>
        <p:nvPr/>
      </p:nvGrpSpPr>
      <p:grpSpPr>
        <a:xfrm>
          <a:off x="0" y="0"/>
          <a:ext cx="0" cy="0"/>
          <a:chOff x="0" y="0"/>
          <a:chExt cx="0" cy="0"/>
        </a:xfrm>
      </p:grpSpPr>
      <p:grpSp>
        <p:nvGrpSpPr>
          <p:cNvPr id="365" name="Google Shape;365;p14"/>
          <p:cNvGrpSpPr/>
          <p:nvPr/>
        </p:nvGrpSpPr>
        <p:grpSpPr>
          <a:xfrm>
            <a:off x="-2267" y="439"/>
            <a:ext cx="12196533" cy="6857124"/>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4"/>
          <p:cNvSpPr txBox="1">
            <a:spLocks noGrp="1"/>
          </p:cNvSpPr>
          <p:nvPr>
            <p:ph type="subTitle" idx="1"/>
          </p:nvPr>
        </p:nvSpPr>
        <p:spPr>
          <a:xfrm>
            <a:off x="5311600" y="2344236"/>
            <a:ext cx="5920400" cy="12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89" name="Google Shape;389;p14"/>
          <p:cNvSpPr txBox="1">
            <a:spLocks noGrp="1"/>
          </p:cNvSpPr>
          <p:nvPr>
            <p:ph type="ctrTitle"/>
          </p:nvPr>
        </p:nvSpPr>
        <p:spPr>
          <a:xfrm>
            <a:off x="7834400" y="3783336"/>
            <a:ext cx="3397600" cy="6156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2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grpSp>
        <p:nvGrpSpPr>
          <p:cNvPr id="390" name="Google Shape;390;p14"/>
          <p:cNvGrpSpPr/>
          <p:nvPr/>
        </p:nvGrpSpPr>
        <p:grpSpPr>
          <a:xfrm>
            <a:off x="10231679" y="-383351"/>
            <a:ext cx="1051683" cy="1148784"/>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851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3"/>
        <p:cNvGrpSpPr/>
        <p:nvPr/>
      </p:nvGrpSpPr>
      <p:grpSpPr>
        <a:xfrm>
          <a:off x="0" y="0"/>
          <a:ext cx="0" cy="0"/>
          <a:chOff x="0" y="0"/>
          <a:chExt cx="0" cy="0"/>
        </a:xfrm>
      </p:grpSpPr>
      <p:grpSp>
        <p:nvGrpSpPr>
          <p:cNvPr id="534" name="Google Shape;534;p19"/>
          <p:cNvGrpSpPr/>
          <p:nvPr/>
        </p:nvGrpSpPr>
        <p:grpSpPr>
          <a:xfrm>
            <a:off x="-2267" y="439"/>
            <a:ext cx="12196533" cy="6857124"/>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7" name="Google Shape;557;p19"/>
          <p:cNvSpPr txBox="1">
            <a:spLocks noGrp="1"/>
          </p:cNvSpPr>
          <p:nvPr>
            <p:ph type="title"/>
          </p:nvPr>
        </p:nvSpPr>
        <p:spPr>
          <a:xfrm>
            <a:off x="960000" y="720000"/>
            <a:ext cx="6432800" cy="13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32009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BAC4-857A-406E-B606-FF8E5A7FA69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948F1-F92F-4F8A-823B-8894F8FAA6C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77EE1B-107D-4A73-8ED1-1D4F7F80922D}"/>
              </a:ext>
            </a:extLst>
          </p:cNvPr>
          <p:cNvSpPr>
            <a:spLocks noGrp="1"/>
          </p:cNvSpPr>
          <p:nvPr>
            <p:ph type="dt" sz="half" idx="10"/>
          </p:nvPr>
        </p:nvSpPr>
        <p:spPr/>
        <p:txBody>
          <a:bodyPr/>
          <a:lstStyle/>
          <a:p>
            <a:fld id="{634BF170-1618-4A37-9BC7-7C3F315C2346}" type="datetimeFigureOut">
              <a:rPr lang="en-US" smtClean="0"/>
              <a:t>11/10/2025</a:t>
            </a:fld>
            <a:endParaRPr lang="en-US"/>
          </a:p>
        </p:txBody>
      </p:sp>
      <p:sp>
        <p:nvSpPr>
          <p:cNvPr id="5" name="Footer Placeholder 4">
            <a:extLst>
              <a:ext uri="{FF2B5EF4-FFF2-40B4-BE49-F238E27FC236}">
                <a16:creationId xmlns:a16="http://schemas.microsoft.com/office/drawing/2014/main" id="{E3993806-F85D-47B3-89AE-F751AB0FB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0F3D-645B-4BD9-B801-7CB287F548CC}"/>
              </a:ext>
            </a:extLst>
          </p:cNvPr>
          <p:cNvSpPr>
            <a:spLocks noGrp="1"/>
          </p:cNvSpPr>
          <p:nvPr>
            <p:ph type="sldNum" sz="quarter" idx="12"/>
          </p:nvPr>
        </p:nvSpPr>
        <p:spPr/>
        <p:txBody>
          <a:bodyPr/>
          <a:lstStyle/>
          <a:p>
            <a:fld id="{5F44B130-195E-4B83-B60D-4CA7E332507B}" type="slidenum">
              <a:rPr lang="en-US" smtClean="0"/>
              <a:t>‹#›</a:t>
            </a:fld>
            <a:endParaRPr lang="en-US"/>
          </a:p>
        </p:txBody>
      </p:sp>
    </p:spTree>
    <p:extLst>
      <p:ext uri="{BB962C8B-B14F-4D97-AF65-F5344CB8AC3E}">
        <p14:creationId xmlns:p14="http://schemas.microsoft.com/office/powerpoint/2010/main" val="3522082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204353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p:nvPr/>
        </p:nvSpPr>
        <p:spPr>
          <a:xfrm>
            <a:off x="11653792" y="2373797"/>
            <a:ext cx="27305" cy="77932"/>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 name="Google Shape;55;p4"/>
          <p:cNvGrpSpPr/>
          <p:nvPr/>
        </p:nvGrpSpPr>
        <p:grpSpPr>
          <a:xfrm>
            <a:off x="-2267" y="439"/>
            <a:ext cx="12196533" cy="6857124"/>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4"/>
          <p:cNvSpPr txBox="1">
            <a:spLocks noGrp="1"/>
          </p:cNvSpPr>
          <p:nvPr>
            <p:ph type="title"/>
          </p:nvPr>
        </p:nvSpPr>
        <p:spPr>
          <a:xfrm>
            <a:off x="960000" y="720000"/>
            <a:ext cx="10272000" cy="48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9" name="Google Shape;79;p4"/>
          <p:cNvSpPr txBox="1">
            <a:spLocks noGrp="1"/>
          </p:cNvSpPr>
          <p:nvPr>
            <p:ph type="body" idx="1"/>
          </p:nvPr>
        </p:nvSpPr>
        <p:spPr>
          <a:xfrm>
            <a:off x="960000" y="1662565"/>
            <a:ext cx="10272000" cy="4586800"/>
          </a:xfrm>
          <a:prstGeom prst="rect">
            <a:avLst/>
          </a:prstGeom>
        </p:spPr>
        <p:txBody>
          <a:bodyPr spcFirstLastPara="1" wrap="square" lIns="91425" tIns="91425" rIns="91425" bIns="91425" anchor="t" anchorCtr="0">
            <a:noAutofit/>
          </a:bodyPr>
          <a:lstStyle>
            <a:lvl1pPr marL="609585" lvl="0" indent="-406390" rtl="0">
              <a:lnSpc>
                <a:spcPct val="85000"/>
              </a:lnSpc>
              <a:spcBef>
                <a:spcPts val="0"/>
              </a:spcBef>
              <a:spcAft>
                <a:spcPts val="0"/>
              </a:spcAft>
              <a:buClr>
                <a:schemeClr val="dk1"/>
              </a:buClr>
              <a:buSzPts val="1200"/>
              <a:buChar char="●"/>
              <a:defRPr sz="1600"/>
            </a:lvl1pPr>
            <a:lvl2pPr marL="1219170" lvl="1" indent="-406390" rtl="0">
              <a:spcBef>
                <a:spcPts val="667"/>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1106559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97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33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366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11801-5D5E-4BC0-82EA-EAEE735D7768}"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93951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4610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5730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089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652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1033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7588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0738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83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811801-5D5E-4BC0-82EA-EAEE735D776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132459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11801-5D5E-4BC0-82EA-EAEE735D7768}"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91809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811801-5D5E-4BC0-82EA-EAEE735D7768}"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424069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11801-5D5E-4BC0-82EA-EAEE735D7768}"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163343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411034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811801-5D5E-4BC0-82EA-EAEE735D7768}"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022782-2EBA-427D-9719-6388C7FAEE0F}" type="slidenum">
              <a:rPr lang="en-US" smtClean="0"/>
              <a:t>‹#›</a:t>
            </a:fld>
            <a:endParaRPr lang="en-US"/>
          </a:p>
        </p:txBody>
      </p:sp>
    </p:spTree>
    <p:extLst>
      <p:ext uri="{BB962C8B-B14F-4D97-AF65-F5344CB8AC3E}">
        <p14:creationId xmlns:p14="http://schemas.microsoft.com/office/powerpoint/2010/main" val="363860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5811801-5D5E-4BC0-82EA-EAEE735D7768}" type="datetimeFigureOut">
              <a:rPr lang="en-US" smtClean="0"/>
              <a:t>11/10/2025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3022782-2EBA-427D-9719-6388C7FAEE0F}" type="slidenum">
              <a:rPr lang="en-US" smtClean="0"/>
              <a:t>‹#›</a:t>
            </a:fld>
            <a:endParaRPr lang="en-US"/>
          </a:p>
        </p:txBody>
      </p:sp>
    </p:spTree>
    <p:extLst>
      <p:ext uri="{BB962C8B-B14F-4D97-AF65-F5344CB8AC3E}">
        <p14:creationId xmlns:p14="http://schemas.microsoft.com/office/powerpoint/2010/main" val="3497080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703"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60000" y="1582800"/>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extLst>
      <p:ext uri="{BB962C8B-B14F-4D97-AF65-F5344CB8AC3E}">
        <p14:creationId xmlns:p14="http://schemas.microsoft.com/office/powerpoint/2010/main" val="2048631584"/>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8" r:id="rId6"/>
    <p:sldLayoutId id="2147483689" r:id="rId7"/>
    <p:sldLayoutId id="214748369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129551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e.kahoot.it/details/f4cd95a8-2996-46f5-a6e0-0f6fa46cfb86?drawer"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e.kahoot.it/share/the-marble-champ-156-157/7eae28b7-fd22-4604-acf8-16b9fb0f9c99"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e.kahoot.it/share/five-new-words-pages-86/f63a5dfd-c940-403e-862d-0ff91865b6c2"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e.kahoot.it/share/the-marble-champ-156-157/7eae28b7-fd22-4604-acf8-16b9fb0f9c99"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e.kahoot.it/share/the-quilt/57372673-0e3c-4c88-b46c-adb6a3e2e17a"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e.kahoot.it/share/the-marble-champ-156-157/7eae28b7-fd22-4604-acf8-16b9fb0f9c99"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630" y="1506567"/>
            <a:ext cx="10813140" cy="2262781"/>
          </a:xfrm>
        </p:spPr>
        <p:txBody>
          <a:bodyPr>
            <a:normAutofit/>
          </a:bodyPr>
          <a:lstStyle/>
          <a:p>
            <a:pPr algn="ctr"/>
            <a:r>
              <a:rPr lang="en-US" dirty="0"/>
              <a:t>Five New Words</a:t>
            </a:r>
            <a:br>
              <a:rPr lang="en-US" dirty="0"/>
            </a:br>
            <a:r>
              <a:rPr lang="en-US" dirty="0"/>
              <a:t>Pages 83-85</a:t>
            </a:r>
          </a:p>
        </p:txBody>
      </p:sp>
    </p:spTree>
    <p:extLst>
      <p:ext uri="{BB962C8B-B14F-4D97-AF65-F5344CB8AC3E}">
        <p14:creationId xmlns:p14="http://schemas.microsoft.com/office/powerpoint/2010/main" val="16940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22166" y="521422"/>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AA3E9CAA-0A11-4C55-BDF7-1952E6CC8A9C}"/>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p:cNvSpPr/>
          <p:nvPr/>
        </p:nvSpPr>
        <p:spPr>
          <a:xfrm>
            <a:off x="914400" y="1440572"/>
            <a:ext cx="9114127" cy="2246769"/>
          </a:xfrm>
          <a:prstGeom prst="rect">
            <a:avLst/>
          </a:prstGeom>
        </p:spPr>
        <p:txBody>
          <a:bodyPr wrap="square">
            <a:spAutoFit/>
          </a:bodyPr>
          <a:lstStyle/>
          <a:p>
            <a:r>
              <a:rPr lang="en-US" sz="2000" b="1" dirty="0"/>
              <a:t>3. What literary device is most evident in the description: “Like a hen guarding her chicks, she never neglected us because of her fatigue”?</a:t>
            </a:r>
          </a:p>
          <a:p>
            <a:br>
              <a:rPr lang="en-US" sz="2000" dirty="0"/>
            </a:br>
            <a:r>
              <a:rPr lang="en-US" sz="2000" dirty="0"/>
              <a:t>A) Simile</a:t>
            </a:r>
            <a:br>
              <a:rPr lang="en-US" sz="2000" dirty="0"/>
            </a:br>
            <a:r>
              <a:rPr lang="en-US" sz="2000" dirty="0"/>
              <a:t>B) Metaphor</a:t>
            </a:r>
            <a:br>
              <a:rPr lang="en-US" sz="2000" dirty="0"/>
            </a:br>
            <a:r>
              <a:rPr lang="en-US" sz="2000" dirty="0"/>
              <a:t>C) Personification</a:t>
            </a:r>
            <a:br>
              <a:rPr lang="en-US" sz="2000" dirty="0"/>
            </a:br>
            <a:r>
              <a:rPr lang="en-US" sz="2000" dirty="0"/>
              <a:t>D) Hyperbole</a:t>
            </a:r>
          </a:p>
        </p:txBody>
      </p:sp>
    </p:spTree>
    <p:extLst>
      <p:ext uri="{BB962C8B-B14F-4D97-AF65-F5344CB8AC3E}">
        <p14:creationId xmlns:p14="http://schemas.microsoft.com/office/powerpoint/2010/main" val="81379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3FBE-2EC0-4255-9E6C-F214ACA8368F}"/>
              </a:ext>
            </a:extLst>
          </p:cNvPr>
          <p:cNvPicPr>
            <a:picLocks noChangeAspect="1"/>
          </p:cNvPicPr>
          <p:nvPr/>
        </p:nvPicPr>
        <p:blipFill>
          <a:blip r:embed="rId2"/>
          <a:stretch>
            <a:fillRect/>
          </a:stretch>
        </p:blipFill>
        <p:spPr>
          <a:xfrm rot="1123362">
            <a:off x="6759023" y="2837387"/>
            <a:ext cx="1243061" cy="814947"/>
          </a:xfrm>
          <a:prstGeom prst="rect">
            <a:avLst/>
          </a:prstGeom>
        </p:spPr>
      </p:pic>
      <p:pic>
        <p:nvPicPr>
          <p:cNvPr id="3" name="Picture 2">
            <a:extLst>
              <a:ext uri="{FF2B5EF4-FFF2-40B4-BE49-F238E27FC236}">
                <a16:creationId xmlns:a16="http://schemas.microsoft.com/office/drawing/2014/main" id="{4355FC8A-EE76-43B7-81B5-7880AB7ADABA}"/>
              </a:ext>
            </a:extLst>
          </p:cNvPr>
          <p:cNvPicPr>
            <a:picLocks noChangeAspect="1"/>
          </p:cNvPicPr>
          <p:nvPr/>
        </p:nvPicPr>
        <p:blipFill>
          <a:blip r:embed="rId3"/>
          <a:stretch>
            <a:fillRect/>
          </a:stretch>
        </p:blipFill>
        <p:spPr>
          <a:xfrm>
            <a:off x="2513991" y="4741153"/>
            <a:ext cx="6540139" cy="2050269"/>
          </a:xfrm>
          <a:prstGeom prst="rect">
            <a:avLst/>
          </a:prstGeom>
        </p:spPr>
      </p:pic>
      <p:pic>
        <p:nvPicPr>
          <p:cNvPr id="9" name="Picture 8">
            <a:extLst>
              <a:ext uri="{FF2B5EF4-FFF2-40B4-BE49-F238E27FC236}">
                <a16:creationId xmlns:a16="http://schemas.microsoft.com/office/drawing/2014/main" id="{E8C88EC5-BA89-466F-A2EF-51E45BC4712E}"/>
              </a:ext>
            </a:extLst>
          </p:cNvPr>
          <p:cNvPicPr>
            <a:picLocks noChangeAspect="1"/>
          </p:cNvPicPr>
          <p:nvPr/>
        </p:nvPicPr>
        <p:blipFill>
          <a:blip r:embed="rId4"/>
          <a:stretch>
            <a:fillRect/>
          </a:stretch>
        </p:blipFill>
        <p:spPr>
          <a:xfrm>
            <a:off x="1619795" y="1462123"/>
            <a:ext cx="5416731" cy="1921008"/>
          </a:xfrm>
          <a:prstGeom prst="rect">
            <a:avLst/>
          </a:prstGeom>
        </p:spPr>
      </p:pic>
      <p:sp>
        <p:nvSpPr>
          <p:cNvPr id="10" name="Rounded Rectangle 31">
            <a:extLst>
              <a:ext uri="{FF2B5EF4-FFF2-40B4-BE49-F238E27FC236}">
                <a16:creationId xmlns:a16="http://schemas.microsoft.com/office/drawing/2014/main" id="{E7847D3E-D3BC-4A45-8532-37F4A5A6ACA6}"/>
              </a:ext>
            </a:extLst>
          </p:cNvPr>
          <p:cNvSpPr/>
          <p:nvPr/>
        </p:nvSpPr>
        <p:spPr>
          <a:xfrm>
            <a:off x="2011680" y="1091712"/>
            <a:ext cx="2102917" cy="378347"/>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defTabSz="685783"/>
            <a:r>
              <a:rPr lang="en-US" sz="1400" b="1" dirty="0">
                <a:solidFill>
                  <a:srgbClr val="0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sym typeface="Arial"/>
              </a:rPr>
              <a:t>POSTASSESSMENT</a:t>
            </a:r>
            <a:endParaRPr lang="ar-JO" sz="1400" b="1" dirty="0">
              <a:solidFill>
                <a:srgbClr val="0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sym typeface="Arial"/>
            </a:endParaRPr>
          </a:p>
        </p:txBody>
      </p:sp>
      <p:pic>
        <p:nvPicPr>
          <p:cNvPr id="4" name="Picture 3">
            <a:extLst>
              <a:ext uri="{FF2B5EF4-FFF2-40B4-BE49-F238E27FC236}">
                <a16:creationId xmlns:a16="http://schemas.microsoft.com/office/drawing/2014/main" id="{7FD3292A-58B5-4C0B-898B-00CEDE5CB416}"/>
              </a:ext>
            </a:extLst>
          </p:cNvPr>
          <p:cNvPicPr>
            <a:picLocks noChangeAspect="1"/>
          </p:cNvPicPr>
          <p:nvPr/>
        </p:nvPicPr>
        <p:blipFill>
          <a:blip r:embed="rId5"/>
          <a:stretch>
            <a:fillRect/>
          </a:stretch>
        </p:blipFill>
        <p:spPr>
          <a:xfrm>
            <a:off x="8378677" y="1011179"/>
            <a:ext cx="1964688" cy="1964688"/>
          </a:xfrm>
          <a:prstGeom prst="rect">
            <a:avLst/>
          </a:prstGeom>
        </p:spPr>
      </p:pic>
      <p:pic>
        <p:nvPicPr>
          <p:cNvPr id="11" name="Picture 10">
            <a:extLst>
              <a:ext uri="{FF2B5EF4-FFF2-40B4-BE49-F238E27FC236}">
                <a16:creationId xmlns:a16="http://schemas.microsoft.com/office/drawing/2014/main" id="{EC6B7821-47C8-4EED-B015-90FB06F41F37}"/>
              </a:ext>
            </a:extLst>
          </p:cNvPr>
          <p:cNvPicPr>
            <a:picLocks noChangeAspect="1"/>
          </p:cNvPicPr>
          <p:nvPr/>
        </p:nvPicPr>
        <p:blipFill>
          <a:blip r:embed="rId2"/>
          <a:stretch>
            <a:fillRect/>
          </a:stretch>
        </p:blipFill>
        <p:spPr>
          <a:xfrm>
            <a:off x="1775504" y="3389079"/>
            <a:ext cx="1243061" cy="814947"/>
          </a:xfrm>
          <a:prstGeom prst="rect">
            <a:avLst/>
          </a:prstGeom>
        </p:spPr>
      </p:pic>
      <p:sp>
        <p:nvSpPr>
          <p:cNvPr id="2" name="Rectangle 1">
            <a:extLst>
              <a:ext uri="{FF2B5EF4-FFF2-40B4-BE49-F238E27FC236}">
                <a16:creationId xmlns:a16="http://schemas.microsoft.com/office/drawing/2014/main" id="{50DCA660-DB52-4B0E-B0A2-80B02DE808FF}"/>
              </a:ext>
            </a:extLst>
          </p:cNvPr>
          <p:cNvSpPr/>
          <p:nvPr/>
        </p:nvSpPr>
        <p:spPr>
          <a:xfrm>
            <a:off x="2815151" y="3196387"/>
            <a:ext cx="5937817" cy="369332"/>
          </a:xfrm>
          <a:prstGeom prst="rect">
            <a:avLst/>
          </a:prstGeom>
        </p:spPr>
        <p:txBody>
          <a:bodyPr wrap="square">
            <a:spAutoFit/>
          </a:bodyPr>
          <a:lstStyle/>
          <a:p>
            <a:endParaRPr lang="en-GB" dirty="0">
              <a:hlinkClick r:id="rId6"/>
            </a:endParaRPr>
          </a:p>
        </p:txBody>
      </p:sp>
      <p:sp>
        <p:nvSpPr>
          <p:cNvPr id="5" name="Rectangle 4"/>
          <p:cNvSpPr/>
          <p:nvPr/>
        </p:nvSpPr>
        <p:spPr>
          <a:xfrm>
            <a:off x="3018565" y="3647682"/>
            <a:ext cx="6096000" cy="646331"/>
          </a:xfrm>
          <a:prstGeom prst="rect">
            <a:avLst/>
          </a:prstGeom>
        </p:spPr>
        <p:txBody>
          <a:bodyPr>
            <a:spAutoFit/>
          </a:bodyPr>
          <a:lstStyle/>
          <a:p>
            <a:r>
              <a:rPr lang="en-US" dirty="0">
                <a:hlinkClick r:id="rId7"/>
              </a:rPr>
              <a:t>https://create.kahoot.it/details/f4cd95a8-2996-46f5-a6e0-0f6fa46cfb86?drawer</a:t>
            </a:r>
            <a:r>
              <a:rPr lang="en-US" dirty="0"/>
              <a:t>= </a:t>
            </a:r>
          </a:p>
        </p:txBody>
      </p:sp>
    </p:spTree>
    <p:extLst>
      <p:ext uri="{BB962C8B-B14F-4D97-AF65-F5344CB8AC3E}">
        <p14:creationId xmlns:p14="http://schemas.microsoft.com/office/powerpoint/2010/main" val="423210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630" y="1506567"/>
            <a:ext cx="10813140" cy="2262781"/>
          </a:xfrm>
        </p:spPr>
        <p:txBody>
          <a:bodyPr>
            <a:normAutofit/>
          </a:bodyPr>
          <a:lstStyle/>
          <a:p>
            <a:pPr algn="ctr"/>
            <a:r>
              <a:rPr lang="en-US" dirty="0"/>
              <a:t>Five New Words</a:t>
            </a:r>
            <a:br>
              <a:rPr lang="en-US" dirty="0"/>
            </a:br>
            <a:r>
              <a:rPr lang="en-US" dirty="0"/>
              <a:t>Page 86</a:t>
            </a:r>
          </a:p>
        </p:txBody>
      </p:sp>
    </p:spTree>
    <p:extLst>
      <p:ext uri="{BB962C8B-B14F-4D97-AF65-F5344CB8AC3E}">
        <p14:creationId xmlns:p14="http://schemas.microsoft.com/office/powerpoint/2010/main" val="588083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914" name="Google Shape;914;p32"/>
          <p:cNvGrpSpPr/>
          <p:nvPr/>
        </p:nvGrpSpPr>
        <p:grpSpPr>
          <a:xfrm flipH="1">
            <a:off x="1663754" y="2954684"/>
            <a:ext cx="3177909" cy="250109"/>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929" name="Google Shape;929;p32"/>
          <p:cNvGrpSpPr/>
          <p:nvPr/>
        </p:nvGrpSpPr>
        <p:grpSpPr>
          <a:xfrm rot="1386640">
            <a:off x="9081866" y="1240115"/>
            <a:ext cx="1075553" cy="562332"/>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5" name="TextBox 24">
            <a:extLst>
              <a:ext uri="{FF2B5EF4-FFF2-40B4-BE49-F238E27FC236}">
                <a16:creationId xmlns:a16="http://schemas.microsoft.com/office/drawing/2014/main" id="{4BDA3810-AC7C-4180-AB81-D39D0BD147CC}"/>
              </a:ext>
            </a:extLst>
          </p:cNvPr>
          <p:cNvSpPr txBox="1"/>
          <p:nvPr/>
        </p:nvSpPr>
        <p:spPr>
          <a:xfrm>
            <a:off x="6854743" y="5216789"/>
            <a:ext cx="5163593"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C000">
                    <a:lumMod val="25000"/>
                  </a:srgbClr>
                </a:solidFill>
                <a:effectLst/>
                <a:highlight>
                  <a:srgbClr val="FFFF00"/>
                </a:highlight>
                <a:uLnTx/>
                <a:uFillTx/>
                <a:latin typeface="Arial"/>
                <a:ea typeface="+mn-ea"/>
                <a:cs typeface="Arial"/>
                <a:sym typeface="Arial"/>
              </a:rPr>
              <a:t>It’s okay to make mistakes we are still learning </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Rounded Rectangle 31">
            <a:extLst>
              <a:ext uri="{FF2B5EF4-FFF2-40B4-BE49-F238E27FC236}">
                <a16:creationId xmlns:a16="http://schemas.microsoft.com/office/drawing/2014/main" id="{28F2EFC8-70FA-4E6B-A6F1-70BC22B2F3AB}"/>
              </a:ext>
            </a:extLst>
          </p:cNvPr>
          <p:cNvSpPr/>
          <p:nvPr/>
        </p:nvSpPr>
        <p:spPr>
          <a:xfrm>
            <a:off x="570989" y="0"/>
            <a:ext cx="2503623" cy="67741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PREASSESSMENT</a:t>
            </a:r>
            <a:endParaRPr kumimoji="0" lang="ar-JO"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82" y="1075936"/>
            <a:ext cx="4802517" cy="4111884"/>
          </a:xfrm>
          <a:prstGeom prst="rect">
            <a:avLst/>
          </a:prstGeom>
        </p:spPr>
      </p:pic>
      <p:pic>
        <p:nvPicPr>
          <p:cNvPr id="19"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606" y="2145006"/>
            <a:ext cx="2147175" cy="21195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5090" y="1244555"/>
            <a:ext cx="6096000" cy="1015663"/>
          </a:xfrm>
          <a:prstGeom prst="rect">
            <a:avLst/>
          </a:prstGeom>
        </p:spPr>
        <p:txBody>
          <a:bodyPr>
            <a:spAutoFit/>
          </a:bodyPr>
          <a:lstStyle/>
          <a:p>
            <a:pPr lvl="0"/>
            <a:r>
              <a:rPr lang="en-US" sz="2000" dirty="0">
                <a:solidFill>
                  <a:prstClr val="black"/>
                </a:solidFill>
              </a:rPr>
              <a:t>Google one famous </a:t>
            </a:r>
            <a:r>
              <a:rPr lang="en-US" sz="2000" b="1" dirty="0">
                <a:solidFill>
                  <a:prstClr val="black"/>
                </a:solidFill>
              </a:rPr>
              <a:t>mother</a:t>
            </a:r>
            <a:r>
              <a:rPr lang="en-US" sz="2000" dirty="0">
                <a:solidFill>
                  <a:prstClr val="black"/>
                </a:solidFill>
              </a:rPr>
              <a:t> who inspired her children or community through education, hard work, or guidance.</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Rectangle 3"/>
          <p:cNvSpPr/>
          <p:nvPr/>
        </p:nvSpPr>
        <p:spPr>
          <a:xfrm>
            <a:off x="885090" y="4426367"/>
            <a:ext cx="6096000" cy="1754326"/>
          </a:xfrm>
          <a:prstGeom prst="rect">
            <a:avLst/>
          </a:prstGeom>
        </p:spPr>
        <p:txBody>
          <a:bodyPr>
            <a:spAutoFit/>
          </a:bodyPr>
          <a:lstStyle/>
          <a:p>
            <a:r>
              <a:rPr lang="en-US" b="1" dirty="0">
                <a:solidFill>
                  <a:srgbClr val="FF0000"/>
                </a:solidFill>
              </a:rPr>
              <a:t>Name</a:t>
            </a:r>
            <a:r>
              <a:rPr lang="en-US" b="1" dirty="0"/>
              <a:t>: Malala Yousafzai’s mother, Tor </a:t>
            </a:r>
            <a:r>
              <a:rPr lang="en-US" b="1" dirty="0" err="1"/>
              <a:t>Pekai</a:t>
            </a:r>
            <a:r>
              <a:rPr lang="en-US" b="1" dirty="0"/>
              <a:t> Yousafzai</a:t>
            </a:r>
            <a:br>
              <a:rPr lang="en-US" b="1" dirty="0"/>
            </a:br>
            <a:r>
              <a:rPr lang="en-US" b="1" dirty="0">
                <a:solidFill>
                  <a:srgbClr val="FF0000"/>
                </a:solidFill>
              </a:rPr>
              <a:t>Achievement</a:t>
            </a:r>
            <a:r>
              <a:rPr lang="en-US" b="1" dirty="0"/>
              <a:t>: Supported Malala’s education despite challenges</a:t>
            </a:r>
            <a:br>
              <a:rPr lang="en-US" b="1" dirty="0"/>
            </a:br>
            <a:r>
              <a:rPr lang="en-US" b="1" dirty="0">
                <a:solidFill>
                  <a:srgbClr val="FF0000"/>
                </a:solidFill>
              </a:rPr>
              <a:t>Inspiration</a:t>
            </a:r>
            <a:r>
              <a:rPr lang="en-US" b="1" dirty="0"/>
              <a:t>: Showed how believing in your child’s potential can change lives</a:t>
            </a:r>
          </a:p>
        </p:txBody>
      </p:sp>
    </p:spTree>
    <p:extLst>
      <p:ext uri="{BB962C8B-B14F-4D97-AF65-F5344CB8AC3E}">
        <p14:creationId xmlns:p14="http://schemas.microsoft.com/office/powerpoint/2010/main" val="39600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3F039-0AFB-4638-846A-483E92CE0FC8}"/>
              </a:ext>
            </a:extLst>
          </p:cNvPr>
          <p:cNvSpPr>
            <a:spLocks noGrp="1"/>
          </p:cNvSpPr>
          <p:nvPr>
            <p:ph idx="1"/>
          </p:nvPr>
        </p:nvSpPr>
        <p:spPr>
          <a:xfrm>
            <a:off x="249243" y="992688"/>
            <a:ext cx="11453131" cy="3939234"/>
          </a:xfrm>
        </p:spPr>
        <p:txBody>
          <a:bodyPr>
            <a:noAutofit/>
          </a:bodyPr>
          <a:lstStyle/>
          <a:p>
            <a:pPr marL="0" indent="0">
              <a:buNone/>
            </a:pPr>
            <a:r>
              <a:rPr lang="en-US" sz="2800" b="1" dirty="0"/>
              <a:t>Very soon, I began to comprehend what everyone was saying and people could understand me. The person solely responsible for my accomplishment and happiness was my mother. The reading also helped my mother learn English so that she was able to pass the postal entrance exam. It has been seven years since that reading experience with my mother. She is now forty-three and in her second year at college. My brother and I have a strong sense of who we are because of the strong values my mother established for herself and her children. My admiration and gratitude for her are endless. That is why my mother is truly the guiding light of my life.</a:t>
            </a:r>
          </a:p>
        </p:txBody>
      </p:sp>
    </p:spTree>
    <p:extLst>
      <p:ext uri="{BB962C8B-B14F-4D97-AF65-F5344CB8AC3E}">
        <p14:creationId xmlns:p14="http://schemas.microsoft.com/office/powerpoint/2010/main" val="78751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7274666" y="0"/>
            <a:ext cx="316149" cy="6867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Arrow 9"/>
          <p:cNvSpPr/>
          <p:nvPr/>
        </p:nvSpPr>
        <p:spPr>
          <a:xfrm>
            <a:off x="103850" y="731701"/>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ight Arrow 25"/>
          <p:cNvSpPr/>
          <p:nvPr/>
        </p:nvSpPr>
        <p:spPr>
          <a:xfrm>
            <a:off x="16301" y="1593869"/>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ight Arrow 27"/>
          <p:cNvSpPr/>
          <p:nvPr/>
        </p:nvSpPr>
        <p:spPr>
          <a:xfrm>
            <a:off x="21048" y="2217570"/>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ight Arrow 29"/>
          <p:cNvSpPr/>
          <p:nvPr/>
        </p:nvSpPr>
        <p:spPr>
          <a:xfrm>
            <a:off x="0" y="2916843"/>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ight Arrow 31"/>
          <p:cNvSpPr/>
          <p:nvPr/>
        </p:nvSpPr>
        <p:spPr>
          <a:xfrm>
            <a:off x="16301" y="3755425"/>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ight Arrow 36"/>
          <p:cNvSpPr/>
          <p:nvPr/>
        </p:nvSpPr>
        <p:spPr>
          <a:xfrm>
            <a:off x="42330" y="5370111"/>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ight Arrow 38"/>
          <p:cNvSpPr/>
          <p:nvPr/>
        </p:nvSpPr>
        <p:spPr>
          <a:xfrm>
            <a:off x="0" y="4464333"/>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a:spLocks noChangeArrowheads="1"/>
          </p:cNvSpPr>
          <p:nvPr/>
        </p:nvSpPr>
        <p:spPr bwMode="auto">
          <a:xfrm>
            <a:off x="278858" y="30734"/>
            <a:ext cx="7311957" cy="586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1. Who was responsible for the narrator’s success in learning English?</a:t>
            </a:r>
          </a:p>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2. How did reading help the narrator’s mother?</a:t>
            </a:r>
          </a:p>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3. How long has it been since the reading experience with the mother?</a:t>
            </a:r>
          </a:p>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4. What values did the mother establish for her children?</a:t>
            </a:r>
          </a:p>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5. Why does the narrator admire their mother?</a:t>
            </a:r>
          </a:p>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6. What does the narrator call their mother at the end of the passage?</a:t>
            </a:r>
          </a:p>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7.How did learning English affect the narrator?</a:t>
            </a:r>
          </a:p>
          <a:p>
            <a:pPr marL="0" marR="0" lvl="0" indent="0" algn="l" defTabSz="914400" rtl="0" eaLnBrk="0" fontAlgn="base" latinLnBrk="0" hangingPunct="0">
              <a:lnSpc>
                <a:spcPct val="3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Arial" panose="020B0604020202020204" pitchFamily="34" charset="0"/>
              </a:rPr>
              <a:t>8. How did the mother’s achievements influence the narrator’s sense of self?</a:t>
            </a:r>
          </a:p>
        </p:txBody>
      </p:sp>
      <p:sp>
        <p:nvSpPr>
          <p:cNvPr id="20" name="Right Arrow 19"/>
          <p:cNvSpPr/>
          <p:nvPr/>
        </p:nvSpPr>
        <p:spPr>
          <a:xfrm>
            <a:off x="0" y="6198307"/>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2"/>
          <p:cNvSpPr>
            <a:spLocks noChangeArrowheads="1"/>
          </p:cNvSpPr>
          <p:nvPr/>
        </p:nvSpPr>
        <p:spPr bwMode="auto">
          <a:xfrm>
            <a:off x="7615090" y="-237689"/>
            <a:ext cx="4552635"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1. The narrator’s mother.</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2. It helped her learn English so she could pass the postal entrance exam.</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3. Seven years.</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4. Strong values for herself and her children.</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5. Because of her guidance, hard work, and the values she taught.</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lang="en-US" altLang="en-US" sz="1400" dirty="0">
                <a:latin typeface="Arial" panose="020B0604020202020204" pitchFamily="34" charset="0"/>
              </a:rPr>
              <a:t>6. </a:t>
            </a:r>
            <a:r>
              <a:rPr kumimoji="0" lang="en-US" altLang="en-US" sz="1400" b="0" i="0" u="none" strike="noStrike" cap="none" normalizeH="0" baseline="0" dirty="0">
                <a:ln>
                  <a:noFill/>
                </a:ln>
                <a:solidFill>
                  <a:schemeClr val="tx1"/>
                </a:solidFill>
                <a:effectLst/>
                <a:latin typeface="Arial" panose="020B0604020202020204" pitchFamily="34" charset="0"/>
              </a:rPr>
              <a:t>The guiding light of their life.</a:t>
            </a:r>
          </a:p>
          <a:p>
            <a:pPr marL="0" marR="0" lvl="0" indent="0" algn="l" defTabSz="914400" rtl="0" eaLnBrk="0" fontAlgn="base" latinLnBrk="0" hangingPunct="0">
              <a:lnSpc>
                <a:spcPct val="150000"/>
              </a:lnSpc>
              <a:spcBef>
                <a:spcPct val="0"/>
              </a:spcBef>
              <a:spcAft>
                <a:spcPct val="0"/>
              </a:spcAft>
              <a:buClrTx/>
              <a:buSzTx/>
              <a:tabLst/>
            </a:pPr>
            <a:endParaRPr lang="en-US" altLang="en-US" sz="1400" dirty="0">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7. They began to comprehend what everyone was saying and people could understand them.</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chemeClr val="tx1"/>
                </a:solidFill>
                <a:effectLst/>
                <a:latin typeface="Arial" panose="020B0604020202020204" pitchFamily="34" charset="0"/>
              </a:rPr>
              <a:t>8. It gave the narrator a strong sense of who they are.</a:t>
            </a:r>
          </a:p>
        </p:txBody>
      </p:sp>
    </p:spTree>
    <p:extLst>
      <p:ext uri="{BB962C8B-B14F-4D97-AF65-F5344CB8AC3E}">
        <p14:creationId xmlns:p14="http://schemas.microsoft.com/office/powerpoint/2010/main" val="23830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 calcmode="lin" valueType="num">
                                      <p:cBhvr additive="base">
                                        <p:cTn id="4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anim calcmode="lin" valueType="num">
                                      <p:cBhvr additive="base">
                                        <p:cTn id="4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131531" y="198697"/>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93050" y="1224148"/>
            <a:ext cx="8857456" cy="1007600"/>
          </a:xfrm>
        </p:spPr>
        <p:txBody>
          <a:bodyPr/>
          <a:lstStyle/>
          <a:p>
            <a:pPr algn="l"/>
            <a:r>
              <a:rPr lang="en-US" sz="2000" dirty="0">
                <a:solidFill>
                  <a:srgbClr val="C00000"/>
                </a:solidFill>
              </a:rPr>
              <a:t>How would the family’s life be different if the mother hadn’t learned English?</a:t>
            </a:r>
          </a:p>
        </p:txBody>
      </p:sp>
      <p:sp>
        <p:nvSpPr>
          <p:cNvPr id="3" name="Rectangle 2"/>
          <p:cNvSpPr/>
          <p:nvPr/>
        </p:nvSpPr>
        <p:spPr>
          <a:xfrm>
            <a:off x="916142" y="3273758"/>
            <a:ext cx="835095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Arial"/>
                <a:ea typeface="+mn-ea"/>
                <a:cs typeface="+mn-cs"/>
              </a:rPr>
              <a:t>Possible Answer</a:t>
            </a:r>
          </a:p>
          <a:p>
            <a:pPr lvl="0"/>
            <a:r>
              <a:rPr lang="en-US" dirty="0">
                <a:solidFill>
                  <a:srgbClr val="1C4587"/>
                </a:solidFill>
              </a:rPr>
              <a:t>If the mother hadn’t learned English, the family might have faced more difficulties communicating and accessing opportunities. The narrator may not have learned English as quickly, and the strong values and sense of identity shaped by the mother’s example might have been weaker.</a:t>
            </a:r>
            <a:endParaRPr kumimoji="0" lang="en-US" sz="1800" b="0" i="0" u="none" strike="noStrike" kern="1200" cap="none" spc="0" normalizeH="0" baseline="0" noProof="0" dirty="0">
              <a:ln>
                <a:noFill/>
              </a:ln>
              <a:solidFill>
                <a:srgbClr val="1C4587"/>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557" y="3273758"/>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2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131531" y="198697"/>
            <a:ext cx="8654495"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Real Life Application-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93050" y="1224148"/>
            <a:ext cx="8857456" cy="1007600"/>
          </a:xfrm>
        </p:spPr>
        <p:txBody>
          <a:bodyPr/>
          <a:lstStyle/>
          <a:p>
            <a:pPr algn="l"/>
            <a:r>
              <a:rPr lang="en-US" sz="2000" dirty="0">
                <a:solidFill>
                  <a:srgbClr val="C00000"/>
                </a:solidFill>
              </a:rPr>
              <a:t>How can you support a family member or friend in learning a new skill, just like the narrator’s mother supported them in learning English?</a:t>
            </a:r>
          </a:p>
        </p:txBody>
      </p:sp>
      <p:sp>
        <p:nvSpPr>
          <p:cNvPr id="3" name="Rectangle 2"/>
          <p:cNvSpPr/>
          <p:nvPr/>
        </p:nvSpPr>
        <p:spPr>
          <a:xfrm>
            <a:off x="916142" y="3273758"/>
            <a:ext cx="835095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Arial"/>
                <a:ea typeface="+mn-ea"/>
                <a:cs typeface="+mn-cs"/>
              </a:rPr>
              <a:t>Possible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C00000"/>
              </a:solidFill>
              <a:effectLst/>
              <a:uLnTx/>
              <a:uFillTx/>
              <a:latin typeface="Arial"/>
              <a:ea typeface="+mn-ea"/>
              <a:cs typeface="+mn-cs"/>
            </a:endParaRPr>
          </a:p>
          <a:p>
            <a:pPr lvl="0"/>
            <a:r>
              <a:rPr lang="en-US" dirty="0">
                <a:solidFill>
                  <a:srgbClr val="1C4587"/>
                </a:solidFill>
              </a:rPr>
              <a:t>You can help by practicing together, encouraging them, sharing resources, and celebrating their progress to make learning easier and motivating, similar to how the mother guided the narrator.</a:t>
            </a:r>
            <a:endParaRPr kumimoji="0" lang="en-US" sz="1800" b="0" i="0" u="none" strike="noStrike" kern="1200" cap="none" spc="0" normalizeH="0" baseline="0" noProof="0" dirty="0">
              <a:ln>
                <a:noFill/>
              </a:ln>
              <a:solidFill>
                <a:srgbClr val="1C4587"/>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557" y="3273758"/>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799">
            <a:off x="9067982" y="672777"/>
            <a:ext cx="2685602" cy="2417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7851">
            <a:off x="459743" y="480135"/>
            <a:ext cx="2606015" cy="2541370"/>
          </a:xfrm>
          <a:prstGeom prst="rect">
            <a:avLst/>
          </a:prstGeom>
        </p:spPr>
      </p:pic>
      <p:sp>
        <p:nvSpPr>
          <p:cNvPr id="6" name="Rectangle 5"/>
          <p:cNvSpPr/>
          <p:nvPr/>
        </p:nvSpPr>
        <p:spPr>
          <a:xfrm>
            <a:off x="2606812" y="2993807"/>
            <a:ext cx="6598734" cy="1015663"/>
          </a:xfrm>
          <a:prstGeom prst="rect">
            <a:avLst/>
          </a:prstGeom>
        </p:spPr>
        <p:txBody>
          <a:bodyPr wrap="square">
            <a:spAutoFit/>
          </a:bodyPr>
          <a:lstStyle/>
          <a:p>
            <a:pPr lvl="0"/>
            <a:r>
              <a:rPr lang="en-US" sz="2000" b="1" dirty="0">
                <a:solidFill>
                  <a:srgbClr val="1C4587"/>
                </a:solidFill>
              </a:rPr>
              <a:t>The narrator’s sense of identity and values were shaped more by school experiences than by the guidance of their mother.</a:t>
            </a:r>
            <a:endParaRPr kumimoji="0" lang="en-US" sz="2000" b="1" i="0" u="none" strike="noStrike" kern="1200" cap="none" spc="0" normalizeH="0" baseline="0" noProof="0" dirty="0">
              <a:ln>
                <a:noFill/>
              </a:ln>
              <a:solidFill>
                <a:srgbClr val="1C4587"/>
              </a:solidFill>
              <a:effectLst/>
              <a:uLnTx/>
              <a:uFillTx/>
              <a:latin typeface="Arial"/>
              <a:ea typeface="+mn-ea"/>
              <a:cs typeface="+mn-cs"/>
            </a:endParaRPr>
          </a:p>
        </p:txBody>
      </p:sp>
      <p:sp>
        <p:nvSpPr>
          <p:cNvPr id="7" name="Rectangle 6"/>
          <p:cNvSpPr/>
          <p:nvPr/>
        </p:nvSpPr>
        <p:spPr>
          <a:xfrm>
            <a:off x="3928684" y="673602"/>
            <a:ext cx="442098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srgbClr val="1C4587"/>
                </a:solidFill>
                <a:effectLst/>
                <a:uLnTx/>
                <a:uFillTx/>
                <a:latin typeface="Arial"/>
                <a:ea typeface="+mn-ea"/>
                <a:cs typeface="+mn-cs"/>
              </a:rPr>
            </a:br>
            <a:r>
              <a:rPr kumimoji="0" lang="en-US" sz="3200" b="0" i="0" u="none" strike="noStrike" kern="1200" cap="none" spc="0" normalizeH="0" baseline="0" noProof="0" dirty="0">
                <a:ln>
                  <a:noFill/>
                </a:ln>
                <a:solidFill>
                  <a:srgbClr val="1C4587"/>
                </a:solidFill>
                <a:effectLst/>
                <a:uLnTx/>
                <a:uFillTx/>
                <a:latin typeface="Arial"/>
                <a:ea typeface="+mn-ea"/>
                <a:cs typeface="+mn-cs"/>
              </a:rPr>
              <a:t>✅ True  or  ❌ False</a:t>
            </a:r>
          </a:p>
        </p:txBody>
      </p:sp>
      <p:sp>
        <p:nvSpPr>
          <p:cNvPr id="2" name="Rectangle 1"/>
          <p:cNvSpPr/>
          <p:nvPr/>
        </p:nvSpPr>
        <p:spPr>
          <a:xfrm>
            <a:off x="1374842" y="4873956"/>
            <a:ext cx="6096000" cy="646331"/>
          </a:xfrm>
          <a:prstGeom prst="rect">
            <a:avLst/>
          </a:prstGeom>
        </p:spPr>
        <p:txBody>
          <a:bodyPr>
            <a:spAutoFit/>
          </a:bodyPr>
          <a:lstStyle/>
          <a:p>
            <a:pPr lvl="0"/>
            <a:r>
              <a:rPr lang="en-US" dirty="0">
                <a:solidFill>
                  <a:srgbClr val="FF0000"/>
                </a:solidFill>
              </a:rPr>
              <a:t>False. The narrator’s sense of identity and values were shaped primarily by their mother’s guidance.</a:t>
            </a: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17460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22166" y="541086"/>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94BF14A5-3583-4860-B3C3-93D61770315F}"/>
              </a:ext>
            </a:extLst>
          </p:cNvPr>
          <p:cNvSpPr/>
          <p:nvPr/>
        </p:nvSpPr>
        <p:spPr>
          <a:xfrm>
            <a:off x="591247" y="52863"/>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p:cNvSpPr/>
          <p:nvPr/>
        </p:nvSpPr>
        <p:spPr>
          <a:xfrm>
            <a:off x="822166" y="1382206"/>
            <a:ext cx="8103140" cy="1938992"/>
          </a:xfrm>
          <a:prstGeom prst="rect">
            <a:avLst/>
          </a:prstGeom>
        </p:spPr>
        <p:txBody>
          <a:bodyPr wrap="square">
            <a:spAutoFit/>
          </a:bodyPr>
          <a:lstStyle/>
          <a:p>
            <a:r>
              <a:rPr lang="en-US" sz="2000" dirty="0"/>
              <a:t>What is the main reason the narrator admires their mother?</a:t>
            </a:r>
          </a:p>
          <a:p>
            <a:endParaRPr lang="en-US" sz="2000" dirty="0"/>
          </a:p>
          <a:p>
            <a:r>
              <a:rPr lang="en-US" sz="2000" dirty="0"/>
              <a:t>A) She helped them learn English and guided their personal growth</a:t>
            </a:r>
            <a:br>
              <a:rPr lang="en-US" sz="2000" dirty="0"/>
            </a:br>
            <a:r>
              <a:rPr lang="en-US" sz="2000" dirty="0"/>
              <a:t>B) She passed the postal entrance exam</a:t>
            </a:r>
            <a:br>
              <a:rPr lang="en-US" sz="2000" dirty="0"/>
            </a:br>
            <a:r>
              <a:rPr lang="en-US" sz="2000" dirty="0"/>
              <a:t>C) She is attending college</a:t>
            </a:r>
            <a:br>
              <a:rPr lang="en-US" sz="2000" dirty="0"/>
            </a:br>
            <a:r>
              <a:rPr lang="en-US" sz="2000" dirty="0"/>
              <a:t>D) She worked outside the home</a:t>
            </a:r>
          </a:p>
        </p:txBody>
      </p:sp>
    </p:spTree>
    <p:extLst>
      <p:ext uri="{BB962C8B-B14F-4D97-AF65-F5344CB8AC3E}">
        <p14:creationId xmlns:p14="http://schemas.microsoft.com/office/powerpoint/2010/main" val="180482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914" name="Google Shape;914;p32"/>
          <p:cNvGrpSpPr/>
          <p:nvPr/>
        </p:nvGrpSpPr>
        <p:grpSpPr>
          <a:xfrm flipH="1">
            <a:off x="1663754" y="2954684"/>
            <a:ext cx="3177909" cy="250109"/>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929" name="Google Shape;929;p32"/>
          <p:cNvGrpSpPr/>
          <p:nvPr/>
        </p:nvGrpSpPr>
        <p:grpSpPr>
          <a:xfrm rot="1386640">
            <a:off x="9081866" y="1240115"/>
            <a:ext cx="1075553" cy="562332"/>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5" name="TextBox 24">
            <a:extLst>
              <a:ext uri="{FF2B5EF4-FFF2-40B4-BE49-F238E27FC236}">
                <a16:creationId xmlns:a16="http://schemas.microsoft.com/office/drawing/2014/main" id="{4BDA3810-AC7C-4180-AB81-D39D0BD147CC}"/>
              </a:ext>
            </a:extLst>
          </p:cNvPr>
          <p:cNvSpPr txBox="1"/>
          <p:nvPr/>
        </p:nvSpPr>
        <p:spPr>
          <a:xfrm>
            <a:off x="6854743" y="5216789"/>
            <a:ext cx="5163593"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C000">
                    <a:lumMod val="25000"/>
                  </a:srgbClr>
                </a:solidFill>
                <a:effectLst/>
                <a:highlight>
                  <a:srgbClr val="FFFF00"/>
                </a:highlight>
                <a:uLnTx/>
                <a:uFillTx/>
                <a:latin typeface="Arial"/>
                <a:ea typeface="+mn-ea"/>
                <a:cs typeface="Arial"/>
                <a:sym typeface="Arial"/>
              </a:rPr>
              <a:t>It’s okay to make mistakes we are still learning </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Rounded Rectangle 31">
            <a:extLst>
              <a:ext uri="{FF2B5EF4-FFF2-40B4-BE49-F238E27FC236}">
                <a16:creationId xmlns:a16="http://schemas.microsoft.com/office/drawing/2014/main" id="{28F2EFC8-70FA-4E6B-A6F1-70BC22B2F3AB}"/>
              </a:ext>
            </a:extLst>
          </p:cNvPr>
          <p:cNvSpPr/>
          <p:nvPr/>
        </p:nvSpPr>
        <p:spPr>
          <a:xfrm>
            <a:off x="570989" y="0"/>
            <a:ext cx="2503623" cy="67741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PREASSESSMENT</a:t>
            </a:r>
            <a:endParaRPr kumimoji="0" lang="ar-JO"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82" y="1075936"/>
            <a:ext cx="4802517" cy="4111884"/>
          </a:xfrm>
          <a:prstGeom prst="rect">
            <a:avLst/>
          </a:prstGeom>
        </p:spPr>
      </p:pic>
      <p:pic>
        <p:nvPicPr>
          <p:cNvPr id="19"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717" y="3569049"/>
            <a:ext cx="2147175" cy="21195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5090" y="1244555"/>
            <a:ext cx="6096000" cy="1200329"/>
          </a:xfrm>
          <a:prstGeom prst="rect">
            <a:avLst/>
          </a:prstGeom>
        </p:spPr>
        <p:txBody>
          <a:bodyPr>
            <a:spAutoFit/>
          </a:bodyPr>
          <a:lstStyle/>
          <a:p>
            <a:r>
              <a:rPr lang="en-US" dirty="0"/>
              <a:t>Spend one minute searching online to find a real-life example of someone who achieved success through persistence. This could be an athlete, inventor, artist, or anyone who faced challenges and kept trying.</a:t>
            </a:r>
          </a:p>
        </p:txBody>
      </p:sp>
    </p:spTree>
    <p:extLst>
      <p:ext uri="{BB962C8B-B14F-4D97-AF65-F5344CB8AC3E}">
        <p14:creationId xmlns:p14="http://schemas.microsoft.com/office/powerpoint/2010/main" val="44940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6" name="Rectangle 5"/>
          <p:cNvSpPr/>
          <p:nvPr/>
        </p:nvSpPr>
        <p:spPr>
          <a:xfrm>
            <a:off x="1083012" y="1674035"/>
            <a:ext cx="7876161" cy="1754326"/>
          </a:xfrm>
          <a:prstGeom prst="rect">
            <a:avLst/>
          </a:prstGeom>
        </p:spPr>
        <p:txBody>
          <a:bodyPr wrap="square">
            <a:spAutoFit/>
          </a:bodyPr>
          <a:lstStyle/>
          <a:p>
            <a:r>
              <a:rPr lang="en-US" dirty="0"/>
              <a:t>How did reading together affect the narrator and their mother?</a:t>
            </a:r>
          </a:p>
          <a:p>
            <a:endParaRPr lang="en-US" dirty="0"/>
          </a:p>
          <a:p>
            <a:r>
              <a:rPr lang="en-US" dirty="0"/>
              <a:t>A) Only the narrator improved in English</a:t>
            </a:r>
            <a:br>
              <a:rPr lang="en-US" dirty="0"/>
            </a:br>
            <a:r>
              <a:rPr lang="en-US" dirty="0"/>
              <a:t>B) Only the mother passed the postal exam</a:t>
            </a:r>
            <a:br>
              <a:rPr lang="en-US" dirty="0"/>
            </a:br>
            <a:r>
              <a:rPr lang="en-US" dirty="0"/>
              <a:t>C) Both improved their English and strengthened their bond</a:t>
            </a:r>
            <a:br>
              <a:rPr lang="en-US" dirty="0"/>
            </a:br>
            <a:r>
              <a:rPr lang="en-US" dirty="0"/>
              <a:t>D) It caused disagreements between them</a:t>
            </a:r>
          </a:p>
        </p:txBody>
      </p:sp>
    </p:spTree>
    <p:extLst>
      <p:ext uri="{BB962C8B-B14F-4D97-AF65-F5344CB8AC3E}">
        <p14:creationId xmlns:p14="http://schemas.microsoft.com/office/powerpoint/2010/main" val="1121836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22166" y="521422"/>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AA3E9CAA-0A11-4C55-BDF7-1952E6CC8A9C}"/>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p:cNvSpPr/>
          <p:nvPr/>
        </p:nvSpPr>
        <p:spPr>
          <a:xfrm>
            <a:off x="914400" y="1440572"/>
            <a:ext cx="9114127" cy="1938992"/>
          </a:xfrm>
          <a:prstGeom prst="rect">
            <a:avLst/>
          </a:prstGeom>
        </p:spPr>
        <p:txBody>
          <a:bodyPr wrap="square">
            <a:spAutoFit/>
          </a:bodyPr>
          <a:lstStyle/>
          <a:p>
            <a:r>
              <a:rPr lang="en-US" sz="2000" dirty="0"/>
              <a:t>What does the phrase “guiding light of my life” most likely mean?</a:t>
            </a:r>
          </a:p>
          <a:p>
            <a:endParaRPr lang="en-US" sz="2000" dirty="0"/>
          </a:p>
          <a:p>
            <a:r>
              <a:rPr lang="en-US" sz="2000" dirty="0"/>
              <a:t>A) The mother literally gave them light at home</a:t>
            </a:r>
            <a:br>
              <a:rPr lang="en-US" sz="2000" dirty="0"/>
            </a:br>
            <a:r>
              <a:rPr lang="en-US" sz="2000" dirty="0"/>
              <a:t>B) The mother inspired and directed them in life</a:t>
            </a:r>
            <a:br>
              <a:rPr lang="en-US" sz="2000" dirty="0"/>
            </a:br>
            <a:r>
              <a:rPr lang="en-US" sz="2000" dirty="0"/>
              <a:t>C) The mother worked as a teacher</a:t>
            </a:r>
            <a:br>
              <a:rPr lang="en-US" sz="2000" dirty="0"/>
            </a:br>
            <a:r>
              <a:rPr lang="en-US" sz="2000" dirty="0"/>
              <a:t>D) The mother controlled their daily schedule</a:t>
            </a:r>
          </a:p>
        </p:txBody>
      </p:sp>
    </p:spTree>
    <p:extLst>
      <p:ext uri="{BB962C8B-B14F-4D97-AF65-F5344CB8AC3E}">
        <p14:creationId xmlns:p14="http://schemas.microsoft.com/office/powerpoint/2010/main" val="224062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3FBE-2EC0-4255-9E6C-F214ACA8368F}"/>
              </a:ext>
            </a:extLst>
          </p:cNvPr>
          <p:cNvPicPr>
            <a:picLocks noChangeAspect="1"/>
          </p:cNvPicPr>
          <p:nvPr/>
        </p:nvPicPr>
        <p:blipFill>
          <a:blip r:embed="rId2"/>
          <a:stretch>
            <a:fillRect/>
          </a:stretch>
        </p:blipFill>
        <p:spPr>
          <a:xfrm rot="1123362">
            <a:off x="6759023" y="2837387"/>
            <a:ext cx="1243061" cy="814947"/>
          </a:xfrm>
          <a:prstGeom prst="rect">
            <a:avLst/>
          </a:prstGeom>
        </p:spPr>
      </p:pic>
      <p:pic>
        <p:nvPicPr>
          <p:cNvPr id="3" name="Picture 2">
            <a:extLst>
              <a:ext uri="{FF2B5EF4-FFF2-40B4-BE49-F238E27FC236}">
                <a16:creationId xmlns:a16="http://schemas.microsoft.com/office/drawing/2014/main" id="{4355FC8A-EE76-43B7-81B5-7880AB7ADABA}"/>
              </a:ext>
            </a:extLst>
          </p:cNvPr>
          <p:cNvPicPr>
            <a:picLocks noChangeAspect="1"/>
          </p:cNvPicPr>
          <p:nvPr/>
        </p:nvPicPr>
        <p:blipFill>
          <a:blip r:embed="rId3"/>
          <a:stretch>
            <a:fillRect/>
          </a:stretch>
        </p:blipFill>
        <p:spPr>
          <a:xfrm>
            <a:off x="2513991" y="4741153"/>
            <a:ext cx="6540139" cy="2050269"/>
          </a:xfrm>
          <a:prstGeom prst="rect">
            <a:avLst/>
          </a:prstGeom>
        </p:spPr>
      </p:pic>
      <p:pic>
        <p:nvPicPr>
          <p:cNvPr id="9" name="Picture 8">
            <a:extLst>
              <a:ext uri="{FF2B5EF4-FFF2-40B4-BE49-F238E27FC236}">
                <a16:creationId xmlns:a16="http://schemas.microsoft.com/office/drawing/2014/main" id="{E8C88EC5-BA89-466F-A2EF-51E45BC4712E}"/>
              </a:ext>
            </a:extLst>
          </p:cNvPr>
          <p:cNvPicPr>
            <a:picLocks noChangeAspect="1"/>
          </p:cNvPicPr>
          <p:nvPr/>
        </p:nvPicPr>
        <p:blipFill>
          <a:blip r:embed="rId4"/>
          <a:stretch>
            <a:fillRect/>
          </a:stretch>
        </p:blipFill>
        <p:spPr>
          <a:xfrm>
            <a:off x="1963822" y="1162574"/>
            <a:ext cx="5416731" cy="1921008"/>
          </a:xfrm>
          <a:prstGeom prst="rect">
            <a:avLst/>
          </a:prstGeom>
        </p:spPr>
      </p:pic>
      <p:sp>
        <p:nvSpPr>
          <p:cNvPr id="10" name="Rounded Rectangle 31">
            <a:extLst>
              <a:ext uri="{FF2B5EF4-FFF2-40B4-BE49-F238E27FC236}">
                <a16:creationId xmlns:a16="http://schemas.microsoft.com/office/drawing/2014/main" id="{E7847D3E-D3BC-4A45-8532-37F4A5A6ACA6}"/>
              </a:ext>
            </a:extLst>
          </p:cNvPr>
          <p:cNvSpPr/>
          <p:nvPr/>
        </p:nvSpPr>
        <p:spPr>
          <a:xfrm>
            <a:off x="2011680" y="1091712"/>
            <a:ext cx="2102917" cy="378347"/>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POSTASSESSMENT</a:t>
            </a:r>
            <a:endParaRPr kumimoji="0" lang="ar-JO"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4" name="Picture 3">
            <a:extLst>
              <a:ext uri="{FF2B5EF4-FFF2-40B4-BE49-F238E27FC236}">
                <a16:creationId xmlns:a16="http://schemas.microsoft.com/office/drawing/2014/main" id="{7FD3292A-58B5-4C0B-898B-00CEDE5CB416}"/>
              </a:ext>
            </a:extLst>
          </p:cNvPr>
          <p:cNvPicPr>
            <a:picLocks noChangeAspect="1"/>
          </p:cNvPicPr>
          <p:nvPr/>
        </p:nvPicPr>
        <p:blipFill>
          <a:blip r:embed="rId5"/>
          <a:stretch>
            <a:fillRect/>
          </a:stretch>
        </p:blipFill>
        <p:spPr>
          <a:xfrm>
            <a:off x="8378677" y="1011179"/>
            <a:ext cx="1964688" cy="1964688"/>
          </a:xfrm>
          <a:prstGeom prst="rect">
            <a:avLst/>
          </a:prstGeom>
        </p:spPr>
      </p:pic>
      <p:pic>
        <p:nvPicPr>
          <p:cNvPr id="11" name="Picture 10">
            <a:extLst>
              <a:ext uri="{FF2B5EF4-FFF2-40B4-BE49-F238E27FC236}">
                <a16:creationId xmlns:a16="http://schemas.microsoft.com/office/drawing/2014/main" id="{EC6B7821-47C8-4EED-B015-90FB06F41F37}"/>
              </a:ext>
            </a:extLst>
          </p:cNvPr>
          <p:cNvPicPr>
            <a:picLocks noChangeAspect="1"/>
          </p:cNvPicPr>
          <p:nvPr/>
        </p:nvPicPr>
        <p:blipFill>
          <a:blip r:embed="rId2"/>
          <a:stretch>
            <a:fillRect/>
          </a:stretch>
        </p:blipFill>
        <p:spPr>
          <a:xfrm>
            <a:off x="1775504" y="3389079"/>
            <a:ext cx="1243061" cy="814947"/>
          </a:xfrm>
          <a:prstGeom prst="rect">
            <a:avLst/>
          </a:prstGeom>
        </p:spPr>
      </p:pic>
      <p:sp>
        <p:nvSpPr>
          <p:cNvPr id="2" name="Rectangle 1">
            <a:extLst>
              <a:ext uri="{FF2B5EF4-FFF2-40B4-BE49-F238E27FC236}">
                <a16:creationId xmlns:a16="http://schemas.microsoft.com/office/drawing/2014/main" id="{50DCA660-DB52-4B0E-B0A2-80B02DE808FF}"/>
              </a:ext>
            </a:extLst>
          </p:cNvPr>
          <p:cNvSpPr/>
          <p:nvPr/>
        </p:nvSpPr>
        <p:spPr>
          <a:xfrm>
            <a:off x="2815151" y="3196387"/>
            <a:ext cx="59378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6"/>
            </a:endParaRPr>
          </a:p>
        </p:txBody>
      </p:sp>
      <p:sp>
        <p:nvSpPr>
          <p:cNvPr id="5" name="Rectangle 4"/>
          <p:cNvSpPr/>
          <p:nvPr/>
        </p:nvSpPr>
        <p:spPr>
          <a:xfrm>
            <a:off x="3048000" y="31058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Rectangle 5"/>
          <p:cNvSpPr/>
          <p:nvPr/>
        </p:nvSpPr>
        <p:spPr>
          <a:xfrm>
            <a:off x="3018565" y="3620709"/>
            <a:ext cx="6096000" cy="646331"/>
          </a:xfrm>
          <a:prstGeom prst="rect">
            <a:avLst/>
          </a:prstGeom>
        </p:spPr>
        <p:txBody>
          <a:bodyPr>
            <a:spAutoFit/>
          </a:bodyPr>
          <a:lstStyle/>
          <a:p>
            <a:r>
              <a:rPr lang="en-US" dirty="0">
                <a:hlinkClick r:id="rId7"/>
              </a:rPr>
              <a:t>https://create.kahoot.it/share/five-new-words-pages-86/f63a5dfd-c940-403e-862d-0ff91865b6c2</a:t>
            </a:r>
            <a:r>
              <a:rPr lang="en-US" dirty="0"/>
              <a:t> </a:t>
            </a:r>
          </a:p>
        </p:txBody>
      </p:sp>
    </p:spTree>
    <p:extLst>
      <p:ext uri="{BB962C8B-B14F-4D97-AF65-F5344CB8AC3E}">
        <p14:creationId xmlns:p14="http://schemas.microsoft.com/office/powerpoint/2010/main" val="189396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630" y="1506567"/>
            <a:ext cx="10813140" cy="2262781"/>
          </a:xfrm>
        </p:spPr>
        <p:txBody>
          <a:bodyPr>
            <a:normAutofit/>
          </a:bodyPr>
          <a:lstStyle/>
          <a:p>
            <a:pPr algn="ctr"/>
            <a:r>
              <a:rPr lang="en-US" dirty="0"/>
              <a:t>Five New Words</a:t>
            </a:r>
            <a:br>
              <a:rPr lang="en-US" dirty="0"/>
            </a:br>
            <a:r>
              <a:rPr lang="en-US" dirty="0"/>
              <a:t>Page 87</a:t>
            </a:r>
          </a:p>
        </p:txBody>
      </p:sp>
    </p:spTree>
    <p:extLst>
      <p:ext uri="{BB962C8B-B14F-4D97-AF65-F5344CB8AC3E}">
        <p14:creationId xmlns:p14="http://schemas.microsoft.com/office/powerpoint/2010/main" val="234359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914" name="Google Shape;914;p32"/>
          <p:cNvGrpSpPr/>
          <p:nvPr/>
        </p:nvGrpSpPr>
        <p:grpSpPr>
          <a:xfrm flipH="1">
            <a:off x="1663754" y="2954684"/>
            <a:ext cx="3177909" cy="250109"/>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929" name="Google Shape;929;p32"/>
          <p:cNvGrpSpPr/>
          <p:nvPr/>
        </p:nvGrpSpPr>
        <p:grpSpPr>
          <a:xfrm rot="1386640">
            <a:off x="9081866" y="1240115"/>
            <a:ext cx="1075553" cy="562332"/>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5" name="TextBox 24">
            <a:extLst>
              <a:ext uri="{FF2B5EF4-FFF2-40B4-BE49-F238E27FC236}">
                <a16:creationId xmlns:a16="http://schemas.microsoft.com/office/drawing/2014/main" id="{4BDA3810-AC7C-4180-AB81-D39D0BD147CC}"/>
              </a:ext>
            </a:extLst>
          </p:cNvPr>
          <p:cNvSpPr txBox="1"/>
          <p:nvPr/>
        </p:nvSpPr>
        <p:spPr>
          <a:xfrm>
            <a:off x="6854743" y="5216789"/>
            <a:ext cx="5163593"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C000">
                    <a:lumMod val="25000"/>
                  </a:srgbClr>
                </a:solidFill>
                <a:effectLst/>
                <a:highlight>
                  <a:srgbClr val="FFFF00"/>
                </a:highlight>
                <a:uLnTx/>
                <a:uFillTx/>
                <a:latin typeface="Arial"/>
                <a:ea typeface="+mn-ea"/>
                <a:cs typeface="Arial"/>
                <a:sym typeface="Arial"/>
              </a:rPr>
              <a:t>It’s okay to make mistakes we are still learning </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Rounded Rectangle 31">
            <a:extLst>
              <a:ext uri="{FF2B5EF4-FFF2-40B4-BE49-F238E27FC236}">
                <a16:creationId xmlns:a16="http://schemas.microsoft.com/office/drawing/2014/main" id="{28F2EFC8-70FA-4E6B-A6F1-70BC22B2F3AB}"/>
              </a:ext>
            </a:extLst>
          </p:cNvPr>
          <p:cNvSpPr/>
          <p:nvPr/>
        </p:nvSpPr>
        <p:spPr>
          <a:xfrm>
            <a:off x="570989" y="0"/>
            <a:ext cx="2503623" cy="67741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PREASSESSMENT</a:t>
            </a:r>
            <a:endParaRPr kumimoji="0" lang="ar-JO"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694" y="677418"/>
            <a:ext cx="3833845" cy="4111884"/>
          </a:xfrm>
          <a:prstGeom prst="rect">
            <a:avLst/>
          </a:prstGeom>
        </p:spPr>
      </p:pic>
      <p:pic>
        <p:nvPicPr>
          <p:cNvPr id="19"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023" y="2934739"/>
            <a:ext cx="2147175" cy="14916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5090" y="1244555"/>
            <a:ext cx="6096000" cy="1631216"/>
          </a:xfrm>
          <a:prstGeom prst="rect">
            <a:avLst/>
          </a:prstGeom>
        </p:spPr>
        <p:txBody>
          <a:bodyPr>
            <a:spAutoFit/>
          </a:bodyPr>
          <a:lstStyle/>
          <a:p>
            <a:pPr lvl="0"/>
            <a:r>
              <a:rPr lang="en-US" sz="2000" dirty="0">
                <a:solidFill>
                  <a:prstClr val="black"/>
                </a:solidFill>
              </a:rPr>
              <a:t>Search the question below on Google. Read a short explanation or image result, then be ready to share what you found. </a:t>
            </a:r>
          </a:p>
          <a:p>
            <a:pPr lvl="0"/>
            <a:r>
              <a:rPr lang="en-US" sz="2000" dirty="0">
                <a:solidFill>
                  <a:prstClr val="black"/>
                </a:solidFill>
              </a:rPr>
              <a:t>Question to search:</a:t>
            </a:r>
          </a:p>
          <a:p>
            <a:pPr lvl="0"/>
            <a:r>
              <a:rPr lang="en-US" sz="2000" dirty="0">
                <a:solidFill>
                  <a:prstClr val="black"/>
                </a:solidFill>
              </a:rPr>
              <a:t>👉 </a:t>
            </a:r>
            <a:r>
              <a:rPr lang="en-US" sz="2000" b="1" dirty="0">
                <a:solidFill>
                  <a:prstClr val="black"/>
                </a:solidFill>
              </a:rPr>
              <a:t>“What does a quilt symbolize in literature?”</a:t>
            </a:r>
            <a:endParaRPr kumimoji="0" lang="en-US" sz="2000" b="1" i="0" u="none" strike="noStrike" kern="1200" cap="none" spc="0" normalizeH="0" baseline="0" noProof="0" dirty="0">
              <a:ln>
                <a:noFill/>
              </a:ln>
              <a:solidFill>
                <a:prstClr val="black"/>
              </a:solidFill>
              <a:effectLst/>
              <a:uLnTx/>
              <a:uFillTx/>
              <a:latin typeface="Century Gothic" panose="020B0502020202020204"/>
            </a:endParaRPr>
          </a:p>
        </p:txBody>
      </p:sp>
      <p:sp>
        <p:nvSpPr>
          <p:cNvPr id="4" name="Rectangle 3"/>
          <p:cNvSpPr/>
          <p:nvPr/>
        </p:nvSpPr>
        <p:spPr>
          <a:xfrm>
            <a:off x="885090" y="4426367"/>
            <a:ext cx="6096000" cy="1477328"/>
          </a:xfrm>
          <a:prstGeom prst="rect">
            <a:avLst/>
          </a:prstGeom>
        </p:spPr>
        <p:txBody>
          <a:bodyPr>
            <a:spAutoFit/>
          </a:bodyPr>
          <a:lstStyle/>
          <a:p>
            <a:r>
              <a:rPr lang="en-US" b="1" dirty="0">
                <a:solidFill>
                  <a:srgbClr val="FF0000"/>
                </a:solidFill>
              </a:rPr>
              <a:t>In literature, a quilt often symbolizes family, unity, love, and memories. Each piece or patch can represent a different person, story, or experience, all joined together to make something whole and beautiful.</a:t>
            </a:r>
            <a:endParaRPr lang="en-US" b="1" dirty="0"/>
          </a:p>
        </p:txBody>
      </p:sp>
    </p:spTree>
    <p:extLst>
      <p:ext uri="{BB962C8B-B14F-4D97-AF65-F5344CB8AC3E}">
        <p14:creationId xmlns:p14="http://schemas.microsoft.com/office/powerpoint/2010/main" val="22030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2902" y="364070"/>
            <a:ext cx="6096000" cy="6247864"/>
          </a:xfrm>
          <a:prstGeom prst="rect">
            <a:avLst/>
          </a:prstGeom>
        </p:spPr>
        <p:txBody>
          <a:bodyPr>
            <a:spAutoFit/>
          </a:bodyPr>
          <a:lstStyle/>
          <a:p>
            <a:r>
              <a:rPr lang="en-US" sz="2000" b="1" dirty="0"/>
              <a:t>Quilt</a:t>
            </a:r>
            <a:br>
              <a:rPr lang="en-US" sz="2000" dirty="0"/>
            </a:br>
            <a:r>
              <a:rPr lang="en-US" sz="2000" i="1" dirty="0"/>
              <a:t>Janet S. Wong</a:t>
            </a:r>
          </a:p>
          <a:p>
            <a:endParaRPr lang="en-US" sz="2000" dirty="0"/>
          </a:p>
          <a:p>
            <a:r>
              <a:rPr lang="en-US" sz="2000" dirty="0"/>
              <a:t>Our family</a:t>
            </a:r>
            <a:br>
              <a:rPr lang="en-US" sz="2000" dirty="0"/>
            </a:br>
            <a:r>
              <a:rPr lang="en-US" sz="2000" dirty="0"/>
              <a:t>is a quilt</a:t>
            </a:r>
          </a:p>
          <a:p>
            <a:endParaRPr lang="en-US" sz="2000" dirty="0"/>
          </a:p>
          <a:p>
            <a:r>
              <a:rPr lang="en-US" sz="2000" dirty="0"/>
              <a:t>of odd </a:t>
            </a:r>
            <a:r>
              <a:rPr lang="en-US" sz="2000" b="1" dirty="0"/>
              <a:t>remnants</a:t>
            </a:r>
            <a:br>
              <a:rPr lang="en-US" sz="2000" dirty="0"/>
            </a:br>
            <a:r>
              <a:rPr lang="en-US" sz="2000" dirty="0"/>
              <a:t>patched together</a:t>
            </a:r>
          </a:p>
          <a:p>
            <a:endParaRPr lang="en-US" sz="2000" dirty="0"/>
          </a:p>
          <a:p>
            <a:r>
              <a:rPr lang="en-US" sz="2000" dirty="0"/>
              <a:t>in a strange</a:t>
            </a:r>
            <a:br>
              <a:rPr lang="en-US" sz="2000" dirty="0"/>
            </a:br>
            <a:r>
              <a:rPr lang="en-US" sz="2000" dirty="0"/>
              <a:t>pattern,</a:t>
            </a:r>
          </a:p>
          <a:p>
            <a:endParaRPr lang="en-US" sz="2000" dirty="0"/>
          </a:p>
          <a:p>
            <a:r>
              <a:rPr lang="en-US" sz="2000" dirty="0"/>
              <a:t>threads </a:t>
            </a:r>
            <a:r>
              <a:rPr lang="en-US" sz="2000" b="1" dirty="0"/>
              <a:t>fraying</a:t>
            </a:r>
            <a:r>
              <a:rPr lang="en-US" sz="2000" dirty="0"/>
              <a:t>,</a:t>
            </a:r>
            <a:br>
              <a:rPr lang="en-US" sz="2000" dirty="0"/>
            </a:br>
            <a:r>
              <a:rPr lang="en-US" sz="2000" dirty="0"/>
              <a:t>fabric wearing thin—</a:t>
            </a:r>
          </a:p>
          <a:p>
            <a:endParaRPr lang="en-US" sz="2000" dirty="0"/>
          </a:p>
          <a:p>
            <a:r>
              <a:rPr lang="en-US" sz="2000" dirty="0"/>
              <a:t>but made to keep</a:t>
            </a:r>
            <a:br>
              <a:rPr lang="en-US" sz="2000" dirty="0"/>
            </a:br>
            <a:r>
              <a:rPr lang="en-US" sz="2000" dirty="0"/>
              <a:t>its warmth</a:t>
            </a:r>
          </a:p>
          <a:p>
            <a:endParaRPr lang="en-US" sz="2000" dirty="0"/>
          </a:p>
          <a:p>
            <a:r>
              <a:rPr lang="en-US" sz="2000" dirty="0"/>
              <a:t>even in bitter</a:t>
            </a:r>
            <a:br>
              <a:rPr lang="en-US" sz="2000" dirty="0"/>
            </a:br>
            <a:r>
              <a:rPr lang="en-US" sz="2000" dirty="0"/>
              <a:t>cold.</a:t>
            </a:r>
          </a:p>
        </p:txBody>
      </p:sp>
    </p:spTree>
    <p:extLst>
      <p:ext uri="{BB962C8B-B14F-4D97-AF65-F5344CB8AC3E}">
        <p14:creationId xmlns:p14="http://schemas.microsoft.com/office/powerpoint/2010/main" val="2033633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88331" y="18608"/>
            <a:ext cx="92510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rPr>
              <a:t>1. “Our family / is a quilt”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 The poet compares her family to a quilt. This means her family is made up of many different parts (people), just like a quilt is made from many pieces of fabric.</a:t>
            </a:r>
          </a:p>
        </p:txBody>
      </p:sp>
      <p:sp>
        <p:nvSpPr>
          <p:cNvPr id="6" name="Rectangle 3"/>
          <p:cNvSpPr>
            <a:spLocks noChangeArrowheads="1"/>
          </p:cNvSpPr>
          <p:nvPr/>
        </p:nvSpPr>
        <p:spPr bwMode="auto">
          <a:xfrm>
            <a:off x="1488330" y="731896"/>
            <a:ext cx="925100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rPr>
              <a:t>2. “of odd remnants / patched together”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 “Odd remnants” means leftover or different pieces of cloth. Her family members are different from each other, maybe in looks, behavior, or background, but they are “patched together” — connected by love and relationships.</a:t>
            </a:r>
          </a:p>
        </p:txBody>
      </p:sp>
      <p:sp>
        <p:nvSpPr>
          <p:cNvPr id="8" name="Rectangle 5"/>
          <p:cNvSpPr>
            <a:spLocks noChangeArrowheads="1"/>
          </p:cNvSpPr>
          <p:nvPr/>
        </p:nvSpPr>
        <p:spPr bwMode="auto">
          <a:xfrm>
            <a:off x="1488330" y="2019309"/>
            <a:ext cx="925100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rPr>
              <a:t>3. “in a strange / pattern,”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 The family’s way of living or being together may seem unusual to others, but it is still their own unique pattern. Every family has its own way of working and understanding each other.</a:t>
            </a:r>
          </a:p>
        </p:txBody>
      </p:sp>
      <p:sp>
        <p:nvSpPr>
          <p:cNvPr id="10" name="Rectangle 7"/>
          <p:cNvSpPr>
            <a:spLocks noChangeArrowheads="1"/>
          </p:cNvSpPr>
          <p:nvPr/>
        </p:nvSpPr>
        <p:spPr bwMode="auto">
          <a:xfrm>
            <a:off x="1488327" y="3301739"/>
            <a:ext cx="92510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rPr>
              <a:t>4. “threads fraying, / fabric wearing thin—”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 The “fraying threads” and “thin fabric” show that the family is not perfect. They face problems, conflicts, or difficulties that weaken them, just like old fabric wears out.</a:t>
            </a:r>
          </a:p>
        </p:txBody>
      </p:sp>
      <p:sp>
        <p:nvSpPr>
          <p:cNvPr id="12" name="Rectangle 9"/>
          <p:cNvSpPr>
            <a:spLocks noChangeArrowheads="1"/>
          </p:cNvSpPr>
          <p:nvPr/>
        </p:nvSpPr>
        <p:spPr bwMode="auto">
          <a:xfrm>
            <a:off x="1488328" y="4511240"/>
            <a:ext cx="92510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rPr>
              <a:t>5. “but made to keep / its warmth”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 Despite their flaws and struggles, the family still provides love, care, and emotional warmth to one another.</a:t>
            </a:r>
          </a:p>
        </p:txBody>
      </p:sp>
      <p:sp>
        <p:nvSpPr>
          <p:cNvPr id="14" name="Rectangle 11"/>
          <p:cNvSpPr>
            <a:spLocks noChangeArrowheads="1"/>
          </p:cNvSpPr>
          <p:nvPr/>
        </p:nvSpPr>
        <p:spPr bwMode="auto">
          <a:xfrm>
            <a:off x="1488327" y="5525843"/>
            <a:ext cx="92510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C00000"/>
                </a:solidFill>
                <a:effectLst/>
                <a:latin typeface="Arial" panose="020B0604020202020204" pitchFamily="34" charset="0"/>
              </a:rPr>
              <a:t>6. “even in bitter / cold.”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 This means that during hard times — sadness, challenges, or loneliness — the family remains close and comforting, like a quilt that keeps you warm in cold weather.</a:t>
            </a:r>
          </a:p>
        </p:txBody>
      </p:sp>
    </p:spTree>
    <p:extLst>
      <p:ext uri="{BB962C8B-B14F-4D97-AF65-F5344CB8AC3E}">
        <p14:creationId xmlns:p14="http://schemas.microsoft.com/office/powerpoint/2010/main" val="36918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9915" y="709643"/>
            <a:ext cx="9636868" cy="5262979"/>
          </a:xfrm>
          <a:prstGeom prst="rect">
            <a:avLst/>
          </a:prstGeom>
        </p:spPr>
        <p:txBody>
          <a:bodyPr wrap="square">
            <a:spAutoFit/>
          </a:bodyPr>
          <a:lstStyle/>
          <a:p>
            <a:r>
              <a:rPr lang="en-US" sz="2400" dirty="0"/>
              <a:t>In the poem </a:t>
            </a:r>
            <a:r>
              <a:rPr lang="en-US" sz="2400" i="1" dirty="0"/>
              <a:t>“Quilt”</a:t>
            </a:r>
            <a:r>
              <a:rPr lang="en-US" sz="2400" dirty="0"/>
              <a:t> by Janet S. Wong, the speaker compares her </a:t>
            </a:r>
            <a:r>
              <a:rPr lang="en-US" sz="2400" b="1" dirty="0"/>
              <a:t>family to a quilt</a:t>
            </a:r>
            <a:r>
              <a:rPr lang="en-US" sz="2400" dirty="0"/>
              <a:t>. A quilt is made from </a:t>
            </a:r>
            <a:r>
              <a:rPr lang="en-US" sz="2400" b="1" dirty="0"/>
              <a:t>many different pieces of fabric</a:t>
            </a:r>
            <a:r>
              <a:rPr lang="en-US" sz="2400" dirty="0"/>
              <a:t>, often from old or leftover materials. Each piece is </a:t>
            </a:r>
            <a:r>
              <a:rPr lang="en-US" sz="2400" b="1" dirty="0"/>
              <a:t>unique</a:t>
            </a:r>
            <a:r>
              <a:rPr lang="en-US" sz="2400" dirty="0"/>
              <a:t>, but when they are </a:t>
            </a:r>
            <a:r>
              <a:rPr lang="en-US" sz="2400" b="1" dirty="0"/>
              <a:t>sewn together</a:t>
            </a:r>
            <a:r>
              <a:rPr lang="en-US" sz="2400" dirty="0"/>
              <a:t>, they form something </a:t>
            </a:r>
            <a:r>
              <a:rPr lang="en-US" sz="2400" b="1" dirty="0"/>
              <a:t>strong, warm, and beautiful</a:t>
            </a:r>
            <a:r>
              <a:rPr lang="en-US" sz="2400" dirty="0"/>
              <a:t>.</a:t>
            </a:r>
          </a:p>
          <a:p>
            <a:r>
              <a:rPr lang="en-US" sz="2400" dirty="0"/>
              <a:t>This image represents a </a:t>
            </a:r>
            <a:r>
              <a:rPr lang="en-US" sz="2400" b="1" dirty="0"/>
              <a:t>family</a:t>
            </a:r>
            <a:r>
              <a:rPr lang="en-US" sz="2400" dirty="0"/>
              <a:t> — every family member is different, with their own personality, background, and experiences (like the odd pieces of cloth). Sometimes, families may have problems or “fraying threads,” but even with those imperfections, they </a:t>
            </a:r>
            <a:r>
              <a:rPr lang="en-US" sz="2400" b="1" dirty="0"/>
              <a:t>stay connected</a:t>
            </a:r>
            <a:r>
              <a:rPr lang="en-US" sz="2400" dirty="0"/>
              <a:t> and </a:t>
            </a:r>
            <a:r>
              <a:rPr lang="en-US" sz="2400" b="1" dirty="0"/>
              <a:t>support one another</a:t>
            </a:r>
            <a:r>
              <a:rPr lang="en-US" sz="2400" dirty="0"/>
              <a:t>.</a:t>
            </a:r>
          </a:p>
          <a:p>
            <a:r>
              <a:rPr lang="en-US" sz="2400" dirty="0"/>
              <a:t>So, the quilt symbolizes </a:t>
            </a:r>
            <a:r>
              <a:rPr lang="en-US" sz="2400" b="1" dirty="0"/>
              <a:t>love, unity, and strength through diversity and hardship</a:t>
            </a:r>
            <a:r>
              <a:rPr lang="en-US" sz="2400" dirty="0"/>
              <a:t>. It shows that even when life is difficult (“in bitter cold”), the family can still provide </a:t>
            </a:r>
            <a:r>
              <a:rPr lang="en-US" sz="2400" b="1" dirty="0"/>
              <a:t>warmth and comfort</a:t>
            </a:r>
            <a:r>
              <a:rPr lang="en-US" sz="2400" dirty="0"/>
              <a:t>.</a:t>
            </a:r>
          </a:p>
        </p:txBody>
      </p:sp>
    </p:spTree>
    <p:extLst>
      <p:ext uri="{BB962C8B-B14F-4D97-AF65-F5344CB8AC3E}">
        <p14:creationId xmlns:p14="http://schemas.microsoft.com/office/powerpoint/2010/main" val="70541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7116591" y="0"/>
            <a:ext cx="316149" cy="6867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261924" y="-234096"/>
            <a:ext cx="7170816" cy="6555641"/>
          </a:xfrm>
          <a:prstGeom prst="rect">
            <a:avLst/>
          </a:prstGeom>
        </p:spPr>
        <p:txBody>
          <a:bodyPr wrap="square">
            <a:spAutoFit/>
          </a:bodyPr>
          <a:lstStyle/>
          <a:p>
            <a:pPr>
              <a:lnSpc>
                <a:spcPct val="300000"/>
              </a:lnSpc>
              <a:buFont typeface="+mj-lt"/>
              <a:buAutoNum type="arabicPeriod"/>
            </a:pPr>
            <a:r>
              <a:rPr lang="en-US" sz="2000" b="1" dirty="0"/>
              <a:t>What object does the poet compare her family to?</a:t>
            </a:r>
          </a:p>
          <a:p>
            <a:pPr>
              <a:lnSpc>
                <a:spcPct val="300000"/>
              </a:lnSpc>
              <a:buFont typeface="+mj-lt"/>
              <a:buAutoNum type="arabicPeriod"/>
            </a:pPr>
            <a:r>
              <a:rPr lang="en-US" sz="2000" b="1" dirty="0"/>
              <a:t>How does the poet describe the family’s differences?</a:t>
            </a:r>
          </a:p>
          <a:p>
            <a:pPr>
              <a:lnSpc>
                <a:spcPct val="300000"/>
              </a:lnSpc>
            </a:pPr>
            <a:endParaRPr lang="en-US" sz="2000" b="1" dirty="0"/>
          </a:p>
          <a:p>
            <a:pPr>
              <a:lnSpc>
                <a:spcPct val="300000"/>
              </a:lnSpc>
            </a:pPr>
            <a:r>
              <a:rPr lang="en-US" sz="2000" b="1" dirty="0"/>
              <a:t>3. What does the quilt symbolize in the poem?</a:t>
            </a:r>
          </a:p>
          <a:p>
            <a:pPr>
              <a:lnSpc>
                <a:spcPct val="300000"/>
              </a:lnSpc>
            </a:pPr>
            <a:r>
              <a:rPr lang="en-US" sz="2000" b="1" dirty="0"/>
              <a:t>4. What feeling does the phrase “bitter cold” express?</a:t>
            </a:r>
          </a:p>
          <a:p>
            <a:pPr>
              <a:lnSpc>
                <a:spcPct val="300000"/>
              </a:lnSpc>
            </a:pPr>
            <a:endParaRPr lang="en-US" sz="2000" b="1" dirty="0"/>
          </a:p>
          <a:p>
            <a:pPr>
              <a:lnSpc>
                <a:spcPct val="150000"/>
              </a:lnSpc>
            </a:pPr>
            <a:r>
              <a:rPr lang="en-US" sz="2000" b="1" dirty="0"/>
              <a:t>5. Why do you think the poet chose a quilt instead of another object to describe family?</a:t>
            </a:r>
          </a:p>
        </p:txBody>
      </p:sp>
      <p:sp>
        <p:nvSpPr>
          <p:cNvPr id="5" name="Rectangle 1"/>
          <p:cNvSpPr>
            <a:spLocks noChangeArrowheads="1"/>
          </p:cNvSpPr>
          <p:nvPr/>
        </p:nvSpPr>
        <p:spPr bwMode="auto">
          <a:xfrm>
            <a:off x="7394637" y="63709"/>
            <a:ext cx="4797363"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The poet compares her family to a quilt.</a:t>
            </a:r>
            <a:r>
              <a:rPr kumimoji="0" lang="en-US" altLang="en-US" b="1" i="0" u="none" strike="noStrike" cap="none" normalizeH="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Although the family may have problems and weaknesses, shown by the “threads fraying” and “fabric wearing thin,” they stay together and keep their love strong.</a:t>
            </a:r>
          </a:p>
          <a:p>
            <a:pPr marL="0" marR="0" lvl="0" indent="0" algn="l" defTabSz="914400" rtl="0" eaLnBrk="0" fontAlgn="base" latinLnBrk="0" hangingPunct="0">
              <a:lnSpc>
                <a:spcPct val="100000"/>
              </a:lnSpc>
              <a:spcBef>
                <a:spcPct val="0"/>
              </a:spcBef>
              <a:spcAft>
                <a:spcPct val="0"/>
              </a:spcAft>
              <a:buClrTx/>
              <a:buSzTx/>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The quilt symbolizes family unity, love, and warmth even during difficult times.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The phrase “bitter cold” expresses hard moments in life, but the family’s care helps them stay close.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The poet chose a quilt because it is made of many pieces sewn together, just like a family is formed by different individuals joined by love.</a:t>
            </a:r>
          </a:p>
        </p:txBody>
      </p:sp>
      <p:sp>
        <p:nvSpPr>
          <p:cNvPr id="6" name="Right Arrow 5"/>
          <p:cNvSpPr/>
          <p:nvPr/>
        </p:nvSpPr>
        <p:spPr>
          <a:xfrm>
            <a:off x="77821" y="749030"/>
            <a:ext cx="12114179" cy="87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55643" y="2555132"/>
            <a:ext cx="12114179" cy="87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55642" y="3722451"/>
            <a:ext cx="12114179" cy="87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61924" y="5246450"/>
            <a:ext cx="12114179" cy="87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22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down)">
                                      <p:cBhvr>
                                        <p:cTn id="19" dur="500"/>
                                        <p:tgtEl>
                                          <p:spTgt spid="5">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 calcmode="lin" valueType="num">
                                      <p:cBhvr additive="base">
                                        <p:cTn id="2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4" end="14"/>
                                            </p:txEl>
                                          </p:spTgt>
                                        </p:tgtEl>
                                        <p:attrNameLst>
                                          <p:attrName>style.visibility</p:attrName>
                                        </p:attrNameLst>
                                      </p:cBhvr>
                                      <p:to>
                                        <p:strVal val="visible"/>
                                      </p:to>
                                    </p:set>
                                    <p:animEffect transition="in" filter="fade">
                                      <p:cBhvr>
                                        <p:cTn id="30"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131531" y="198697"/>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93050" y="1224148"/>
            <a:ext cx="8857456" cy="1007600"/>
          </a:xfrm>
        </p:spPr>
        <p:txBody>
          <a:bodyPr/>
          <a:lstStyle/>
          <a:p>
            <a:pPr algn="l"/>
            <a:r>
              <a:rPr lang="en-US" sz="2000" dirty="0">
                <a:solidFill>
                  <a:srgbClr val="C00000"/>
                </a:solidFill>
              </a:rPr>
              <a:t>How does the quilt metaphor show both the strengths and flaws of a family?</a:t>
            </a:r>
          </a:p>
        </p:txBody>
      </p:sp>
      <p:sp>
        <p:nvSpPr>
          <p:cNvPr id="3" name="Rectangle 2"/>
          <p:cNvSpPr/>
          <p:nvPr/>
        </p:nvSpPr>
        <p:spPr>
          <a:xfrm>
            <a:off x="916142" y="3273758"/>
            <a:ext cx="835095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Arial"/>
                <a:ea typeface="+mn-ea"/>
                <a:cs typeface="+mn-cs"/>
              </a:rPr>
              <a:t>Possible Answer</a:t>
            </a:r>
          </a:p>
          <a:p>
            <a:pPr lvl="0"/>
            <a:r>
              <a:rPr lang="en-US" dirty="0">
                <a:solidFill>
                  <a:srgbClr val="1C4587"/>
                </a:solidFill>
              </a:rPr>
              <a:t>The quilt metaphor shows that a family can have flaws—like fraying threads and worn fabric—but still provide warmth and support, highlighting that unity and love matter more than perfection.</a:t>
            </a:r>
            <a:endParaRPr kumimoji="0" lang="en-US" sz="1800" b="0" i="0" u="none" strike="noStrike" kern="1200" cap="none" spc="0" normalizeH="0" baseline="0" noProof="0" dirty="0">
              <a:ln>
                <a:noFill/>
              </a:ln>
              <a:solidFill>
                <a:srgbClr val="1C4587"/>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557" y="3273758"/>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3F039-0AFB-4638-846A-483E92CE0FC8}"/>
              </a:ext>
            </a:extLst>
          </p:cNvPr>
          <p:cNvSpPr>
            <a:spLocks noGrp="1"/>
          </p:cNvSpPr>
          <p:nvPr>
            <p:ph idx="1"/>
          </p:nvPr>
        </p:nvSpPr>
        <p:spPr>
          <a:xfrm>
            <a:off x="278426" y="-602647"/>
            <a:ext cx="11453131" cy="6019800"/>
          </a:xfrm>
        </p:spPr>
        <p:txBody>
          <a:bodyPr>
            <a:noAutofit/>
          </a:bodyPr>
          <a:lstStyle/>
          <a:p>
            <a:pPr marL="0" indent="0">
              <a:buNone/>
            </a:pPr>
            <a:r>
              <a:rPr lang="en-US" sz="2000" b="1" u="sng" dirty="0"/>
              <a:t>P. 156</a:t>
            </a:r>
          </a:p>
          <a:p>
            <a:pPr marL="0" indent="0">
              <a:buNone/>
            </a:pPr>
            <a:endParaRPr lang="en-US" sz="2000" b="1" u="sng" dirty="0"/>
          </a:p>
          <a:p>
            <a:pPr marL="0" indent="0">
              <a:buNone/>
            </a:pPr>
            <a:r>
              <a:rPr lang="en-US" sz="2000" b="1" dirty="0"/>
              <a:t>My family came to America in 1985. No one spoke a word of English. In school, I was in an English as a Second Language class with other foreign-born children. My class was so overcrowded that it was impossible for the teacher to teach English properly. I dreaded going to school each morning because of the fear of not understanding what people were saying and the fear of being laughed </a:t>
            </a:r>
            <a:r>
              <a:rPr lang="en-US" sz="2000" b="1" dirty="0" err="1"/>
              <a:t>at.At</a:t>
            </a:r>
            <a:r>
              <a:rPr lang="en-US" sz="2000" b="1" dirty="0"/>
              <a:t> that time, my mother, Tai-</a:t>
            </a:r>
            <a:r>
              <a:rPr lang="en-US" sz="2000" b="1" dirty="0" err="1"/>
              <a:t>Chih</a:t>
            </a:r>
            <a:r>
              <a:rPr lang="en-US" sz="2000" b="1" dirty="0"/>
              <a:t>, worked part time in a Chinese restaurant from late afternoon till late in the night. It was her unfamiliarity with the English language that forced her to work in a Chinese-speaking environment. Although her job exhausted her, my mother still woke up early in the morning to cook breakfast for my brother and me. Like a hen guarding her chicks, she never neglected us because of her fatigue. So it was not surprising that very soon my mother noticed something was troubling me. When I said nothing was wrong, my mother answered, “You are my daughter. When something is bothering you, I feel it too.” The next day in her neon-tanged eyes made me burst into tears I had held back for so long. I explained to her my fear I had of going to school and that “learning English is too impossible,” my mother said. She carefully suggested that the two of us work together to learn the language at home with books. The confidence and determination in my mother’s eyes thrilled me because English was as new to her as it was to me. That afternoon I saw my mother in a different light as she waited for the bus to go to work. Although she was the shortest of all the mothers there, her face with its worn but smiling and big, black eyes was the most promising. The afternoon sun shone bright on her long, black hair, creating an aura that distinguished my mother from others. My mother and I immediately began reading together and studying five new words a day. My mother with her encouraging attitude made reading fun and interesting. The fact that she was facing the same learning struggles gave me confidence to work so that I could learn English and see the strength she possessed. It made me admire my mother even more.</a:t>
            </a:r>
          </a:p>
        </p:txBody>
      </p:sp>
    </p:spTree>
    <p:extLst>
      <p:ext uri="{BB962C8B-B14F-4D97-AF65-F5344CB8AC3E}">
        <p14:creationId xmlns:p14="http://schemas.microsoft.com/office/powerpoint/2010/main" val="12778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131531" y="198697"/>
            <a:ext cx="8654495"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Real Life Application-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93050" y="1224148"/>
            <a:ext cx="8857456" cy="1007600"/>
          </a:xfrm>
        </p:spPr>
        <p:txBody>
          <a:bodyPr/>
          <a:lstStyle/>
          <a:p>
            <a:pPr algn="l"/>
            <a:r>
              <a:rPr lang="en-US" sz="2000" dirty="0">
                <a:solidFill>
                  <a:srgbClr val="C00000"/>
                </a:solidFill>
              </a:rPr>
              <a:t>How can the idea of a family as a “quilt” help you appreciate your own family’s differences and imperfections?</a:t>
            </a:r>
          </a:p>
        </p:txBody>
      </p:sp>
      <p:sp>
        <p:nvSpPr>
          <p:cNvPr id="3" name="Rectangle 2"/>
          <p:cNvSpPr/>
          <p:nvPr/>
        </p:nvSpPr>
        <p:spPr>
          <a:xfrm>
            <a:off x="916142" y="3273758"/>
            <a:ext cx="835095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Arial"/>
                <a:ea typeface="+mn-ea"/>
                <a:cs typeface="+mn-cs"/>
              </a:rPr>
              <a:t>Possible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C00000"/>
              </a:solidFill>
              <a:effectLst/>
              <a:uLnTx/>
              <a:uFillTx/>
              <a:latin typeface="Arial"/>
              <a:ea typeface="+mn-ea"/>
              <a:cs typeface="+mn-cs"/>
            </a:endParaRPr>
          </a:p>
          <a:p>
            <a:pPr lvl="0"/>
            <a:r>
              <a:rPr lang="en-US">
                <a:solidFill>
                  <a:srgbClr val="1C4587"/>
                </a:solidFill>
              </a:rPr>
              <a:t>The idea of a family as a “quilt” can help you see that everyone’s differences and imperfections are part of what makes the family strong and supportive, encouraging appreciation and patience for each member.</a:t>
            </a:r>
            <a:endParaRPr kumimoji="0" lang="en-US" sz="1800" b="0" i="0" u="none" strike="noStrike" kern="1200" cap="none" spc="0" normalizeH="0" baseline="0" noProof="0" dirty="0">
              <a:ln>
                <a:noFill/>
              </a:ln>
              <a:solidFill>
                <a:srgbClr val="1C4587"/>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557" y="3273758"/>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3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799">
            <a:off x="9067982" y="672777"/>
            <a:ext cx="2685602" cy="2417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7851">
            <a:off x="459743" y="480135"/>
            <a:ext cx="2606015" cy="2541370"/>
          </a:xfrm>
          <a:prstGeom prst="rect">
            <a:avLst/>
          </a:prstGeom>
        </p:spPr>
      </p:pic>
      <p:sp>
        <p:nvSpPr>
          <p:cNvPr id="6" name="Rectangle 5"/>
          <p:cNvSpPr/>
          <p:nvPr/>
        </p:nvSpPr>
        <p:spPr>
          <a:xfrm>
            <a:off x="2606812" y="2993807"/>
            <a:ext cx="6598734" cy="707886"/>
          </a:xfrm>
          <a:prstGeom prst="rect">
            <a:avLst/>
          </a:prstGeom>
        </p:spPr>
        <p:txBody>
          <a:bodyPr wrap="square">
            <a:spAutoFit/>
          </a:bodyPr>
          <a:lstStyle/>
          <a:p>
            <a:pPr lvl="0"/>
            <a:r>
              <a:rPr lang="en-US" sz="2000" b="1" dirty="0">
                <a:solidFill>
                  <a:srgbClr val="1C4587"/>
                </a:solidFill>
              </a:rPr>
              <a:t>A family must be perfect to provide warmth and support like a quilt.</a:t>
            </a:r>
            <a:endParaRPr kumimoji="0" lang="en-US" sz="2000" b="1" i="0" u="none" strike="noStrike" kern="1200" cap="none" spc="0" normalizeH="0" baseline="0" noProof="0" dirty="0">
              <a:ln>
                <a:noFill/>
              </a:ln>
              <a:solidFill>
                <a:srgbClr val="1C4587"/>
              </a:solidFill>
              <a:effectLst/>
              <a:uLnTx/>
              <a:uFillTx/>
              <a:latin typeface="Arial"/>
              <a:ea typeface="+mn-ea"/>
              <a:cs typeface="+mn-cs"/>
            </a:endParaRPr>
          </a:p>
        </p:txBody>
      </p:sp>
      <p:sp>
        <p:nvSpPr>
          <p:cNvPr id="7" name="Rectangle 6"/>
          <p:cNvSpPr/>
          <p:nvPr/>
        </p:nvSpPr>
        <p:spPr>
          <a:xfrm>
            <a:off x="3928684" y="673602"/>
            <a:ext cx="442098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srgbClr val="1C4587"/>
                </a:solidFill>
                <a:effectLst/>
                <a:uLnTx/>
                <a:uFillTx/>
                <a:latin typeface="Arial"/>
                <a:ea typeface="+mn-ea"/>
                <a:cs typeface="+mn-cs"/>
              </a:rPr>
            </a:br>
            <a:r>
              <a:rPr kumimoji="0" lang="en-US" sz="3200" b="0" i="0" u="none" strike="noStrike" kern="1200" cap="none" spc="0" normalizeH="0" baseline="0" noProof="0" dirty="0">
                <a:ln>
                  <a:noFill/>
                </a:ln>
                <a:solidFill>
                  <a:srgbClr val="1C4587"/>
                </a:solidFill>
                <a:effectLst/>
                <a:uLnTx/>
                <a:uFillTx/>
                <a:latin typeface="Arial"/>
                <a:ea typeface="+mn-ea"/>
                <a:cs typeface="+mn-cs"/>
              </a:rPr>
              <a:t>✅ True  or  ❌ False</a:t>
            </a:r>
          </a:p>
        </p:txBody>
      </p:sp>
      <p:sp>
        <p:nvSpPr>
          <p:cNvPr id="2" name="Rectangle 1"/>
          <p:cNvSpPr/>
          <p:nvPr/>
        </p:nvSpPr>
        <p:spPr>
          <a:xfrm>
            <a:off x="2260059" y="4483015"/>
            <a:ext cx="9189396" cy="923330"/>
          </a:xfrm>
          <a:prstGeom prst="rect">
            <a:avLst/>
          </a:prstGeom>
        </p:spPr>
        <p:txBody>
          <a:bodyPr wrap="square">
            <a:spAutoFit/>
          </a:bodyPr>
          <a:lstStyle/>
          <a:p>
            <a:pPr lvl="0"/>
            <a:r>
              <a:rPr lang="en-US" dirty="0">
                <a:solidFill>
                  <a:srgbClr val="FF0000"/>
                </a:solidFill>
              </a:rPr>
              <a:t>False. The statement is false because, like the poem says, a family can have “fraying threads” and “fabric wearing thin” yet still provide warmth and support. Imperfections do not prevent a family from being loving and strong.</a:t>
            </a: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98520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22166" y="541086"/>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94BF14A5-3583-4860-B3C3-93D61770315F}"/>
              </a:ext>
            </a:extLst>
          </p:cNvPr>
          <p:cNvSpPr/>
          <p:nvPr/>
        </p:nvSpPr>
        <p:spPr>
          <a:xfrm>
            <a:off x="591247" y="52863"/>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p:cNvSpPr/>
          <p:nvPr/>
        </p:nvSpPr>
        <p:spPr>
          <a:xfrm>
            <a:off x="822166" y="1382206"/>
            <a:ext cx="8103140" cy="2246769"/>
          </a:xfrm>
          <a:prstGeom prst="rect">
            <a:avLst/>
          </a:prstGeom>
        </p:spPr>
        <p:txBody>
          <a:bodyPr wrap="square">
            <a:spAutoFit/>
          </a:bodyPr>
          <a:lstStyle/>
          <a:p>
            <a:r>
              <a:rPr lang="en-US" sz="2000" b="1" dirty="0"/>
              <a:t>1. What do “threads fraying” and “fabric wearing thin” symbolize?</a:t>
            </a:r>
          </a:p>
          <a:p>
            <a:br>
              <a:rPr lang="en-US" sz="2000" dirty="0"/>
            </a:br>
            <a:r>
              <a:rPr lang="en-US" sz="2000" dirty="0"/>
              <a:t>A) Family members are physically weak</a:t>
            </a:r>
            <a:br>
              <a:rPr lang="en-US" sz="2000" dirty="0"/>
            </a:br>
            <a:r>
              <a:rPr lang="en-US" sz="2000" dirty="0"/>
              <a:t>B) Family relationships can face challenges and imperfections</a:t>
            </a:r>
            <a:br>
              <a:rPr lang="en-US" sz="2000" dirty="0"/>
            </a:br>
            <a:r>
              <a:rPr lang="en-US" sz="2000" dirty="0"/>
              <a:t>C) The quilt is old and useless</a:t>
            </a:r>
            <a:br>
              <a:rPr lang="en-US" sz="2000" dirty="0"/>
            </a:br>
            <a:r>
              <a:rPr lang="en-US" sz="2000" dirty="0"/>
              <a:t>D) Family members are strangers</a:t>
            </a:r>
          </a:p>
        </p:txBody>
      </p:sp>
    </p:spTree>
    <p:extLst>
      <p:ext uri="{BB962C8B-B14F-4D97-AF65-F5344CB8AC3E}">
        <p14:creationId xmlns:p14="http://schemas.microsoft.com/office/powerpoint/2010/main" val="426294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6" name="Rectangle 5"/>
          <p:cNvSpPr/>
          <p:nvPr/>
        </p:nvSpPr>
        <p:spPr>
          <a:xfrm>
            <a:off x="887480" y="1712946"/>
            <a:ext cx="7876161" cy="1754326"/>
          </a:xfrm>
          <a:prstGeom prst="rect">
            <a:avLst/>
          </a:prstGeom>
        </p:spPr>
        <p:txBody>
          <a:bodyPr wrap="square">
            <a:spAutoFit/>
          </a:bodyPr>
          <a:lstStyle/>
          <a:p>
            <a:r>
              <a:rPr lang="en-US" b="1" dirty="0"/>
              <a:t>2. What is the poet suggesting about the family despite its flaws?</a:t>
            </a:r>
          </a:p>
          <a:p>
            <a:br>
              <a:rPr lang="en-US" dirty="0"/>
            </a:br>
            <a:r>
              <a:rPr lang="en-US" dirty="0"/>
              <a:t>A) It is cold and unwelcoming</a:t>
            </a:r>
            <a:br>
              <a:rPr lang="en-US" dirty="0"/>
            </a:br>
            <a:r>
              <a:rPr lang="en-US" dirty="0"/>
              <a:t>B) It loses its purpose</a:t>
            </a:r>
            <a:br>
              <a:rPr lang="en-US" dirty="0"/>
            </a:br>
            <a:r>
              <a:rPr lang="en-US" dirty="0"/>
              <a:t>C) It still provides warmth and support</a:t>
            </a:r>
            <a:br>
              <a:rPr lang="en-US" dirty="0"/>
            </a:br>
            <a:r>
              <a:rPr lang="en-US" dirty="0"/>
              <a:t>D) It should be replaced</a:t>
            </a:r>
          </a:p>
        </p:txBody>
      </p:sp>
    </p:spTree>
    <p:extLst>
      <p:ext uri="{BB962C8B-B14F-4D97-AF65-F5344CB8AC3E}">
        <p14:creationId xmlns:p14="http://schemas.microsoft.com/office/powerpoint/2010/main" val="838691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22166" y="521422"/>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AA3E9CAA-0A11-4C55-BDF7-1952E6CC8A9C}"/>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p:cNvSpPr/>
          <p:nvPr/>
        </p:nvSpPr>
        <p:spPr>
          <a:xfrm>
            <a:off x="914400" y="1440572"/>
            <a:ext cx="9114127" cy="1938992"/>
          </a:xfrm>
          <a:prstGeom prst="rect">
            <a:avLst/>
          </a:prstGeom>
        </p:spPr>
        <p:txBody>
          <a:bodyPr wrap="square">
            <a:spAutoFit/>
          </a:bodyPr>
          <a:lstStyle/>
          <a:p>
            <a:r>
              <a:rPr lang="en-US" sz="2000" b="1" dirty="0"/>
              <a:t>5. Which of the following best describes the tone of the poem?</a:t>
            </a:r>
          </a:p>
          <a:p>
            <a:br>
              <a:rPr lang="en-US" sz="2000" dirty="0"/>
            </a:br>
            <a:r>
              <a:rPr lang="en-US" sz="2000" dirty="0"/>
              <a:t>A) Bitter and angry</a:t>
            </a:r>
            <a:br>
              <a:rPr lang="en-US" sz="2000" dirty="0"/>
            </a:br>
            <a:r>
              <a:rPr lang="en-US" sz="2000" dirty="0"/>
              <a:t>B) Warm and accepting</a:t>
            </a:r>
            <a:br>
              <a:rPr lang="en-US" sz="2000" dirty="0"/>
            </a:br>
            <a:r>
              <a:rPr lang="en-US" sz="2000" dirty="0"/>
              <a:t>C) Humorous and playful</a:t>
            </a:r>
            <a:br>
              <a:rPr lang="en-US" sz="2000" dirty="0"/>
            </a:br>
            <a:r>
              <a:rPr lang="en-US" sz="2000" dirty="0"/>
              <a:t>D) Sad and hopeless</a:t>
            </a:r>
          </a:p>
        </p:txBody>
      </p:sp>
    </p:spTree>
    <p:extLst>
      <p:ext uri="{BB962C8B-B14F-4D97-AF65-F5344CB8AC3E}">
        <p14:creationId xmlns:p14="http://schemas.microsoft.com/office/powerpoint/2010/main" val="254358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3FBE-2EC0-4255-9E6C-F214ACA8368F}"/>
              </a:ext>
            </a:extLst>
          </p:cNvPr>
          <p:cNvPicPr>
            <a:picLocks noChangeAspect="1"/>
          </p:cNvPicPr>
          <p:nvPr/>
        </p:nvPicPr>
        <p:blipFill>
          <a:blip r:embed="rId2"/>
          <a:stretch>
            <a:fillRect/>
          </a:stretch>
        </p:blipFill>
        <p:spPr>
          <a:xfrm rot="1123362">
            <a:off x="6759023" y="2837387"/>
            <a:ext cx="1243061" cy="814947"/>
          </a:xfrm>
          <a:prstGeom prst="rect">
            <a:avLst/>
          </a:prstGeom>
        </p:spPr>
      </p:pic>
      <p:pic>
        <p:nvPicPr>
          <p:cNvPr id="3" name="Picture 2">
            <a:extLst>
              <a:ext uri="{FF2B5EF4-FFF2-40B4-BE49-F238E27FC236}">
                <a16:creationId xmlns:a16="http://schemas.microsoft.com/office/drawing/2014/main" id="{4355FC8A-EE76-43B7-81B5-7880AB7ADABA}"/>
              </a:ext>
            </a:extLst>
          </p:cNvPr>
          <p:cNvPicPr>
            <a:picLocks noChangeAspect="1"/>
          </p:cNvPicPr>
          <p:nvPr/>
        </p:nvPicPr>
        <p:blipFill>
          <a:blip r:embed="rId3"/>
          <a:stretch>
            <a:fillRect/>
          </a:stretch>
        </p:blipFill>
        <p:spPr>
          <a:xfrm>
            <a:off x="2513991" y="4741153"/>
            <a:ext cx="6540139" cy="2050269"/>
          </a:xfrm>
          <a:prstGeom prst="rect">
            <a:avLst/>
          </a:prstGeom>
        </p:spPr>
      </p:pic>
      <p:pic>
        <p:nvPicPr>
          <p:cNvPr id="9" name="Picture 8">
            <a:extLst>
              <a:ext uri="{FF2B5EF4-FFF2-40B4-BE49-F238E27FC236}">
                <a16:creationId xmlns:a16="http://schemas.microsoft.com/office/drawing/2014/main" id="{E8C88EC5-BA89-466F-A2EF-51E45BC4712E}"/>
              </a:ext>
            </a:extLst>
          </p:cNvPr>
          <p:cNvPicPr>
            <a:picLocks noChangeAspect="1"/>
          </p:cNvPicPr>
          <p:nvPr/>
        </p:nvPicPr>
        <p:blipFill>
          <a:blip r:embed="rId4"/>
          <a:stretch>
            <a:fillRect/>
          </a:stretch>
        </p:blipFill>
        <p:spPr>
          <a:xfrm>
            <a:off x="1963822" y="1162574"/>
            <a:ext cx="5416731" cy="1921008"/>
          </a:xfrm>
          <a:prstGeom prst="rect">
            <a:avLst/>
          </a:prstGeom>
        </p:spPr>
      </p:pic>
      <p:sp>
        <p:nvSpPr>
          <p:cNvPr id="10" name="Rounded Rectangle 31">
            <a:extLst>
              <a:ext uri="{FF2B5EF4-FFF2-40B4-BE49-F238E27FC236}">
                <a16:creationId xmlns:a16="http://schemas.microsoft.com/office/drawing/2014/main" id="{E7847D3E-D3BC-4A45-8532-37F4A5A6ACA6}"/>
              </a:ext>
            </a:extLst>
          </p:cNvPr>
          <p:cNvSpPr/>
          <p:nvPr/>
        </p:nvSpPr>
        <p:spPr>
          <a:xfrm>
            <a:off x="2011680" y="1091712"/>
            <a:ext cx="2102917" cy="378347"/>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POSTASSESSMENT</a:t>
            </a:r>
            <a:endParaRPr kumimoji="0" lang="ar-JO" sz="1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pic>
        <p:nvPicPr>
          <p:cNvPr id="4" name="Picture 3">
            <a:extLst>
              <a:ext uri="{FF2B5EF4-FFF2-40B4-BE49-F238E27FC236}">
                <a16:creationId xmlns:a16="http://schemas.microsoft.com/office/drawing/2014/main" id="{7FD3292A-58B5-4C0B-898B-00CEDE5CB416}"/>
              </a:ext>
            </a:extLst>
          </p:cNvPr>
          <p:cNvPicPr>
            <a:picLocks noChangeAspect="1"/>
          </p:cNvPicPr>
          <p:nvPr/>
        </p:nvPicPr>
        <p:blipFill>
          <a:blip r:embed="rId5"/>
          <a:stretch>
            <a:fillRect/>
          </a:stretch>
        </p:blipFill>
        <p:spPr>
          <a:xfrm>
            <a:off x="8378677" y="1011179"/>
            <a:ext cx="1964688" cy="1964688"/>
          </a:xfrm>
          <a:prstGeom prst="rect">
            <a:avLst/>
          </a:prstGeom>
        </p:spPr>
      </p:pic>
      <p:pic>
        <p:nvPicPr>
          <p:cNvPr id="11" name="Picture 10">
            <a:extLst>
              <a:ext uri="{FF2B5EF4-FFF2-40B4-BE49-F238E27FC236}">
                <a16:creationId xmlns:a16="http://schemas.microsoft.com/office/drawing/2014/main" id="{EC6B7821-47C8-4EED-B015-90FB06F41F37}"/>
              </a:ext>
            </a:extLst>
          </p:cNvPr>
          <p:cNvPicPr>
            <a:picLocks noChangeAspect="1"/>
          </p:cNvPicPr>
          <p:nvPr/>
        </p:nvPicPr>
        <p:blipFill>
          <a:blip r:embed="rId2"/>
          <a:stretch>
            <a:fillRect/>
          </a:stretch>
        </p:blipFill>
        <p:spPr>
          <a:xfrm>
            <a:off x="1775504" y="3389079"/>
            <a:ext cx="1243061" cy="814947"/>
          </a:xfrm>
          <a:prstGeom prst="rect">
            <a:avLst/>
          </a:prstGeom>
        </p:spPr>
      </p:pic>
      <p:sp>
        <p:nvSpPr>
          <p:cNvPr id="2" name="Rectangle 1">
            <a:extLst>
              <a:ext uri="{FF2B5EF4-FFF2-40B4-BE49-F238E27FC236}">
                <a16:creationId xmlns:a16="http://schemas.microsoft.com/office/drawing/2014/main" id="{50DCA660-DB52-4B0E-B0A2-80B02DE808FF}"/>
              </a:ext>
            </a:extLst>
          </p:cNvPr>
          <p:cNvSpPr/>
          <p:nvPr/>
        </p:nvSpPr>
        <p:spPr>
          <a:xfrm>
            <a:off x="2815151" y="3196387"/>
            <a:ext cx="59378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6"/>
            </a:endParaRPr>
          </a:p>
        </p:txBody>
      </p:sp>
      <p:sp>
        <p:nvSpPr>
          <p:cNvPr id="5" name="Rectangle 4"/>
          <p:cNvSpPr/>
          <p:nvPr/>
        </p:nvSpPr>
        <p:spPr>
          <a:xfrm>
            <a:off x="3048000" y="31058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Rectangle 5"/>
          <p:cNvSpPr/>
          <p:nvPr/>
        </p:nvSpPr>
        <p:spPr>
          <a:xfrm>
            <a:off x="3018565" y="3620709"/>
            <a:ext cx="6096000" cy="646331"/>
          </a:xfrm>
          <a:prstGeom prst="rect">
            <a:avLst/>
          </a:prstGeom>
        </p:spPr>
        <p:txBody>
          <a:bodyPr>
            <a:spAutoFit/>
          </a:bodyPr>
          <a:lstStyle/>
          <a:p>
            <a:r>
              <a:rPr lang="en-US" dirty="0">
                <a:hlinkClick r:id="rId7"/>
              </a:rPr>
              <a:t>https://create.kahoot.it/share/the-quilt/57372673-0e3c-4c88-b46c-adb6a3e2e17a</a:t>
            </a:r>
            <a:r>
              <a:rPr lang="en-US" dirty="0"/>
              <a:t> </a:t>
            </a:r>
          </a:p>
        </p:txBody>
      </p:sp>
    </p:spTree>
    <p:extLst>
      <p:ext uri="{BB962C8B-B14F-4D97-AF65-F5344CB8AC3E}">
        <p14:creationId xmlns:p14="http://schemas.microsoft.com/office/powerpoint/2010/main" val="187475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45" y="117693"/>
            <a:ext cx="6572655" cy="6740307"/>
          </a:xfrm>
          <a:prstGeom prst="rect">
            <a:avLst/>
          </a:prstGeom>
        </p:spPr>
        <p:txBody>
          <a:bodyPr wrap="square">
            <a:spAutoFit/>
          </a:bodyPr>
          <a:lstStyle/>
          <a:p>
            <a:pPr>
              <a:lnSpc>
                <a:spcPct val="150000"/>
              </a:lnSpc>
            </a:pPr>
            <a:r>
              <a:rPr lang="en-US" sz="1600" b="1" dirty="0"/>
              <a:t>1. Why did Yu-Lan dread going to school every morning?</a:t>
            </a:r>
          </a:p>
          <a:p>
            <a:pPr>
              <a:lnSpc>
                <a:spcPct val="150000"/>
              </a:lnSpc>
            </a:pPr>
            <a:endParaRPr lang="en-US" sz="1600" b="1" dirty="0"/>
          </a:p>
          <a:p>
            <a:pPr>
              <a:lnSpc>
                <a:spcPct val="150000"/>
              </a:lnSpc>
            </a:pPr>
            <a:r>
              <a:rPr lang="en-US" sz="1600" b="1" dirty="0"/>
              <a:t>2. What problem did the teacher face in Yu-Lan’s English class?</a:t>
            </a:r>
          </a:p>
          <a:p>
            <a:pPr>
              <a:lnSpc>
                <a:spcPct val="150000"/>
              </a:lnSpc>
            </a:pPr>
            <a:endParaRPr lang="en-US" sz="1600" b="1" dirty="0"/>
          </a:p>
          <a:p>
            <a:pPr>
              <a:lnSpc>
                <a:spcPct val="150000"/>
              </a:lnSpc>
            </a:pPr>
            <a:r>
              <a:rPr lang="en-US" sz="1600" b="1" dirty="0"/>
              <a:t>3. Why was Yu-Lan’s mother forced to work in a Chinese-speaking environment?</a:t>
            </a:r>
          </a:p>
          <a:p>
            <a:pPr>
              <a:lnSpc>
                <a:spcPct val="150000"/>
              </a:lnSpc>
            </a:pPr>
            <a:endParaRPr lang="en-US" sz="1600" b="1" dirty="0"/>
          </a:p>
          <a:p>
            <a:pPr>
              <a:lnSpc>
                <a:spcPct val="150000"/>
              </a:lnSpc>
            </a:pPr>
            <a:r>
              <a:rPr lang="en-US" sz="1600" b="1" dirty="0"/>
              <a:t>4. How did Yu-Lan’s mother react when she noticed something was wrong with her daughter?</a:t>
            </a:r>
          </a:p>
          <a:p>
            <a:pPr>
              <a:lnSpc>
                <a:spcPct val="150000"/>
              </a:lnSpc>
            </a:pPr>
            <a:endParaRPr lang="en-US" sz="1600" b="1" dirty="0"/>
          </a:p>
          <a:p>
            <a:pPr>
              <a:lnSpc>
                <a:spcPct val="150000"/>
              </a:lnSpc>
            </a:pPr>
            <a:r>
              <a:rPr lang="en-US" sz="1600" b="1" dirty="0"/>
              <a:t>5. What did Yu-Lan’s mother suggest to help her daughter learn English?</a:t>
            </a:r>
          </a:p>
          <a:p>
            <a:pPr>
              <a:lnSpc>
                <a:spcPct val="150000"/>
              </a:lnSpc>
            </a:pPr>
            <a:endParaRPr lang="en-US" sz="1600" b="1" dirty="0"/>
          </a:p>
          <a:p>
            <a:pPr>
              <a:lnSpc>
                <a:spcPct val="150000"/>
              </a:lnSpc>
            </a:pPr>
            <a:r>
              <a:rPr lang="en-US" sz="1600" b="1" dirty="0"/>
              <a:t>6. How did Yu-Lan’s feelings about her mother change after that afternoon?</a:t>
            </a:r>
          </a:p>
          <a:p>
            <a:pPr>
              <a:lnSpc>
                <a:spcPct val="150000"/>
              </a:lnSpc>
            </a:pPr>
            <a:endParaRPr lang="en-US" sz="1600" b="1" dirty="0"/>
          </a:p>
          <a:p>
            <a:pPr>
              <a:lnSpc>
                <a:spcPct val="150000"/>
              </a:lnSpc>
            </a:pPr>
            <a:r>
              <a:rPr lang="en-US" sz="1600" b="1" dirty="0"/>
              <a:t>7. What daily goal did Yu-Lan and her mother set for themselves?</a:t>
            </a:r>
          </a:p>
          <a:p>
            <a:pPr>
              <a:lnSpc>
                <a:spcPct val="150000"/>
              </a:lnSpc>
            </a:pPr>
            <a:endParaRPr lang="en-US" sz="1600" b="1" dirty="0"/>
          </a:p>
          <a:p>
            <a:pPr>
              <a:lnSpc>
                <a:spcPct val="150000"/>
              </a:lnSpc>
            </a:pPr>
            <a:r>
              <a:rPr lang="en-US" sz="1600" b="1" dirty="0"/>
              <a:t>8. How did studying together affect Yu-Lan’s attitude toward learning English?</a:t>
            </a:r>
          </a:p>
        </p:txBody>
      </p:sp>
      <p:sp>
        <p:nvSpPr>
          <p:cNvPr id="8" name="Rectangle 7"/>
          <p:cNvSpPr/>
          <p:nvPr/>
        </p:nvSpPr>
        <p:spPr>
          <a:xfrm>
            <a:off x="6832060" y="-29183"/>
            <a:ext cx="5359940" cy="584775"/>
          </a:xfrm>
          <a:prstGeom prst="rect">
            <a:avLst/>
          </a:prstGeom>
        </p:spPr>
        <p:txBody>
          <a:bodyPr wrap="square">
            <a:spAutoFit/>
          </a:bodyPr>
          <a:lstStyle/>
          <a:p>
            <a:r>
              <a:rPr lang="en-US" sz="1600" dirty="0"/>
              <a:t>1. Because she couldn’t understand what people were saying and was afraid of being laughed at.</a:t>
            </a:r>
          </a:p>
        </p:txBody>
      </p:sp>
      <p:sp>
        <p:nvSpPr>
          <p:cNvPr id="9" name="Down Arrow 8"/>
          <p:cNvSpPr/>
          <p:nvPr/>
        </p:nvSpPr>
        <p:spPr>
          <a:xfrm>
            <a:off x="6546715" y="-9727"/>
            <a:ext cx="316149" cy="6867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39430" y="674128"/>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139430" y="1517192"/>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139430" y="2567779"/>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139430" y="3603456"/>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139430" y="4396579"/>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139430" y="5143983"/>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139430" y="5845668"/>
            <a:ext cx="120525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40166" y="818927"/>
            <a:ext cx="5072974" cy="584775"/>
          </a:xfrm>
          <a:prstGeom prst="rect">
            <a:avLst/>
          </a:prstGeom>
        </p:spPr>
        <p:txBody>
          <a:bodyPr wrap="square">
            <a:spAutoFit/>
          </a:bodyPr>
          <a:lstStyle/>
          <a:p>
            <a:r>
              <a:rPr lang="en-US" sz="1600" dirty="0"/>
              <a:t>2. The class was overcrowded, making it impossible for the teacher to teach English properly.</a:t>
            </a:r>
          </a:p>
        </p:txBody>
      </p:sp>
      <p:sp>
        <p:nvSpPr>
          <p:cNvPr id="12" name="Rectangle 11"/>
          <p:cNvSpPr/>
          <p:nvPr/>
        </p:nvSpPr>
        <p:spPr>
          <a:xfrm>
            <a:off x="6857190" y="1759018"/>
            <a:ext cx="5061625" cy="584775"/>
          </a:xfrm>
          <a:prstGeom prst="rect">
            <a:avLst/>
          </a:prstGeom>
        </p:spPr>
        <p:txBody>
          <a:bodyPr wrap="square">
            <a:spAutoFit/>
          </a:bodyPr>
          <a:lstStyle/>
          <a:p>
            <a:r>
              <a:rPr lang="en-US" sz="1600" dirty="0"/>
              <a:t>3. Because she didn’t know enough English to work in an English-speaking place.</a:t>
            </a:r>
          </a:p>
        </p:txBody>
      </p:sp>
      <p:sp>
        <p:nvSpPr>
          <p:cNvPr id="13" name="Rectangle 12"/>
          <p:cNvSpPr/>
          <p:nvPr/>
        </p:nvSpPr>
        <p:spPr>
          <a:xfrm>
            <a:off x="6857190" y="2774670"/>
            <a:ext cx="5171872" cy="584775"/>
          </a:xfrm>
          <a:prstGeom prst="rect">
            <a:avLst/>
          </a:prstGeom>
        </p:spPr>
        <p:txBody>
          <a:bodyPr wrap="square">
            <a:spAutoFit/>
          </a:bodyPr>
          <a:lstStyle/>
          <a:p>
            <a:r>
              <a:rPr lang="en-US" sz="1600" dirty="0"/>
              <a:t>4. She showed concern, comforted her, and encouraged her to talk about her feelings.</a:t>
            </a:r>
          </a:p>
        </p:txBody>
      </p:sp>
      <p:sp>
        <p:nvSpPr>
          <p:cNvPr id="14" name="Rectangle 13"/>
          <p:cNvSpPr/>
          <p:nvPr/>
        </p:nvSpPr>
        <p:spPr>
          <a:xfrm>
            <a:off x="6857190" y="3710288"/>
            <a:ext cx="5381827" cy="584775"/>
          </a:xfrm>
          <a:prstGeom prst="rect">
            <a:avLst/>
          </a:prstGeom>
        </p:spPr>
        <p:txBody>
          <a:bodyPr wrap="square">
            <a:spAutoFit/>
          </a:bodyPr>
          <a:lstStyle/>
          <a:p>
            <a:r>
              <a:rPr lang="en-US" sz="1600" dirty="0"/>
              <a:t>5. She suggested that they study English together at home using books.</a:t>
            </a:r>
          </a:p>
        </p:txBody>
      </p:sp>
      <p:sp>
        <p:nvSpPr>
          <p:cNvPr id="15" name="Rectangle 14"/>
          <p:cNvSpPr/>
          <p:nvPr/>
        </p:nvSpPr>
        <p:spPr>
          <a:xfrm>
            <a:off x="6857190" y="4485982"/>
            <a:ext cx="5334810" cy="584775"/>
          </a:xfrm>
          <a:prstGeom prst="rect">
            <a:avLst/>
          </a:prstGeom>
        </p:spPr>
        <p:txBody>
          <a:bodyPr wrap="square">
            <a:spAutoFit/>
          </a:bodyPr>
          <a:lstStyle/>
          <a:p>
            <a:r>
              <a:rPr lang="en-US" sz="1600" dirty="0"/>
              <a:t>6. She began to admire her mother more and saw her as strong, brave, and inspiring.</a:t>
            </a:r>
          </a:p>
        </p:txBody>
      </p:sp>
      <p:sp>
        <p:nvSpPr>
          <p:cNvPr id="16" name="Rectangle 15"/>
          <p:cNvSpPr/>
          <p:nvPr/>
        </p:nvSpPr>
        <p:spPr>
          <a:xfrm>
            <a:off x="6864327" y="5346553"/>
            <a:ext cx="3877600" cy="338554"/>
          </a:xfrm>
          <a:prstGeom prst="rect">
            <a:avLst/>
          </a:prstGeom>
        </p:spPr>
        <p:txBody>
          <a:bodyPr wrap="none">
            <a:spAutoFit/>
          </a:bodyPr>
          <a:lstStyle/>
          <a:p>
            <a:r>
              <a:rPr lang="en-US" sz="1600" dirty="0"/>
              <a:t>7. To learn five new English words every day.</a:t>
            </a:r>
          </a:p>
        </p:txBody>
      </p:sp>
      <p:sp>
        <p:nvSpPr>
          <p:cNvPr id="17" name="Rectangle 16"/>
          <p:cNvSpPr/>
          <p:nvPr/>
        </p:nvSpPr>
        <p:spPr>
          <a:xfrm>
            <a:off x="6864327" y="5992441"/>
            <a:ext cx="5554494" cy="584775"/>
          </a:xfrm>
          <a:prstGeom prst="rect">
            <a:avLst/>
          </a:prstGeom>
        </p:spPr>
        <p:txBody>
          <a:bodyPr wrap="square">
            <a:spAutoFit/>
          </a:bodyPr>
          <a:lstStyle/>
          <a:p>
            <a:r>
              <a:rPr lang="en-US" sz="1600" dirty="0"/>
              <a:t>8. It made learning fun, gave her confidence, and helped her believe she could succeed</a:t>
            </a:r>
          </a:p>
        </p:txBody>
      </p:sp>
    </p:spTree>
    <p:extLst>
      <p:ext uri="{BB962C8B-B14F-4D97-AF65-F5344CB8AC3E}">
        <p14:creationId xmlns:p14="http://schemas.microsoft.com/office/powerpoint/2010/main" val="41610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131531" y="198697"/>
            <a:ext cx="7620497"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Challenge Yourself-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93050" y="1224148"/>
            <a:ext cx="8857456" cy="1007600"/>
          </a:xfrm>
        </p:spPr>
        <p:txBody>
          <a:bodyPr/>
          <a:lstStyle/>
          <a:p>
            <a:pPr algn="l"/>
            <a:r>
              <a:rPr lang="en-US" sz="2000" dirty="0">
                <a:solidFill>
                  <a:srgbClr val="C00000"/>
                </a:solidFill>
              </a:rPr>
              <a:t>“How does the author use her personal experience to show that emotional strength can be more powerful than language skills in overcoming challenges?”</a:t>
            </a:r>
          </a:p>
        </p:txBody>
      </p:sp>
      <p:sp>
        <p:nvSpPr>
          <p:cNvPr id="3" name="Rectangle 2"/>
          <p:cNvSpPr/>
          <p:nvPr/>
        </p:nvSpPr>
        <p:spPr>
          <a:xfrm>
            <a:off x="916142" y="3273758"/>
            <a:ext cx="8350950" cy="2308324"/>
          </a:xfrm>
          <a:prstGeom prst="rect">
            <a:avLst/>
          </a:prstGeom>
        </p:spPr>
        <p:txBody>
          <a:bodyPr wrap="square">
            <a:spAutoFit/>
          </a:bodyPr>
          <a:lstStyle/>
          <a:p>
            <a:r>
              <a:rPr lang="en-US" b="1" u="sng" dirty="0">
                <a:solidFill>
                  <a:srgbClr val="C00000"/>
                </a:solidFill>
              </a:rPr>
              <a:t>Possible Answer</a:t>
            </a:r>
          </a:p>
          <a:p>
            <a:r>
              <a:rPr lang="en-US" dirty="0"/>
              <a:t>“The author shows that emotional strength can be more powerful than language skills through her mother’s actions and attitude. Although Yu-Lan’s mother could not speak English, her determination, love, and confidence gave her daughter the courage to keep trying. Her mother’s emotional strength replaced fear with hope and helped Yu-Lan believe that learning English was possible. This shows that courage and persistence can overcome barriers that knowledge alone cannot.”</a:t>
            </a: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557" y="3273758"/>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FAD1EB4-5F35-4AC9-85B3-8F505F5A8BFA}"/>
              </a:ext>
            </a:extLst>
          </p:cNvPr>
          <p:cNvSpPr txBox="1">
            <a:spLocks/>
          </p:cNvSpPr>
          <p:nvPr/>
        </p:nvSpPr>
        <p:spPr>
          <a:xfrm>
            <a:off x="1131531" y="198697"/>
            <a:ext cx="8654495" cy="6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Itim"/>
              <a:buNone/>
              <a:defRPr sz="6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400"/>
              <a:buFont typeface="Itim"/>
              <a:buNone/>
              <a:defRPr sz="2400" b="1" i="0" u="none" strike="noStrike" cap="none">
                <a:solidFill>
                  <a:schemeClr val="dk1"/>
                </a:solidFill>
                <a:latin typeface="Itim"/>
                <a:ea typeface="Itim"/>
                <a:cs typeface="Itim"/>
                <a:sym typeface="Itim"/>
              </a:defRPr>
            </a:lvl9pPr>
          </a:lstStyle>
          <a:p>
            <a:pPr marL="0" marR="0" lvl="0" indent="0" algn="l" defTabSz="1219170" rtl="0" eaLnBrk="1" fontAlgn="auto" latinLnBrk="0" hangingPunct="1">
              <a:lnSpc>
                <a:spcPct val="100000"/>
              </a:lnSpc>
              <a:spcBef>
                <a:spcPts val="0"/>
              </a:spcBef>
              <a:spcAft>
                <a:spcPts val="0"/>
              </a:spcAft>
              <a:buClr>
                <a:srgbClr val="1C4587"/>
              </a:buClr>
              <a:buSzPts val="2400"/>
              <a:buFont typeface="Itim"/>
              <a:buNone/>
              <a:tabLst/>
              <a:defRPr/>
            </a:pPr>
            <a:r>
              <a:rPr kumimoji="0" lang="en-US" sz="4267" b="1" i="0" u="none" strike="noStrike" kern="0" cap="none" spc="0" normalizeH="0" baseline="0" noProof="0" dirty="0">
                <a:ln>
                  <a:noFill/>
                </a:ln>
                <a:solidFill>
                  <a:srgbClr val="1C4587"/>
                </a:solidFill>
                <a:effectLst/>
                <a:uLnTx/>
                <a:uFillTx/>
                <a:latin typeface="Itim"/>
                <a:sym typeface="Itim"/>
              </a:rPr>
              <a:t>Real Life Application- Buzz IN  </a:t>
            </a:r>
          </a:p>
        </p:txBody>
      </p:sp>
      <p:pic>
        <p:nvPicPr>
          <p:cNvPr id="5" name="Picture 2" descr="10 ways to challenge your brain | Brain art, Brain drawing, Clip art  pictures">
            <a:extLst>
              <a:ext uri="{FF2B5EF4-FFF2-40B4-BE49-F238E27FC236}">
                <a16:creationId xmlns:a16="http://schemas.microsoft.com/office/drawing/2014/main" id="{755B881F-6657-4F6C-8C28-3E0F509E1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713" y="0"/>
            <a:ext cx="2428948" cy="2843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05B47E3-3D59-42FF-A3C5-1EFBABF6052A}"/>
              </a:ext>
            </a:extLst>
          </p:cNvPr>
          <p:cNvSpPr>
            <a:spLocks noGrp="1"/>
          </p:cNvSpPr>
          <p:nvPr>
            <p:ph type="title"/>
          </p:nvPr>
        </p:nvSpPr>
        <p:spPr>
          <a:xfrm>
            <a:off x="793050" y="1224148"/>
            <a:ext cx="8857456" cy="1007600"/>
          </a:xfrm>
        </p:spPr>
        <p:txBody>
          <a:bodyPr/>
          <a:lstStyle/>
          <a:p>
            <a:pPr algn="l"/>
            <a:r>
              <a:rPr lang="en-US" sz="2000" dirty="0">
                <a:solidFill>
                  <a:srgbClr val="C00000"/>
                </a:solidFill>
              </a:rPr>
              <a:t>“How can Yu-Lan and her mother’s determination help you face your own challenges in life?</a:t>
            </a:r>
          </a:p>
        </p:txBody>
      </p:sp>
      <p:sp>
        <p:nvSpPr>
          <p:cNvPr id="3" name="Rectangle 2"/>
          <p:cNvSpPr/>
          <p:nvPr/>
        </p:nvSpPr>
        <p:spPr>
          <a:xfrm>
            <a:off x="916142" y="3273758"/>
            <a:ext cx="835095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C00000"/>
                </a:solidFill>
                <a:effectLst/>
                <a:uLnTx/>
                <a:uFillTx/>
                <a:latin typeface="Arial"/>
                <a:ea typeface="+mn-ea"/>
                <a:cs typeface="+mn-cs"/>
              </a:rPr>
              <a:t>Possible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C00000"/>
              </a:solidFill>
              <a:effectLst/>
              <a:uLnTx/>
              <a:uFillTx/>
              <a:latin typeface="Arial"/>
              <a:ea typeface="+mn-ea"/>
              <a:cs typeface="+mn-cs"/>
            </a:endParaRPr>
          </a:p>
          <a:p>
            <a:pPr lvl="0"/>
            <a:r>
              <a:rPr kumimoji="0" lang="en-US" sz="1800" b="0" i="0" u="none" strike="noStrike" kern="1200" cap="none" spc="0" normalizeH="0" baseline="0" noProof="0" dirty="0">
                <a:ln>
                  <a:noFill/>
                </a:ln>
                <a:solidFill>
                  <a:srgbClr val="1C4587"/>
                </a:solidFill>
                <a:effectLst/>
                <a:uLnTx/>
                <a:uFillTx/>
                <a:latin typeface="Arial"/>
                <a:ea typeface="+mn-ea"/>
                <a:cs typeface="+mn-cs"/>
              </a:rPr>
              <a:t>“</a:t>
            </a:r>
            <a:r>
              <a:rPr lang="en-US" dirty="0"/>
              <a:t>Their determination teaches me to keep trying, stay patient, and never give up, even when something feels difficult.</a:t>
            </a:r>
            <a:endParaRPr kumimoji="0" lang="en-US" sz="1800" b="0" i="0" u="none" strike="noStrike" kern="1200" cap="none" spc="0" normalizeH="0" baseline="0" noProof="0" dirty="0">
              <a:ln>
                <a:noFill/>
              </a:ln>
              <a:solidFill>
                <a:srgbClr val="1C4587"/>
              </a:solidFill>
              <a:effectLst/>
              <a:uLnTx/>
              <a:uFillTx/>
              <a:latin typeface="Arial"/>
              <a:ea typeface="+mn-ea"/>
              <a:cs typeface="+mn-cs"/>
            </a:endParaRPr>
          </a:p>
        </p:txBody>
      </p:sp>
      <p:pic>
        <p:nvPicPr>
          <p:cNvPr id="7" name="Picture 2" descr="Kagan Structure: RallyRobin – Fountain Middle School Teacher&amp;#39;s Programs and  Strategies Website">
            <a:extLst>
              <a:ext uri="{FF2B5EF4-FFF2-40B4-BE49-F238E27FC236}">
                <a16:creationId xmlns:a16="http://schemas.microsoft.com/office/drawing/2014/main" id="{DD3311A4-19AA-44D9-ADE0-62F3B457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557" y="3273758"/>
            <a:ext cx="1487277" cy="145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2799">
            <a:off x="9067982" y="672777"/>
            <a:ext cx="2685602" cy="2417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7851">
            <a:off x="459743" y="480135"/>
            <a:ext cx="2606015" cy="2541370"/>
          </a:xfrm>
          <a:prstGeom prst="rect">
            <a:avLst/>
          </a:prstGeom>
        </p:spPr>
      </p:pic>
      <p:sp>
        <p:nvSpPr>
          <p:cNvPr id="6" name="Rectangle 5"/>
          <p:cNvSpPr/>
          <p:nvPr/>
        </p:nvSpPr>
        <p:spPr>
          <a:xfrm>
            <a:off x="2606812" y="2993807"/>
            <a:ext cx="6598734" cy="1015663"/>
          </a:xfrm>
          <a:prstGeom prst="rect">
            <a:avLst/>
          </a:prstGeom>
        </p:spPr>
        <p:txBody>
          <a:bodyPr wrap="square">
            <a:spAutoFit/>
          </a:bodyPr>
          <a:lstStyle/>
          <a:p>
            <a:r>
              <a:rPr lang="en-US" sz="2000" b="1" dirty="0"/>
              <a:t>The narrator’s mother immediately solved all her daughter’s fears about learning English by giving her strict lessons.</a:t>
            </a:r>
          </a:p>
        </p:txBody>
      </p:sp>
      <p:sp>
        <p:nvSpPr>
          <p:cNvPr id="7" name="Rectangle 6"/>
          <p:cNvSpPr/>
          <p:nvPr/>
        </p:nvSpPr>
        <p:spPr>
          <a:xfrm>
            <a:off x="3928684" y="673602"/>
            <a:ext cx="4420981" cy="1077218"/>
          </a:xfrm>
          <a:prstGeom prst="rect">
            <a:avLst/>
          </a:prstGeom>
        </p:spPr>
        <p:txBody>
          <a:bodyPr wrap="square">
            <a:spAutoFit/>
          </a:bodyPr>
          <a:lstStyle/>
          <a:p>
            <a:br>
              <a:rPr lang="en-US" sz="3200" dirty="0"/>
            </a:br>
            <a:r>
              <a:rPr lang="en-US" sz="3200" dirty="0"/>
              <a:t>✅ True  or  ❌ False</a:t>
            </a:r>
          </a:p>
        </p:txBody>
      </p:sp>
      <p:sp>
        <p:nvSpPr>
          <p:cNvPr id="2" name="Rectangle 1"/>
          <p:cNvSpPr/>
          <p:nvPr/>
        </p:nvSpPr>
        <p:spPr>
          <a:xfrm>
            <a:off x="1374842" y="4873956"/>
            <a:ext cx="6096000" cy="923330"/>
          </a:xfrm>
          <a:prstGeom prst="rect">
            <a:avLst/>
          </a:prstGeom>
        </p:spPr>
        <p:txBody>
          <a:bodyPr>
            <a:spAutoFit/>
          </a:bodyPr>
          <a:lstStyle/>
          <a:p>
            <a:r>
              <a:rPr lang="en-US" dirty="0">
                <a:solidFill>
                  <a:srgbClr val="FF0000"/>
                </a:solidFill>
              </a:rPr>
              <a:t>(F) The mother encouraged and studied together with her daughter, but she did not “immediately solve” her fears; she supported her patiently.</a:t>
            </a:r>
          </a:p>
        </p:txBody>
      </p:sp>
    </p:spTree>
    <p:extLst>
      <p:ext uri="{BB962C8B-B14F-4D97-AF65-F5344CB8AC3E}">
        <p14:creationId xmlns:p14="http://schemas.microsoft.com/office/powerpoint/2010/main" val="272286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22166" y="541086"/>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94BF14A5-3583-4860-B3C3-93D61770315F}"/>
              </a:ext>
            </a:extLst>
          </p:cNvPr>
          <p:cNvSpPr/>
          <p:nvPr/>
        </p:nvSpPr>
        <p:spPr>
          <a:xfrm>
            <a:off x="591247" y="52863"/>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p:cNvSpPr/>
          <p:nvPr/>
        </p:nvSpPr>
        <p:spPr>
          <a:xfrm>
            <a:off x="894945" y="1781040"/>
            <a:ext cx="8103140" cy="2246769"/>
          </a:xfrm>
          <a:prstGeom prst="rect">
            <a:avLst/>
          </a:prstGeom>
        </p:spPr>
        <p:txBody>
          <a:bodyPr wrap="square">
            <a:spAutoFit/>
          </a:bodyPr>
          <a:lstStyle/>
          <a:p>
            <a:pPr marL="342900" indent="-342900">
              <a:buAutoNum type="arabicPeriod"/>
            </a:pPr>
            <a:r>
              <a:rPr lang="en-US" sz="2000" b="1" dirty="0"/>
              <a:t>Why did the narrator dread going to school each morning?</a:t>
            </a:r>
          </a:p>
          <a:p>
            <a:br>
              <a:rPr lang="en-US" sz="2000" dirty="0"/>
            </a:br>
            <a:r>
              <a:rPr lang="en-US" sz="2000" dirty="0"/>
              <a:t>A) The classrooms were too small and uncomfortable.</a:t>
            </a:r>
            <a:br>
              <a:rPr lang="en-US" sz="2000" dirty="0"/>
            </a:br>
            <a:r>
              <a:rPr lang="en-US" sz="2000" dirty="0"/>
              <a:t>B) The narrator was afraid of not understanding English and being laughed at.</a:t>
            </a:r>
            <a:br>
              <a:rPr lang="en-US" sz="2000" dirty="0"/>
            </a:br>
            <a:r>
              <a:rPr lang="en-US" sz="2000" dirty="0"/>
              <a:t>C) The narrator did not like the subjects taught at school.</a:t>
            </a:r>
            <a:br>
              <a:rPr lang="en-US" sz="2000" dirty="0"/>
            </a:br>
            <a:r>
              <a:rPr lang="en-US" sz="2000" dirty="0"/>
              <a:t>D) The narrator had conflicts with other children.</a:t>
            </a:r>
          </a:p>
        </p:txBody>
      </p:sp>
    </p:spTree>
    <p:extLst>
      <p:ext uri="{BB962C8B-B14F-4D97-AF65-F5344CB8AC3E}">
        <p14:creationId xmlns:p14="http://schemas.microsoft.com/office/powerpoint/2010/main" val="68687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33A8-51E4-4728-A85F-7FDB2F8AA23A}"/>
              </a:ext>
            </a:extLst>
          </p:cNvPr>
          <p:cNvSpPr>
            <a:spLocks noGrp="1"/>
          </p:cNvSpPr>
          <p:nvPr>
            <p:ph type="ctrTitle"/>
          </p:nvPr>
        </p:nvSpPr>
        <p:spPr>
          <a:xfrm>
            <a:off x="887480" y="730006"/>
            <a:ext cx="9206361" cy="615600"/>
          </a:xfrm>
        </p:spPr>
        <p:txBody>
          <a:bodyPr/>
          <a:lstStyle/>
          <a:p>
            <a:pPr algn="l"/>
            <a:r>
              <a:rPr lang="en-US" sz="4400" dirty="0"/>
              <a:t>Check Your Understanding  - IRS</a:t>
            </a:r>
          </a:p>
        </p:txBody>
      </p:sp>
      <p:sp>
        <p:nvSpPr>
          <p:cNvPr id="4" name="Rounded Rectangle 31">
            <a:extLst>
              <a:ext uri="{FF2B5EF4-FFF2-40B4-BE49-F238E27FC236}">
                <a16:creationId xmlns:a16="http://schemas.microsoft.com/office/drawing/2014/main" id="{FB02B919-2809-4839-B0A9-B1615A3340F3}"/>
              </a:ext>
            </a:extLst>
          </p:cNvPr>
          <p:cNvSpPr/>
          <p:nvPr/>
        </p:nvSpPr>
        <p:spPr>
          <a:xfrm>
            <a:off x="581414" y="0"/>
            <a:ext cx="3656289" cy="504463"/>
          </a:xfrm>
          <a:prstGeom prst="roundRect">
            <a:avLst/>
          </a:prstGeom>
          <a:gradFill>
            <a:gsLst>
              <a:gs pos="100000">
                <a:srgbClr val="7030A0"/>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rPr>
              <a:t>Formative Assessment</a:t>
            </a:r>
            <a:endParaRPr kumimoji="0" lang="ar-JO"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sym typeface="Arial"/>
            </a:endParaRPr>
          </a:p>
        </p:txBody>
      </p:sp>
      <p:sp>
        <p:nvSpPr>
          <p:cNvPr id="5" name="Rectangle 4"/>
          <p:cNvSpPr/>
          <p:nvPr/>
        </p:nvSpPr>
        <p:spPr>
          <a:xfrm>
            <a:off x="887480" y="1447987"/>
            <a:ext cx="7996136" cy="2554545"/>
          </a:xfrm>
          <a:prstGeom prst="rect">
            <a:avLst/>
          </a:prstGeom>
        </p:spPr>
        <p:txBody>
          <a:bodyPr wrap="square">
            <a:spAutoFit/>
          </a:bodyPr>
          <a:lstStyle/>
          <a:p>
            <a:r>
              <a:rPr lang="en-US" sz="2000" b="1" dirty="0"/>
              <a:t>2. How did the mother’s attitude impact the narrator’s learning experience?</a:t>
            </a:r>
          </a:p>
          <a:p>
            <a:br>
              <a:rPr lang="en-US" sz="2000" dirty="0"/>
            </a:br>
            <a:r>
              <a:rPr lang="en-US" sz="2000" dirty="0"/>
              <a:t>A) She pressured the narrator to learn quickly without support.</a:t>
            </a:r>
            <a:br>
              <a:rPr lang="en-US" sz="2000" dirty="0"/>
            </a:br>
            <a:r>
              <a:rPr lang="en-US" sz="2000" dirty="0"/>
              <a:t>B) She taught only basic words, which limited progress.</a:t>
            </a:r>
            <a:br>
              <a:rPr lang="en-US" sz="2000" dirty="0"/>
            </a:br>
            <a:r>
              <a:rPr lang="en-US" sz="2000" dirty="0"/>
              <a:t>C) Her shared struggle with English and encouragement motivated the narrator.</a:t>
            </a:r>
            <a:br>
              <a:rPr lang="en-US" sz="2000" dirty="0"/>
            </a:br>
            <a:r>
              <a:rPr lang="en-US" sz="2000" dirty="0"/>
              <a:t>D) She hired a tutor to take over the teaching at home.</a:t>
            </a:r>
          </a:p>
        </p:txBody>
      </p:sp>
    </p:spTree>
    <p:extLst>
      <p:ext uri="{BB962C8B-B14F-4D97-AF65-F5344CB8AC3E}">
        <p14:creationId xmlns:p14="http://schemas.microsoft.com/office/powerpoint/2010/main" val="7936389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2" ma:contentTypeDescription="Create a new document." ma:contentTypeScope="" ma:versionID="90ff26d6e2b3bc74a984830c6a827e54">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59150f1b6f570a75328f25db09bda635"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0714E-F4EC-47E6-887F-6AABC4E2C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d3d12-a688-4a65-9735-5d5242335cee"/>
    <ds:schemaRef ds:uri="3e03e693-6f57-4a0f-8762-2487ed846c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18A74-5DA3-461D-8198-6E293005E7F8}">
  <ds:schemaRefs>
    <ds:schemaRef ds:uri="http://purl.org/dc/dcmitype/"/>
    <ds:schemaRef ds:uri="http://www.w3.org/XML/1998/namespace"/>
    <ds:schemaRef ds:uri="3e03e693-6f57-4a0f-8762-2487ed846c1c"/>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0b7d3d12-a688-4a65-9735-5d5242335cee"/>
    <ds:schemaRef ds:uri="http://schemas.microsoft.com/office/2006/metadata/properties"/>
  </ds:schemaRefs>
</ds:datastoreItem>
</file>

<file path=customXml/itemProps3.xml><?xml version="1.0" encoding="utf-8"?>
<ds:datastoreItem xmlns:ds="http://schemas.openxmlformats.org/officeDocument/2006/customXml" ds:itemID="{E2144F34-E378-4507-B4B1-47A957FCA9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4181</TotalTime>
  <Words>2981</Words>
  <Application>Microsoft Office PowerPoint</Application>
  <PresentationFormat>Widescreen</PresentationFormat>
  <Paragraphs>209</Paragraphs>
  <Slides>35</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Century Gothic</vt:lpstr>
      <vt:lpstr>HelveticaNeueLT Arabic 55 Roman</vt:lpstr>
      <vt:lpstr>Itim</vt:lpstr>
      <vt:lpstr>Muli</vt:lpstr>
      <vt:lpstr>Wingdings 3</vt:lpstr>
      <vt:lpstr>Wisp</vt:lpstr>
      <vt:lpstr>Online Notebook by Slidesgo</vt:lpstr>
      <vt:lpstr>Office Theme</vt:lpstr>
      <vt:lpstr>Five New Words Pages 83-85</vt:lpstr>
      <vt:lpstr>PowerPoint Presentation</vt:lpstr>
      <vt:lpstr>PowerPoint Presentation</vt:lpstr>
      <vt:lpstr>PowerPoint Presentation</vt:lpstr>
      <vt:lpstr>“How does the author use her personal experience to show that emotional strength can be more powerful than language skills in overcoming challenges?”</vt:lpstr>
      <vt:lpstr>“How can Yu-Lan and her mother’s determination help you face your own challenges in life?</vt:lpstr>
      <vt:lpstr>PowerPoint Presentation</vt:lpstr>
      <vt:lpstr>Check Your Understanding  - IRS</vt:lpstr>
      <vt:lpstr>Check Your Understanding  - IRS</vt:lpstr>
      <vt:lpstr>Check Your Understanding  - IRS</vt:lpstr>
      <vt:lpstr>PowerPoint Presentation</vt:lpstr>
      <vt:lpstr>Five New Words Page 86</vt:lpstr>
      <vt:lpstr>PowerPoint Presentation</vt:lpstr>
      <vt:lpstr>PowerPoint Presentation</vt:lpstr>
      <vt:lpstr>PowerPoint Presentation</vt:lpstr>
      <vt:lpstr>How would the family’s life be different if the mother hadn’t learned English?</vt:lpstr>
      <vt:lpstr>How can you support a family member or friend in learning a new skill, just like the narrator’s mother supported them in learning English?</vt:lpstr>
      <vt:lpstr>PowerPoint Presentation</vt:lpstr>
      <vt:lpstr>Check Your Understanding  - IRS</vt:lpstr>
      <vt:lpstr>Check Your Understanding  - IRS</vt:lpstr>
      <vt:lpstr>Check Your Understanding  - IRS</vt:lpstr>
      <vt:lpstr>PowerPoint Presentation</vt:lpstr>
      <vt:lpstr>Five New Words Page 87</vt:lpstr>
      <vt:lpstr>PowerPoint Presentation</vt:lpstr>
      <vt:lpstr>PowerPoint Presentation</vt:lpstr>
      <vt:lpstr>PowerPoint Presentation</vt:lpstr>
      <vt:lpstr>PowerPoint Presentation</vt:lpstr>
      <vt:lpstr>PowerPoint Presentation</vt:lpstr>
      <vt:lpstr>How does the quilt metaphor show both the strengths and flaws of a family?</vt:lpstr>
      <vt:lpstr>How can the idea of a family as a “quilt” help you appreciate your own family’s differences and imperfections?</vt:lpstr>
      <vt:lpstr>PowerPoint Presentation</vt:lpstr>
      <vt:lpstr>Check Your Understanding  - IRS</vt:lpstr>
      <vt:lpstr>Check Your Understanding  - IRS</vt:lpstr>
      <vt:lpstr>Check Your Understanding  - IRS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Ties that Bind</dc:title>
  <dc:creator>DELL</dc:creator>
  <cp:lastModifiedBy>GTR6</cp:lastModifiedBy>
  <cp:revision>253</cp:revision>
  <cp:lastPrinted>2025-10-05T06:28:50Z</cp:lastPrinted>
  <dcterms:created xsi:type="dcterms:W3CDTF">2023-09-09T18:55:20Z</dcterms:created>
  <dcterms:modified xsi:type="dcterms:W3CDTF">2025-11-10T10:23:22Z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0x0101005FCD5A634654594FBBFFA6A58C1B7A05</vt:lpwstr>
  </property>
</Properties>
</file>