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8" r:id="rId5"/>
    <p:sldId id="256" r:id="rId6"/>
    <p:sldId id="274" r:id="rId7"/>
    <p:sldId id="266" r:id="rId8"/>
    <p:sldId id="268" r:id="rId9"/>
    <p:sldId id="275" r:id="rId10"/>
    <p:sldId id="299" r:id="rId11"/>
    <p:sldId id="296" r:id="rId12"/>
    <p:sldId id="305" r:id="rId13"/>
    <p:sldId id="308" r:id="rId14"/>
    <p:sldId id="306" r:id="rId15"/>
    <p:sldId id="307" r:id="rId16"/>
    <p:sldId id="310" r:id="rId17"/>
    <p:sldId id="312" r:id="rId18"/>
    <p:sldId id="311" r:id="rId19"/>
    <p:sldId id="304" r:id="rId20"/>
    <p:sldId id="297" r:id="rId21"/>
    <p:sldId id="303" r:id="rId22"/>
    <p:sldId id="279" r:id="rId23"/>
    <p:sldId id="280" r:id="rId24"/>
    <p:sldId id="281" r:id="rId25"/>
    <p:sldId id="313" r:id="rId26"/>
    <p:sldId id="314" r:id="rId27"/>
    <p:sldId id="316" r:id="rId28"/>
    <p:sldId id="317" r:id="rId29"/>
    <p:sldId id="326" r:id="rId30"/>
    <p:sldId id="321" r:id="rId31"/>
    <p:sldId id="320" r:id="rId32"/>
    <p:sldId id="325" r:id="rId33"/>
    <p:sldId id="323" r:id="rId34"/>
    <p:sldId id="322" r:id="rId35"/>
    <p:sldId id="318" r:id="rId36"/>
    <p:sldId id="327" r:id="rId37"/>
    <p:sldId id="324" r:id="rId38"/>
    <p:sldId id="328" r:id="rId39"/>
    <p:sldId id="31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EGpJvKRj1Ik" TargetMode="Externa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m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youtu.be/Ih6GbXc_s2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57" y="875440"/>
            <a:ext cx="6814337" cy="54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1E2131-9E2C-4AD9-A69A-CFDB0641436B}"/>
              </a:ext>
            </a:extLst>
          </p:cNvPr>
          <p:cNvSpPr txBox="1"/>
          <p:nvPr/>
        </p:nvSpPr>
        <p:spPr>
          <a:xfrm>
            <a:off x="1120756" y="2812173"/>
            <a:ext cx="7929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النوع : هو مجموعة </a:t>
            </a:r>
            <a:r>
              <a:rPr lang="ar-JO" sz="2400" b="1" dirty="0">
                <a:solidFill>
                  <a:schemeClr val="accent1">
                    <a:lumMod val="75000"/>
                  </a:schemeClr>
                </a:solidFill>
              </a:rPr>
              <a:t>من الأفراد  المتشابهين والقادرين على التزاوج جنسياً بشكل حر في الطبيعة  و إنجاب أفراد قادرين على التكاثر </a:t>
            </a:r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والإنجاب.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4224" y="1775454"/>
            <a:ext cx="5728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ولكن كيف عرف جون راي النوع؟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30" y="3872094"/>
            <a:ext cx="2721703" cy="27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0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27" name="Picture 2" descr="المجال 4 : تصنيف الكائنات الحية - تعريف النوع - iMadras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2" y="1171863"/>
            <a:ext cx="4620733" cy="29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منهاجي - مقدم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1" y="4144571"/>
            <a:ext cx="4883769" cy="23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68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590" y="1396399"/>
            <a:ext cx="5285366" cy="3356781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2" y="5352526"/>
            <a:ext cx="5238923" cy="1185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033" y="2563748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b="1" dirty="0" smtClean="0"/>
              <a:t>بعض الكائنات الحية ذات الصلة من نوعين نختلفين قادرة على التكاثر لكن نسلها يكون عقيمًا مثل البغل والذئب الكلبي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061012" y="3603812"/>
            <a:ext cx="5365376" cy="1149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7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" y="2040067"/>
            <a:ext cx="8878976" cy="42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2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851865"/>
            <a:ext cx="8669807" cy="46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6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15702" y="20006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b="1" dirty="0"/>
              <a:t>حدد الخطأ في الاسماء العلمية  وصوبه 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9800D7-F4FB-4553-8A6F-9915101AC610}"/>
              </a:ext>
            </a:extLst>
          </p:cNvPr>
          <p:cNvSpPr txBox="1"/>
          <p:nvPr/>
        </p:nvSpPr>
        <p:spPr>
          <a:xfrm>
            <a:off x="132086" y="2953882"/>
            <a:ext cx="461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1">
              <a:buNone/>
            </a:pP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</a:rPr>
              <a:t>Conepatus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1">
                    <a:lumMod val="75000"/>
                  </a:schemeClr>
                </a:solidFill>
              </a:rPr>
              <a:t>semistriatus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JO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0F67EF-EF32-4A01-8F74-51EFF272FFA8}"/>
              </a:ext>
            </a:extLst>
          </p:cNvPr>
          <p:cNvSpPr txBox="1"/>
          <p:nvPr/>
        </p:nvSpPr>
        <p:spPr>
          <a:xfrm>
            <a:off x="918595" y="4035940"/>
            <a:ext cx="438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1">
              <a:buNone/>
            </a:pP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Drosophila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melanogaster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9F399-D1A5-4762-A7CB-CE0B2C90ABAF}"/>
              </a:ext>
            </a:extLst>
          </p:cNvPr>
          <p:cNvSpPr txBox="1"/>
          <p:nvPr/>
        </p:nvSpPr>
        <p:spPr>
          <a:xfrm>
            <a:off x="123519" y="5532158"/>
            <a:ext cx="496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1">
              <a:buNone/>
            </a:pP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</a:rPr>
              <a:t>Sarcopoterium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spinosum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0465" y="271250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en-US" sz="2000" b="1" dirty="0"/>
          </a:p>
          <a:p>
            <a:pPr algn="r" rtl="1"/>
            <a:r>
              <a:rPr lang="en-US" sz="2000" b="1" dirty="0" err="1"/>
              <a:t>conepatus</a:t>
            </a:r>
            <a:r>
              <a:rPr lang="en-US" sz="2000" b="1" dirty="0"/>
              <a:t> </a:t>
            </a:r>
            <a:r>
              <a:rPr lang="en-US" sz="2000" b="1" dirty="0" err="1"/>
              <a:t>semistriatus</a:t>
            </a:r>
            <a:r>
              <a:rPr lang="en-US" sz="2000" b="1" dirty="0"/>
              <a:t> </a:t>
            </a:r>
            <a:endParaRPr lang="ar-JO" sz="2000" b="1" dirty="0"/>
          </a:p>
          <a:p>
            <a:pPr algn="r" rtl="1"/>
            <a:endParaRPr lang="ar-JO" sz="2000" b="1" dirty="0" smtClean="0"/>
          </a:p>
          <a:p>
            <a:pPr algn="r" rtl="1"/>
            <a:endParaRPr lang="ar-JO" sz="2000" b="1" dirty="0" smtClean="0"/>
          </a:p>
          <a:p>
            <a:pPr algn="r" rtl="1"/>
            <a:endParaRPr lang="en-US" sz="2000" b="1" dirty="0"/>
          </a:p>
          <a:p>
            <a:pPr algn="r" rtl="1"/>
            <a:r>
              <a:rPr lang="en-US" sz="2000" b="1" dirty="0"/>
              <a:t>Drosophila Melanogaster  </a:t>
            </a:r>
          </a:p>
          <a:p>
            <a:pPr algn="r" rtl="1"/>
            <a:endParaRPr lang="ar-JO" sz="2000" b="1" dirty="0" smtClean="0"/>
          </a:p>
          <a:p>
            <a:pPr algn="r" rtl="1"/>
            <a:endParaRPr lang="ar-JO" sz="2000" b="1" dirty="0"/>
          </a:p>
          <a:p>
            <a:pPr algn="r" rtl="1"/>
            <a:endParaRPr lang="en-US" sz="2000" b="1" dirty="0"/>
          </a:p>
          <a:p>
            <a:pPr algn="r" rtl="1"/>
            <a:r>
              <a:rPr lang="en-US" sz="2000" b="1" dirty="0" err="1"/>
              <a:t>Sarcopoterium</a:t>
            </a:r>
            <a:r>
              <a:rPr lang="en-US" sz="2000" b="1" dirty="0"/>
              <a:t> </a:t>
            </a:r>
            <a:r>
              <a:rPr lang="en-US" sz="2000" b="1" dirty="0" err="1"/>
              <a:t>Spinosum</a:t>
            </a:r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5340292" y="3088785"/>
            <a:ext cx="992972" cy="268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>
            <a:off x="5165493" y="4344789"/>
            <a:ext cx="992972" cy="268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5165493" y="5543671"/>
            <a:ext cx="992972" cy="268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330336" y="126849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132086" y="6362218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</p:spTree>
    <p:extLst>
      <p:ext uri="{BB962C8B-B14F-4D97-AF65-F5344CB8AC3E}">
        <p14:creationId xmlns:p14="http://schemas.microsoft.com/office/powerpoint/2010/main" val="2042551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116" y="1120985"/>
            <a:ext cx="936648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721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06116" y="113046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447350"/>
            <a:ext cx="209913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09913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0743" y="5807390"/>
            <a:ext cx="2351314" cy="49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300497" y="125523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56" name="Double Wave 55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31E7E01-8E2D-4E23-B1A7-EAED8C956345}"/>
              </a:ext>
            </a:extLst>
          </p:cNvPr>
          <p:cNvSpPr txBox="1">
            <a:spLocks/>
          </p:cNvSpPr>
          <p:nvPr/>
        </p:nvSpPr>
        <p:spPr>
          <a:xfrm>
            <a:off x="958354" y="3067596"/>
            <a:ext cx="8009887" cy="169577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JO" sz="3600" b="1" dirty="0"/>
              <a:t>تتشارك الكائنات الحية جميعها في خصائصها الرئيسية بالرغم من وجود تنوع حيوي هائل بينها 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8825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عايزين نفه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69" y="806823"/>
            <a:ext cx="3945370" cy="56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035857"/>
            <a:ext cx="9458520" cy="566361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203" y="502236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3461" y="104533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264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08137" y="1121025"/>
            <a:ext cx="2491832" cy="5441140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6558048" y="3986004"/>
            <a:ext cx="3056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استخدم مصادر التعلم </a:t>
            </a:r>
            <a:r>
              <a:rPr lang="ar-JO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المتاحة لمعرفة معنى الإسم العلمي للانسان </a:t>
            </a:r>
            <a:r>
              <a:rPr lang="en-US" altLang="en-US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Homo sapiens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1152802" y="5793768"/>
            <a:ext cx="295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اطرح سوالًأ إجابته: </a:t>
            </a:r>
            <a:r>
              <a:rPr lang="ar-JO" altLang="en-US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النوع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613665" y="2643320"/>
            <a:ext cx="366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 smtClean="0"/>
              <a:t>حدد الخطأ في الاسم العلمي</a:t>
            </a:r>
          </a:p>
          <a:p>
            <a:pPr algn="ctr"/>
            <a:r>
              <a:rPr lang="en-US" sz="2000" b="1" dirty="0" err="1">
                <a:solidFill>
                  <a:srgbClr val="00B050"/>
                </a:solidFill>
              </a:rPr>
              <a:t>Ailuropoda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melanoleaca</a:t>
            </a:r>
            <a:endParaRPr lang="ar-JO" sz="2000" b="1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6647558" y="1347147"/>
            <a:ext cx="301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/>
              <a:t>صوب الاسم العلمي لنبات الشيح  </a:t>
            </a:r>
            <a:r>
              <a:rPr lang="en-US" sz="2000" b="1" i="1" dirty="0" smtClean="0">
                <a:solidFill>
                  <a:srgbClr val="00B050"/>
                </a:solidFill>
              </a:rPr>
              <a:t>Artemisia  </a:t>
            </a:r>
            <a:r>
              <a:rPr lang="en-US" sz="2000" b="1" i="1" dirty="0" err="1">
                <a:solidFill>
                  <a:srgbClr val="00B050"/>
                </a:solidFill>
              </a:rPr>
              <a:t>Herba</a:t>
            </a:r>
            <a:r>
              <a:rPr lang="en-US" sz="2000" b="1" i="1" dirty="0">
                <a:solidFill>
                  <a:srgbClr val="00B050"/>
                </a:solidFill>
              </a:rPr>
              <a:t>-alba</a:t>
            </a:r>
            <a:endParaRPr lang="en-US" sz="2000" b="1" dirty="0"/>
          </a:p>
        </p:txBody>
      </p:sp>
      <p:sp>
        <p:nvSpPr>
          <p:cNvPr id="63" name="Flowchart: Alternate Process 62"/>
          <p:cNvSpPr/>
          <p:nvPr/>
        </p:nvSpPr>
        <p:spPr>
          <a:xfrm>
            <a:off x="132086" y="6362218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65" name="Double Wave 64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71" name="Double Wave 70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72" name="Double Wave 71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73" name="Double Wave 72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815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1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116" y="1120985"/>
            <a:ext cx="936648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03659" y="114690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264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029" y="5276136"/>
            <a:ext cx="2499034" cy="337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43485" y="1272078"/>
            <a:ext cx="205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</a:t>
            </a:r>
            <a:r>
              <a:rPr lang="ar-JO" sz="2800" b="1" dirty="0"/>
              <a:t>ربط بالحياة</a:t>
            </a:r>
            <a:r>
              <a:rPr lang="ar-SA" sz="2800" b="1" dirty="0"/>
              <a:t>: </a:t>
            </a:r>
            <a:r>
              <a:rPr lang="ar-JO" alt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endParaRPr lang="ar-SA" b="1" dirty="0">
              <a:solidFill>
                <a:schemeClr val="accent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5" name="Double Wave 34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4098" name="Picture 2" descr="التصنيف العملي داخل المكتبات (1)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10" y="2009690"/>
            <a:ext cx="5045437" cy="37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6029" y="6021837"/>
            <a:ext cx="605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dirty="0" smtClean="0"/>
              <a:t>نحن نستخدم التصنيف في معظم مجالات </a:t>
            </a:r>
            <a:r>
              <a:rPr lang="ar-JO" sz="2400" dirty="0" smtClean="0"/>
              <a:t>حياتنا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014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2800" y="2050188"/>
            <a:ext cx="8214522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3600" dirty="0">
                <a:cs typeface="AGA Battouta Regular" pitchFamily="2" charset="-78"/>
              </a:rPr>
              <a:t>الصف </a:t>
            </a:r>
            <a:r>
              <a:rPr lang="ar-JO" sz="2400" dirty="0">
                <a:cs typeface="AGA Battouta Regular" pitchFamily="2" charset="-78"/>
              </a:rPr>
              <a:t>: </a:t>
            </a:r>
            <a:r>
              <a:rPr lang="ar-JO" sz="3200" b="1" dirty="0" smtClean="0">
                <a:cs typeface="AGA Battouta Regular" pitchFamily="2" charset="-78"/>
              </a:rPr>
              <a:t>العاشر </a:t>
            </a:r>
            <a:r>
              <a:rPr lang="ar-JO" sz="3200" b="1" dirty="0">
                <a:cs typeface="AGA Battouta Regular" pitchFamily="2" charset="-78"/>
              </a:rPr>
              <a:t>أكاديمي</a:t>
            </a:r>
          </a:p>
          <a:p>
            <a:pPr algn="ctr" rtl="1">
              <a:lnSpc>
                <a:spcPct val="150000"/>
              </a:lnSpc>
            </a:pPr>
            <a:r>
              <a:rPr lang="ar-JO" sz="2400" dirty="0">
                <a:cs typeface="AGA Battouta Regular" pitchFamily="2" charset="-78"/>
              </a:rPr>
              <a:t>              </a:t>
            </a:r>
            <a:r>
              <a:rPr lang="ar-JO" sz="3600" dirty="0">
                <a:cs typeface="AGA Battouta Regular" pitchFamily="2" charset="-78"/>
              </a:rPr>
              <a:t> المبحث: الأحياء</a:t>
            </a:r>
            <a:endParaRPr lang="ar-JO" sz="2400" dirty="0">
              <a:cs typeface="AGA Battouta Regula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3600" dirty="0">
                <a:cs typeface="AGA Battouta Regular" pitchFamily="2" charset="-78"/>
              </a:rPr>
              <a:t>الوحدة</a:t>
            </a:r>
            <a:r>
              <a:rPr lang="ar-JO" sz="3600" dirty="0">
                <a:cs typeface="AGA Battouta Regular" pitchFamily="2" charset="-78"/>
              </a:rPr>
              <a:t>: </a:t>
            </a:r>
            <a:r>
              <a:rPr lang="ar-JO" sz="3600" dirty="0" smtClean="0">
                <a:cs typeface="AGA Battouta Regular" pitchFamily="2" charset="-78"/>
              </a:rPr>
              <a:t>الفيروسات</a:t>
            </a:r>
            <a:endParaRPr lang="ar-JO" sz="3600" dirty="0">
              <a:cs typeface="AGA Battouta Regula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SA" sz="3600" dirty="0">
                <a:cs typeface="AGA Battouta Regular" pitchFamily="2" charset="-78"/>
              </a:rPr>
              <a:t> الدرس</a:t>
            </a:r>
            <a:r>
              <a:rPr lang="ar-JO" sz="3600" dirty="0">
                <a:cs typeface="AGA Battouta Regular" pitchFamily="2" charset="-78"/>
              </a:rPr>
              <a:t>: </a:t>
            </a:r>
            <a:r>
              <a:rPr lang="ar-JO" sz="3600" dirty="0" smtClean="0">
                <a:cs typeface="AGA Battouta Regular" pitchFamily="2" charset="-78"/>
              </a:rPr>
              <a:t>أسس علم التصنيف</a:t>
            </a:r>
            <a:endParaRPr lang="ar-JO" sz="3600" dirty="0">
              <a:cs typeface="AGA Battouta Regular" pitchFamily="2" charset="-78"/>
            </a:endParaRPr>
          </a:p>
          <a:p>
            <a:pPr algn="ctr" rtl="1"/>
            <a:endParaRPr lang="ar-JO" sz="1400" dirty="0">
              <a:cs typeface="AGA Battouta Regular" pitchFamily="2" charset="-78"/>
            </a:endParaRPr>
          </a:p>
          <a:p>
            <a:pPr algn="ctr" rtl="1"/>
            <a:endParaRPr lang="ar-JO" sz="2000" dirty="0">
              <a:cs typeface="AGA Battouta Regular" pitchFamily="2" charset="-78"/>
            </a:endParaRPr>
          </a:p>
          <a:p>
            <a:pPr algn="ctr" rtl="1"/>
            <a:r>
              <a:rPr lang="ar-JO" sz="2000" dirty="0">
                <a:cs typeface="AGA Battouta Regular" pitchFamily="2" charset="-78"/>
              </a:rPr>
              <a:t>الفصل الدراسي الأول</a:t>
            </a:r>
          </a:p>
          <a:p>
            <a:pPr algn="ctr" rtl="1"/>
            <a:r>
              <a:rPr lang="ar-JO" sz="2000" dirty="0" smtClean="0">
                <a:cs typeface="AGA Battouta Regular" pitchFamily="2" charset="-78"/>
              </a:rPr>
              <a:t>2025 </a:t>
            </a:r>
            <a:r>
              <a:rPr lang="ar-JO" sz="2000" dirty="0">
                <a:cs typeface="AGA Battouta Regular" pitchFamily="2" charset="-78"/>
              </a:rPr>
              <a:t>/ </a:t>
            </a:r>
            <a:r>
              <a:rPr lang="ar-JO" sz="2000" dirty="0" smtClean="0">
                <a:cs typeface="AGA Battouta Regular" pitchFamily="2" charset="-78"/>
              </a:rPr>
              <a:t>2026</a:t>
            </a:r>
            <a:r>
              <a:rPr lang="ar-SA" sz="2000" dirty="0" smtClean="0">
                <a:cs typeface="AGA Battouta Regular" pitchFamily="2" charset="-78"/>
              </a:rPr>
              <a:t>  </a:t>
            </a:r>
            <a:endParaRPr lang="ar-JO" sz="2000" dirty="0">
              <a:cs typeface="AGA Battouta Regul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5624B-6541-0F18-7F5A-20DC63CE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46" y="337352"/>
            <a:ext cx="6008913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1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721" y="459613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98177" y="111150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09913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98176" y="6362218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9109037" y="2154912"/>
            <a:ext cx="76611" cy="402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05749" y="2481943"/>
            <a:ext cx="300445" cy="426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3" name="Double Wave 32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77970" y="2217484"/>
            <a:ext cx="5755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400" b="1" i="1" dirty="0"/>
              <a:t>لماذا يستخدم العلماء اللغة اللاتينية في علم التصنيف </a:t>
            </a:r>
            <a:r>
              <a:rPr lang="ar-JO" sz="2400" b="1" i="1" dirty="0" smtClean="0"/>
              <a:t>؟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55831" y="3313922"/>
            <a:ext cx="8272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2400" b="1" dirty="0">
                <a:solidFill>
                  <a:schemeClr val="accent1">
                    <a:lumMod val="75000"/>
                  </a:schemeClr>
                </a:solidFill>
              </a:rPr>
              <a:t>لأنها لغة العلم التي كانت سائدة حتى منتصف القرن السابع عشر في اوروبا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 descr="فكر قليلا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59" y="4463450"/>
            <a:ext cx="2153761" cy="21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1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3798" y="1120985"/>
            <a:ext cx="9428804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89835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56157" y="112762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3151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264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4304" y="2010517"/>
            <a:ext cx="5468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 smtClean="0"/>
              <a:t>الطريقة الصحيحة لكتابة الإسم العلمي هي: </a:t>
            </a:r>
          </a:p>
          <a:p>
            <a:pPr algn="r"/>
            <a:endParaRPr lang="ar-JO" sz="2000" b="1" dirty="0" smtClean="0"/>
          </a:p>
          <a:p>
            <a:pPr algn="r"/>
            <a:endParaRPr lang="ar-JO" sz="2000" b="1" dirty="0"/>
          </a:p>
          <a:p>
            <a:pPr algn="r"/>
            <a:r>
              <a:rPr lang="ar-JO" sz="2000" b="1" dirty="0" smtClean="0"/>
              <a:t>1- </a:t>
            </a:r>
          </a:p>
          <a:p>
            <a:pPr algn="r"/>
            <a:endParaRPr lang="ar-JO" sz="2000" b="1" dirty="0" smtClean="0"/>
          </a:p>
          <a:p>
            <a:pPr algn="r"/>
            <a:endParaRPr lang="ar-JO" sz="2000" b="1" dirty="0"/>
          </a:p>
          <a:p>
            <a:pPr algn="r"/>
            <a:r>
              <a:rPr lang="ar-JO" sz="2000" b="1" dirty="0" smtClean="0"/>
              <a:t>2- </a:t>
            </a:r>
          </a:p>
          <a:p>
            <a:pPr algn="r"/>
            <a:endParaRPr lang="ar-JO" sz="2000" b="1" dirty="0" smtClean="0"/>
          </a:p>
          <a:p>
            <a:pPr algn="r"/>
            <a:endParaRPr lang="ar-JO" sz="2000" b="1" dirty="0"/>
          </a:p>
          <a:p>
            <a:pPr algn="r"/>
            <a:r>
              <a:rPr lang="ar-JO" sz="2000" b="1" dirty="0" smtClean="0"/>
              <a:t>3- </a:t>
            </a:r>
            <a:endParaRPr lang="en-US" sz="2000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458">
            <a:off x="2056012" y="3775587"/>
            <a:ext cx="1979298" cy="2134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1247" y="3719981"/>
            <a:ext cx="300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Apis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mellifera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81247" y="2813550"/>
            <a:ext cx="300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Apis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ellifera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35217" y="4643706"/>
            <a:ext cx="300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pis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Mellifera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46452" y="3803810"/>
            <a:ext cx="453266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Alternate Process 56"/>
          <p:cNvSpPr/>
          <p:nvPr/>
        </p:nvSpPr>
        <p:spPr>
          <a:xfrm>
            <a:off x="184753" y="6309096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5" y="510150"/>
            <a:ext cx="4611441" cy="5805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1142" y="3028415"/>
            <a:ext cx="4948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/>
              <a:t>إن أحسنتم أحسنتم لأنفسكم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81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116" y="1120985"/>
            <a:ext cx="936648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753" y="505964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1876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7127" y="1120985"/>
            <a:ext cx="2005474" cy="619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</a:t>
            </a:r>
            <a:r>
              <a:rPr lang="ar-JO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:</a:t>
            </a:r>
            <a:endParaRPr lang="en-US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9040" y="2913296"/>
            <a:ext cx="800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en-US" sz="2800" b="1" dirty="0" smtClean="0"/>
              <a:t> </a:t>
            </a:r>
            <a:r>
              <a:rPr lang="ar-JO" sz="2800" b="1" dirty="0" smtClean="0"/>
              <a:t>يتعرف مستويات التصنيف القديم والحديث.</a:t>
            </a:r>
            <a:endParaRPr lang="ar-JO" sz="28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45" name="Double Wave 44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46" name="Double Wave 45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47" name="Double Wave 46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8" name="Double Wave 47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58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1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116" y="1120985"/>
            <a:ext cx="936648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20" y="45129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06116" y="113046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5950" y="2199061"/>
            <a:ext cx="468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وضح المقصود بمصطلح التصنيف. </a:t>
            </a:r>
            <a:endParaRPr lang="ar-JO" sz="2800" b="1" dirty="0"/>
          </a:p>
          <a:p>
            <a:pPr algn="r"/>
            <a:endParaRPr lang="ar-JO" sz="800" dirty="0"/>
          </a:p>
          <a:p>
            <a:pPr algn="r"/>
            <a:endParaRPr lang="ar-JO" dirty="0"/>
          </a:p>
          <a:p>
            <a:pPr algn="r"/>
            <a:endParaRPr lang="ar-JO" dirty="0" smtClean="0"/>
          </a:p>
        </p:txBody>
      </p:sp>
      <p:pic>
        <p:nvPicPr>
          <p:cNvPr id="34" name="Picture 2" descr="مسيمير إبهامي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3310">
            <a:off x="679929" y="2353918"/>
            <a:ext cx="1765292" cy="17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3" name="Double Wave 32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5" name="Double Wave 34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7920318" y="1206152"/>
            <a:ext cx="15688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132086" y="6362218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</p:spTree>
    <p:extLst>
      <p:ext uri="{BB962C8B-B14F-4D97-AF65-F5344CB8AC3E}">
        <p14:creationId xmlns:p14="http://schemas.microsoft.com/office/powerpoint/2010/main" val="2151236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3" name="Picture 4" descr="فيديو ناقلات أيقونة, أيقونات فيديو, رمز الفيديو, رمز الوسائط المتعددة PNG  والمتجهات للتحميل مجان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62" y="2445135"/>
            <a:ext cx="3371396" cy="33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741563" y="6073335"/>
            <a:ext cx="408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https://youtu.be/EGpJvKRj1Ik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330336" y="1230630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715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8122024" y="1196672"/>
            <a:ext cx="136712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5035" y="2812153"/>
            <a:ext cx="3907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/>
              <a:t>أول من استخدم النظام الهرمي للتصنيف هو العالم كارلوس لينيوس حيث صنف الكائنات الحية لفئات متعددة بناءً على أوجه التشابه والإختلاف في صفاتها.</a:t>
            </a:r>
            <a:endParaRPr lang="en-US" sz="28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2" y="1964381"/>
            <a:ext cx="4312689" cy="4517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723525">
            <a:off x="-262816" y="3234444"/>
            <a:ext cx="1734671" cy="4083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22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27" name="Picture 2" descr="مستويات التصنيف - منهاجي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12" y="1851140"/>
            <a:ext cx="7878854" cy="47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3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25270" y="1230630"/>
            <a:ext cx="262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/>
              <a:t>مثال: الثعلب الأحمر </a:t>
            </a:r>
            <a:endParaRPr lang="en-US" sz="2800" b="1" dirty="0"/>
          </a:p>
        </p:txBody>
      </p:sp>
      <p:pic>
        <p:nvPicPr>
          <p:cNvPr id="27" name="Picture 2" descr="مرتبة تصنيفية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10" y="2052422"/>
            <a:ext cx="7089521" cy="45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51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27" name="Picture 2" descr="منهاجي - مستويات التصني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2" y="2142358"/>
            <a:ext cx="88773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83909" y="1224452"/>
            <a:ext cx="348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مثال: الدب الآسيوي الأسود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3855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116" y="1120985"/>
            <a:ext cx="936648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753" y="505964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1876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7127" y="1120985"/>
            <a:ext cx="2005474" cy="619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</a:t>
            </a:r>
            <a:r>
              <a:rPr lang="ar-JO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:</a:t>
            </a:r>
            <a:endParaRPr lang="en-US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9040" y="2913296"/>
            <a:ext cx="800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ar-JO" sz="2800" b="1" dirty="0"/>
              <a:t>أن </a:t>
            </a:r>
            <a:r>
              <a:rPr lang="ar-JO" sz="2800" b="1" dirty="0" smtClean="0"/>
              <a:t>يتعرف مفهوم التصنيف ونظام التسمية الثنائية.</a:t>
            </a:r>
            <a:endParaRPr lang="ar-JO" sz="28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45" name="Double Wave 44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46" name="Double Wave 45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47" name="Double Wave 46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8" name="Double Wave 47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8122024" y="1196672"/>
            <a:ext cx="136712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" y="1926828"/>
            <a:ext cx="5646047" cy="470895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2" y="1822606"/>
            <a:ext cx="4368590" cy="19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30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3" y="1892984"/>
            <a:ext cx="8348870" cy="4655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211" y="4463450"/>
            <a:ext cx="2055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ثم وضع العالم </a:t>
            </a:r>
            <a:r>
              <a:rPr lang="ar-JO" sz="2400" b="1" u="sng" dirty="0" smtClean="0">
                <a:solidFill>
                  <a:schemeClr val="accent1">
                    <a:lumMod val="75000"/>
                  </a:schemeClr>
                </a:solidFill>
              </a:rPr>
              <a:t>كارل ووز </a:t>
            </a:r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التصنيف الحديث للكائنات الحية.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2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لغز للجميع تم للأخ mc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40" y="857338"/>
            <a:ext cx="8087089" cy="54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1584" y="857338"/>
            <a:ext cx="6629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ar-JO" sz="5400" dirty="0" smtClean="0">
                <a:solidFill>
                  <a:schemeClr val="accent1">
                    <a:lumMod val="75000"/>
                  </a:schemeClr>
                </a:solidFill>
              </a:rPr>
              <a:t>ما هي الصورة المختلفة ؟؟؟؟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035857"/>
            <a:ext cx="9458520" cy="566361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203" y="502236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3461" y="104533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264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08137" y="1121025"/>
            <a:ext cx="2491832" cy="5441140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1152802" y="5793768"/>
            <a:ext cx="295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اطرح سوالًأ إجابته: </a:t>
            </a:r>
            <a:r>
              <a:rPr lang="ar-JO" altLang="en-US" sz="2000" b="1" dirty="0" smtClean="0">
                <a:latin typeface="Calibri" panose="020F0502020204030204" pitchFamily="34" charset="0"/>
              </a:rPr>
              <a:t>كارل ووز</a:t>
            </a:r>
            <a:endParaRPr lang="ar-SA" sz="2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6102305" y="4590285"/>
            <a:ext cx="3122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 smtClean="0"/>
              <a:t>ما نظام التصنيف الذي اتبعه كل من وتكر، ولينيوس.</a:t>
            </a:r>
            <a:endParaRPr lang="ar-JO" sz="2000" b="1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1423174" y="2489743"/>
            <a:ext cx="2765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 smtClean="0"/>
              <a:t>وضح المعايير التي اعتمدها وتكر في تقسيم الكائنات الحية الى خمس ممالك</a:t>
            </a:r>
            <a:endParaRPr lang="en-US" sz="2000" b="1" dirty="0"/>
          </a:p>
        </p:txBody>
      </p:sp>
      <p:sp>
        <p:nvSpPr>
          <p:cNvPr id="63" name="Flowchart: Alternate Process 62"/>
          <p:cNvSpPr/>
          <p:nvPr/>
        </p:nvSpPr>
        <p:spPr>
          <a:xfrm>
            <a:off x="132086" y="6362218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65" name="Double Wave 64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71" name="Double Wave 70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72" name="Double Wave 71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73" name="Double Wave 72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91" y="1068157"/>
            <a:ext cx="2269548" cy="24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07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06" y="2654111"/>
            <a:ext cx="6658926" cy="32848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6201" y="2446918"/>
            <a:ext cx="2312894" cy="414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62910" y="5741863"/>
            <a:ext cx="2312894" cy="414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314145" y="1222241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773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155543" y="1223323"/>
            <a:ext cx="2417059" cy="5783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مهمة على الدفتر: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7" y="3024130"/>
            <a:ext cx="8105448" cy="1144457"/>
          </a:xfrm>
          <a:prstGeom prst="rect">
            <a:avLst/>
          </a:prstGeom>
        </p:spPr>
      </p:pic>
      <p:pic>
        <p:nvPicPr>
          <p:cNvPr id="6148" name="Picture 4" descr="تحدي المعرفة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03" y="4088924"/>
            <a:ext cx="2500540" cy="25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99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70" y="1868465"/>
            <a:ext cx="7618161" cy="483100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326055" y="1220613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9415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116" y="1120985"/>
            <a:ext cx="936648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935" y="465513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27332" y="1147211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191996" y="1147211"/>
            <a:ext cx="129715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التمهيد : 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13151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09913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CBE79BF-F77E-4D02-9E19-0029B84AD2D2}"/>
              </a:ext>
            </a:extLst>
          </p:cNvPr>
          <p:cNvSpPr txBox="1">
            <a:spLocks/>
          </p:cNvSpPr>
          <p:nvPr/>
        </p:nvSpPr>
        <p:spPr>
          <a:xfrm>
            <a:off x="1446707" y="2563748"/>
            <a:ext cx="7393864" cy="36662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JO" dirty="0" smtClean="0"/>
              <a:t> قال تعالى :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JO" dirty="0"/>
              <a:t> </a:t>
            </a:r>
            <a:r>
              <a:rPr lang="ar-JO" dirty="0" smtClean="0"/>
              <a:t>    ﴿ وَاللَّهُ خَلَقَ كُلَّ دَابَّةٍ مِّن مَّاءٍ ۖ فَمِنْهُم مَّن يَمْشِي عَلَىٰ بَطْنِهِ وَمِنْهُم مَّن يَمْشِي عَلَىٰ رِجْلَيْنِ وَمِنْهُم مَّن يَمْشِي عَلَىٰ أَرْبَعٍ ۚ يَخْلُقُ اللَّهُ مَا يَشَاءُ ۚ إِنَّ اللَّهَ عَلَىٰ كُلِّ شَيْءٍ قَدِيرٌ  (45) ﴾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206116" y="588510"/>
            <a:ext cx="11060637" cy="368300"/>
            <a:chOff x="429423" y="676674"/>
            <a:chExt cx="10995623" cy="368300"/>
          </a:xfrm>
        </p:grpSpPr>
        <p:sp>
          <p:nvSpPr>
            <p:cNvPr id="33" name="Double Wave 32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4" name="Double Wave 33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5" name="Double Wave 34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1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116" y="1120985"/>
            <a:ext cx="936648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20" y="45129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06116" y="113046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71184" y="1174543"/>
            <a:ext cx="209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5950" y="2199061"/>
            <a:ext cx="46855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b="1" u="sng" dirty="0" smtClean="0"/>
              <a:t>أي الآتية كائن حي: </a:t>
            </a:r>
            <a:endParaRPr lang="ar-JO" b="1" u="sng" dirty="0"/>
          </a:p>
          <a:p>
            <a:pPr algn="r"/>
            <a:endParaRPr lang="ar-JO" sz="800" dirty="0"/>
          </a:p>
          <a:p>
            <a:pPr algn="r"/>
            <a:endParaRPr lang="ar-JO" dirty="0"/>
          </a:p>
          <a:p>
            <a:pPr algn="r"/>
            <a:r>
              <a:rPr lang="ar-JO" dirty="0"/>
              <a:t>أ) </a:t>
            </a:r>
            <a:r>
              <a:rPr lang="ar-JO" dirty="0" smtClean="0"/>
              <a:t>الفيروس</a:t>
            </a:r>
            <a:endParaRPr lang="ar-JO" dirty="0"/>
          </a:p>
          <a:p>
            <a:pPr algn="r"/>
            <a:endParaRPr lang="ar-JO" dirty="0"/>
          </a:p>
          <a:p>
            <a:pPr algn="r"/>
            <a:r>
              <a:rPr lang="ar-JO" dirty="0"/>
              <a:t>ب) </a:t>
            </a:r>
            <a:r>
              <a:rPr lang="ar-JO" dirty="0" smtClean="0"/>
              <a:t>البريون</a:t>
            </a:r>
            <a:endParaRPr lang="ar-JO" dirty="0"/>
          </a:p>
          <a:p>
            <a:pPr algn="r"/>
            <a:endParaRPr lang="ar-JO" dirty="0"/>
          </a:p>
          <a:p>
            <a:pPr algn="r"/>
            <a:r>
              <a:rPr lang="ar-JO" dirty="0"/>
              <a:t>ج) </a:t>
            </a:r>
            <a:r>
              <a:rPr lang="ar-JO" dirty="0" smtClean="0"/>
              <a:t>الفيرويد</a:t>
            </a:r>
          </a:p>
          <a:p>
            <a:pPr algn="r"/>
            <a:endParaRPr lang="ar-JO" dirty="0"/>
          </a:p>
          <a:p>
            <a:pPr algn="r"/>
            <a:r>
              <a:rPr lang="ar-JO" dirty="0" smtClean="0"/>
              <a:t>د) لا شيء مما ذكر</a:t>
            </a:r>
            <a:endParaRPr lang="ar-JO" dirty="0"/>
          </a:p>
          <a:p>
            <a:pPr algn="r"/>
            <a:endParaRPr lang="ar-JO" dirty="0"/>
          </a:p>
          <a:p>
            <a:pPr algn="r"/>
            <a:endParaRPr lang="ar-JO" dirty="0" smtClean="0"/>
          </a:p>
        </p:txBody>
      </p:sp>
      <p:sp>
        <p:nvSpPr>
          <p:cNvPr id="5" name="Oval 4"/>
          <p:cNvSpPr/>
          <p:nvPr/>
        </p:nvSpPr>
        <p:spPr>
          <a:xfrm>
            <a:off x="8442810" y="4463450"/>
            <a:ext cx="290039" cy="39328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184753" y="6309096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pic>
        <p:nvPicPr>
          <p:cNvPr id="34" name="Picture 2" descr="مسيمير إبهامي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3310">
            <a:off x="1626977" y="3379324"/>
            <a:ext cx="1765292" cy="17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3" name="Double Wave 32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5" name="Double Wave 34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  <a:r>
              <a:rPr lang="ar-JO" sz="2800" b="1" dirty="0"/>
              <a:t> </a:t>
            </a:r>
            <a:r>
              <a:rPr lang="ar-SA" sz="1600" b="1" dirty="0"/>
              <a:t>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894" y="6080177"/>
            <a:ext cx="51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https://youtu.be/Ih6GbXc_s2Y</a:t>
            </a:r>
            <a:endParaRPr lang="en-US" dirty="0"/>
          </a:p>
        </p:txBody>
      </p:sp>
      <p:pic>
        <p:nvPicPr>
          <p:cNvPr id="33" name="Picture 4" descr="فيديو ناقلات أيقونة, أيقونات فيديو, رمز الفيديو, رمز الوسائط المتعددة PNG  والمتجهات للتحميل مجان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62" y="2445135"/>
            <a:ext cx="3371396" cy="33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116" y="1120985"/>
            <a:ext cx="936648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55" y="47565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70806" y="1121539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3" name="Double Wave 32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36184" y="3661340"/>
            <a:ext cx="8306348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defRPr/>
            </a:pPr>
            <a:r>
              <a:rPr lang="ar-JO" sz="2800" b="1" u="sng" dirty="0">
                <a:latin typeface="Arial" panose="020B0604020202020204"/>
              </a:rPr>
              <a:t>علم التصنيف : </a:t>
            </a:r>
            <a:r>
              <a:rPr lang="ar-JO" sz="2800" b="1" dirty="0">
                <a:latin typeface="Arial" panose="020B0604020202020204"/>
              </a:rPr>
              <a:t>هو العلم الذي يهتم بتسمية الكائنات الحية  ووضعها في مجموعات  </a:t>
            </a:r>
            <a:r>
              <a:rPr lang="ar-JO" sz="2800" b="1" u="sng" dirty="0">
                <a:latin typeface="Arial" panose="020B0604020202020204"/>
              </a:rPr>
              <a:t>حسب اشتراكها في صفات </a:t>
            </a:r>
            <a:r>
              <a:rPr lang="ar-JO" sz="2800" b="1" u="sng" dirty="0" smtClean="0">
                <a:latin typeface="Arial" panose="020B0604020202020204"/>
              </a:rPr>
              <a:t>محددة</a:t>
            </a:r>
            <a:r>
              <a:rPr lang="ar-JO" sz="2800" b="1" dirty="0" smtClean="0">
                <a:latin typeface="Arial" panose="020B0604020202020204"/>
              </a:rPr>
              <a:t>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ar-JO" sz="28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/>
              </a:rPr>
              <a:t>لتسهيل دراستها </a:t>
            </a:r>
            <a:r>
              <a:rPr lang="ar-JO" sz="2800" b="1" u="sng" dirty="0" smtClean="0">
                <a:latin typeface="Arial" panose="020B0604020202020204"/>
              </a:rPr>
              <a:t> </a:t>
            </a:r>
            <a:endParaRPr lang="ar-JO" sz="2800" b="1" u="sng" dirty="0">
              <a:latin typeface="Arial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5722" y="5718223"/>
            <a:ext cx="7467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 rtl="1"/>
            <a:r>
              <a:rPr lang="ar-J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ويعتبر من أقدم العلوم وقد مر بمراحل عدة عمل فيها العلماء على تطويره.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3463" y="1533358"/>
            <a:ext cx="796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الآن... وبعد مشاهدتك للفيديو،</a:t>
            </a:r>
          </a:p>
          <a:p>
            <a:pPr algn="r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 استخدم لغتك الخاصة لتوضيح مفهوم التصنيف.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7315" y="2174188"/>
            <a:ext cx="2695779" cy="905419"/>
          </a:xfrm>
          <a:prstGeom prst="rect">
            <a:avLst/>
          </a:prstGeom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59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116" y="1120985"/>
            <a:ext cx="936648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721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06116" y="113046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447350"/>
            <a:ext cx="209913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09913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6" y="6080981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1" name="Double Wave 30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3" name="Double Wave 32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53436" y="1137164"/>
            <a:ext cx="420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u="sng" dirty="0" smtClean="0"/>
              <a:t>تاريخ علم التصنيف</a:t>
            </a:r>
            <a:endParaRPr lang="en-US" sz="2800" b="1" u="sng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F9C820F-84CB-43EB-8B1E-12D7A12C8E67}"/>
              </a:ext>
            </a:extLst>
          </p:cNvPr>
          <p:cNvSpPr txBox="1">
            <a:spLocks/>
          </p:cNvSpPr>
          <p:nvPr/>
        </p:nvSpPr>
        <p:spPr>
          <a:xfrm>
            <a:off x="3136524" y="1746020"/>
            <a:ext cx="6488469" cy="439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من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العلماء الذين ساهمو في تطوير علم التصنيف 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A14ACA-0807-44F9-A5D5-734B6EC92704}"/>
              </a:ext>
            </a:extLst>
          </p:cNvPr>
          <p:cNvSpPr txBox="1"/>
          <p:nvPr/>
        </p:nvSpPr>
        <p:spPr>
          <a:xfrm>
            <a:off x="6403853" y="3691086"/>
            <a:ext cx="3186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rtl="1">
              <a:lnSpc>
                <a:spcPct val="200000"/>
              </a:lnSpc>
            </a:pPr>
            <a:r>
              <a:rPr lang="ar-JO" sz="2000" b="1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ar-JO" sz="2000" b="1" u="sng" dirty="0">
                <a:solidFill>
                  <a:srgbClr val="FF0066"/>
                </a:solidFill>
                <a:latin typeface="Arial" panose="020B0604020202020204"/>
              </a:rPr>
              <a:t>الفيلسوف اليوناني </a:t>
            </a:r>
            <a:r>
              <a:rPr lang="ar-JO" sz="2000" b="1" u="sng" dirty="0" smtClean="0">
                <a:solidFill>
                  <a:srgbClr val="FF0066"/>
                </a:solidFill>
                <a:latin typeface="Arial" panose="020B0604020202020204"/>
              </a:rPr>
              <a:t>أرسطو:</a:t>
            </a:r>
          </a:p>
          <a:p>
            <a:pPr algn="r" defTabSz="457200" rtl="1">
              <a:lnSpc>
                <a:spcPct val="200000"/>
              </a:lnSpc>
            </a:pPr>
            <a:r>
              <a:rPr lang="ar-JO" sz="2000" b="1" dirty="0" smtClean="0">
                <a:solidFill>
                  <a:srgbClr val="FF0066"/>
                </a:solidFill>
                <a:latin typeface="Arial" panose="020B0604020202020204"/>
              </a:rPr>
              <a:t> </a:t>
            </a:r>
            <a:r>
              <a:rPr lang="ar-JO" sz="2000" b="1" dirty="0">
                <a:solidFill>
                  <a:srgbClr val="FF0066"/>
                </a:solidFill>
                <a:latin typeface="Arial" panose="020B0604020202020204"/>
              </a:rPr>
              <a:t>صنف النباتات </a:t>
            </a:r>
            <a:r>
              <a:rPr lang="ar-JO" sz="2000" b="1" u="sng" dirty="0">
                <a:solidFill>
                  <a:srgbClr val="FF0066"/>
                </a:solidFill>
                <a:latin typeface="Arial" panose="020B0604020202020204"/>
              </a:rPr>
              <a:t>بحسب حجومها </a:t>
            </a:r>
            <a:r>
              <a:rPr lang="ar-JO" sz="2000" b="1" dirty="0">
                <a:solidFill>
                  <a:srgbClr val="FF0066"/>
                </a:solidFill>
                <a:latin typeface="Arial" panose="020B0604020202020204"/>
              </a:rPr>
              <a:t> إلى أشجار  وشجيرات و أعشاب ، ثم صنف الحيوانات </a:t>
            </a:r>
            <a:r>
              <a:rPr lang="ar-JO" sz="2000" b="1" u="sng" dirty="0">
                <a:solidFill>
                  <a:srgbClr val="FF0066"/>
                </a:solidFill>
                <a:latin typeface="Arial" panose="020B0604020202020204"/>
              </a:rPr>
              <a:t>حسب مكان معيشتها </a:t>
            </a:r>
            <a:r>
              <a:rPr lang="ar-JO" sz="2000" b="1" dirty="0">
                <a:solidFill>
                  <a:srgbClr val="FF0066"/>
                </a:solidFill>
                <a:latin typeface="Arial" panose="020B0604020202020204"/>
              </a:rPr>
              <a:t>إلى هوائية وبرية ومائية  . </a:t>
            </a:r>
            <a:endParaRPr lang="en-US" sz="2000" b="1" dirty="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FD93F51-9A7E-4AE8-B9C3-2A0CE14C87FB}"/>
              </a:ext>
            </a:extLst>
          </p:cNvPr>
          <p:cNvSpPr txBox="1">
            <a:spLocks/>
          </p:cNvSpPr>
          <p:nvPr/>
        </p:nvSpPr>
        <p:spPr>
          <a:xfrm>
            <a:off x="272437" y="2141584"/>
            <a:ext cx="2964026" cy="10994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JO" sz="2000" b="1" u="sng" dirty="0" smtClean="0">
                <a:solidFill>
                  <a:schemeClr val="accent6">
                    <a:lumMod val="75000"/>
                  </a:schemeClr>
                </a:solidFill>
              </a:rPr>
              <a:t>العالمان المسلمان الجاحظ والقزويني: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JO" sz="2000" b="1" dirty="0" smtClean="0">
                <a:solidFill>
                  <a:schemeClr val="accent6">
                    <a:lumMod val="75000"/>
                  </a:schemeClr>
                </a:solidFill>
              </a:rPr>
              <a:t>صنفوا </a:t>
            </a:r>
            <a:r>
              <a:rPr lang="ar-JO" sz="2000" b="1" dirty="0">
                <a:solidFill>
                  <a:schemeClr val="accent6">
                    <a:lumMod val="75000"/>
                  </a:schemeClr>
                </a:solidFill>
              </a:rPr>
              <a:t>الحيوانات  بناء على طريقة حركتها . 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7CEDE7-6D6D-47CE-9920-7C9E06A0445E}"/>
              </a:ext>
            </a:extLst>
          </p:cNvPr>
          <p:cNvSpPr txBox="1"/>
          <p:nvPr/>
        </p:nvSpPr>
        <p:spPr>
          <a:xfrm>
            <a:off x="206116" y="3980275"/>
            <a:ext cx="2665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u="sng" dirty="0" smtClean="0">
                <a:solidFill>
                  <a:srgbClr val="7030A0"/>
                </a:solidFill>
              </a:rPr>
              <a:t>العالم </a:t>
            </a:r>
            <a:r>
              <a:rPr lang="ar-JO" sz="2000" b="1" u="sng" dirty="0">
                <a:solidFill>
                  <a:srgbClr val="7030A0"/>
                </a:solidFill>
              </a:rPr>
              <a:t>الانجليزي  جون </a:t>
            </a:r>
            <a:r>
              <a:rPr lang="ar-JO" sz="2000" b="1" u="sng" dirty="0" smtClean="0">
                <a:solidFill>
                  <a:srgbClr val="7030A0"/>
                </a:solidFill>
              </a:rPr>
              <a:t>راي: </a:t>
            </a:r>
          </a:p>
          <a:p>
            <a:pPr algn="r" rtl="1"/>
            <a:r>
              <a:rPr lang="ar-JO" sz="2000" b="1" dirty="0" smtClean="0">
                <a:solidFill>
                  <a:srgbClr val="7030A0"/>
                </a:solidFill>
              </a:rPr>
              <a:t>صنف النباتات </a:t>
            </a:r>
            <a:r>
              <a:rPr lang="ar-JO" sz="2000" b="1" dirty="0">
                <a:solidFill>
                  <a:srgbClr val="7030A0"/>
                </a:solidFill>
              </a:rPr>
              <a:t>إلى مجموعات  مختلفة  بناء على  أوجه التشابه  والاختلاف  بينهما وهو أول من أشار  إلى مفهوم  </a:t>
            </a:r>
            <a:r>
              <a:rPr lang="ar-JO" sz="2000" b="1" dirty="0" smtClean="0">
                <a:solidFill>
                  <a:srgbClr val="7030A0"/>
                </a:solidFill>
              </a:rPr>
              <a:t>النوع.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9EC0012C-6DA6-4BCE-B385-B410FEB34578}"/>
              </a:ext>
            </a:extLst>
          </p:cNvPr>
          <p:cNvSpPr txBox="1">
            <a:spLocks/>
          </p:cNvSpPr>
          <p:nvPr/>
        </p:nvSpPr>
        <p:spPr>
          <a:xfrm>
            <a:off x="3326505" y="2540706"/>
            <a:ext cx="3098148" cy="1901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j-ea"/>
                <a:cs typeface="Times New Roman" panose="02020603050405020304" pitchFamily="18" charset="0"/>
              </a:rPr>
              <a:t>العالم </a:t>
            </a:r>
            <a:r>
              <a:rPr kumimoji="0" lang="ar-JO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j-ea"/>
                <a:cs typeface="Times New Roman" panose="02020603050405020304" pitchFamily="18" charset="0"/>
              </a:rPr>
              <a:t>السويدي كارلوس </a:t>
            </a:r>
            <a:r>
              <a:rPr kumimoji="0" lang="ar-JO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j-ea"/>
                <a:cs typeface="Times New Roman" panose="02020603050405020304" pitchFamily="18" charset="0"/>
              </a:rPr>
              <a:t>لينيوس:</a:t>
            </a:r>
            <a:r>
              <a:rPr kumimoji="0" lang="ar-JO" sz="2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j-ea"/>
                <a:cs typeface="Times New Roman" panose="02020603050405020304" pitchFamily="18" charset="0"/>
              </a:rPr>
              <a:t>وضع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j-ea"/>
                <a:cs typeface="Times New Roman" panose="02020603050405020304" pitchFamily="18" charset="0"/>
              </a:rPr>
              <a:t>أسس التصنيف العلمي الحديث ونظام التسمية  الثنائية للكائنات الحية .  وما زال مستعملا حتى الآن  برغم ما حدث عليه من تعديل  وتحديث 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9274" y="3890526"/>
            <a:ext cx="3039403" cy="27893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415698" y="2540706"/>
            <a:ext cx="3039403" cy="27893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98198" y="3775587"/>
            <a:ext cx="2605182" cy="21734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90965" y="2084278"/>
            <a:ext cx="2483148" cy="13312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0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5" grpId="0" animBg="1"/>
      <p:bldP spid="60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082" y="1120985"/>
            <a:ext cx="9458520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037" y="468092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32086" y="112098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127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0DF7E4-44EB-4B9B-9022-A8B7409CAD4B}"/>
              </a:ext>
            </a:extLst>
          </p:cNvPr>
          <p:cNvGrpSpPr/>
          <p:nvPr/>
        </p:nvGrpSpPr>
        <p:grpSpPr>
          <a:xfrm>
            <a:off x="121516" y="575269"/>
            <a:ext cx="11060637" cy="368300"/>
            <a:chOff x="429423" y="676674"/>
            <a:chExt cx="10995623" cy="368300"/>
          </a:xfrm>
        </p:grpSpPr>
        <p:sp>
          <p:nvSpPr>
            <p:cNvPr id="37" name="Double Wave 36">
              <a:extLst>
                <a:ext uri="{FF2B5EF4-FFF2-40B4-BE49-F238E27FC236}">
                  <a16:creationId xmlns:a16="http://schemas.microsoft.com/office/drawing/2014/main" id="{E47CA0D9-5234-4AD6-B889-7AC5B5D7E7F9}"/>
                </a:ext>
              </a:extLst>
            </p:cNvPr>
            <p:cNvSpPr/>
            <p:nvPr/>
          </p:nvSpPr>
          <p:spPr>
            <a:xfrm>
              <a:off x="9129551" y="680640"/>
              <a:ext cx="2295495" cy="352823"/>
            </a:xfrm>
            <a:prstGeom prst="doubleWave">
              <a:avLst>
                <a:gd name="adj1" fmla="val 0"/>
                <a:gd name="adj2" fmla="val 8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المادة: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 العلوم الحياتية</a:t>
              </a:r>
            </a:p>
          </p:txBody>
        </p:sp>
        <p:sp>
          <p:nvSpPr>
            <p:cNvPr id="38" name="Double Wave 37">
              <a:extLst>
                <a:ext uri="{FF2B5EF4-FFF2-40B4-BE49-F238E27FC236}">
                  <a16:creationId xmlns:a16="http://schemas.microsoft.com/office/drawing/2014/main" id="{17A1CBFD-18D9-46C3-9664-B439DB74CB0A}"/>
                </a:ext>
              </a:extLst>
            </p:cNvPr>
            <p:cNvSpPr/>
            <p:nvPr/>
          </p:nvSpPr>
          <p:spPr>
            <a:xfrm>
              <a:off x="6856015" y="676674"/>
              <a:ext cx="2472107" cy="368300"/>
            </a:xfrm>
            <a:prstGeom prst="doubleWave">
              <a:avLst>
                <a:gd name="adj1" fmla="val 0"/>
                <a:gd name="adj2" fmla="val 652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الصف العاشر/ </a:t>
              </a:r>
              <a:r>
                <a:rPr lang="ar-JO" sz="1600" dirty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ف1</a:t>
              </a:r>
            </a:p>
          </p:txBody>
        </p:sp>
        <p:sp>
          <p:nvSpPr>
            <p:cNvPr id="39" name="Double Wave 38">
              <a:extLst>
                <a:ext uri="{FF2B5EF4-FFF2-40B4-BE49-F238E27FC236}">
                  <a16:creationId xmlns:a16="http://schemas.microsoft.com/office/drawing/2014/main" id="{6DD01941-E1E4-4640-80CA-F2EED0324AE9}"/>
                </a:ext>
              </a:extLst>
            </p:cNvPr>
            <p:cNvSpPr/>
            <p:nvPr/>
          </p:nvSpPr>
          <p:spPr>
            <a:xfrm>
              <a:off x="3640790" y="676674"/>
              <a:ext cx="3446844" cy="368300"/>
            </a:xfrm>
            <a:prstGeom prst="doubleWave">
              <a:avLst>
                <a:gd name="adj1" fmla="val 0"/>
                <a:gd name="adj2" fmla="val 59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الوحدة/2: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  <p:sp>
          <p:nvSpPr>
            <p:cNvPr id="44" name="Double Wave 43">
              <a:extLst>
                <a:ext uri="{FF2B5EF4-FFF2-40B4-BE49-F238E27FC236}">
                  <a16:creationId xmlns:a16="http://schemas.microsoft.com/office/drawing/2014/main" id="{51DD8B1F-B2A6-44B0-912D-7350ACCCC22E}"/>
                </a:ext>
              </a:extLst>
            </p:cNvPr>
            <p:cNvSpPr/>
            <p:nvPr/>
          </p:nvSpPr>
          <p:spPr>
            <a:xfrm>
              <a:off x="429423" y="678732"/>
              <a:ext cx="3462316" cy="350063"/>
            </a:xfrm>
            <a:prstGeom prst="doubleWave">
              <a:avLst>
                <a:gd name="adj1" fmla="val 0"/>
                <a:gd name="adj2" fmla="val 57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600" dirty="0" smtClean="0">
                  <a:ln/>
                  <a:solidFill>
                    <a:schemeClr val="bg1"/>
                  </a:solidFill>
                  <a:latin typeface="HelveticaNeueLT Arabic 55 Roman" panose="020B0604020202020204" pitchFamily="34" charset="-78"/>
                  <a:cs typeface="+mj-cs"/>
                </a:rPr>
                <a:t>الدرس/1:أسس تصنيف الكائنات الحية</a:t>
              </a:r>
              <a:endParaRPr lang="ar-JO" sz="1600" dirty="0">
                <a:ln/>
                <a:solidFill>
                  <a:schemeClr val="bg1"/>
                </a:solidFill>
                <a:latin typeface="HelveticaNeueLT Arabic 55 Roman" panose="020B0604020202020204" pitchFamily="34" charset="-78"/>
                <a:cs typeface="+mj-cs"/>
              </a:endParaRPr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8B226BB-9D86-4CA8-B5E1-24EEF4559601}"/>
              </a:ext>
            </a:extLst>
          </p:cNvPr>
          <p:cNvSpPr txBox="1">
            <a:spLocks/>
          </p:cNvSpPr>
          <p:nvPr/>
        </p:nvSpPr>
        <p:spPr>
          <a:xfrm>
            <a:off x="828449" y="2613913"/>
            <a:ext cx="8244382" cy="1428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ومن أنظمة التصنيف الحديثة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نظام التصنيف التفرعي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الذي تصنف فيه الكائنات الحية تبعاً للخصائص المشتركة بينها 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73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26CEBC7877140BA798EF8A2C16532" ma:contentTypeVersion="15" ma:contentTypeDescription="Create a new document." ma:contentTypeScope="" ma:versionID="ddb1b1036bf47ba8cc0442d84bc39f72">
  <xsd:schema xmlns:xsd="http://www.w3.org/2001/XMLSchema" xmlns:xs="http://www.w3.org/2001/XMLSchema" xmlns:p="http://schemas.microsoft.com/office/2006/metadata/properties" xmlns:ns2="ee46366a-538c-4587-b528-b785be5b5339" xmlns:ns3="4207c0f8-496a-41fc-bb8b-042d82b9f023" targetNamespace="http://schemas.microsoft.com/office/2006/metadata/properties" ma:root="true" ma:fieldsID="cab141d92cb4c7bbd4347b675850fb2f" ns2:_="" ns3:_="">
    <xsd:import namespace="ee46366a-538c-4587-b528-b785be5b5339"/>
    <xsd:import namespace="4207c0f8-496a-41fc-bb8b-042d82b9f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6366a-538c-4587-b528-b785be5b5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7c0f8-496a-41fc-bb8b-042d82b9f0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5830542-3333-4b34-b346-29a18533da34}" ma:internalName="TaxCatchAll" ma:showField="CatchAllData" ma:web="4207c0f8-496a-41fc-bb8b-042d82b9f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46366a-538c-4587-b528-b785be5b5339">
      <Terms xmlns="http://schemas.microsoft.com/office/infopath/2007/PartnerControls"/>
    </lcf76f155ced4ddcb4097134ff3c332f>
    <TaxCatchAll xmlns="4207c0f8-496a-41fc-bb8b-042d82b9f023" xsi:nil="true"/>
  </documentManagement>
</p:properties>
</file>

<file path=customXml/itemProps1.xml><?xml version="1.0" encoding="utf-8"?>
<ds:datastoreItem xmlns:ds="http://schemas.openxmlformats.org/officeDocument/2006/customXml" ds:itemID="{A2145D3F-AD73-407F-A1F3-57734EE13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B84BBB-5EE3-4FF2-AFEC-5245EC6DD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6366a-538c-4587-b528-b785be5b5339"/>
    <ds:schemaRef ds:uri="4207c0f8-496a-41fc-bb8b-042d82b9f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99CC9B-0AB8-4E3B-8787-EF2CA5F92CF7}">
  <ds:schemaRefs>
    <ds:schemaRef ds:uri="http://purl.org/dc/elements/1.1/"/>
    <ds:schemaRef ds:uri="http://purl.org/dc/dcmitype/"/>
    <ds:schemaRef ds:uri="http://schemas.openxmlformats.org/package/2006/metadata/core-properties"/>
    <ds:schemaRef ds:uri="4207c0f8-496a-41fc-bb8b-042d82b9f023"/>
    <ds:schemaRef ds:uri="http://www.w3.org/XML/1998/namespace"/>
    <ds:schemaRef ds:uri="http://schemas.microsoft.com/office/2006/documentManagement/types"/>
    <ds:schemaRef ds:uri="ee46366a-538c-4587-b528-b785be5b5339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1793</Words>
  <Application>Microsoft Office PowerPoint</Application>
  <PresentationFormat>Widescreen</PresentationFormat>
  <Paragraphs>615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DEEL</cp:lastModifiedBy>
  <cp:revision>275</cp:revision>
  <dcterms:created xsi:type="dcterms:W3CDTF">2019-06-13T08:00:41Z</dcterms:created>
  <dcterms:modified xsi:type="dcterms:W3CDTF">2025-08-27T10:52:19Z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0x0101006D926CEBC7877140BA798EF8A2C16532</vt:lpwstr>
  </property>
</Properties>
</file>