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8" r:id="rId6"/>
    <p:sldId id="274" r:id="rId7"/>
    <p:sldId id="266" r:id="rId8"/>
    <p:sldId id="282" r:id="rId9"/>
    <p:sldId id="321" r:id="rId10"/>
    <p:sldId id="275" r:id="rId11"/>
    <p:sldId id="283" r:id="rId12"/>
    <p:sldId id="284" r:id="rId13"/>
    <p:sldId id="320" r:id="rId14"/>
    <p:sldId id="285" r:id="rId15"/>
    <p:sldId id="319" r:id="rId16"/>
    <p:sldId id="322" r:id="rId17"/>
    <p:sldId id="323" r:id="rId18"/>
    <p:sldId id="325" r:id="rId19"/>
    <p:sldId id="326" r:id="rId20"/>
    <p:sldId id="328" r:id="rId21"/>
    <p:sldId id="329" r:id="rId22"/>
    <p:sldId id="330" r:id="rId23"/>
    <p:sldId id="331" r:id="rId24"/>
    <p:sldId id="336" r:id="rId25"/>
    <p:sldId id="332" r:id="rId26"/>
    <p:sldId id="333" r:id="rId27"/>
    <p:sldId id="334" r:id="rId28"/>
    <p:sldId id="338" r:id="rId29"/>
    <p:sldId id="335" r:id="rId30"/>
    <p:sldId id="345" r:id="rId31"/>
    <p:sldId id="346" r:id="rId32"/>
    <p:sldId id="400" r:id="rId33"/>
    <p:sldId id="347" r:id="rId34"/>
    <p:sldId id="348" r:id="rId35"/>
    <p:sldId id="344" r:id="rId36"/>
    <p:sldId id="349" r:id="rId37"/>
    <p:sldId id="350" r:id="rId38"/>
    <p:sldId id="351" r:id="rId39"/>
    <p:sldId id="352" r:id="rId40"/>
    <p:sldId id="354" r:id="rId41"/>
    <p:sldId id="340" r:id="rId42"/>
    <p:sldId id="339" r:id="rId43"/>
    <p:sldId id="343" r:id="rId44"/>
    <p:sldId id="341" r:id="rId45"/>
    <p:sldId id="342" r:id="rId46"/>
    <p:sldId id="355" r:id="rId47"/>
    <p:sldId id="356" r:id="rId48"/>
    <p:sldId id="358" r:id="rId49"/>
    <p:sldId id="359" r:id="rId50"/>
    <p:sldId id="360" r:id="rId51"/>
    <p:sldId id="361" r:id="rId52"/>
    <p:sldId id="362" r:id="rId53"/>
    <p:sldId id="363" r:id="rId54"/>
    <p:sldId id="374" r:id="rId55"/>
    <p:sldId id="365" r:id="rId56"/>
    <p:sldId id="366" r:id="rId57"/>
    <p:sldId id="375" r:id="rId58"/>
    <p:sldId id="376" r:id="rId59"/>
    <p:sldId id="377" r:id="rId60"/>
    <p:sldId id="368" r:id="rId61"/>
    <p:sldId id="371" r:id="rId62"/>
    <p:sldId id="372" r:id="rId63"/>
    <p:sldId id="373" r:id="rId64"/>
    <p:sldId id="378" r:id="rId65"/>
    <p:sldId id="379" r:id="rId66"/>
    <p:sldId id="380" r:id="rId67"/>
    <p:sldId id="381" r:id="rId68"/>
    <p:sldId id="382" r:id="rId69"/>
    <p:sldId id="394" r:id="rId70"/>
    <p:sldId id="384" r:id="rId71"/>
    <p:sldId id="395" r:id="rId72"/>
    <p:sldId id="393" r:id="rId73"/>
    <p:sldId id="396" r:id="rId74"/>
    <p:sldId id="397" r:id="rId75"/>
    <p:sldId id="398" r:id="rId76"/>
    <p:sldId id="399" r:id="rId77"/>
    <p:sldId id="389" r:id="rId78"/>
    <p:sldId id="390" r:id="rId79"/>
    <p:sldId id="391" r:id="rId80"/>
    <p:sldId id="392"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57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34575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10029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4809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6F202-E086-43E8-BC5F-C161767B9809}"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30405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6F202-E086-43E8-BC5F-C161767B9809}"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49011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6F202-E086-43E8-BC5F-C161767B9809}"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62292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6F202-E086-43E8-BC5F-C161767B9809}"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58113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F202-E086-43E8-BC5F-C161767B9809}"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11422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080714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215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6F202-E086-43E8-BC5F-C161767B9809}" type="datetimeFigureOut">
              <a:rPr lang="en-US" smtClean="0"/>
              <a:t>8/27/2025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8DE67-49EB-4AE0-88C0-2B97B80F6F80}" type="slidenum">
              <a:rPr lang="en-US" smtClean="0"/>
              <a:t>‹#›</a:t>
            </a:fld>
            <a:endParaRPr lang="en-US"/>
          </a:p>
        </p:txBody>
      </p:sp>
    </p:spTree>
    <p:extLst>
      <p:ext uri="{BB962C8B-B14F-4D97-AF65-F5344CB8AC3E}">
        <p14:creationId xmlns:p14="http://schemas.microsoft.com/office/powerpoint/2010/main" val="211497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www.youtube.com/watch?v=b15Hy3jCPD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8.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p:blipFill>
        <p:spPr bwMode="auto">
          <a:xfrm>
            <a:off x="0" y="0"/>
            <a:ext cx="2082800" cy="18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22534" y="3158609"/>
            <a:ext cx="7746932" cy="2893100"/>
          </a:xfrm>
          <a:prstGeom prst="rect">
            <a:avLst/>
          </a:prstGeom>
          <a:noFill/>
        </p:spPr>
        <p:txBody>
          <a:bodyPr wrap="square" rtlCol="1">
            <a:spAutoFit/>
          </a:bodyPr>
          <a:lstStyle/>
          <a:p>
            <a:pPr algn="ctr" rtl="1">
              <a:lnSpc>
                <a:spcPct val="150000"/>
              </a:lnSpc>
            </a:pPr>
            <a:r>
              <a:rPr lang="ar-JO" sz="3600" dirty="0">
                <a:latin typeface="Calibri" panose="020F0502020204030204" pitchFamily="34" charset="0"/>
                <a:ea typeface="Calibri" panose="020F0502020204030204" pitchFamily="34" charset="0"/>
                <a:cs typeface="Calibri" panose="020F0502020204030204" pitchFamily="34" charset="0"/>
              </a:rPr>
              <a:t>الصف </a:t>
            </a:r>
            <a:r>
              <a:rPr lang="ar-JO" sz="2400" dirty="0">
                <a:latin typeface="Calibri" panose="020F0502020204030204" pitchFamily="34" charset="0"/>
                <a:ea typeface="Calibri" panose="020F0502020204030204" pitchFamily="34" charset="0"/>
                <a:cs typeface="Calibri" panose="020F0502020204030204" pitchFamily="34" charset="0"/>
              </a:rPr>
              <a:t>العاشر               </a:t>
            </a:r>
            <a:r>
              <a:rPr lang="ar-JO" sz="3600" dirty="0">
                <a:latin typeface="Calibri" panose="020F0502020204030204" pitchFamily="34" charset="0"/>
                <a:ea typeface="Calibri" panose="020F0502020204030204" pitchFamily="34" charset="0"/>
                <a:cs typeface="Calibri" panose="020F0502020204030204" pitchFamily="34" charset="0"/>
              </a:rPr>
              <a:t>المبحث </a:t>
            </a:r>
            <a:r>
              <a:rPr lang="ar-JO" sz="2400" dirty="0">
                <a:latin typeface="Calibri" panose="020F0502020204030204" pitchFamily="34" charset="0"/>
                <a:ea typeface="Calibri" panose="020F0502020204030204" pitchFamily="34" charset="0"/>
                <a:cs typeface="Calibri" panose="020F0502020204030204" pitchFamily="34" charset="0"/>
              </a:rPr>
              <a:t>الأحياء</a:t>
            </a:r>
            <a:r>
              <a:rPr lang="ar-JO" sz="3600" dirty="0">
                <a:latin typeface="Calibri" panose="020F0502020204030204" pitchFamily="34" charset="0"/>
                <a:ea typeface="Calibri" panose="020F0502020204030204" pitchFamily="34" charset="0"/>
                <a:cs typeface="Calibri" panose="020F0502020204030204" pitchFamily="34" charset="0"/>
              </a:rPr>
              <a:t> </a:t>
            </a:r>
            <a:endParaRPr lang="ar-JO" sz="2400" dirty="0">
              <a:latin typeface="Calibri" panose="020F0502020204030204" pitchFamily="34" charset="0"/>
              <a:ea typeface="Calibri" panose="020F0502020204030204" pitchFamily="34" charset="0"/>
              <a:cs typeface="Calibri" panose="020F0502020204030204" pitchFamily="34" charset="0"/>
            </a:endParaRPr>
          </a:p>
          <a:p>
            <a:pPr algn="ctr" rtl="1">
              <a:lnSpc>
                <a:spcPct val="150000"/>
              </a:lnSpc>
            </a:pPr>
            <a:r>
              <a:rPr lang="ar-SA" sz="3600" dirty="0">
                <a:latin typeface="Calibri" panose="020F0502020204030204" pitchFamily="34" charset="0"/>
                <a:ea typeface="Calibri" panose="020F0502020204030204" pitchFamily="34" charset="0"/>
                <a:cs typeface="Calibri" panose="020F0502020204030204" pitchFamily="34" charset="0"/>
              </a:rPr>
              <a:t>الوحدة</a:t>
            </a:r>
            <a:r>
              <a:rPr lang="ar-JO" sz="3600" dirty="0">
                <a:latin typeface="Calibri" panose="020F0502020204030204" pitchFamily="34" charset="0"/>
                <a:ea typeface="Calibri" panose="020F0502020204030204" pitchFamily="34" charset="0"/>
                <a:cs typeface="Calibri" panose="020F0502020204030204" pitchFamily="34" charset="0"/>
              </a:rPr>
              <a:t> </a:t>
            </a:r>
            <a:r>
              <a:rPr lang="ar-JO" sz="2400" dirty="0">
                <a:latin typeface="Calibri" panose="020F0502020204030204" pitchFamily="34" charset="0"/>
                <a:ea typeface="Calibri" panose="020F0502020204030204" pitchFamily="34" charset="0"/>
                <a:cs typeface="Calibri" panose="020F0502020204030204" pitchFamily="34" charset="0"/>
              </a:rPr>
              <a:t>الثالثة                       </a:t>
            </a:r>
            <a:r>
              <a:rPr lang="ar-SA" sz="3600" dirty="0">
                <a:latin typeface="Calibri" panose="020F0502020204030204" pitchFamily="34" charset="0"/>
                <a:ea typeface="Calibri" panose="020F0502020204030204" pitchFamily="34" charset="0"/>
                <a:cs typeface="Calibri" panose="020F0502020204030204" pitchFamily="34" charset="0"/>
              </a:rPr>
              <a:t>الدرس</a:t>
            </a:r>
            <a:r>
              <a:rPr lang="ar-JO" sz="3600" dirty="0">
                <a:latin typeface="Calibri" panose="020F0502020204030204" pitchFamily="34" charset="0"/>
                <a:ea typeface="Calibri" panose="020F0502020204030204" pitchFamily="34" charset="0"/>
                <a:cs typeface="Calibri" panose="020F0502020204030204" pitchFamily="34" charset="0"/>
              </a:rPr>
              <a:t> </a:t>
            </a:r>
            <a:r>
              <a:rPr lang="ar-JO" sz="2400" dirty="0">
                <a:latin typeface="Calibri" panose="020F0502020204030204" pitchFamily="34" charset="0"/>
                <a:ea typeface="Calibri" panose="020F0502020204030204" pitchFamily="34" charset="0"/>
                <a:cs typeface="Calibri" panose="020F0502020204030204" pitchFamily="34" charset="0"/>
              </a:rPr>
              <a:t>البكتيريا والأثريّات</a:t>
            </a:r>
            <a:endParaRPr lang="ar-JO" sz="3600" dirty="0">
              <a:latin typeface="Calibri" panose="020F0502020204030204" pitchFamily="34" charset="0"/>
              <a:ea typeface="Calibri" panose="020F0502020204030204" pitchFamily="34" charset="0"/>
              <a:cs typeface="Calibri" panose="020F0502020204030204" pitchFamily="34" charset="0"/>
            </a:endParaRPr>
          </a:p>
          <a:p>
            <a:pPr algn="ctr" rtl="1"/>
            <a:endParaRPr lang="ar-JO" sz="1400" dirty="0">
              <a:latin typeface="Calibri" panose="020F0502020204030204" pitchFamily="34" charset="0"/>
              <a:ea typeface="Calibri" panose="020F0502020204030204" pitchFamily="34" charset="0"/>
              <a:cs typeface="Calibri" panose="020F0502020204030204" pitchFamily="34" charset="0"/>
            </a:endParaRPr>
          </a:p>
          <a:p>
            <a:pPr algn="ctr" rtl="1"/>
            <a:endParaRPr lang="ar-JO" sz="2000" dirty="0">
              <a:latin typeface="Calibri" panose="020F0502020204030204" pitchFamily="34" charset="0"/>
              <a:ea typeface="Calibri" panose="020F0502020204030204" pitchFamily="34" charset="0"/>
              <a:cs typeface="Calibri" panose="020F0502020204030204" pitchFamily="34" charset="0"/>
            </a:endParaRPr>
          </a:p>
          <a:p>
            <a:pPr algn="ctr" rtl="1"/>
            <a:r>
              <a:rPr lang="ar-JO" sz="2000" dirty="0">
                <a:latin typeface="Calibri" panose="020F0502020204030204" pitchFamily="34" charset="0"/>
                <a:ea typeface="Calibri" panose="020F0502020204030204" pitchFamily="34" charset="0"/>
                <a:cs typeface="Calibri" panose="020F0502020204030204" pitchFamily="34" charset="0"/>
              </a:rPr>
              <a:t>الفصل الدراسي الأول</a:t>
            </a:r>
          </a:p>
          <a:p>
            <a:pPr algn="ctr" rtl="1"/>
            <a:r>
              <a:rPr lang="ar-JO" sz="2000" dirty="0" smtClean="0">
                <a:latin typeface="Calibri" panose="020F0502020204030204" pitchFamily="34" charset="0"/>
                <a:ea typeface="Calibri" panose="020F0502020204030204" pitchFamily="34" charset="0"/>
                <a:cs typeface="Calibri" panose="020F0502020204030204" pitchFamily="34" charset="0"/>
              </a:rPr>
              <a:t>2025 </a:t>
            </a:r>
            <a:r>
              <a:rPr lang="ar-JO" sz="2000" dirty="0">
                <a:latin typeface="Calibri" panose="020F0502020204030204" pitchFamily="34" charset="0"/>
                <a:ea typeface="Calibri" panose="020F0502020204030204" pitchFamily="34" charset="0"/>
                <a:cs typeface="Calibri" panose="020F0502020204030204" pitchFamily="34" charset="0"/>
              </a:rPr>
              <a:t>/ </a:t>
            </a:r>
            <a:r>
              <a:rPr lang="ar-JO" sz="2000" dirty="0" smtClean="0">
                <a:latin typeface="Calibri" panose="020F0502020204030204" pitchFamily="34" charset="0"/>
                <a:ea typeface="Calibri" panose="020F0502020204030204" pitchFamily="34" charset="0"/>
                <a:cs typeface="Calibri" panose="020F0502020204030204" pitchFamily="34" charset="0"/>
              </a:rPr>
              <a:t>2026</a:t>
            </a:r>
            <a:r>
              <a:rPr lang="ar-SA" sz="2000" dirty="0" smtClean="0">
                <a:latin typeface="Calibri" panose="020F0502020204030204" pitchFamily="34" charset="0"/>
                <a:ea typeface="Calibri" panose="020F0502020204030204" pitchFamily="34" charset="0"/>
                <a:cs typeface="Calibri" panose="020F0502020204030204" pitchFamily="34" charset="0"/>
              </a:rPr>
              <a:t>  </a:t>
            </a:r>
            <a:endParaRPr lang="ar-JO"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C85624B-6541-0F18-7F5A-20DC63CE659B}"/>
              </a:ext>
            </a:extLst>
          </p:cNvPr>
          <p:cNvPicPr>
            <a:picLocks noChangeAspect="1"/>
          </p:cNvPicPr>
          <p:nvPr/>
        </p:nvPicPr>
        <p:blipFill>
          <a:blip r:embed="rId3"/>
          <a:stretch>
            <a:fillRect/>
          </a:stretch>
        </p:blipFill>
        <p:spPr>
          <a:xfrm>
            <a:off x="3153747" y="1567543"/>
            <a:ext cx="6008913" cy="1175657"/>
          </a:xfrm>
          <a:prstGeom prst="rect">
            <a:avLst/>
          </a:prstGeom>
        </p:spPr>
      </p:pic>
    </p:spTree>
    <p:extLst>
      <p:ext uri="{BB962C8B-B14F-4D97-AF65-F5344CB8AC3E}">
        <p14:creationId xmlns:p14="http://schemas.microsoft.com/office/powerpoint/2010/main" val="4271810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grpSp>
        <p:nvGrpSpPr>
          <p:cNvPr id="23" name="Group 22">
            <a:extLst>
              <a:ext uri="{FF2B5EF4-FFF2-40B4-BE49-F238E27FC236}">
                <a16:creationId xmlns:a16="http://schemas.microsoft.com/office/drawing/2014/main" id="{21C7DABB-F059-4EBD-BF56-43177EEC6FFF}"/>
              </a:ext>
            </a:extLst>
          </p:cNvPr>
          <p:cNvGrpSpPr/>
          <p:nvPr/>
        </p:nvGrpSpPr>
        <p:grpSpPr>
          <a:xfrm>
            <a:off x="3302332" y="963028"/>
            <a:ext cx="3075511" cy="5699821"/>
            <a:chOff x="6287512" y="2493050"/>
            <a:chExt cx="2055138" cy="4382095"/>
          </a:xfrm>
        </p:grpSpPr>
        <p:sp>
          <p:nvSpPr>
            <p:cNvPr id="24" name="Shape 2">
              <a:extLst>
                <a:ext uri="{FF2B5EF4-FFF2-40B4-BE49-F238E27FC236}">
                  <a16:creationId xmlns:a16="http://schemas.microsoft.com/office/drawing/2014/main" id="{63CF9236-A707-4011-A804-28120226E7D7}"/>
                </a:ext>
              </a:extLst>
            </p:cNvPr>
            <p:cNvSpPr/>
            <p:nvPr/>
          </p:nvSpPr>
          <p:spPr>
            <a:xfrm>
              <a:off x="7292935" y="2493050"/>
              <a:ext cx="44410" cy="4382095"/>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5" name="Shape 3">
              <a:extLst>
                <a:ext uri="{FF2B5EF4-FFF2-40B4-BE49-F238E27FC236}">
                  <a16:creationId xmlns:a16="http://schemas.microsoft.com/office/drawing/2014/main" id="{58206CE5-8826-4145-B147-51A929EEF32A}"/>
                </a:ext>
              </a:extLst>
            </p:cNvPr>
            <p:cNvSpPr/>
            <p:nvPr/>
          </p:nvSpPr>
          <p:spPr>
            <a:xfrm>
              <a:off x="7565053" y="2894350"/>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7" name="Shape 4">
              <a:extLst>
                <a:ext uri="{FF2B5EF4-FFF2-40B4-BE49-F238E27FC236}">
                  <a16:creationId xmlns:a16="http://schemas.microsoft.com/office/drawing/2014/main" id="{445B751B-E39A-4115-B4F0-946F73D9525F}"/>
                </a:ext>
              </a:extLst>
            </p:cNvPr>
            <p:cNvSpPr/>
            <p:nvPr/>
          </p:nvSpPr>
          <p:spPr>
            <a:xfrm>
              <a:off x="7076816" y="2655884"/>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8" name="Text 5">
              <a:extLst>
                <a:ext uri="{FF2B5EF4-FFF2-40B4-BE49-F238E27FC236}">
                  <a16:creationId xmlns:a16="http://schemas.microsoft.com/office/drawing/2014/main" id="{B0FBC0B2-097D-4221-996C-F1575179D590}"/>
                </a:ext>
              </a:extLst>
            </p:cNvPr>
            <p:cNvSpPr/>
            <p:nvPr/>
          </p:nvSpPr>
          <p:spPr>
            <a:xfrm>
              <a:off x="7223105" y="2708315"/>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1</a:t>
              </a:r>
              <a:endParaRPr kumimoji="0" lang="en-US" sz="2624" b="0" i="0" u="none" strike="noStrike" kern="0" cap="none" spc="0" normalizeH="0" baseline="0" noProof="0" dirty="0">
                <a:ln>
                  <a:noFill/>
                </a:ln>
                <a:solidFill>
                  <a:sysClr val="windowText" lastClr="000000"/>
                </a:solidFill>
                <a:effectLst/>
                <a:uLnTx/>
                <a:uFillTx/>
              </a:endParaRPr>
            </a:p>
          </p:txBody>
        </p:sp>
        <p:sp>
          <p:nvSpPr>
            <p:cNvPr id="29" name="Shape 8">
              <a:extLst>
                <a:ext uri="{FF2B5EF4-FFF2-40B4-BE49-F238E27FC236}">
                  <a16:creationId xmlns:a16="http://schemas.microsoft.com/office/drawing/2014/main" id="{54915D9F-CD1D-4B38-B315-0158CD9BD033}"/>
                </a:ext>
              </a:extLst>
            </p:cNvPr>
            <p:cNvSpPr/>
            <p:nvPr/>
          </p:nvSpPr>
          <p:spPr>
            <a:xfrm>
              <a:off x="6287512" y="400520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0" name="Shape 9">
              <a:extLst>
                <a:ext uri="{FF2B5EF4-FFF2-40B4-BE49-F238E27FC236}">
                  <a16:creationId xmlns:a16="http://schemas.microsoft.com/office/drawing/2014/main" id="{B32B7B99-6652-4F0C-842C-81514A82EB82}"/>
                </a:ext>
              </a:extLst>
            </p:cNvPr>
            <p:cNvSpPr/>
            <p:nvPr/>
          </p:nvSpPr>
          <p:spPr>
            <a:xfrm>
              <a:off x="7065109" y="377749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1" name="Text 10">
              <a:extLst>
                <a:ext uri="{FF2B5EF4-FFF2-40B4-BE49-F238E27FC236}">
                  <a16:creationId xmlns:a16="http://schemas.microsoft.com/office/drawing/2014/main" id="{879DD978-91C1-41ED-9B20-6F55688A6527}"/>
                </a:ext>
              </a:extLst>
            </p:cNvPr>
            <p:cNvSpPr/>
            <p:nvPr/>
          </p:nvSpPr>
          <p:spPr>
            <a:xfrm>
              <a:off x="7223105" y="381916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2</a:t>
              </a:r>
              <a:endParaRPr kumimoji="0" lang="en-US" sz="2624" b="0" i="0" u="none" strike="noStrike" kern="0" cap="none" spc="0" normalizeH="0" baseline="0" noProof="0" dirty="0">
                <a:ln>
                  <a:noFill/>
                </a:ln>
                <a:solidFill>
                  <a:sysClr val="windowText" lastClr="000000"/>
                </a:solidFill>
                <a:effectLst/>
                <a:uLnTx/>
                <a:uFillTx/>
              </a:endParaRPr>
            </a:p>
          </p:txBody>
        </p:sp>
        <p:sp>
          <p:nvSpPr>
            <p:cNvPr id="32" name="Shape 13">
              <a:extLst>
                <a:ext uri="{FF2B5EF4-FFF2-40B4-BE49-F238E27FC236}">
                  <a16:creationId xmlns:a16="http://schemas.microsoft.com/office/drawing/2014/main" id="{30FBAC1E-ABE4-480B-B93E-4E7C7F38D38A}"/>
                </a:ext>
              </a:extLst>
            </p:cNvPr>
            <p:cNvSpPr/>
            <p:nvPr/>
          </p:nvSpPr>
          <p:spPr>
            <a:xfrm>
              <a:off x="7565053" y="519642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5" name="Shape 14">
              <a:extLst>
                <a:ext uri="{FF2B5EF4-FFF2-40B4-BE49-F238E27FC236}">
                  <a16:creationId xmlns:a16="http://schemas.microsoft.com/office/drawing/2014/main" id="{3C7393BF-72FC-4155-9525-148EF69BD895}"/>
                </a:ext>
              </a:extLst>
            </p:cNvPr>
            <p:cNvSpPr/>
            <p:nvPr/>
          </p:nvSpPr>
          <p:spPr>
            <a:xfrm>
              <a:off x="7065109" y="496871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7" name="Text 15">
              <a:extLst>
                <a:ext uri="{FF2B5EF4-FFF2-40B4-BE49-F238E27FC236}">
                  <a16:creationId xmlns:a16="http://schemas.microsoft.com/office/drawing/2014/main" id="{52739B95-3B92-476D-B70B-B91BCC5E1A42}"/>
                </a:ext>
              </a:extLst>
            </p:cNvPr>
            <p:cNvSpPr/>
            <p:nvPr/>
          </p:nvSpPr>
          <p:spPr>
            <a:xfrm>
              <a:off x="7223105" y="501038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3</a:t>
              </a:r>
              <a:endParaRPr kumimoji="0" lang="en-US" sz="2624" b="0" i="0" u="none" strike="noStrike" kern="0" cap="none" spc="0" normalizeH="0" baseline="0" noProof="0" dirty="0">
                <a:ln>
                  <a:noFill/>
                </a:ln>
                <a:solidFill>
                  <a:sysClr val="windowText" lastClr="000000"/>
                </a:solidFill>
                <a:effectLst/>
                <a:uLnTx/>
                <a:uFillTx/>
              </a:endParaRPr>
            </a:p>
          </p:txBody>
        </p:sp>
        <p:sp>
          <p:nvSpPr>
            <p:cNvPr id="38" name="Shape 4">
              <a:extLst>
                <a:ext uri="{FF2B5EF4-FFF2-40B4-BE49-F238E27FC236}">
                  <a16:creationId xmlns:a16="http://schemas.microsoft.com/office/drawing/2014/main" id="{FFE8990D-F148-4CB4-91D0-3FB3982898E0}"/>
                </a:ext>
              </a:extLst>
            </p:cNvPr>
            <p:cNvSpPr/>
            <p:nvPr/>
          </p:nvSpPr>
          <p:spPr>
            <a:xfrm>
              <a:off x="7065108" y="6224863"/>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2400" b="1" i="0" u="none" strike="noStrike" kern="0" cap="none" spc="0" normalizeH="0" baseline="0" noProof="0" dirty="0">
                  <a:ln>
                    <a:noFill/>
                  </a:ln>
                  <a:solidFill>
                    <a:sysClr val="windowText" lastClr="000000"/>
                  </a:solidFill>
                  <a:effectLst/>
                  <a:uLnTx/>
                  <a:uFillTx/>
                </a:rPr>
                <a:t>4</a:t>
              </a:r>
              <a:endParaRPr kumimoji="0" lang="en-GB" sz="1800" b="1" i="0" u="none" strike="noStrike" kern="0" cap="none" spc="0" normalizeH="0" baseline="0" noProof="0" dirty="0">
                <a:ln>
                  <a:noFill/>
                </a:ln>
                <a:solidFill>
                  <a:sysClr val="windowText" lastClr="000000"/>
                </a:solidFill>
                <a:effectLst/>
                <a:uLnTx/>
                <a:uFillTx/>
              </a:endParaRPr>
            </a:p>
          </p:txBody>
        </p:sp>
        <p:sp>
          <p:nvSpPr>
            <p:cNvPr id="39" name="Shape 8">
              <a:extLst>
                <a:ext uri="{FF2B5EF4-FFF2-40B4-BE49-F238E27FC236}">
                  <a16:creationId xmlns:a16="http://schemas.microsoft.com/office/drawing/2014/main" id="{44E77003-58D6-4F9F-A7B7-F4D62E39F43F}"/>
                </a:ext>
              </a:extLst>
            </p:cNvPr>
            <p:cNvSpPr/>
            <p:nvPr/>
          </p:nvSpPr>
          <p:spPr>
            <a:xfrm>
              <a:off x="6304181" y="6452629"/>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526374" y="824675"/>
            <a:ext cx="5086050" cy="523220"/>
          </a:xfrm>
          <a:prstGeom prst="rect">
            <a:avLst/>
          </a:prstGeom>
          <a:noFill/>
        </p:spPr>
        <p:txBody>
          <a:bodyPr wrap="square" rtlCol="0">
            <a:spAutoFit/>
          </a:bodyPr>
          <a:lstStyle/>
          <a:p>
            <a:pPr algn="r" rtl="1"/>
            <a:r>
              <a:rPr lang="ar-SA" sz="2800" b="1" dirty="0"/>
              <a:t>التمايز: </a:t>
            </a:r>
          </a:p>
        </p:txBody>
      </p:sp>
      <p:sp>
        <p:nvSpPr>
          <p:cNvPr id="55" name="Content Placeholder 2">
            <a:extLst>
              <a:ext uri="{FF2B5EF4-FFF2-40B4-BE49-F238E27FC236}">
                <a16:creationId xmlns:a16="http://schemas.microsoft.com/office/drawing/2014/main" id="{887799F1-4FEC-48A6-AB5C-AB669E036551}"/>
              </a:ext>
            </a:extLst>
          </p:cNvPr>
          <p:cNvSpPr txBox="1">
            <a:spLocks/>
          </p:cNvSpPr>
          <p:nvPr/>
        </p:nvSpPr>
        <p:spPr>
          <a:xfrm>
            <a:off x="814764" y="6164975"/>
            <a:ext cx="2390120" cy="5846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عدّد أشكال البكتيريا.</a:t>
            </a:r>
          </a:p>
        </p:txBody>
      </p:sp>
      <p:sp>
        <p:nvSpPr>
          <p:cNvPr id="56" name="Content Placeholder 2">
            <a:extLst>
              <a:ext uri="{FF2B5EF4-FFF2-40B4-BE49-F238E27FC236}">
                <a16:creationId xmlns:a16="http://schemas.microsoft.com/office/drawing/2014/main" id="{11B82A62-2072-4EA0-A4E6-BC97C63246EF}"/>
              </a:ext>
            </a:extLst>
          </p:cNvPr>
          <p:cNvSpPr txBox="1">
            <a:spLocks/>
          </p:cNvSpPr>
          <p:nvPr/>
        </p:nvSpPr>
        <p:spPr>
          <a:xfrm>
            <a:off x="5763805" y="4150977"/>
            <a:ext cx="3354077" cy="1050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ما وسيلة الحركة في البكتيريا والأثريّات؟</a:t>
            </a:r>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6437966" y="1378154"/>
            <a:ext cx="2914459" cy="12395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تكون المادة الوراثيّة في البكتيريا والأثريّات على شكل ...</a:t>
            </a:r>
          </a:p>
        </p:txBody>
      </p:sp>
      <p:grpSp>
        <p:nvGrpSpPr>
          <p:cNvPr id="7" name="Group 6">
            <a:extLst>
              <a:ext uri="{FF2B5EF4-FFF2-40B4-BE49-F238E27FC236}">
                <a16:creationId xmlns:a16="http://schemas.microsoft.com/office/drawing/2014/main" id="{C912C041-7383-4B3E-8DED-A30C32F7D9CB}"/>
              </a:ext>
            </a:extLst>
          </p:cNvPr>
          <p:cNvGrpSpPr/>
          <p:nvPr/>
        </p:nvGrpSpPr>
        <p:grpSpPr>
          <a:xfrm>
            <a:off x="144997" y="2860142"/>
            <a:ext cx="3492095" cy="2745588"/>
            <a:chOff x="252050" y="118982"/>
            <a:chExt cx="8676797" cy="6819770"/>
          </a:xfrm>
        </p:grpSpPr>
        <p:grpSp>
          <p:nvGrpSpPr>
            <p:cNvPr id="5" name="Group 4">
              <a:extLst>
                <a:ext uri="{FF2B5EF4-FFF2-40B4-BE49-F238E27FC236}">
                  <a16:creationId xmlns:a16="http://schemas.microsoft.com/office/drawing/2014/main" id="{CAC211F3-2B1D-422D-A0F5-DE0F603A3B19}"/>
                </a:ext>
              </a:extLst>
            </p:cNvPr>
            <p:cNvGrpSpPr/>
            <p:nvPr/>
          </p:nvGrpSpPr>
          <p:grpSpPr>
            <a:xfrm>
              <a:off x="252050" y="118982"/>
              <a:ext cx="8676797" cy="6819770"/>
              <a:chOff x="252050" y="118982"/>
              <a:chExt cx="8676797" cy="6819770"/>
            </a:xfrm>
          </p:grpSpPr>
          <p:pic>
            <p:nvPicPr>
              <p:cNvPr id="60" name="Picture 59">
                <a:extLst>
                  <a:ext uri="{FF2B5EF4-FFF2-40B4-BE49-F238E27FC236}">
                    <a16:creationId xmlns:a16="http://schemas.microsoft.com/office/drawing/2014/main" id="{F14D41F4-AA73-43C7-8028-888E74AF8FC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52050" y="118982"/>
                <a:ext cx="8676797" cy="6819770"/>
              </a:xfrm>
              <a:prstGeom prst="rect">
                <a:avLst/>
              </a:prstGeom>
            </p:spPr>
          </p:pic>
          <p:sp>
            <p:nvSpPr>
              <p:cNvPr id="4" name="Rectangle 3">
                <a:extLst>
                  <a:ext uri="{FF2B5EF4-FFF2-40B4-BE49-F238E27FC236}">
                    <a16:creationId xmlns:a16="http://schemas.microsoft.com/office/drawing/2014/main" id="{C8C7DC57-077B-45F7-92A4-3B5FC2F3B0FF}"/>
                  </a:ext>
                </a:extLst>
              </p:cNvPr>
              <p:cNvSpPr/>
              <p:nvPr/>
            </p:nvSpPr>
            <p:spPr>
              <a:xfrm>
                <a:off x="3273184" y="794416"/>
                <a:ext cx="840763" cy="7390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1" name="Rectangle 60">
                <a:extLst>
                  <a:ext uri="{FF2B5EF4-FFF2-40B4-BE49-F238E27FC236}">
                    <a16:creationId xmlns:a16="http://schemas.microsoft.com/office/drawing/2014/main" id="{8997FAA6-31CB-4FAD-8EBF-612CE63D8435}"/>
                  </a:ext>
                </a:extLst>
              </p:cNvPr>
              <p:cNvSpPr/>
              <p:nvPr/>
            </p:nvSpPr>
            <p:spPr>
              <a:xfrm>
                <a:off x="4093029" y="1294169"/>
                <a:ext cx="1227196" cy="60778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2" name="Rectangle 61">
                <a:extLst>
                  <a:ext uri="{FF2B5EF4-FFF2-40B4-BE49-F238E27FC236}">
                    <a16:creationId xmlns:a16="http://schemas.microsoft.com/office/drawing/2014/main" id="{15B45A5F-2768-42AE-A976-05F5526C0D0A}"/>
                  </a:ext>
                </a:extLst>
              </p:cNvPr>
              <p:cNvSpPr/>
              <p:nvPr/>
            </p:nvSpPr>
            <p:spPr>
              <a:xfrm>
                <a:off x="5258302" y="1775941"/>
                <a:ext cx="1433593" cy="8720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3" name="Rectangle 62">
                <a:extLst>
                  <a:ext uri="{FF2B5EF4-FFF2-40B4-BE49-F238E27FC236}">
                    <a16:creationId xmlns:a16="http://schemas.microsoft.com/office/drawing/2014/main" id="{E85FA97F-C06C-44E3-A215-891D46B582A0}"/>
                  </a:ext>
                </a:extLst>
              </p:cNvPr>
              <p:cNvSpPr/>
              <p:nvPr/>
            </p:nvSpPr>
            <p:spPr>
              <a:xfrm>
                <a:off x="6291976" y="2796766"/>
                <a:ext cx="748164" cy="5836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4" name="Rectangle 63">
                <a:extLst>
                  <a:ext uri="{FF2B5EF4-FFF2-40B4-BE49-F238E27FC236}">
                    <a16:creationId xmlns:a16="http://schemas.microsoft.com/office/drawing/2014/main" id="{C38FF465-14E7-4E88-8C5E-89935E35D6C5}"/>
                  </a:ext>
                </a:extLst>
              </p:cNvPr>
              <p:cNvSpPr/>
              <p:nvPr/>
            </p:nvSpPr>
            <p:spPr>
              <a:xfrm>
                <a:off x="7852119" y="6006756"/>
                <a:ext cx="852784" cy="5836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5" name="Rectangle 64">
                <a:extLst>
                  <a:ext uri="{FF2B5EF4-FFF2-40B4-BE49-F238E27FC236}">
                    <a16:creationId xmlns:a16="http://schemas.microsoft.com/office/drawing/2014/main" id="{573A3797-3EAC-4B50-BC85-045578F5A220}"/>
                  </a:ext>
                </a:extLst>
              </p:cNvPr>
              <p:cNvSpPr/>
              <p:nvPr/>
            </p:nvSpPr>
            <p:spPr>
              <a:xfrm>
                <a:off x="1908706" y="5782951"/>
                <a:ext cx="1591898" cy="6850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6" name="Rectangle 65">
                <a:extLst>
                  <a:ext uri="{FF2B5EF4-FFF2-40B4-BE49-F238E27FC236}">
                    <a16:creationId xmlns:a16="http://schemas.microsoft.com/office/drawing/2014/main" id="{49B760D1-8932-418A-BC5C-B0FAB5275FE1}"/>
                  </a:ext>
                </a:extLst>
              </p:cNvPr>
              <p:cNvSpPr/>
              <p:nvPr/>
            </p:nvSpPr>
            <p:spPr>
              <a:xfrm>
                <a:off x="540379" y="4718589"/>
                <a:ext cx="1591898" cy="6850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sp>
          <p:nvSpPr>
            <p:cNvPr id="6" name="TextBox 5">
              <a:extLst>
                <a:ext uri="{FF2B5EF4-FFF2-40B4-BE49-F238E27FC236}">
                  <a16:creationId xmlns:a16="http://schemas.microsoft.com/office/drawing/2014/main" id="{B30E4840-3748-472D-B817-3B29A8EA8FC4}"/>
                </a:ext>
              </a:extLst>
            </p:cNvPr>
            <p:cNvSpPr txBox="1"/>
            <p:nvPr/>
          </p:nvSpPr>
          <p:spPr>
            <a:xfrm>
              <a:off x="6400526" y="2499490"/>
              <a:ext cx="617290" cy="1204872"/>
            </a:xfrm>
            <a:prstGeom prst="rect">
              <a:avLst/>
            </a:prstGeom>
            <a:noFill/>
          </p:spPr>
          <p:txBody>
            <a:bodyPr wrap="square" rtlCol="0">
              <a:spAutoFit/>
            </a:bodyPr>
            <a:lstStyle/>
            <a:p>
              <a:pPr algn="ctr" rtl="1"/>
              <a:r>
                <a:rPr lang="ar-JO" sz="2400" b="1" dirty="0"/>
                <a:t>س</a:t>
              </a:r>
              <a:endParaRPr lang="en-GB" sz="2400" b="1" dirty="0"/>
            </a:p>
          </p:txBody>
        </p:sp>
      </p:grpSp>
      <p:sp>
        <p:nvSpPr>
          <p:cNvPr id="67" name="Content Placeholder 2">
            <a:extLst>
              <a:ext uri="{FF2B5EF4-FFF2-40B4-BE49-F238E27FC236}">
                <a16:creationId xmlns:a16="http://schemas.microsoft.com/office/drawing/2014/main" id="{45154ECA-12D5-47C5-9440-4F97366C75FA}"/>
              </a:ext>
            </a:extLst>
          </p:cNvPr>
          <p:cNvSpPr txBox="1">
            <a:spLocks/>
          </p:cNvSpPr>
          <p:nvPr/>
        </p:nvSpPr>
        <p:spPr>
          <a:xfrm>
            <a:off x="381438" y="2490057"/>
            <a:ext cx="3979783" cy="58463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عرّف الجزء المشار إليه بالرمز (س).</a:t>
            </a:r>
          </a:p>
        </p:txBody>
      </p:sp>
      <p:grpSp>
        <p:nvGrpSpPr>
          <p:cNvPr id="68" name="Group 67">
            <a:extLst>
              <a:ext uri="{FF2B5EF4-FFF2-40B4-BE49-F238E27FC236}">
                <a16:creationId xmlns:a16="http://schemas.microsoft.com/office/drawing/2014/main" id="{E9406AF9-43AB-401F-B539-4C62C789E679}"/>
              </a:ext>
            </a:extLst>
          </p:cNvPr>
          <p:cNvGrpSpPr/>
          <p:nvPr/>
        </p:nvGrpSpPr>
        <p:grpSpPr>
          <a:xfrm>
            <a:off x="148470" y="945704"/>
            <a:ext cx="1573020" cy="730155"/>
            <a:chOff x="7446246" y="205862"/>
            <a:chExt cx="1544854" cy="691058"/>
          </a:xfrm>
        </p:grpSpPr>
        <p:sp>
          <p:nvSpPr>
            <p:cNvPr id="69" name="Rounded Rectangle 10">
              <a:extLst>
                <a:ext uri="{FF2B5EF4-FFF2-40B4-BE49-F238E27FC236}">
                  <a16:creationId xmlns:a16="http://schemas.microsoft.com/office/drawing/2014/main" id="{87A70294-2BC8-4B93-ABD6-8B970D6E38F7}"/>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3">
              <a:extLst>
                <a:ext uri="{FF2B5EF4-FFF2-40B4-BE49-F238E27FC236}">
                  <a16:creationId xmlns:a16="http://schemas.microsoft.com/office/drawing/2014/main" id="{45E96865-1D06-4824-B324-B356C8727BB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5</a:t>
              </a:r>
              <a:r>
                <a:rPr lang="en-US" sz="1600" b="1" dirty="0">
                  <a:latin typeface="Calibri" panose="020F0502020204030204" pitchFamily="34" charset="0"/>
                  <a:cs typeface="Calibri" panose="020F0502020204030204" pitchFamily="34" charset="0"/>
                </a:rPr>
                <a:t>:00 minutes</a:t>
              </a:r>
            </a:p>
          </p:txBody>
        </p:sp>
      </p:grpSp>
    </p:spTree>
    <p:extLst>
      <p:ext uri="{BB962C8B-B14F-4D97-AF65-F5344CB8AC3E}">
        <p14:creationId xmlns:p14="http://schemas.microsoft.com/office/powerpoint/2010/main" val="41032262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285E4B50-C5A0-4385-A104-C206B1538CC5}"/>
              </a:ext>
            </a:extLst>
          </p:cNvPr>
          <p:cNvSpPr txBox="1">
            <a:spLocks noChangeArrowheads="1"/>
          </p:cNvSpPr>
          <p:nvPr/>
        </p:nvSpPr>
        <p:spPr bwMode="auto">
          <a:xfrm>
            <a:off x="1334945" y="1174491"/>
            <a:ext cx="7108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sz="3600" dirty="0">
                <a:solidFill>
                  <a:srgbClr val="FF0000"/>
                </a:solidFill>
              </a:rPr>
              <a:t>أوجه الاختلاف بين البكتيريا والأثريّات</a:t>
            </a:r>
            <a:endParaRPr lang="ar-JO" altLang="en-US" sz="2000" dirty="0">
              <a:solidFill>
                <a:srgbClr val="FF0000"/>
              </a:solidFill>
              <a:ea typeface="AGA Battouta Regular"/>
              <a:cs typeface="AGA Battouta Regular"/>
            </a:endParaRPr>
          </a:p>
        </p:txBody>
      </p:sp>
      <p:sp>
        <p:nvSpPr>
          <p:cNvPr id="57" name="TextBox 56">
            <a:extLst>
              <a:ext uri="{FF2B5EF4-FFF2-40B4-BE49-F238E27FC236}">
                <a16:creationId xmlns:a16="http://schemas.microsoft.com/office/drawing/2014/main" id="{980D3EF3-F17C-4A34-A99E-923495A3DEA7}"/>
              </a:ext>
            </a:extLst>
          </p:cNvPr>
          <p:cNvSpPr txBox="1"/>
          <p:nvPr/>
        </p:nvSpPr>
        <p:spPr>
          <a:xfrm>
            <a:off x="324548" y="1961430"/>
            <a:ext cx="9210109" cy="3539430"/>
          </a:xfrm>
          <a:prstGeom prst="rect">
            <a:avLst/>
          </a:prstGeom>
          <a:noFill/>
        </p:spPr>
        <p:txBody>
          <a:bodyPr wrap="square">
            <a:spAutoFit/>
          </a:bodyPr>
          <a:lstStyle/>
          <a:p>
            <a:pPr marL="457200" indent="-457200" algn="r" rtl="1">
              <a:lnSpc>
                <a:spcPct val="100000"/>
              </a:lnSpc>
              <a:buFont typeface="Arial" panose="020B0604020202020204" pitchFamily="34" charset="0"/>
              <a:buChar char="•"/>
            </a:pPr>
            <a:r>
              <a:rPr lang="ar-JO" sz="2800" dirty="0"/>
              <a:t>من أوجه الاختلاف بين البكتيريا والأثريّات أنّ </a:t>
            </a:r>
            <a:r>
              <a:rPr lang="ar-JO" sz="2800" dirty="0">
                <a:solidFill>
                  <a:srgbClr val="FF0000"/>
                </a:solidFill>
              </a:rPr>
              <a:t>الجدار الخلويّ </a:t>
            </a:r>
            <a:r>
              <a:rPr lang="ar-JO" sz="2800" dirty="0"/>
              <a:t>و</a:t>
            </a:r>
            <a:r>
              <a:rPr lang="ar-JO" sz="2800" dirty="0">
                <a:solidFill>
                  <a:srgbClr val="FF0000"/>
                </a:solidFill>
              </a:rPr>
              <a:t>الغشاء البلازميّ </a:t>
            </a:r>
            <a:r>
              <a:rPr lang="ar-JO" sz="2800" dirty="0"/>
              <a:t>في الأثريّات يختلفان عنهما في البكتيريا من حيث </a:t>
            </a:r>
            <a:r>
              <a:rPr lang="ar-JO" sz="2800" dirty="0">
                <a:solidFill>
                  <a:srgbClr val="FF0000"/>
                </a:solidFill>
              </a:rPr>
              <a:t>التركيب الكيميائيّ</a:t>
            </a:r>
            <a:r>
              <a:rPr lang="ar-JO" sz="2800" dirty="0"/>
              <a:t>.</a:t>
            </a:r>
          </a:p>
          <a:p>
            <a:pPr marL="457200" indent="-457200" algn="r" rtl="1">
              <a:lnSpc>
                <a:spcPct val="100000"/>
              </a:lnSpc>
              <a:buFont typeface="Arial" panose="020B0604020202020204" pitchFamily="34" charset="0"/>
              <a:buChar char="•"/>
            </a:pPr>
            <a:r>
              <a:rPr lang="ar-JO" sz="2800" dirty="0"/>
              <a:t>الجدار الخلويّ في </a:t>
            </a:r>
            <a:r>
              <a:rPr lang="ar-JO" sz="2800" dirty="0">
                <a:solidFill>
                  <a:srgbClr val="FF0000"/>
                </a:solidFill>
              </a:rPr>
              <a:t>البكتيريا</a:t>
            </a:r>
            <a:r>
              <a:rPr lang="ar-JO" sz="2800" dirty="0"/>
              <a:t> يحتوي على </a:t>
            </a:r>
            <a:r>
              <a:rPr lang="ar-JO" sz="2800" dirty="0">
                <a:solidFill>
                  <a:srgbClr val="FF0000"/>
                </a:solidFill>
              </a:rPr>
              <a:t>الببتيدوغلايكان</a:t>
            </a:r>
            <a:r>
              <a:rPr lang="ar-JO" sz="2800" dirty="0"/>
              <a:t> الذي لا يوجد في الأثريّات.</a:t>
            </a:r>
          </a:p>
          <a:p>
            <a:pPr marL="457200" indent="-457200" algn="r" rtl="1">
              <a:lnSpc>
                <a:spcPct val="100000"/>
              </a:lnSpc>
              <a:buFont typeface="Arial" panose="020B0604020202020204" pitchFamily="34" charset="0"/>
              <a:buChar char="•"/>
            </a:pPr>
            <a:r>
              <a:rPr lang="ar-JO" sz="2800" dirty="0"/>
              <a:t>تتمثّل أهمّيّة الببتيدوغلايكان في تصنيف البكتيريا إلى نوعين بناءً على صبغة غرام، وهي عامل مهمّ في تحديد البكتيريا المسبّبة للمرض، واختيار المضاد الحيويّ المناسب للقضاء عليها.</a:t>
            </a:r>
          </a:p>
        </p:txBody>
      </p:sp>
      <p:grpSp>
        <p:nvGrpSpPr>
          <p:cNvPr id="25" name="Group 24">
            <a:extLst>
              <a:ext uri="{FF2B5EF4-FFF2-40B4-BE49-F238E27FC236}">
                <a16:creationId xmlns:a16="http://schemas.microsoft.com/office/drawing/2014/main" id="{56C0C0CD-D2CE-4660-AF82-663706E60DA4}"/>
              </a:ext>
            </a:extLst>
          </p:cNvPr>
          <p:cNvGrpSpPr/>
          <p:nvPr/>
        </p:nvGrpSpPr>
        <p:grpSpPr>
          <a:xfrm>
            <a:off x="255660" y="603162"/>
            <a:ext cx="10220241" cy="354111"/>
            <a:chOff x="255660" y="603162"/>
            <a:chExt cx="10220241" cy="354111"/>
          </a:xfrm>
        </p:grpSpPr>
        <p:sp>
          <p:nvSpPr>
            <p:cNvPr id="28" name="Double Wave 27">
              <a:extLst>
                <a:ext uri="{FF2B5EF4-FFF2-40B4-BE49-F238E27FC236}">
                  <a16:creationId xmlns:a16="http://schemas.microsoft.com/office/drawing/2014/main" id="{861A4070-4745-4F31-8DB1-94685BC00A8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3" name="Double Wave 32">
              <a:extLst>
                <a:ext uri="{FF2B5EF4-FFF2-40B4-BE49-F238E27FC236}">
                  <a16:creationId xmlns:a16="http://schemas.microsoft.com/office/drawing/2014/main" id="{76097B0E-C7CD-4D74-B79A-82735CE6DFA3}"/>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5" name="Double Wave 34">
              <a:extLst>
                <a:ext uri="{FF2B5EF4-FFF2-40B4-BE49-F238E27FC236}">
                  <a16:creationId xmlns:a16="http://schemas.microsoft.com/office/drawing/2014/main" id="{5957D466-5052-49C4-9B72-0A84D886B0FB}"/>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E9EDDA36-C38C-497C-B776-D97CB0F0A846}"/>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8" name="TextBox 37">
            <a:extLst>
              <a:ext uri="{FF2B5EF4-FFF2-40B4-BE49-F238E27FC236}">
                <a16:creationId xmlns:a16="http://schemas.microsoft.com/office/drawing/2014/main" id="{A6934C71-8FC2-41B8-9682-5DCBCB267952}"/>
              </a:ext>
            </a:extLst>
          </p:cNvPr>
          <p:cNvSpPr txBox="1"/>
          <p:nvPr/>
        </p:nvSpPr>
        <p:spPr>
          <a:xfrm>
            <a:off x="883192" y="5818085"/>
            <a:ext cx="8012330" cy="523220"/>
          </a:xfrm>
          <a:prstGeom prst="rect">
            <a:avLst/>
          </a:prstGeom>
          <a:noFill/>
        </p:spPr>
        <p:txBody>
          <a:bodyPr wrap="square">
            <a:spAutoFit/>
          </a:bodyPr>
          <a:lstStyle/>
          <a:p>
            <a:pPr algn="r" rtl="1">
              <a:lnSpc>
                <a:spcPct val="100000"/>
              </a:lnSpc>
            </a:pPr>
            <a:r>
              <a:rPr lang="en-GB" sz="2800" dirty="0">
                <a:hlinkClick r:id="rId4"/>
              </a:rPr>
              <a:t>https://www.youtube.com/watch?v=b15Hy3jCPDs</a:t>
            </a:r>
            <a:endParaRPr lang="ar-JO" sz="2800" dirty="0"/>
          </a:p>
        </p:txBody>
      </p:sp>
    </p:spTree>
    <p:extLst>
      <p:ext uri="{BB962C8B-B14F-4D97-AF65-F5344CB8AC3E}">
        <p14:creationId xmlns:p14="http://schemas.microsoft.com/office/powerpoint/2010/main" val="31948239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285E4B50-C5A0-4385-A104-C206B1538CC5}"/>
              </a:ext>
            </a:extLst>
          </p:cNvPr>
          <p:cNvSpPr txBox="1">
            <a:spLocks noChangeArrowheads="1"/>
          </p:cNvSpPr>
          <p:nvPr/>
        </p:nvSpPr>
        <p:spPr bwMode="auto">
          <a:xfrm>
            <a:off x="1334945" y="1174491"/>
            <a:ext cx="7108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sz="3600" dirty="0">
                <a:solidFill>
                  <a:srgbClr val="FF0000"/>
                </a:solidFill>
              </a:rPr>
              <a:t>الأثريّات</a:t>
            </a:r>
            <a:endParaRPr lang="ar-JO" altLang="en-US" sz="2000" dirty="0">
              <a:solidFill>
                <a:srgbClr val="FF0000"/>
              </a:solidFill>
              <a:ea typeface="AGA Battouta Regular"/>
              <a:cs typeface="AGA Battouta Regular"/>
            </a:endParaRPr>
          </a:p>
        </p:txBody>
      </p:sp>
      <p:sp>
        <p:nvSpPr>
          <p:cNvPr id="57" name="TextBox 56">
            <a:extLst>
              <a:ext uri="{FF2B5EF4-FFF2-40B4-BE49-F238E27FC236}">
                <a16:creationId xmlns:a16="http://schemas.microsoft.com/office/drawing/2014/main" id="{980D3EF3-F17C-4A34-A99E-923495A3DEA7}"/>
              </a:ext>
            </a:extLst>
          </p:cNvPr>
          <p:cNvSpPr txBox="1"/>
          <p:nvPr/>
        </p:nvSpPr>
        <p:spPr>
          <a:xfrm>
            <a:off x="324548" y="1961430"/>
            <a:ext cx="9210109" cy="3970318"/>
          </a:xfrm>
          <a:prstGeom prst="rect">
            <a:avLst/>
          </a:prstGeom>
          <a:noFill/>
        </p:spPr>
        <p:txBody>
          <a:bodyPr wrap="square">
            <a:spAutoFit/>
          </a:bodyPr>
          <a:lstStyle/>
          <a:p>
            <a:pPr marL="457200" indent="-457200" algn="r" rtl="1">
              <a:lnSpc>
                <a:spcPct val="100000"/>
              </a:lnSpc>
              <a:buFont typeface="Arial" panose="020B0604020202020204" pitchFamily="34" charset="0"/>
              <a:buChar char="•"/>
            </a:pPr>
            <a:r>
              <a:rPr lang="ar-JO" sz="2800" dirty="0"/>
              <a:t>تُستخدَم الأثريّات بوصفها مصادر متنوّعة لإنتاج الطاقة، مثل: الأمونيا، وغاز الهيدروجين، والمركّبات العضويّة. </a:t>
            </a:r>
          </a:p>
          <a:p>
            <a:pPr marL="457200" indent="-457200" algn="r" rtl="1">
              <a:lnSpc>
                <a:spcPct val="100000"/>
              </a:lnSpc>
              <a:buFont typeface="Arial" panose="020B0604020202020204" pitchFamily="34" charset="0"/>
              <a:buChar char="•"/>
            </a:pPr>
            <a:r>
              <a:rPr lang="ar-JO" sz="2800" dirty="0"/>
              <a:t>تستخدِم الأثريّات التي تعيش في البيئات المالحة أشعّة الشمس مصدرًا للطاقة، وتستطيع أنواع أخرى تثبيت ثاني أكسيد الكربون.</a:t>
            </a:r>
          </a:p>
          <a:p>
            <a:pPr marL="457200" indent="-457200" algn="r" rtl="1">
              <a:lnSpc>
                <a:spcPct val="100000"/>
              </a:lnSpc>
              <a:buFont typeface="Arial" panose="020B0604020202020204" pitchFamily="34" charset="0"/>
              <a:buChar char="•"/>
            </a:pPr>
            <a:r>
              <a:rPr lang="ar-JO" sz="2800" dirty="0"/>
              <a:t>تمكّنت الأثريّات من العيش في البيئات القاسية، مثل: الينابيع الساخنة، والمياه المالحة مثل مياه البحر الميت، وغيرهما.</a:t>
            </a:r>
          </a:p>
          <a:p>
            <a:pPr marL="457200" indent="-457200" algn="r" rtl="1">
              <a:lnSpc>
                <a:spcPct val="100000"/>
              </a:lnSpc>
              <a:buFont typeface="Arial" panose="020B0604020202020204" pitchFamily="34" charset="0"/>
              <a:buChar char="•"/>
            </a:pPr>
            <a:r>
              <a:rPr lang="ar-JO" sz="2800" dirty="0"/>
              <a:t>قسِّمَت الأثريّات إلى أنواع عدّة منها: المحبّة للحرارة، والمحبّة للملوحة، والمحبّة للميثان.</a:t>
            </a:r>
          </a:p>
          <a:p>
            <a:pPr marL="457200" indent="-457200" algn="r" rtl="1">
              <a:lnSpc>
                <a:spcPct val="100000"/>
              </a:lnSpc>
              <a:buFont typeface="Arial" panose="020B0604020202020204" pitchFamily="34" charset="0"/>
              <a:buChar char="•"/>
            </a:pPr>
            <a:r>
              <a:rPr lang="ar-JO" sz="2800" dirty="0"/>
              <a:t>رجّح العلماء وجودها منذ نشأة الحياة على سطح الأرض.</a:t>
            </a:r>
          </a:p>
        </p:txBody>
      </p:sp>
      <p:grpSp>
        <p:nvGrpSpPr>
          <p:cNvPr id="25" name="Group 24">
            <a:extLst>
              <a:ext uri="{FF2B5EF4-FFF2-40B4-BE49-F238E27FC236}">
                <a16:creationId xmlns:a16="http://schemas.microsoft.com/office/drawing/2014/main" id="{56C0C0CD-D2CE-4660-AF82-663706E60DA4}"/>
              </a:ext>
            </a:extLst>
          </p:cNvPr>
          <p:cNvGrpSpPr/>
          <p:nvPr/>
        </p:nvGrpSpPr>
        <p:grpSpPr>
          <a:xfrm>
            <a:off x="255660" y="603162"/>
            <a:ext cx="10220241" cy="354111"/>
            <a:chOff x="255660" y="603162"/>
            <a:chExt cx="10220241" cy="354111"/>
          </a:xfrm>
        </p:grpSpPr>
        <p:sp>
          <p:nvSpPr>
            <p:cNvPr id="28" name="Double Wave 27">
              <a:extLst>
                <a:ext uri="{FF2B5EF4-FFF2-40B4-BE49-F238E27FC236}">
                  <a16:creationId xmlns:a16="http://schemas.microsoft.com/office/drawing/2014/main" id="{861A4070-4745-4F31-8DB1-94685BC00A8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3" name="Double Wave 32">
              <a:extLst>
                <a:ext uri="{FF2B5EF4-FFF2-40B4-BE49-F238E27FC236}">
                  <a16:creationId xmlns:a16="http://schemas.microsoft.com/office/drawing/2014/main" id="{76097B0E-C7CD-4D74-B79A-82735CE6DFA3}"/>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5" name="Double Wave 34">
              <a:extLst>
                <a:ext uri="{FF2B5EF4-FFF2-40B4-BE49-F238E27FC236}">
                  <a16:creationId xmlns:a16="http://schemas.microsoft.com/office/drawing/2014/main" id="{5957D466-5052-49C4-9B72-0A84D886B0FB}"/>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E9EDDA36-C38C-497C-B776-D97CB0F0A846}"/>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178305408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526374" y="824675"/>
            <a:ext cx="5086050" cy="523220"/>
          </a:xfrm>
          <a:prstGeom prst="rect">
            <a:avLst/>
          </a:prstGeom>
          <a:noFill/>
        </p:spPr>
        <p:txBody>
          <a:bodyPr wrap="square" rtlCol="0">
            <a:spAutoFit/>
          </a:bodyPr>
          <a:lstStyle/>
          <a:p>
            <a:pPr algn="r" rtl="1"/>
            <a:r>
              <a:rPr lang="ar-JO" sz="2800" b="1" dirty="0"/>
              <a:t>التفكير الناقد</a:t>
            </a:r>
            <a:r>
              <a:rPr lang="ar-SA" sz="2800" b="1" dirty="0"/>
              <a:t>: </a:t>
            </a:r>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2998802" y="2302138"/>
            <a:ext cx="5387551"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smtClean="0"/>
              <a:t>ماذا لو فقدت البكتيريا المحفظة المحيطة بها؟</a:t>
            </a:r>
            <a:endParaRPr lang="ar-JO" dirty="0"/>
          </a:p>
        </p:txBody>
      </p:sp>
      <p:grpSp>
        <p:nvGrpSpPr>
          <p:cNvPr id="69" name="Group 68">
            <a:extLst>
              <a:ext uri="{FF2B5EF4-FFF2-40B4-BE49-F238E27FC236}">
                <a16:creationId xmlns:a16="http://schemas.microsoft.com/office/drawing/2014/main" id="{26BB36D5-4CAC-4202-9BBE-8608483A7340}"/>
              </a:ext>
            </a:extLst>
          </p:cNvPr>
          <p:cNvGrpSpPr/>
          <p:nvPr/>
        </p:nvGrpSpPr>
        <p:grpSpPr>
          <a:xfrm>
            <a:off x="161556" y="936243"/>
            <a:ext cx="1573020" cy="730155"/>
            <a:chOff x="7446246" y="205862"/>
            <a:chExt cx="1544854" cy="691058"/>
          </a:xfrm>
        </p:grpSpPr>
        <p:sp>
          <p:nvSpPr>
            <p:cNvPr id="70" name="Rounded Rectangle 10">
              <a:extLst>
                <a:ext uri="{FF2B5EF4-FFF2-40B4-BE49-F238E27FC236}">
                  <a16:creationId xmlns:a16="http://schemas.microsoft.com/office/drawing/2014/main" id="{C7B3D2A5-4016-49F0-B49F-B9E20C896F1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3">
              <a:extLst>
                <a:ext uri="{FF2B5EF4-FFF2-40B4-BE49-F238E27FC236}">
                  <a16:creationId xmlns:a16="http://schemas.microsoft.com/office/drawing/2014/main" id="{9123F556-D2A7-4FC8-8AC4-61C8EAB2CFF1}"/>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01:00 minutes</a:t>
              </a:r>
            </a:p>
          </p:txBody>
        </p:sp>
      </p:grpSp>
      <p:sp>
        <p:nvSpPr>
          <p:cNvPr id="72" name="Flowchart: Alternate Process 71">
            <a:extLst>
              <a:ext uri="{FF2B5EF4-FFF2-40B4-BE49-F238E27FC236}">
                <a16:creationId xmlns:a16="http://schemas.microsoft.com/office/drawing/2014/main" id="{F44F1802-1C7B-42F4-BAB4-FA83EFEA26A8}"/>
              </a:ext>
            </a:extLst>
          </p:cNvPr>
          <p:cNvSpPr/>
          <p:nvPr/>
        </p:nvSpPr>
        <p:spPr>
          <a:xfrm>
            <a:off x="161556" y="6290958"/>
            <a:ext cx="1573020"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BUZZ IN</a:t>
            </a:r>
          </a:p>
        </p:txBody>
      </p:sp>
    </p:spTree>
    <p:extLst>
      <p:ext uri="{BB962C8B-B14F-4D97-AF65-F5344CB8AC3E}">
        <p14:creationId xmlns:p14="http://schemas.microsoft.com/office/powerpoint/2010/main" val="489728978"/>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486551" y="916555"/>
            <a:ext cx="5086050" cy="523220"/>
          </a:xfrm>
          <a:prstGeom prst="rect">
            <a:avLst/>
          </a:prstGeom>
          <a:noFill/>
        </p:spPr>
        <p:txBody>
          <a:bodyPr wrap="square" rtlCol="0">
            <a:spAutoFit/>
          </a:bodyPr>
          <a:lstStyle/>
          <a:p>
            <a:pPr algn="r" rtl="1"/>
            <a:r>
              <a:rPr lang="ar-JO" sz="2800" b="1" dirty="0"/>
              <a:t>الربط بالحياة:</a:t>
            </a:r>
            <a:endParaRPr lang="ar-SA" sz="2800" b="1" dirty="0"/>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107576" y="1914564"/>
            <a:ext cx="9465025" cy="4502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b="0" i="0" dirty="0">
                <a:solidFill>
                  <a:srgbClr val="333333"/>
                </a:solidFill>
                <a:effectLst/>
                <a:latin typeface="DroidArabicKufi-Regular"/>
              </a:rPr>
              <a:t>يتم إنتاج اللبن من خلال قيام البكتيريا الموجودة في الحليب بعمليّة التخمّر، وذلك عن طريق إنتاج حمض اللاكتيك، إذ تقوم أنواع محدّدة من البكتيريا بتحويل السكّر المعقّد الموجود في الحليب والمعروف باسم اللاكتوز إلى نوعين من السكّريات البسيطة، وهما: الجلوكوز والجلاكتوز.</a:t>
            </a:r>
            <a:endParaRPr lang="ar-JO" dirty="0"/>
          </a:p>
        </p:txBody>
      </p:sp>
      <p:sp>
        <p:nvSpPr>
          <p:cNvPr id="68" name="Content Placeholder 2">
            <a:extLst>
              <a:ext uri="{FF2B5EF4-FFF2-40B4-BE49-F238E27FC236}">
                <a16:creationId xmlns:a16="http://schemas.microsoft.com/office/drawing/2014/main" id="{C8B80FD2-8FB4-48CB-8C2A-8152BDAA0E44}"/>
              </a:ext>
            </a:extLst>
          </p:cNvPr>
          <p:cNvSpPr txBox="1">
            <a:spLocks/>
          </p:cNvSpPr>
          <p:nvPr/>
        </p:nvSpPr>
        <p:spPr>
          <a:xfrm>
            <a:off x="3832491" y="1153712"/>
            <a:ext cx="2127156"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solidFill>
                  <a:srgbClr val="FF0000"/>
                </a:solidFill>
              </a:rPr>
              <a:t>بكتيريا اللبن:</a:t>
            </a:r>
          </a:p>
        </p:txBody>
      </p:sp>
      <p:grpSp>
        <p:nvGrpSpPr>
          <p:cNvPr id="69" name="Group 68">
            <a:extLst>
              <a:ext uri="{FF2B5EF4-FFF2-40B4-BE49-F238E27FC236}">
                <a16:creationId xmlns:a16="http://schemas.microsoft.com/office/drawing/2014/main" id="{26BB36D5-4CAC-4202-9BBE-8608483A7340}"/>
              </a:ext>
            </a:extLst>
          </p:cNvPr>
          <p:cNvGrpSpPr/>
          <p:nvPr/>
        </p:nvGrpSpPr>
        <p:grpSpPr>
          <a:xfrm>
            <a:off x="161556" y="936243"/>
            <a:ext cx="1573020" cy="730155"/>
            <a:chOff x="7446246" y="205862"/>
            <a:chExt cx="1544854" cy="691058"/>
          </a:xfrm>
        </p:grpSpPr>
        <p:sp>
          <p:nvSpPr>
            <p:cNvPr id="70" name="Rounded Rectangle 10">
              <a:extLst>
                <a:ext uri="{FF2B5EF4-FFF2-40B4-BE49-F238E27FC236}">
                  <a16:creationId xmlns:a16="http://schemas.microsoft.com/office/drawing/2014/main" id="{C7B3D2A5-4016-49F0-B49F-B9E20C896F1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3">
              <a:extLst>
                <a:ext uri="{FF2B5EF4-FFF2-40B4-BE49-F238E27FC236}">
                  <a16:creationId xmlns:a16="http://schemas.microsoft.com/office/drawing/2014/main" id="{9123F556-D2A7-4FC8-8AC4-61C8EAB2CFF1}"/>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2</a:t>
              </a:r>
              <a:r>
                <a:rPr lang="en-US" sz="1600" b="1" dirty="0">
                  <a:latin typeface="Calibri" panose="020F0502020204030204" pitchFamily="34" charset="0"/>
                  <a:cs typeface="Calibri" panose="020F0502020204030204" pitchFamily="34" charset="0"/>
                </a:rPr>
                <a:t>:00 minutes</a:t>
              </a:r>
            </a:p>
          </p:txBody>
        </p:sp>
      </p:grpSp>
      <p:pic>
        <p:nvPicPr>
          <p:cNvPr id="3" name="Picture 2">
            <a:extLst>
              <a:ext uri="{FF2B5EF4-FFF2-40B4-BE49-F238E27FC236}">
                <a16:creationId xmlns:a16="http://schemas.microsoft.com/office/drawing/2014/main" id="{93F0F32A-FF42-4EB1-90A7-0E69F5000F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51" y="3450640"/>
            <a:ext cx="4802712" cy="2678436"/>
          </a:xfrm>
          <a:prstGeom prst="rect">
            <a:avLst/>
          </a:prstGeom>
        </p:spPr>
      </p:pic>
      <p:sp>
        <p:nvSpPr>
          <p:cNvPr id="31" name="Content Placeholder 2">
            <a:extLst>
              <a:ext uri="{FF2B5EF4-FFF2-40B4-BE49-F238E27FC236}">
                <a16:creationId xmlns:a16="http://schemas.microsoft.com/office/drawing/2014/main" id="{89DF7C87-2A0C-4B54-979D-C1F02735AA0C}"/>
              </a:ext>
            </a:extLst>
          </p:cNvPr>
          <p:cNvSpPr txBox="1">
            <a:spLocks/>
          </p:cNvSpPr>
          <p:nvPr/>
        </p:nvSpPr>
        <p:spPr>
          <a:xfrm>
            <a:off x="4896069" y="3548755"/>
            <a:ext cx="4676532" cy="27950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b="0" i="0" dirty="0">
                <a:solidFill>
                  <a:srgbClr val="333333"/>
                </a:solidFill>
                <a:effectLst/>
                <a:latin typeface="DroidArabicKufi-Regular"/>
              </a:rPr>
              <a:t>ثم يتم تحويل هذه السكّريات إلى حمض اللاكتيك، حيث إنه كلّما زادت كمّيّة سكّر اللاكتوز في الحليب زادت حموضة اللبن الناتج، كما يساعد حمض اللاكتيك على بدء تكتّل بروتين يسمى الكازَيين، والذي يعطي اللبن قوامه الكثيف، ويمنحه النكهة المميزة.</a:t>
            </a:r>
            <a:endParaRPr lang="ar-JO" dirty="0"/>
          </a:p>
        </p:txBody>
      </p:sp>
    </p:spTree>
    <p:extLst>
      <p:ext uri="{BB962C8B-B14F-4D97-AF65-F5344CB8AC3E}">
        <p14:creationId xmlns:p14="http://schemas.microsoft.com/office/powerpoint/2010/main" val="876914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anim calcmode="lin" valueType="num">
                                      <p:cBhvr>
                                        <p:cTn id="8"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3985" y="1120985"/>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3</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7371184" y="1174543"/>
            <a:ext cx="2094586" cy="523220"/>
          </a:xfrm>
          <a:prstGeom prst="rect">
            <a:avLst/>
          </a:prstGeom>
          <a:noFill/>
        </p:spPr>
        <p:txBody>
          <a:bodyPr wrap="square" rtlCol="0">
            <a:spAutoFit/>
          </a:bodyPr>
          <a:lstStyle/>
          <a:p>
            <a:pPr algn="r" rtl="1"/>
            <a:r>
              <a:rPr lang="ar-SA" sz="2800" b="1" dirty="0"/>
              <a:t> </a:t>
            </a:r>
            <a:r>
              <a:rPr lang="ar-JO" sz="2800" b="1" dirty="0"/>
              <a:t>بطاقة خروج</a:t>
            </a:r>
            <a:r>
              <a:rPr lang="ar-SA" sz="2800" b="1" dirty="0"/>
              <a:t>: </a:t>
            </a:r>
          </a:p>
        </p:txBody>
      </p:sp>
      <p:sp>
        <p:nvSpPr>
          <p:cNvPr id="3" name="Flowchart: Alternate Process 2"/>
          <p:cNvSpPr/>
          <p:nvPr/>
        </p:nvSpPr>
        <p:spPr>
          <a:xfrm>
            <a:off x="203985" y="6339290"/>
            <a:ext cx="1024287"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9" name="Group 28">
            <a:extLst>
              <a:ext uri="{FF2B5EF4-FFF2-40B4-BE49-F238E27FC236}">
                <a16:creationId xmlns:a16="http://schemas.microsoft.com/office/drawing/2014/main" id="{78655A2E-C07A-4E24-B683-6E89AFE563C1}"/>
              </a:ext>
            </a:extLst>
          </p:cNvPr>
          <p:cNvGrpSpPr/>
          <p:nvPr/>
        </p:nvGrpSpPr>
        <p:grpSpPr>
          <a:xfrm>
            <a:off x="255660" y="603162"/>
            <a:ext cx="10220241" cy="354111"/>
            <a:chOff x="255660" y="603162"/>
            <a:chExt cx="10220241" cy="354111"/>
          </a:xfrm>
        </p:grpSpPr>
        <p:sp>
          <p:nvSpPr>
            <p:cNvPr id="30" name="Double Wave 29">
              <a:extLst>
                <a:ext uri="{FF2B5EF4-FFF2-40B4-BE49-F238E27FC236}">
                  <a16:creationId xmlns:a16="http://schemas.microsoft.com/office/drawing/2014/main" id="{0F91105B-8FD5-4F16-A151-194EFF537BAE}"/>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1" name="Double Wave 30">
              <a:extLst>
                <a:ext uri="{FF2B5EF4-FFF2-40B4-BE49-F238E27FC236}">
                  <a16:creationId xmlns:a16="http://schemas.microsoft.com/office/drawing/2014/main" id="{02B74C61-9638-48C5-88B2-55326E60CFAB}"/>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2" name="Double Wave 31">
              <a:extLst>
                <a:ext uri="{FF2B5EF4-FFF2-40B4-BE49-F238E27FC236}">
                  <a16:creationId xmlns:a16="http://schemas.microsoft.com/office/drawing/2014/main" id="{6723343D-526D-472A-A3A7-C126378664A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4" name="Double Wave 33">
              <a:extLst>
                <a:ext uri="{FF2B5EF4-FFF2-40B4-BE49-F238E27FC236}">
                  <a16:creationId xmlns:a16="http://schemas.microsoft.com/office/drawing/2014/main" id="{EB67213C-E6E4-4264-B475-DC3C123371A7}"/>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5" name="TextBox 34">
            <a:extLst>
              <a:ext uri="{FF2B5EF4-FFF2-40B4-BE49-F238E27FC236}">
                <a16:creationId xmlns:a16="http://schemas.microsoft.com/office/drawing/2014/main" id="{7504AD37-9C1A-4B7D-A37F-E91079599CAD}"/>
              </a:ext>
            </a:extLst>
          </p:cNvPr>
          <p:cNvSpPr txBox="1"/>
          <p:nvPr/>
        </p:nvSpPr>
        <p:spPr>
          <a:xfrm>
            <a:off x="523089" y="2026564"/>
            <a:ext cx="8942681"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000" b="1" dirty="0">
                <a:latin typeface="Calibri" panose="020F0502020204030204" pitchFamily="34" charset="0"/>
                <a:ea typeface="Calibri" panose="020F0502020204030204" pitchFamily="34" charset="0"/>
                <a:cs typeface="Calibri" panose="020F0502020204030204" pitchFamily="34" charset="0"/>
              </a:rPr>
              <a:t>جميع الآتية يعدّ من الأشكال الرئيسيّة للبكتيريا ما عدا:</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الحلزونيّة                  ب) العصويّة                     ج) العنقوديّة                  د) الكرويّة</a:t>
            </a:r>
          </a:p>
        </p:txBody>
      </p:sp>
      <p:sp>
        <p:nvSpPr>
          <p:cNvPr id="55" name="TextBox 54">
            <a:extLst>
              <a:ext uri="{FF2B5EF4-FFF2-40B4-BE49-F238E27FC236}">
                <a16:creationId xmlns:a16="http://schemas.microsoft.com/office/drawing/2014/main" id="{8723CFB8-317E-49E5-8CF0-47323B7B3AA2}"/>
              </a:ext>
            </a:extLst>
          </p:cNvPr>
          <p:cNvSpPr txBox="1"/>
          <p:nvPr/>
        </p:nvSpPr>
        <p:spPr>
          <a:xfrm>
            <a:off x="1021975" y="3007045"/>
            <a:ext cx="8348839"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000" b="1" dirty="0">
                <a:latin typeface="Calibri" panose="020F0502020204030204" pitchFamily="34" charset="0"/>
                <a:ea typeface="Calibri" panose="020F0502020204030204" pitchFamily="34" charset="0"/>
                <a:cs typeface="Calibri" panose="020F0502020204030204" pitchFamily="34" charset="0"/>
              </a:rPr>
              <a:t>تشترك البكتيريا والأثريّات في كونها خليّة واحدة صغيرة حقيقيّة النواة:</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نعم                               ب) لا</a:t>
            </a:r>
          </a:p>
        </p:txBody>
      </p:sp>
      <p:sp>
        <p:nvSpPr>
          <p:cNvPr id="33" name="TextBox 32">
            <a:extLst>
              <a:ext uri="{FF2B5EF4-FFF2-40B4-BE49-F238E27FC236}">
                <a16:creationId xmlns:a16="http://schemas.microsoft.com/office/drawing/2014/main" id="{4C2CF390-6CE0-4717-B892-92B54B511346}"/>
              </a:ext>
            </a:extLst>
          </p:cNvPr>
          <p:cNvSpPr txBox="1"/>
          <p:nvPr/>
        </p:nvSpPr>
        <p:spPr>
          <a:xfrm>
            <a:off x="428133" y="3910228"/>
            <a:ext cx="8942681"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س3: </a:t>
            </a:r>
            <a:r>
              <a:rPr lang="ar-JO" sz="2000" b="1" dirty="0">
                <a:latin typeface="Calibri" panose="020F0502020204030204" pitchFamily="34" charset="0"/>
                <a:ea typeface="Calibri" panose="020F0502020204030204" pitchFamily="34" charset="0"/>
                <a:cs typeface="Calibri" panose="020F0502020204030204" pitchFamily="34" charset="0"/>
              </a:rPr>
              <a:t>يحتوي الجدار الخلويّ في البكتيريا على:</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سيليلوز                   ب) كايتين                     ج) كوليسترول                  د) ببتيدوغلايكان</a:t>
            </a:r>
          </a:p>
        </p:txBody>
      </p:sp>
      <p:sp>
        <p:nvSpPr>
          <p:cNvPr id="2" name="Oval 1">
            <a:extLst>
              <a:ext uri="{FF2B5EF4-FFF2-40B4-BE49-F238E27FC236}">
                <a16:creationId xmlns:a16="http://schemas.microsoft.com/office/drawing/2014/main" id="{70F5611E-1C2E-4FD0-BB0C-D3249A847C3D}"/>
              </a:ext>
            </a:extLst>
          </p:cNvPr>
          <p:cNvSpPr/>
          <p:nvPr/>
        </p:nvSpPr>
        <p:spPr>
          <a:xfrm>
            <a:off x="3625285" y="2379692"/>
            <a:ext cx="1653988" cy="550055"/>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0B2661F1-0DDA-4B0C-860D-A0D54960A131}"/>
              </a:ext>
            </a:extLst>
          </p:cNvPr>
          <p:cNvSpPr/>
          <p:nvPr/>
        </p:nvSpPr>
        <p:spPr>
          <a:xfrm>
            <a:off x="6263702" y="3415546"/>
            <a:ext cx="917027" cy="427361"/>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2E02494D-CED4-4AD9-9A11-3F45E8B5F955}"/>
              </a:ext>
            </a:extLst>
          </p:cNvPr>
          <p:cNvSpPr/>
          <p:nvPr/>
        </p:nvSpPr>
        <p:spPr>
          <a:xfrm>
            <a:off x="1465729" y="4194274"/>
            <a:ext cx="1653988" cy="696435"/>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7388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80">
                                          <p:stCondLst>
                                            <p:cond delay="0"/>
                                          </p:stCondLst>
                                        </p:cTn>
                                        <p:tgtEl>
                                          <p:spTgt spid="37"/>
                                        </p:tgtEl>
                                      </p:cBhvr>
                                    </p:animEffect>
                                    <p:anim calcmode="lin" valueType="num">
                                      <p:cBhvr>
                                        <p:cTn id="3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7" dur="26">
                                          <p:stCondLst>
                                            <p:cond delay="650"/>
                                          </p:stCondLst>
                                        </p:cTn>
                                        <p:tgtEl>
                                          <p:spTgt spid="37"/>
                                        </p:tgtEl>
                                      </p:cBhvr>
                                      <p:to x="100000" y="60000"/>
                                    </p:animScale>
                                    <p:animScale>
                                      <p:cBhvr>
                                        <p:cTn id="38" dur="166" decel="50000">
                                          <p:stCondLst>
                                            <p:cond delay="676"/>
                                          </p:stCondLst>
                                        </p:cTn>
                                        <p:tgtEl>
                                          <p:spTgt spid="37"/>
                                        </p:tgtEl>
                                      </p:cBhvr>
                                      <p:to x="100000" y="100000"/>
                                    </p:animScale>
                                    <p:animScale>
                                      <p:cBhvr>
                                        <p:cTn id="39" dur="26">
                                          <p:stCondLst>
                                            <p:cond delay="1312"/>
                                          </p:stCondLst>
                                        </p:cTn>
                                        <p:tgtEl>
                                          <p:spTgt spid="37"/>
                                        </p:tgtEl>
                                      </p:cBhvr>
                                      <p:to x="100000" y="80000"/>
                                    </p:animScale>
                                    <p:animScale>
                                      <p:cBhvr>
                                        <p:cTn id="40" dur="166" decel="50000">
                                          <p:stCondLst>
                                            <p:cond delay="1338"/>
                                          </p:stCondLst>
                                        </p:cTn>
                                        <p:tgtEl>
                                          <p:spTgt spid="37"/>
                                        </p:tgtEl>
                                      </p:cBhvr>
                                      <p:to x="100000" y="100000"/>
                                    </p:animScale>
                                    <p:animScale>
                                      <p:cBhvr>
                                        <p:cTn id="41" dur="26">
                                          <p:stCondLst>
                                            <p:cond delay="1642"/>
                                          </p:stCondLst>
                                        </p:cTn>
                                        <p:tgtEl>
                                          <p:spTgt spid="37"/>
                                        </p:tgtEl>
                                      </p:cBhvr>
                                      <p:to x="100000" y="90000"/>
                                    </p:animScale>
                                    <p:animScale>
                                      <p:cBhvr>
                                        <p:cTn id="42" dur="166" decel="50000">
                                          <p:stCondLst>
                                            <p:cond delay="1668"/>
                                          </p:stCondLst>
                                        </p:cTn>
                                        <p:tgtEl>
                                          <p:spTgt spid="37"/>
                                        </p:tgtEl>
                                      </p:cBhvr>
                                      <p:to x="100000" y="100000"/>
                                    </p:animScale>
                                    <p:animScale>
                                      <p:cBhvr>
                                        <p:cTn id="43" dur="26">
                                          <p:stCondLst>
                                            <p:cond delay="1808"/>
                                          </p:stCondLst>
                                        </p:cTn>
                                        <p:tgtEl>
                                          <p:spTgt spid="37"/>
                                        </p:tgtEl>
                                      </p:cBhvr>
                                      <p:to x="100000" y="95000"/>
                                    </p:animScale>
                                    <p:animScale>
                                      <p:cBhvr>
                                        <p:cTn id="44" dur="166" decel="50000">
                                          <p:stCondLst>
                                            <p:cond delay="1834"/>
                                          </p:stCondLst>
                                        </p:cTn>
                                        <p:tgtEl>
                                          <p:spTgt spid="37"/>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80">
                                          <p:stCondLst>
                                            <p:cond delay="0"/>
                                          </p:stCondLst>
                                        </p:cTn>
                                        <p:tgtEl>
                                          <p:spTgt spid="38"/>
                                        </p:tgtEl>
                                      </p:cBhvr>
                                    </p:animEffect>
                                    <p:anim calcmode="lin" valueType="num">
                                      <p:cBhvr>
                                        <p:cTn id="5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0" dur="26">
                                          <p:stCondLst>
                                            <p:cond delay="650"/>
                                          </p:stCondLst>
                                        </p:cTn>
                                        <p:tgtEl>
                                          <p:spTgt spid="38"/>
                                        </p:tgtEl>
                                      </p:cBhvr>
                                      <p:to x="100000" y="60000"/>
                                    </p:animScale>
                                    <p:animScale>
                                      <p:cBhvr>
                                        <p:cTn id="61" dur="166" decel="50000">
                                          <p:stCondLst>
                                            <p:cond delay="676"/>
                                          </p:stCondLst>
                                        </p:cTn>
                                        <p:tgtEl>
                                          <p:spTgt spid="38"/>
                                        </p:tgtEl>
                                      </p:cBhvr>
                                      <p:to x="100000" y="100000"/>
                                    </p:animScale>
                                    <p:animScale>
                                      <p:cBhvr>
                                        <p:cTn id="62" dur="26">
                                          <p:stCondLst>
                                            <p:cond delay="1312"/>
                                          </p:stCondLst>
                                        </p:cTn>
                                        <p:tgtEl>
                                          <p:spTgt spid="38"/>
                                        </p:tgtEl>
                                      </p:cBhvr>
                                      <p:to x="100000" y="80000"/>
                                    </p:animScale>
                                    <p:animScale>
                                      <p:cBhvr>
                                        <p:cTn id="63" dur="166" decel="50000">
                                          <p:stCondLst>
                                            <p:cond delay="1338"/>
                                          </p:stCondLst>
                                        </p:cTn>
                                        <p:tgtEl>
                                          <p:spTgt spid="38"/>
                                        </p:tgtEl>
                                      </p:cBhvr>
                                      <p:to x="100000" y="100000"/>
                                    </p:animScale>
                                    <p:animScale>
                                      <p:cBhvr>
                                        <p:cTn id="64" dur="26">
                                          <p:stCondLst>
                                            <p:cond delay="1642"/>
                                          </p:stCondLst>
                                        </p:cTn>
                                        <p:tgtEl>
                                          <p:spTgt spid="38"/>
                                        </p:tgtEl>
                                      </p:cBhvr>
                                      <p:to x="100000" y="90000"/>
                                    </p:animScale>
                                    <p:animScale>
                                      <p:cBhvr>
                                        <p:cTn id="65" dur="166" decel="50000">
                                          <p:stCondLst>
                                            <p:cond delay="1668"/>
                                          </p:stCondLst>
                                        </p:cTn>
                                        <p:tgtEl>
                                          <p:spTgt spid="38"/>
                                        </p:tgtEl>
                                      </p:cBhvr>
                                      <p:to x="100000" y="100000"/>
                                    </p:animScale>
                                    <p:animScale>
                                      <p:cBhvr>
                                        <p:cTn id="66" dur="26">
                                          <p:stCondLst>
                                            <p:cond delay="1808"/>
                                          </p:stCondLst>
                                        </p:cTn>
                                        <p:tgtEl>
                                          <p:spTgt spid="38"/>
                                        </p:tgtEl>
                                      </p:cBhvr>
                                      <p:to x="100000" y="95000"/>
                                    </p:animScale>
                                    <p:animScale>
                                      <p:cBhvr>
                                        <p:cTn id="67"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3" grpId="0"/>
      <p:bldP spid="2"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p:blipFill>
        <p:spPr bwMode="auto">
          <a:xfrm>
            <a:off x="0" y="0"/>
            <a:ext cx="2082800" cy="18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22534" y="3158609"/>
            <a:ext cx="7746932" cy="2893100"/>
          </a:xfrm>
          <a:prstGeom prst="rect">
            <a:avLst/>
          </a:prstGeom>
          <a:noFill/>
        </p:spPr>
        <p:txBody>
          <a:bodyPr wrap="square" rtlCol="1">
            <a:spAutoFit/>
          </a:bodyPr>
          <a:lstStyle/>
          <a:p>
            <a:pPr algn="ctr" rtl="1">
              <a:lnSpc>
                <a:spcPct val="150000"/>
              </a:lnSpc>
            </a:pPr>
            <a:r>
              <a:rPr lang="ar-JO" sz="3600" dirty="0">
                <a:latin typeface="Calibri" panose="020F0502020204030204" pitchFamily="34" charset="0"/>
                <a:ea typeface="Calibri" panose="020F0502020204030204" pitchFamily="34" charset="0"/>
                <a:cs typeface="Calibri" panose="020F0502020204030204" pitchFamily="34" charset="0"/>
              </a:rPr>
              <a:t>الصف </a:t>
            </a:r>
            <a:r>
              <a:rPr lang="ar-JO" sz="2400" dirty="0">
                <a:latin typeface="Calibri" panose="020F0502020204030204" pitchFamily="34" charset="0"/>
                <a:ea typeface="Calibri" panose="020F0502020204030204" pitchFamily="34" charset="0"/>
                <a:cs typeface="Calibri" panose="020F0502020204030204" pitchFamily="34" charset="0"/>
              </a:rPr>
              <a:t>العاشر               </a:t>
            </a:r>
            <a:r>
              <a:rPr lang="ar-JO" sz="3600" dirty="0">
                <a:latin typeface="Calibri" panose="020F0502020204030204" pitchFamily="34" charset="0"/>
                <a:ea typeface="Calibri" panose="020F0502020204030204" pitchFamily="34" charset="0"/>
                <a:cs typeface="Calibri" panose="020F0502020204030204" pitchFamily="34" charset="0"/>
              </a:rPr>
              <a:t>المبحث </a:t>
            </a:r>
            <a:r>
              <a:rPr lang="ar-JO" sz="2400" dirty="0">
                <a:latin typeface="Calibri" panose="020F0502020204030204" pitchFamily="34" charset="0"/>
                <a:ea typeface="Calibri" panose="020F0502020204030204" pitchFamily="34" charset="0"/>
                <a:cs typeface="Calibri" panose="020F0502020204030204" pitchFamily="34" charset="0"/>
              </a:rPr>
              <a:t>الأحياء</a:t>
            </a:r>
            <a:r>
              <a:rPr lang="ar-JO" sz="3600" dirty="0">
                <a:latin typeface="Calibri" panose="020F0502020204030204" pitchFamily="34" charset="0"/>
                <a:ea typeface="Calibri" panose="020F0502020204030204" pitchFamily="34" charset="0"/>
                <a:cs typeface="Calibri" panose="020F0502020204030204" pitchFamily="34" charset="0"/>
              </a:rPr>
              <a:t> </a:t>
            </a:r>
            <a:endParaRPr lang="ar-JO" sz="2400" dirty="0">
              <a:latin typeface="Calibri" panose="020F0502020204030204" pitchFamily="34" charset="0"/>
              <a:ea typeface="Calibri" panose="020F0502020204030204" pitchFamily="34" charset="0"/>
              <a:cs typeface="Calibri" panose="020F0502020204030204" pitchFamily="34" charset="0"/>
            </a:endParaRPr>
          </a:p>
          <a:p>
            <a:pPr algn="ctr" rtl="1">
              <a:lnSpc>
                <a:spcPct val="150000"/>
              </a:lnSpc>
            </a:pPr>
            <a:r>
              <a:rPr lang="ar-SA" sz="3600" dirty="0">
                <a:latin typeface="Calibri" panose="020F0502020204030204" pitchFamily="34" charset="0"/>
                <a:ea typeface="Calibri" panose="020F0502020204030204" pitchFamily="34" charset="0"/>
                <a:cs typeface="Calibri" panose="020F0502020204030204" pitchFamily="34" charset="0"/>
              </a:rPr>
              <a:t>الوحدة</a:t>
            </a:r>
            <a:r>
              <a:rPr lang="ar-JO" sz="3600" dirty="0">
                <a:latin typeface="Calibri" panose="020F0502020204030204" pitchFamily="34" charset="0"/>
                <a:ea typeface="Calibri" panose="020F0502020204030204" pitchFamily="34" charset="0"/>
                <a:cs typeface="Calibri" panose="020F0502020204030204" pitchFamily="34" charset="0"/>
              </a:rPr>
              <a:t> </a:t>
            </a:r>
            <a:r>
              <a:rPr lang="ar-JO" sz="2400" dirty="0">
                <a:latin typeface="Calibri" panose="020F0502020204030204" pitchFamily="34" charset="0"/>
                <a:ea typeface="Calibri" panose="020F0502020204030204" pitchFamily="34" charset="0"/>
                <a:cs typeface="Calibri" panose="020F0502020204030204" pitchFamily="34" charset="0"/>
              </a:rPr>
              <a:t>الثالثة                       </a:t>
            </a:r>
            <a:r>
              <a:rPr lang="ar-SA" sz="3600" dirty="0">
                <a:latin typeface="Calibri" panose="020F0502020204030204" pitchFamily="34" charset="0"/>
                <a:ea typeface="Calibri" panose="020F0502020204030204" pitchFamily="34" charset="0"/>
                <a:cs typeface="Calibri" panose="020F0502020204030204" pitchFamily="34" charset="0"/>
              </a:rPr>
              <a:t>الدرس</a:t>
            </a:r>
            <a:r>
              <a:rPr lang="ar-JO" sz="3600" dirty="0">
                <a:latin typeface="Calibri" panose="020F0502020204030204" pitchFamily="34" charset="0"/>
                <a:ea typeface="Calibri" panose="020F0502020204030204" pitchFamily="34" charset="0"/>
                <a:cs typeface="Calibri" panose="020F0502020204030204" pitchFamily="34" charset="0"/>
              </a:rPr>
              <a:t> </a:t>
            </a:r>
            <a:r>
              <a:rPr lang="ar-JO" sz="2400" dirty="0">
                <a:latin typeface="Calibri" panose="020F0502020204030204" pitchFamily="34" charset="0"/>
                <a:ea typeface="Calibri" panose="020F0502020204030204" pitchFamily="34" charset="0"/>
                <a:cs typeface="Calibri" panose="020F0502020204030204" pitchFamily="34" charset="0"/>
              </a:rPr>
              <a:t>البكتيريا والأثريّات</a:t>
            </a:r>
            <a:endParaRPr lang="ar-JO" sz="3600" dirty="0">
              <a:latin typeface="Calibri" panose="020F0502020204030204" pitchFamily="34" charset="0"/>
              <a:ea typeface="Calibri" panose="020F0502020204030204" pitchFamily="34" charset="0"/>
              <a:cs typeface="Calibri" panose="020F0502020204030204" pitchFamily="34" charset="0"/>
            </a:endParaRPr>
          </a:p>
          <a:p>
            <a:pPr algn="ctr" rtl="1"/>
            <a:endParaRPr lang="ar-JO" sz="1400" dirty="0">
              <a:latin typeface="Calibri" panose="020F0502020204030204" pitchFamily="34" charset="0"/>
              <a:ea typeface="Calibri" panose="020F0502020204030204" pitchFamily="34" charset="0"/>
              <a:cs typeface="Calibri" panose="020F0502020204030204" pitchFamily="34" charset="0"/>
            </a:endParaRPr>
          </a:p>
          <a:p>
            <a:pPr algn="ctr" rtl="1"/>
            <a:endParaRPr lang="ar-JO" sz="2000" dirty="0">
              <a:latin typeface="Calibri" panose="020F0502020204030204" pitchFamily="34" charset="0"/>
              <a:ea typeface="Calibri" panose="020F0502020204030204" pitchFamily="34" charset="0"/>
              <a:cs typeface="Calibri" panose="020F0502020204030204" pitchFamily="34" charset="0"/>
            </a:endParaRPr>
          </a:p>
          <a:p>
            <a:pPr algn="ctr" rtl="1"/>
            <a:r>
              <a:rPr lang="ar-JO" sz="2000" dirty="0">
                <a:latin typeface="Calibri" panose="020F0502020204030204" pitchFamily="34" charset="0"/>
                <a:ea typeface="Calibri" panose="020F0502020204030204" pitchFamily="34" charset="0"/>
                <a:cs typeface="Calibri" panose="020F0502020204030204" pitchFamily="34" charset="0"/>
              </a:rPr>
              <a:t>الفصل الدراسي الأول</a:t>
            </a:r>
          </a:p>
          <a:p>
            <a:pPr algn="ctr" rtl="1"/>
            <a:r>
              <a:rPr lang="ar-JO" sz="2000" dirty="0" smtClean="0">
                <a:latin typeface="Calibri" panose="020F0502020204030204" pitchFamily="34" charset="0"/>
                <a:ea typeface="Calibri" panose="020F0502020204030204" pitchFamily="34" charset="0"/>
                <a:cs typeface="Calibri" panose="020F0502020204030204" pitchFamily="34" charset="0"/>
              </a:rPr>
              <a:t>2025 </a:t>
            </a:r>
            <a:r>
              <a:rPr lang="ar-JO" sz="2000" dirty="0">
                <a:latin typeface="Calibri" panose="020F0502020204030204" pitchFamily="34" charset="0"/>
                <a:ea typeface="Calibri" panose="020F0502020204030204" pitchFamily="34" charset="0"/>
                <a:cs typeface="Calibri" panose="020F0502020204030204" pitchFamily="34" charset="0"/>
              </a:rPr>
              <a:t>/ </a:t>
            </a:r>
            <a:r>
              <a:rPr lang="ar-JO" sz="2000" dirty="0" smtClean="0">
                <a:latin typeface="Calibri" panose="020F0502020204030204" pitchFamily="34" charset="0"/>
                <a:ea typeface="Calibri" panose="020F0502020204030204" pitchFamily="34" charset="0"/>
                <a:cs typeface="Calibri" panose="020F0502020204030204" pitchFamily="34" charset="0"/>
              </a:rPr>
              <a:t>2026</a:t>
            </a:r>
            <a:r>
              <a:rPr lang="ar-SA" sz="2000" dirty="0" smtClean="0">
                <a:latin typeface="Calibri" panose="020F0502020204030204" pitchFamily="34" charset="0"/>
                <a:ea typeface="Calibri" panose="020F0502020204030204" pitchFamily="34" charset="0"/>
                <a:cs typeface="Calibri" panose="020F0502020204030204" pitchFamily="34" charset="0"/>
              </a:rPr>
              <a:t>  </a:t>
            </a:r>
            <a:endParaRPr lang="ar-JO"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C85624B-6541-0F18-7F5A-20DC63CE659B}"/>
              </a:ext>
            </a:extLst>
          </p:cNvPr>
          <p:cNvPicPr>
            <a:picLocks noChangeAspect="1"/>
          </p:cNvPicPr>
          <p:nvPr/>
        </p:nvPicPr>
        <p:blipFill>
          <a:blip r:embed="rId3"/>
          <a:stretch>
            <a:fillRect/>
          </a:stretch>
        </p:blipFill>
        <p:spPr>
          <a:xfrm>
            <a:off x="3153747" y="1567543"/>
            <a:ext cx="6008913" cy="1175657"/>
          </a:xfrm>
          <a:prstGeom prst="rect">
            <a:avLst/>
          </a:prstGeom>
        </p:spPr>
      </p:pic>
    </p:spTree>
    <p:extLst>
      <p:ext uri="{BB962C8B-B14F-4D97-AF65-F5344CB8AC3E}">
        <p14:creationId xmlns:p14="http://schemas.microsoft.com/office/powerpoint/2010/main" val="1854308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6116" y="1137214"/>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3</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7371184" y="1174543"/>
            <a:ext cx="2094586" cy="523220"/>
          </a:xfrm>
          <a:prstGeom prst="rect">
            <a:avLst/>
          </a:prstGeom>
          <a:noFill/>
        </p:spPr>
        <p:txBody>
          <a:bodyPr wrap="square" rtlCol="0">
            <a:spAutoFit/>
          </a:bodyPr>
          <a:lstStyle/>
          <a:p>
            <a:pPr algn="r" rtl="1"/>
            <a:r>
              <a:rPr lang="ar-SA" sz="2800" b="1" dirty="0"/>
              <a:t> التقويم القبلي: </a:t>
            </a:r>
          </a:p>
        </p:txBody>
      </p:sp>
      <p:sp>
        <p:nvSpPr>
          <p:cNvPr id="3" name="Flowchart: Alternate Process 2"/>
          <p:cNvSpPr/>
          <p:nvPr/>
        </p:nvSpPr>
        <p:spPr>
          <a:xfrm>
            <a:off x="206116" y="6321211"/>
            <a:ext cx="1024287"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9" name="Group 28">
            <a:extLst>
              <a:ext uri="{FF2B5EF4-FFF2-40B4-BE49-F238E27FC236}">
                <a16:creationId xmlns:a16="http://schemas.microsoft.com/office/drawing/2014/main" id="{78655A2E-C07A-4E24-B683-6E89AFE563C1}"/>
              </a:ext>
            </a:extLst>
          </p:cNvPr>
          <p:cNvGrpSpPr/>
          <p:nvPr/>
        </p:nvGrpSpPr>
        <p:grpSpPr>
          <a:xfrm>
            <a:off x="255660" y="603162"/>
            <a:ext cx="10220241" cy="354111"/>
            <a:chOff x="255660" y="603162"/>
            <a:chExt cx="10220241" cy="354111"/>
          </a:xfrm>
        </p:grpSpPr>
        <p:sp>
          <p:nvSpPr>
            <p:cNvPr id="30" name="Double Wave 29">
              <a:extLst>
                <a:ext uri="{FF2B5EF4-FFF2-40B4-BE49-F238E27FC236}">
                  <a16:creationId xmlns:a16="http://schemas.microsoft.com/office/drawing/2014/main" id="{0F91105B-8FD5-4F16-A151-194EFF537BAE}"/>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1" name="Double Wave 30">
              <a:extLst>
                <a:ext uri="{FF2B5EF4-FFF2-40B4-BE49-F238E27FC236}">
                  <a16:creationId xmlns:a16="http://schemas.microsoft.com/office/drawing/2014/main" id="{02B74C61-9638-48C5-88B2-55326E60CFAB}"/>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2" name="Double Wave 31">
              <a:extLst>
                <a:ext uri="{FF2B5EF4-FFF2-40B4-BE49-F238E27FC236}">
                  <a16:creationId xmlns:a16="http://schemas.microsoft.com/office/drawing/2014/main" id="{6723343D-526D-472A-A3A7-C126378664A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4" name="Double Wave 33">
              <a:extLst>
                <a:ext uri="{FF2B5EF4-FFF2-40B4-BE49-F238E27FC236}">
                  <a16:creationId xmlns:a16="http://schemas.microsoft.com/office/drawing/2014/main" id="{EB67213C-E6E4-4264-B475-DC3C123371A7}"/>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5" name="TextBox 34">
            <a:extLst>
              <a:ext uri="{FF2B5EF4-FFF2-40B4-BE49-F238E27FC236}">
                <a16:creationId xmlns:a16="http://schemas.microsoft.com/office/drawing/2014/main" id="{7504AD37-9C1A-4B7D-A37F-E91079599CAD}"/>
              </a:ext>
            </a:extLst>
          </p:cNvPr>
          <p:cNvSpPr txBox="1"/>
          <p:nvPr/>
        </p:nvSpPr>
        <p:spPr>
          <a:xfrm>
            <a:off x="493049" y="1883598"/>
            <a:ext cx="8942681" cy="1429622"/>
          </a:xfrm>
          <a:prstGeom prst="rect">
            <a:avLst/>
          </a:prstGeom>
          <a:noFill/>
        </p:spPr>
        <p:txBody>
          <a:bodyPr wrap="square" rtlCol="0">
            <a:spAutoFit/>
          </a:bodyPr>
          <a:lstStyle/>
          <a:p>
            <a:pPr algn="r" rtl="1">
              <a:lnSpc>
                <a:spcPct val="15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000" b="1" dirty="0">
                <a:latin typeface="Calibri" panose="020F0502020204030204" pitchFamily="34" charset="0"/>
                <a:ea typeface="Calibri" panose="020F0502020204030204" pitchFamily="34" charset="0"/>
                <a:cs typeface="Calibri" panose="020F0502020204030204" pitchFamily="34" charset="0"/>
              </a:rPr>
              <a:t>جميع الآتية يعدّ من الخصائص المشتركة بين البكتيريا والأثريّات ما عدا:</a:t>
            </a:r>
          </a:p>
          <a:p>
            <a:pPr algn="r" rtl="1">
              <a:lnSpc>
                <a:spcPct val="150000"/>
              </a:lnSpc>
            </a:pPr>
            <a:r>
              <a:rPr lang="ar-JO" sz="2000" b="1" dirty="0">
                <a:latin typeface="Calibri" panose="020F0502020204030204" pitchFamily="34" charset="0"/>
                <a:ea typeface="Calibri" panose="020F0502020204030204" pitchFamily="34" charset="0"/>
                <a:cs typeface="Calibri" panose="020F0502020204030204" pitchFamily="34" charset="0"/>
              </a:rPr>
              <a:t>أ) كائنات حيّة بدائيّة النوى.                                      ب) قد تحتوي على البلازميد.</a:t>
            </a:r>
          </a:p>
          <a:p>
            <a:pPr algn="r" rtl="1">
              <a:lnSpc>
                <a:spcPct val="150000"/>
              </a:lnSpc>
            </a:pPr>
            <a:r>
              <a:rPr lang="ar-JO" sz="2000" b="1" dirty="0">
                <a:latin typeface="Calibri" panose="020F0502020204030204" pitchFamily="34" charset="0"/>
                <a:ea typeface="Calibri" panose="020F0502020204030204" pitchFamily="34" charset="0"/>
                <a:cs typeface="Calibri" panose="020F0502020204030204" pitchFamily="34" charset="0"/>
              </a:rPr>
              <a:t>ج) تتحرّك عن طريق الانزلاق أو الأهداب.                  د) تخلو من العضيّات الغشائيّة.</a:t>
            </a:r>
          </a:p>
        </p:txBody>
      </p:sp>
      <p:sp>
        <p:nvSpPr>
          <p:cNvPr id="55" name="TextBox 54">
            <a:extLst>
              <a:ext uri="{FF2B5EF4-FFF2-40B4-BE49-F238E27FC236}">
                <a16:creationId xmlns:a16="http://schemas.microsoft.com/office/drawing/2014/main" id="{8723CFB8-317E-49E5-8CF0-47323B7B3AA2}"/>
              </a:ext>
            </a:extLst>
          </p:cNvPr>
          <p:cNvSpPr txBox="1"/>
          <p:nvPr/>
        </p:nvSpPr>
        <p:spPr>
          <a:xfrm>
            <a:off x="1096619" y="3509315"/>
            <a:ext cx="8348839" cy="1429622"/>
          </a:xfrm>
          <a:prstGeom prst="rect">
            <a:avLst/>
          </a:prstGeom>
          <a:noFill/>
        </p:spPr>
        <p:txBody>
          <a:bodyPr wrap="square" rtlCol="0">
            <a:spAutoFit/>
          </a:bodyPr>
          <a:lstStyle/>
          <a:p>
            <a:pPr algn="r" rtl="1">
              <a:lnSpc>
                <a:spcPct val="15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000" b="1" dirty="0">
                <a:latin typeface="Calibri" panose="020F0502020204030204" pitchFamily="34" charset="0"/>
                <a:ea typeface="Calibri" panose="020F0502020204030204" pitchFamily="34" charset="0"/>
                <a:cs typeface="Calibri" panose="020F0502020204030204" pitchFamily="34" charset="0"/>
              </a:rPr>
              <a:t>تختلف البكتيريا عن الأثريّات في:</a:t>
            </a:r>
          </a:p>
          <a:p>
            <a:pPr algn="r" rtl="1">
              <a:lnSpc>
                <a:spcPct val="150000"/>
              </a:lnSpc>
            </a:pPr>
            <a:r>
              <a:rPr lang="ar-JO" sz="2000" b="1" dirty="0">
                <a:latin typeface="Calibri" panose="020F0502020204030204" pitchFamily="34" charset="0"/>
                <a:ea typeface="Calibri" panose="020F0502020204030204" pitchFamily="34" charset="0"/>
                <a:cs typeface="Calibri" panose="020F0502020204030204" pitchFamily="34" charset="0"/>
              </a:rPr>
              <a:t>أ) طريقة الحركة.                                                     ب) عدد الخلايا المكوّنة لها.</a:t>
            </a:r>
          </a:p>
          <a:p>
            <a:pPr algn="r" rtl="1">
              <a:lnSpc>
                <a:spcPct val="150000"/>
              </a:lnSpc>
            </a:pPr>
            <a:r>
              <a:rPr lang="ar-JO" sz="2000" b="1" dirty="0">
                <a:latin typeface="Calibri" panose="020F0502020204030204" pitchFamily="34" charset="0"/>
                <a:ea typeface="Calibri" panose="020F0502020204030204" pitchFamily="34" charset="0"/>
                <a:cs typeface="Calibri" panose="020F0502020204030204" pitchFamily="34" charset="0"/>
              </a:rPr>
              <a:t>ج) نوع المادّة الوراثيّة الموجودة فيها.                       د) التركيب الكيميائيّ للجدار الخلويّ.</a:t>
            </a:r>
          </a:p>
        </p:txBody>
      </p:sp>
      <p:sp>
        <p:nvSpPr>
          <p:cNvPr id="33" name="Oval 32">
            <a:extLst>
              <a:ext uri="{FF2B5EF4-FFF2-40B4-BE49-F238E27FC236}">
                <a16:creationId xmlns:a16="http://schemas.microsoft.com/office/drawing/2014/main" id="{693DEBFD-1A89-4423-9292-BF1470980A8C}"/>
              </a:ext>
            </a:extLst>
          </p:cNvPr>
          <p:cNvSpPr/>
          <p:nvPr/>
        </p:nvSpPr>
        <p:spPr>
          <a:xfrm>
            <a:off x="5641037" y="2847651"/>
            <a:ext cx="3901524" cy="585366"/>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759F37DE-AED0-45FB-A96F-EBE52AC50838}"/>
              </a:ext>
            </a:extLst>
          </p:cNvPr>
          <p:cNvSpPr/>
          <p:nvPr/>
        </p:nvSpPr>
        <p:spPr>
          <a:xfrm>
            <a:off x="1623969" y="4485972"/>
            <a:ext cx="3618608" cy="545521"/>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859297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80">
                                          <p:stCondLst>
                                            <p:cond delay="0"/>
                                          </p:stCondLst>
                                        </p:cTn>
                                        <p:tgtEl>
                                          <p:spTgt spid="37"/>
                                        </p:tgtEl>
                                      </p:cBhvr>
                                    </p:animEffect>
                                    <p:anim calcmode="lin" valueType="num">
                                      <p:cBhvr>
                                        <p:cTn id="31"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6" dur="26">
                                          <p:stCondLst>
                                            <p:cond delay="650"/>
                                          </p:stCondLst>
                                        </p:cTn>
                                        <p:tgtEl>
                                          <p:spTgt spid="37"/>
                                        </p:tgtEl>
                                      </p:cBhvr>
                                      <p:to x="100000" y="60000"/>
                                    </p:animScale>
                                    <p:animScale>
                                      <p:cBhvr>
                                        <p:cTn id="37" dur="166" decel="50000">
                                          <p:stCondLst>
                                            <p:cond delay="676"/>
                                          </p:stCondLst>
                                        </p:cTn>
                                        <p:tgtEl>
                                          <p:spTgt spid="37"/>
                                        </p:tgtEl>
                                      </p:cBhvr>
                                      <p:to x="100000" y="100000"/>
                                    </p:animScale>
                                    <p:animScale>
                                      <p:cBhvr>
                                        <p:cTn id="38" dur="26">
                                          <p:stCondLst>
                                            <p:cond delay="1312"/>
                                          </p:stCondLst>
                                        </p:cTn>
                                        <p:tgtEl>
                                          <p:spTgt spid="37"/>
                                        </p:tgtEl>
                                      </p:cBhvr>
                                      <p:to x="100000" y="80000"/>
                                    </p:animScale>
                                    <p:animScale>
                                      <p:cBhvr>
                                        <p:cTn id="39" dur="166" decel="50000">
                                          <p:stCondLst>
                                            <p:cond delay="1338"/>
                                          </p:stCondLst>
                                        </p:cTn>
                                        <p:tgtEl>
                                          <p:spTgt spid="37"/>
                                        </p:tgtEl>
                                      </p:cBhvr>
                                      <p:to x="100000" y="100000"/>
                                    </p:animScale>
                                    <p:animScale>
                                      <p:cBhvr>
                                        <p:cTn id="40" dur="26">
                                          <p:stCondLst>
                                            <p:cond delay="1642"/>
                                          </p:stCondLst>
                                        </p:cTn>
                                        <p:tgtEl>
                                          <p:spTgt spid="37"/>
                                        </p:tgtEl>
                                      </p:cBhvr>
                                      <p:to x="100000" y="90000"/>
                                    </p:animScale>
                                    <p:animScale>
                                      <p:cBhvr>
                                        <p:cTn id="41" dur="166" decel="50000">
                                          <p:stCondLst>
                                            <p:cond delay="1668"/>
                                          </p:stCondLst>
                                        </p:cTn>
                                        <p:tgtEl>
                                          <p:spTgt spid="37"/>
                                        </p:tgtEl>
                                      </p:cBhvr>
                                      <p:to x="100000" y="100000"/>
                                    </p:animScale>
                                    <p:animScale>
                                      <p:cBhvr>
                                        <p:cTn id="42" dur="26">
                                          <p:stCondLst>
                                            <p:cond delay="1808"/>
                                          </p:stCondLst>
                                        </p:cTn>
                                        <p:tgtEl>
                                          <p:spTgt spid="37"/>
                                        </p:tgtEl>
                                      </p:cBhvr>
                                      <p:to x="100000" y="95000"/>
                                    </p:animScale>
                                    <p:animScale>
                                      <p:cBhvr>
                                        <p:cTn id="43"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3"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722290" y="18033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733346" y="2313456"/>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77114" y="1120985"/>
            <a:ext cx="939548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77113" y="114477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7567127" y="1120985"/>
            <a:ext cx="2005474" cy="619721"/>
          </a:xfrm>
          <a:prstGeom prst="rect">
            <a:avLst/>
          </a:prstGeom>
          <a:noFill/>
        </p:spPr>
        <p:txBody>
          <a:bodyPr wrap="square" rtlCol="1">
            <a:spAutoFit/>
          </a:bodyPr>
          <a:lstStyle/>
          <a:p>
            <a:pPr algn="r" rtl="1">
              <a:lnSpc>
                <a:spcPct val="200000"/>
              </a:lnSpc>
            </a:pPr>
            <a:r>
              <a:rPr lang="ar-SA" sz="2000" b="1" dirty="0">
                <a:latin typeface="GE SS Text Bold" pitchFamily="18" charset="-78"/>
                <a:ea typeface="GE SS Text Bold" pitchFamily="18" charset="-78"/>
                <a:cs typeface="GE SS Text Bold" pitchFamily="18" charset="-78"/>
              </a:rPr>
              <a:t>النتاجات المتوقعة</a:t>
            </a:r>
            <a:r>
              <a:rPr lang="ar-JO" sz="2000" b="1" dirty="0">
                <a:latin typeface="GE SS Text Bold" pitchFamily="18" charset="-78"/>
                <a:ea typeface="GE SS Text Bold" pitchFamily="18" charset="-78"/>
                <a:cs typeface="GE SS Text Bold" pitchFamily="18" charset="-78"/>
              </a:rPr>
              <a:t>:</a:t>
            </a:r>
            <a:endParaRPr lang="en-US" sz="2000" b="1" dirty="0"/>
          </a:p>
        </p:txBody>
      </p:sp>
      <p:sp>
        <p:nvSpPr>
          <p:cNvPr id="43" name="Rounded Rectangle 4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TextBox 15">
            <a:extLst>
              <a:ext uri="{FF2B5EF4-FFF2-40B4-BE49-F238E27FC236}">
                <a16:creationId xmlns:a16="http://schemas.microsoft.com/office/drawing/2014/main" id="{3CEC4289-D8F5-4A9D-98D6-286F13BFB925}"/>
              </a:ext>
            </a:extLst>
          </p:cNvPr>
          <p:cNvSpPr txBox="1">
            <a:spLocks noChangeArrowheads="1"/>
          </p:cNvSpPr>
          <p:nvPr/>
        </p:nvSpPr>
        <p:spPr bwMode="auto">
          <a:xfrm>
            <a:off x="4115601" y="2073184"/>
            <a:ext cx="533241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r" rtl="1" eaLnBrk="1" hangingPunct="1">
              <a:lnSpc>
                <a:spcPct val="200000"/>
              </a:lnSpc>
              <a:spcBef>
                <a:spcPct val="0"/>
              </a:spcBef>
              <a:buFont typeface="Arial" panose="020B0604020202020204" pitchFamily="34" charset="0"/>
              <a:buNone/>
              <a:defRPr/>
            </a:pPr>
            <a:r>
              <a:rPr lang="ar-JO" altLang="en-US" dirty="0">
                <a:latin typeface="Arabic Typesetting" panose="03020402040406030203" pitchFamily="66" charset="-78"/>
                <a:cs typeface="Arabic Typesetting" panose="03020402040406030203" pitchFamily="66" charset="-78"/>
              </a:rPr>
              <a:t>يتوقع من الطالب بعد تنفيذ هذه الحصة أن يكون قادراً على أن:</a:t>
            </a:r>
          </a:p>
          <a:p>
            <a:pPr algn="r" rtl="1" eaLnBrk="1" hangingPunct="1">
              <a:lnSpc>
                <a:spcPct val="200000"/>
              </a:lnSpc>
              <a:spcBef>
                <a:spcPct val="0"/>
              </a:spcBef>
              <a:buFont typeface="Wingdings" panose="05000000000000000000" pitchFamily="2" charset="2"/>
              <a:buChar char="v"/>
              <a:defRPr/>
            </a:pPr>
            <a:r>
              <a:rPr lang="ar-JO" altLang="en-US" dirty="0">
                <a:latin typeface="Arabic Typesetting" panose="03020402040406030203" pitchFamily="66" charset="-78"/>
                <a:cs typeface="Arabic Typesetting" panose="03020402040406030203" pitchFamily="66" charset="-78"/>
              </a:rPr>
              <a:t>يتعرّف آليّة التكاثر والانتقال الجينيّ في البكتيريا.</a:t>
            </a:r>
          </a:p>
        </p:txBody>
      </p:sp>
      <p:pic>
        <p:nvPicPr>
          <p:cNvPr id="3" name="Picture 2">
            <a:extLst>
              <a:ext uri="{FF2B5EF4-FFF2-40B4-BE49-F238E27FC236}">
                <a16:creationId xmlns:a16="http://schemas.microsoft.com/office/drawing/2014/main" id="{30777CD1-41FD-4591-9A66-6A0C74391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13" y="3590365"/>
            <a:ext cx="4794949" cy="2989192"/>
          </a:xfrm>
          <a:prstGeom prst="rect">
            <a:avLst/>
          </a:prstGeom>
        </p:spPr>
      </p:pic>
      <p:grpSp>
        <p:nvGrpSpPr>
          <p:cNvPr id="33" name="Group 32">
            <a:extLst>
              <a:ext uri="{FF2B5EF4-FFF2-40B4-BE49-F238E27FC236}">
                <a16:creationId xmlns:a16="http://schemas.microsoft.com/office/drawing/2014/main" id="{48A411A0-3176-4932-A356-804C8C238C0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8DC49F4E-2A9D-4A97-993A-FC024B9C29F2}"/>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F979D82B-C7E7-48B2-A0C4-BD45FCDB6A9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59E17961-DF1D-4FE8-BAA7-D94782F5AF2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1" name="Double Wave 50">
              <a:extLst>
                <a:ext uri="{FF2B5EF4-FFF2-40B4-BE49-F238E27FC236}">
                  <a16:creationId xmlns:a16="http://schemas.microsoft.com/office/drawing/2014/main" id="{EE859A79-F639-4FD8-ABED-C70D66F40F4E}"/>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744055411"/>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6116" y="1121866"/>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4</a:t>
              </a:r>
              <a:r>
                <a:rPr lang="en-US" sz="1600" b="1" dirty="0">
                  <a:latin typeface="Calibri" panose="020F0502020204030204" pitchFamily="34" charset="0"/>
                  <a:cs typeface="Calibri" panose="020F0502020204030204" pitchFamily="34" charset="0"/>
                </a:rPr>
                <a:t>:00 minutes</a:t>
              </a:r>
            </a:p>
          </p:txBody>
        </p:sp>
      </p:gr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116" y="6108672"/>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906E99B5-AE91-4F9A-B808-E08EAD02D3A1}"/>
              </a:ext>
            </a:extLst>
          </p:cNvPr>
          <p:cNvGrpSpPr/>
          <p:nvPr/>
        </p:nvGrpSpPr>
        <p:grpSpPr>
          <a:xfrm>
            <a:off x="255660" y="603162"/>
            <a:ext cx="10220241" cy="354111"/>
            <a:chOff x="255660" y="603162"/>
            <a:chExt cx="10220241" cy="354111"/>
          </a:xfrm>
        </p:grpSpPr>
        <p:sp>
          <p:nvSpPr>
            <p:cNvPr id="34" name="Double Wave 33">
              <a:extLst>
                <a:ext uri="{FF2B5EF4-FFF2-40B4-BE49-F238E27FC236}">
                  <a16:creationId xmlns:a16="http://schemas.microsoft.com/office/drawing/2014/main" id="{355A6F7D-5677-4BC1-8095-1FF94166CC92}"/>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5" name="Double Wave 34">
              <a:extLst>
                <a:ext uri="{FF2B5EF4-FFF2-40B4-BE49-F238E27FC236}">
                  <a16:creationId xmlns:a16="http://schemas.microsoft.com/office/drawing/2014/main" id="{E377A3ED-5349-4F84-B75F-D111D224E976}"/>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C1A47159-ECEC-4DEA-A103-8EC3FEA4F1B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a:extLst>
                <a:ext uri="{FF2B5EF4-FFF2-40B4-BE49-F238E27FC236}">
                  <a16:creationId xmlns:a16="http://schemas.microsoft.com/office/drawing/2014/main" id="{75B0F674-B276-4E79-A5C4-23064B6BE86C}"/>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pic>
        <p:nvPicPr>
          <p:cNvPr id="5" name="تكاثر البكتيريا(1)">
            <a:hlinkClick r:id="" action="ppaction://media"/>
            <a:extLst>
              <a:ext uri="{FF2B5EF4-FFF2-40B4-BE49-F238E27FC236}">
                <a16:creationId xmlns:a16="http://schemas.microsoft.com/office/drawing/2014/main" id="{39EEA92B-C528-4F78-B695-B0FE39AD4D0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33487" y="1462617"/>
            <a:ext cx="6764140" cy="5073105"/>
          </a:xfrm>
          <a:prstGeom prst="rect">
            <a:avLst/>
          </a:prstGeom>
        </p:spPr>
      </p:pic>
    </p:spTree>
    <p:extLst>
      <p:ext uri="{BB962C8B-B14F-4D97-AF65-F5344CB8AC3E}">
        <p14:creationId xmlns:p14="http://schemas.microsoft.com/office/powerpoint/2010/main" val="15102852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6116" y="1137214"/>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02:00 minutes</a:t>
              </a:r>
            </a:p>
          </p:txBody>
        </p:sp>
      </p:grpSp>
      <p:sp>
        <p:nvSpPr>
          <p:cNvPr id="4" name="TextBox 3"/>
          <p:cNvSpPr txBox="1"/>
          <p:nvPr/>
        </p:nvSpPr>
        <p:spPr>
          <a:xfrm>
            <a:off x="7371184" y="1174543"/>
            <a:ext cx="2094586" cy="523220"/>
          </a:xfrm>
          <a:prstGeom prst="rect">
            <a:avLst/>
          </a:prstGeom>
          <a:noFill/>
        </p:spPr>
        <p:txBody>
          <a:bodyPr wrap="square" rtlCol="0">
            <a:spAutoFit/>
          </a:bodyPr>
          <a:lstStyle/>
          <a:p>
            <a:pPr algn="r" rtl="1"/>
            <a:r>
              <a:rPr lang="ar-SA" sz="2800" b="1" dirty="0"/>
              <a:t> التقويم القبلي: </a:t>
            </a:r>
          </a:p>
        </p:txBody>
      </p:sp>
      <p:sp>
        <p:nvSpPr>
          <p:cNvPr id="3" name="Flowchart: Alternate Process 2"/>
          <p:cNvSpPr/>
          <p:nvPr/>
        </p:nvSpPr>
        <p:spPr>
          <a:xfrm>
            <a:off x="206116" y="6321211"/>
            <a:ext cx="1024287"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9" name="Group 28">
            <a:extLst>
              <a:ext uri="{FF2B5EF4-FFF2-40B4-BE49-F238E27FC236}">
                <a16:creationId xmlns:a16="http://schemas.microsoft.com/office/drawing/2014/main" id="{78655A2E-C07A-4E24-B683-6E89AFE563C1}"/>
              </a:ext>
            </a:extLst>
          </p:cNvPr>
          <p:cNvGrpSpPr/>
          <p:nvPr/>
        </p:nvGrpSpPr>
        <p:grpSpPr>
          <a:xfrm>
            <a:off x="255660" y="603162"/>
            <a:ext cx="10220241" cy="354111"/>
            <a:chOff x="255660" y="603162"/>
            <a:chExt cx="10220241" cy="354111"/>
          </a:xfrm>
        </p:grpSpPr>
        <p:sp>
          <p:nvSpPr>
            <p:cNvPr id="30" name="Double Wave 29">
              <a:extLst>
                <a:ext uri="{FF2B5EF4-FFF2-40B4-BE49-F238E27FC236}">
                  <a16:creationId xmlns:a16="http://schemas.microsoft.com/office/drawing/2014/main" id="{0F91105B-8FD5-4F16-A151-194EFF537BAE}"/>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1" name="Double Wave 30">
              <a:extLst>
                <a:ext uri="{FF2B5EF4-FFF2-40B4-BE49-F238E27FC236}">
                  <a16:creationId xmlns:a16="http://schemas.microsoft.com/office/drawing/2014/main" id="{02B74C61-9638-48C5-88B2-55326E60CFAB}"/>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2" name="Double Wave 31">
              <a:extLst>
                <a:ext uri="{FF2B5EF4-FFF2-40B4-BE49-F238E27FC236}">
                  <a16:creationId xmlns:a16="http://schemas.microsoft.com/office/drawing/2014/main" id="{6723343D-526D-472A-A3A7-C126378664A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4" name="Double Wave 33">
              <a:extLst>
                <a:ext uri="{FF2B5EF4-FFF2-40B4-BE49-F238E27FC236}">
                  <a16:creationId xmlns:a16="http://schemas.microsoft.com/office/drawing/2014/main" id="{EB67213C-E6E4-4264-B475-DC3C123371A7}"/>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5" name="TextBox 34">
            <a:extLst>
              <a:ext uri="{FF2B5EF4-FFF2-40B4-BE49-F238E27FC236}">
                <a16:creationId xmlns:a16="http://schemas.microsoft.com/office/drawing/2014/main" id="{7504AD37-9C1A-4B7D-A37F-E91079599CAD}"/>
              </a:ext>
            </a:extLst>
          </p:cNvPr>
          <p:cNvSpPr txBox="1"/>
          <p:nvPr/>
        </p:nvSpPr>
        <p:spPr>
          <a:xfrm>
            <a:off x="523089" y="2026564"/>
            <a:ext cx="8942681"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000" b="1" dirty="0">
                <a:latin typeface="Calibri" panose="020F0502020204030204" pitchFamily="34" charset="0"/>
                <a:ea typeface="Calibri" panose="020F0502020204030204" pitchFamily="34" charset="0"/>
                <a:cs typeface="Calibri" panose="020F0502020204030204" pitchFamily="34" charset="0"/>
              </a:rPr>
              <a:t>جميع الآتية يعدّ نطاقًا ما عدا:</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نطاق البكتيريا          ب) نطاق حقيقيّات النوى           ج) نطاق الأثريّات           د) نطاق الطلائعيّات</a:t>
            </a:r>
          </a:p>
        </p:txBody>
      </p:sp>
      <p:sp>
        <p:nvSpPr>
          <p:cNvPr id="55" name="TextBox 54">
            <a:extLst>
              <a:ext uri="{FF2B5EF4-FFF2-40B4-BE49-F238E27FC236}">
                <a16:creationId xmlns:a16="http://schemas.microsoft.com/office/drawing/2014/main" id="{8723CFB8-317E-49E5-8CF0-47323B7B3AA2}"/>
              </a:ext>
            </a:extLst>
          </p:cNvPr>
          <p:cNvSpPr txBox="1"/>
          <p:nvPr/>
        </p:nvSpPr>
        <p:spPr>
          <a:xfrm>
            <a:off x="1021976" y="3166025"/>
            <a:ext cx="8348839"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000" b="1" dirty="0">
                <a:latin typeface="Calibri" panose="020F0502020204030204" pitchFamily="34" charset="0"/>
                <a:ea typeface="Calibri" panose="020F0502020204030204" pitchFamily="34" charset="0"/>
                <a:cs typeface="Calibri" panose="020F0502020204030204" pitchFamily="34" charset="0"/>
              </a:rPr>
              <a:t>العالِم الذي وضع نظام التسمية الثنائيّة هو:</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كارل ووز    </a:t>
            </a:r>
            <a:r>
              <a:rPr lang="en-GB" sz="2000" b="1" dirty="0">
                <a:latin typeface="Calibri" panose="020F0502020204030204" pitchFamily="34" charset="0"/>
                <a:ea typeface="Calibri" panose="020F0502020204030204" pitchFamily="34" charset="0"/>
                <a:cs typeface="Calibri" panose="020F0502020204030204" pitchFamily="34" charset="0"/>
              </a:rPr>
              <a:t>        </a:t>
            </a:r>
            <a:r>
              <a:rPr lang="ar-JO" sz="2000" b="1" dirty="0">
                <a:latin typeface="Calibri" panose="020F0502020204030204" pitchFamily="34" charset="0"/>
                <a:ea typeface="Calibri" panose="020F0502020204030204" pitchFamily="34" charset="0"/>
                <a:cs typeface="Calibri" panose="020F0502020204030204" pitchFamily="34" charset="0"/>
              </a:rPr>
              <a:t>     ب) كارلوس لينيوس              ج) روبرت وتكر                   د) جون راي</a:t>
            </a:r>
          </a:p>
        </p:txBody>
      </p:sp>
      <p:sp>
        <p:nvSpPr>
          <p:cNvPr id="33" name="Oval 32">
            <a:extLst>
              <a:ext uri="{FF2B5EF4-FFF2-40B4-BE49-F238E27FC236}">
                <a16:creationId xmlns:a16="http://schemas.microsoft.com/office/drawing/2014/main" id="{693DEBFD-1A89-4423-9292-BF1470980A8C}"/>
              </a:ext>
            </a:extLst>
          </p:cNvPr>
          <p:cNvSpPr/>
          <p:nvPr/>
        </p:nvSpPr>
        <p:spPr>
          <a:xfrm>
            <a:off x="659466" y="2308778"/>
            <a:ext cx="1989479" cy="642755"/>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759F37DE-AED0-45FB-A96F-EBE52AC50838}"/>
              </a:ext>
            </a:extLst>
          </p:cNvPr>
          <p:cNvSpPr/>
          <p:nvPr/>
        </p:nvSpPr>
        <p:spPr>
          <a:xfrm>
            <a:off x="5607983" y="3528866"/>
            <a:ext cx="1989479" cy="642755"/>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431011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80">
                                          <p:stCondLst>
                                            <p:cond delay="0"/>
                                          </p:stCondLst>
                                        </p:cTn>
                                        <p:tgtEl>
                                          <p:spTgt spid="37"/>
                                        </p:tgtEl>
                                      </p:cBhvr>
                                    </p:animEffect>
                                    <p:anim calcmode="lin" valueType="num">
                                      <p:cBhvr>
                                        <p:cTn id="31"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6" dur="26">
                                          <p:stCondLst>
                                            <p:cond delay="650"/>
                                          </p:stCondLst>
                                        </p:cTn>
                                        <p:tgtEl>
                                          <p:spTgt spid="37"/>
                                        </p:tgtEl>
                                      </p:cBhvr>
                                      <p:to x="100000" y="60000"/>
                                    </p:animScale>
                                    <p:animScale>
                                      <p:cBhvr>
                                        <p:cTn id="37" dur="166" decel="50000">
                                          <p:stCondLst>
                                            <p:cond delay="676"/>
                                          </p:stCondLst>
                                        </p:cTn>
                                        <p:tgtEl>
                                          <p:spTgt spid="37"/>
                                        </p:tgtEl>
                                      </p:cBhvr>
                                      <p:to x="100000" y="100000"/>
                                    </p:animScale>
                                    <p:animScale>
                                      <p:cBhvr>
                                        <p:cTn id="38" dur="26">
                                          <p:stCondLst>
                                            <p:cond delay="1312"/>
                                          </p:stCondLst>
                                        </p:cTn>
                                        <p:tgtEl>
                                          <p:spTgt spid="37"/>
                                        </p:tgtEl>
                                      </p:cBhvr>
                                      <p:to x="100000" y="80000"/>
                                    </p:animScale>
                                    <p:animScale>
                                      <p:cBhvr>
                                        <p:cTn id="39" dur="166" decel="50000">
                                          <p:stCondLst>
                                            <p:cond delay="1338"/>
                                          </p:stCondLst>
                                        </p:cTn>
                                        <p:tgtEl>
                                          <p:spTgt spid="37"/>
                                        </p:tgtEl>
                                      </p:cBhvr>
                                      <p:to x="100000" y="100000"/>
                                    </p:animScale>
                                    <p:animScale>
                                      <p:cBhvr>
                                        <p:cTn id="40" dur="26">
                                          <p:stCondLst>
                                            <p:cond delay="1642"/>
                                          </p:stCondLst>
                                        </p:cTn>
                                        <p:tgtEl>
                                          <p:spTgt spid="37"/>
                                        </p:tgtEl>
                                      </p:cBhvr>
                                      <p:to x="100000" y="90000"/>
                                    </p:animScale>
                                    <p:animScale>
                                      <p:cBhvr>
                                        <p:cTn id="41" dur="166" decel="50000">
                                          <p:stCondLst>
                                            <p:cond delay="1668"/>
                                          </p:stCondLst>
                                        </p:cTn>
                                        <p:tgtEl>
                                          <p:spTgt spid="37"/>
                                        </p:tgtEl>
                                      </p:cBhvr>
                                      <p:to x="100000" y="100000"/>
                                    </p:animScale>
                                    <p:animScale>
                                      <p:cBhvr>
                                        <p:cTn id="42" dur="26">
                                          <p:stCondLst>
                                            <p:cond delay="1808"/>
                                          </p:stCondLst>
                                        </p:cTn>
                                        <p:tgtEl>
                                          <p:spTgt spid="37"/>
                                        </p:tgtEl>
                                      </p:cBhvr>
                                      <p:to x="100000" y="95000"/>
                                    </p:animScale>
                                    <p:animScale>
                                      <p:cBhvr>
                                        <p:cTn id="43"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3"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82" y="6100549"/>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التقوبم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TextBox 32">
            <a:extLst>
              <a:ext uri="{FF2B5EF4-FFF2-40B4-BE49-F238E27FC236}">
                <a16:creationId xmlns:a16="http://schemas.microsoft.com/office/drawing/2014/main" id="{2C353CAC-CDE8-43C0-85CB-F6B8F9418AFD}"/>
              </a:ext>
            </a:extLst>
          </p:cNvPr>
          <p:cNvSpPr txBox="1"/>
          <p:nvPr/>
        </p:nvSpPr>
        <p:spPr>
          <a:xfrm>
            <a:off x="2086028" y="2228385"/>
            <a:ext cx="5785384"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400" b="1" dirty="0">
                <a:latin typeface="Calibri" panose="020F0502020204030204" pitchFamily="34" charset="0"/>
                <a:ea typeface="Calibri" panose="020F0502020204030204" pitchFamily="34" charset="0"/>
                <a:cs typeface="Calibri" panose="020F0502020204030204" pitchFamily="34" charset="0"/>
              </a:rPr>
              <a:t>ما اسم الطريقة التي تتكاثر فيها البكتيريا؟</a:t>
            </a:r>
          </a:p>
        </p:txBody>
      </p:sp>
      <p:sp>
        <p:nvSpPr>
          <p:cNvPr id="34" name="TextBox 33">
            <a:extLst>
              <a:ext uri="{FF2B5EF4-FFF2-40B4-BE49-F238E27FC236}">
                <a16:creationId xmlns:a16="http://schemas.microsoft.com/office/drawing/2014/main" id="{35DA8BCE-EAE1-40FC-9994-063DDC7F022B}"/>
              </a:ext>
            </a:extLst>
          </p:cNvPr>
          <p:cNvSpPr txBox="1"/>
          <p:nvPr/>
        </p:nvSpPr>
        <p:spPr>
          <a:xfrm>
            <a:off x="2086028" y="3415547"/>
            <a:ext cx="6001007"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400" b="1" dirty="0">
                <a:latin typeface="Calibri" panose="020F0502020204030204" pitchFamily="34" charset="0"/>
                <a:ea typeface="Calibri" panose="020F0502020204030204" pitchFamily="34" charset="0"/>
                <a:cs typeface="Calibri" panose="020F0502020204030204" pitchFamily="34" charset="0"/>
              </a:rPr>
              <a:t>ما الخطوة الأولى من خطوات التكاثر في البكتيريا؟</a:t>
            </a:r>
          </a:p>
        </p:txBody>
      </p:sp>
      <p:sp>
        <p:nvSpPr>
          <p:cNvPr id="35" name="TextBox 34">
            <a:extLst>
              <a:ext uri="{FF2B5EF4-FFF2-40B4-BE49-F238E27FC236}">
                <a16:creationId xmlns:a16="http://schemas.microsoft.com/office/drawing/2014/main" id="{541F0AAC-B484-4C80-8387-7550724E88C4}"/>
              </a:ext>
            </a:extLst>
          </p:cNvPr>
          <p:cNvSpPr txBox="1"/>
          <p:nvPr/>
        </p:nvSpPr>
        <p:spPr>
          <a:xfrm>
            <a:off x="1248710" y="4629615"/>
            <a:ext cx="6943286"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س3: </a:t>
            </a:r>
            <a:r>
              <a:rPr lang="ar-JO" sz="2400" b="1" dirty="0">
                <a:latin typeface="Calibri" panose="020F0502020204030204" pitchFamily="34" charset="0"/>
                <a:ea typeface="Calibri" panose="020F0502020204030204" pitchFamily="34" charset="0"/>
                <a:cs typeface="Calibri" panose="020F0502020204030204" pitchFamily="34" charset="0"/>
              </a:rPr>
              <a:t>ماذا ينتُج عن عمليّة التكاثر؟</a:t>
            </a:r>
          </a:p>
        </p:txBody>
      </p:sp>
      <p:sp>
        <p:nvSpPr>
          <p:cNvPr id="28" name="TextBox 27">
            <a:extLst>
              <a:ext uri="{FF2B5EF4-FFF2-40B4-BE49-F238E27FC236}">
                <a16:creationId xmlns:a16="http://schemas.microsoft.com/office/drawing/2014/main" id="{D295F87F-B3C6-48F3-A3CE-83D18A364B9D}"/>
              </a:ext>
            </a:extLst>
          </p:cNvPr>
          <p:cNvSpPr txBox="1"/>
          <p:nvPr/>
        </p:nvSpPr>
        <p:spPr>
          <a:xfrm>
            <a:off x="1884845" y="1324664"/>
            <a:ext cx="5785384" cy="471539"/>
          </a:xfrm>
          <a:prstGeom prst="rect">
            <a:avLst/>
          </a:prstGeom>
          <a:noFill/>
        </p:spPr>
        <p:txBody>
          <a:bodyPr wrap="square" rtlCol="0">
            <a:spAutoFit/>
          </a:bodyPr>
          <a:lstStyle/>
          <a:p>
            <a:pPr algn="r" rtl="1">
              <a:lnSpc>
                <a:spcPct val="120000"/>
              </a:lnSpc>
            </a:pPr>
            <a:r>
              <a:rPr lang="ar-JO" sz="2200" b="1" dirty="0">
                <a:solidFill>
                  <a:srgbClr val="FF0000"/>
                </a:solidFill>
                <a:latin typeface="Calibri" panose="020F0502020204030204" pitchFamily="34" charset="0"/>
                <a:ea typeface="Calibri" panose="020F0502020204030204" pitchFamily="34" charset="0"/>
                <a:cs typeface="Calibri" panose="020F0502020204030204" pitchFamily="34" charset="0"/>
              </a:rPr>
              <a:t>اعتمادًا على الفيديو الذي شاهدته، أجب عن الأسئلة التالية:</a:t>
            </a:r>
            <a:endParaRPr lang="en-GB" sz="2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6ED069C0-36C0-47F1-9ACA-518B10EC6D74}"/>
              </a:ext>
            </a:extLst>
          </p:cNvPr>
          <p:cNvGrpSpPr/>
          <p:nvPr/>
        </p:nvGrpSpPr>
        <p:grpSpPr>
          <a:xfrm>
            <a:off x="255660" y="603162"/>
            <a:ext cx="10220241" cy="354111"/>
            <a:chOff x="255660" y="603162"/>
            <a:chExt cx="10220241" cy="354111"/>
          </a:xfrm>
        </p:grpSpPr>
        <p:sp>
          <p:nvSpPr>
            <p:cNvPr id="38" name="Double Wave 37">
              <a:extLst>
                <a:ext uri="{FF2B5EF4-FFF2-40B4-BE49-F238E27FC236}">
                  <a16:creationId xmlns:a16="http://schemas.microsoft.com/office/drawing/2014/main" id="{F1A81F18-87B8-4A2C-A8E4-F750FB4689E7}"/>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9" name="Double Wave 38">
              <a:extLst>
                <a:ext uri="{FF2B5EF4-FFF2-40B4-BE49-F238E27FC236}">
                  <a16:creationId xmlns:a16="http://schemas.microsoft.com/office/drawing/2014/main" id="{BF771ED0-DFFE-4444-9CFA-7D537B2F8C3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3" name="Double Wave 42">
              <a:extLst>
                <a:ext uri="{FF2B5EF4-FFF2-40B4-BE49-F238E27FC236}">
                  <a16:creationId xmlns:a16="http://schemas.microsoft.com/office/drawing/2014/main" id="{05642DE4-B373-4F9D-95EA-623B10A6F1DB}"/>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4" name="Double Wave 53">
              <a:extLst>
                <a:ext uri="{FF2B5EF4-FFF2-40B4-BE49-F238E27FC236}">
                  <a16:creationId xmlns:a16="http://schemas.microsoft.com/office/drawing/2014/main" id="{F25623D6-AF18-4471-A4C8-E60E23527709}"/>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3040395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 calcmode="lin" valueType="num">
                                      <p:cBhvr additive="base">
                                        <p:cTn id="13"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additive="base">
                                        <p:cTn id="1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82" y="6100549"/>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التقوبم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TextBox 32">
            <a:extLst>
              <a:ext uri="{FF2B5EF4-FFF2-40B4-BE49-F238E27FC236}">
                <a16:creationId xmlns:a16="http://schemas.microsoft.com/office/drawing/2014/main" id="{2C353CAC-CDE8-43C0-85CB-F6B8F9418AFD}"/>
              </a:ext>
            </a:extLst>
          </p:cNvPr>
          <p:cNvSpPr txBox="1"/>
          <p:nvPr/>
        </p:nvSpPr>
        <p:spPr>
          <a:xfrm>
            <a:off x="2086028" y="2228385"/>
            <a:ext cx="5785384"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400" b="1" dirty="0">
                <a:latin typeface="Calibri" panose="020F0502020204030204" pitchFamily="34" charset="0"/>
                <a:ea typeface="Calibri" panose="020F0502020204030204" pitchFamily="34" charset="0"/>
                <a:cs typeface="Calibri" panose="020F0502020204030204" pitchFamily="34" charset="0"/>
              </a:rPr>
              <a:t>ما اسم الطريقة التي تتكاثر فيها البكتيريا؟</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الانشطار الثنائيّ.</a:t>
            </a:r>
          </a:p>
        </p:txBody>
      </p:sp>
      <p:sp>
        <p:nvSpPr>
          <p:cNvPr id="34" name="TextBox 33">
            <a:extLst>
              <a:ext uri="{FF2B5EF4-FFF2-40B4-BE49-F238E27FC236}">
                <a16:creationId xmlns:a16="http://schemas.microsoft.com/office/drawing/2014/main" id="{35DA8BCE-EAE1-40FC-9994-063DDC7F022B}"/>
              </a:ext>
            </a:extLst>
          </p:cNvPr>
          <p:cNvSpPr txBox="1"/>
          <p:nvPr/>
        </p:nvSpPr>
        <p:spPr>
          <a:xfrm>
            <a:off x="2086028" y="3415547"/>
            <a:ext cx="6001007"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400" b="1" dirty="0">
                <a:latin typeface="Calibri" panose="020F0502020204030204" pitchFamily="34" charset="0"/>
                <a:ea typeface="Calibri" panose="020F0502020204030204" pitchFamily="34" charset="0"/>
                <a:cs typeface="Calibri" panose="020F0502020204030204" pitchFamily="34" charset="0"/>
              </a:rPr>
              <a:t>ما الخطوة الأولى من خطوات التكاثر في البكتيريا؟</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تضاعف المادّة الوراثيّة </a:t>
            </a:r>
            <a:r>
              <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rPr>
              <a:t>DNA</a:t>
            </a: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وازدياد حجم الخليّة.</a:t>
            </a:r>
          </a:p>
        </p:txBody>
      </p:sp>
      <p:sp>
        <p:nvSpPr>
          <p:cNvPr id="35" name="TextBox 34">
            <a:extLst>
              <a:ext uri="{FF2B5EF4-FFF2-40B4-BE49-F238E27FC236}">
                <a16:creationId xmlns:a16="http://schemas.microsoft.com/office/drawing/2014/main" id="{541F0AAC-B484-4C80-8387-7550724E88C4}"/>
              </a:ext>
            </a:extLst>
          </p:cNvPr>
          <p:cNvSpPr txBox="1"/>
          <p:nvPr/>
        </p:nvSpPr>
        <p:spPr>
          <a:xfrm>
            <a:off x="1248710" y="4629615"/>
            <a:ext cx="6943286"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س3: </a:t>
            </a:r>
            <a:r>
              <a:rPr lang="ar-JO" sz="2400" b="1" dirty="0">
                <a:latin typeface="Calibri" panose="020F0502020204030204" pitchFamily="34" charset="0"/>
                <a:ea typeface="Calibri" panose="020F0502020204030204" pitchFamily="34" charset="0"/>
                <a:cs typeface="Calibri" panose="020F0502020204030204" pitchFamily="34" charset="0"/>
              </a:rPr>
              <a:t>ماذا ينتُج عن عمليّة التكاثر؟</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خليتان متطابقتان ومطابقتان للخليّة الأصليّة.</a:t>
            </a:r>
          </a:p>
        </p:txBody>
      </p:sp>
      <p:sp>
        <p:nvSpPr>
          <p:cNvPr id="28" name="TextBox 27">
            <a:extLst>
              <a:ext uri="{FF2B5EF4-FFF2-40B4-BE49-F238E27FC236}">
                <a16:creationId xmlns:a16="http://schemas.microsoft.com/office/drawing/2014/main" id="{D295F87F-B3C6-48F3-A3CE-83D18A364B9D}"/>
              </a:ext>
            </a:extLst>
          </p:cNvPr>
          <p:cNvSpPr txBox="1"/>
          <p:nvPr/>
        </p:nvSpPr>
        <p:spPr>
          <a:xfrm>
            <a:off x="1884845" y="1324664"/>
            <a:ext cx="5785384" cy="471539"/>
          </a:xfrm>
          <a:prstGeom prst="rect">
            <a:avLst/>
          </a:prstGeom>
          <a:noFill/>
        </p:spPr>
        <p:txBody>
          <a:bodyPr wrap="square" rtlCol="0">
            <a:spAutoFit/>
          </a:bodyPr>
          <a:lstStyle/>
          <a:p>
            <a:pPr algn="r" rtl="1">
              <a:lnSpc>
                <a:spcPct val="120000"/>
              </a:lnSpc>
            </a:pPr>
            <a:r>
              <a:rPr lang="ar-JO" sz="2200" b="1" dirty="0">
                <a:solidFill>
                  <a:srgbClr val="FF0000"/>
                </a:solidFill>
                <a:latin typeface="Calibri" panose="020F0502020204030204" pitchFamily="34" charset="0"/>
                <a:ea typeface="Calibri" panose="020F0502020204030204" pitchFamily="34" charset="0"/>
                <a:cs typeface="Calibri" panose="020F0502020204030204" pitchFamily="34" charset="0"/>
              </a:rPr>
              <a:t>اعتمادًا على الفيديو الذي شاهدته، أجب عن الأسئلة التالية:</a:t>
            </a:r>
            <a:endParaRPr lang="en-GB" sz="2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6ED069C0-36C0-47F1-9ACA-518B10EC6D74}"/>
              </a:ext>
            </a:extLst>
          </p:cNvPr>
          <p:cNvGrpSpPr/>
          <p:nvPr/>
        </p:nvGrpSpPr>
        <p:grpSpPr>
          <a:xfrm>
            <a:off x="255660" y="603162"/>
            <a:ext cx="10220241" cy="354111"/>
            <a:chOff x="255660" y="603162"/>
            <a:chExt cx="10220241" cy="354111"/>
          </a:xfrm>
        </p:grpSpPr>
        <p:sp>
          <p:nvSpPr>
            <p:cNvPr id="38" name="Double Wave 37">
              <a:extLst>
                <a:ext uri="{FF2B5EF4-FFF2-40B4-BE49-F238E27FC236}">
                  <a16:creationId xmlns:a16="http://schemas.microsoft.com/office/drawing/2014/main" id="{F1A81F18-87B8-4A2C-A8E4-F750FB4689E7}"/>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9" name="Double Wave 38">
              <a:extLst>
                <a:ext uri="{FF2B5EF4-FFF2-40B4-BE49-F238E27FC236}">
                  <a16:creationId xmlns:a16="http://schemas.microsoft.com/office/drawing/2014/main" id="{BF771ED0-DFFE-4444-9CFA-7D537B2F8C3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3" name="Double Wave 42">
              <a:extLst>
                <a:ext uri="{FF2B5EF4-FFF2-40B4-BE49-F238E27FC236}">
                  <a16:creationId xmlns:a16="http://schemas.microsoft.com/office/drawing/2014/main" id="{05642DE4-B373-4F9D-95EA-623B10A6F1DB}"/>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4" name="Double Wave 53">
              <a:extLst>
                <a:ext uri="{FF2B5EF4-FFF2-40B4-BE49-F238E27FC236}">
                  <a16:creationId xmlns:a16="http://schemas.microsoft.com/office/drawing/2014/main" id="{F25623D6-AF18-4471-A4C8-E60E23527709}"/>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3318391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xEl>
                                              <p:pRg st="1" end="1"/>
                                            </p:txEl>
                                          </p:spTgt>
                                        </p:tgtEl>
                                        <p:attrNameLst>
                                          <p:attrName>style.visibility</p:attrName>
                                        </p:attrNameLst>
                                      </p:cBhvr>
                                      <p:to>
                                        <p:strVal val="visible"/>
                                      </p:to>
                                    </p:set>
                                    <p:anim calcmode="lin" valueType="num">
                                      <p:cBhvr additive="base">
                                        <p:cTn id="13" dur="500" fill="hold"/>
                                        <p:tgtEl>
                                          <p:spTgt spid="3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xEl>
                                              <p:pRg st="0" end="0"/>
                                            </p:txEl>
                                          </p:spTgt>
                                        </p:tgtEl>
                                        <p:attrNameLst>
                                          <p:attrName>style.visibility</p:attrName>
                                        </p:attrNameLst>
                                      </p:cBhvr>
                                      <p:to>
                                        <p:strVal val="visible"/>
                                      </p:to>
                                    </p:set>
                                    <p:anim calcmode="lin" valueType="num">
                                      <p:cBhvr additive="base">
                                        <p:cTn id="1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
                                            <p:txEl>
                                              <p:pRg st="1" end="1"/>
                                            </p:txEl>
                                          </p:spTgt>
                                        </p:tgtEl>
                                        <p:attrNameLst>
                                          <p:attrName>style.visibility</p:attrName>
                                        </p:attrNameLst>
                                      </p:cBhvr>
                                      <p:to>
                                        <p:strVal val="visible"/>
                                      </p:to>
                                    </p:set>
                                    <p:anim calcmode="lin" valueType="num">
                                      <p:cBhvr additive="base">
                                        <p:cTn id="25"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 calcmode="lin" valueType="num">
                                      <p:cBhvr additive="base">
                                        <p:cTn id="31"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5">
                                            <p:txEl>
                                              <p:pRg st="1" end="1"/>
                                            </p:txEl>
                                          </p:spTgt>
                                        </p:tgtEl>
                                        <p:attrNameLst>
                                          <p:attrName>style.visibility</p:attrName>
                                        </p:attrNameLst>
                                      </p:cBhvr>
                                      <p:to>
                                        <p:strVal val="visible"/>
                                      </p:to>
                                    </p:set>
                                    <p:anim calcmode="lin" valueType="num">
                                      <p:cBhvr additive="base">
                                        <p:cTn id="37"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17185" y="1120985"/>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15</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4379720" y="1174543"/>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62302ADC-81C7-461D-9280-F54E4CFAEAAD}"/>
              </a:ext>
            </a:extLst>
          </p:cNvPr>
          <p:cNvSpPr txBox="1">
            <a:spLocks noChangeArrowheads="1"/>
          </p:cNvSpPr>
          <p:nvPr/>
        </p:nvSpPr>
        <p:spPr bwMode="auto">
          <a:xfrm>
            <a:off x="2603779" y="1198120"/>
            <a:ext cx="52980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4000" dirty="0">
                <a:solidFill>
                  <a:srgbClr val="FF0000"/>
                </a:solidFill>
                <a:ea typeface="AGA Battouta Regular"/>
                <a:cs typeface="AGA Battouta Regular"/>
              </a:rPr>
              <a:t>التكاثر في البكتيريا</a:t>
            </a:r>
          </a:p>
        </p:txBody>
      </p:sp>
      <p:sp>
        <p:nvSpPr>
          <p:cNvPr id="35" name="TextBox 15">
            <a:extLst>
              <a:ext uri="{FF2B5EF4-FFF2-40B4-BE49-F238E27FC236}">
                <a16:creationId xmlns:a16="http://schemas.microsoft.com/office/drawing/2014/main" id="{A8EE8D76-7CAC-4740-B5B0-B3F3CA49932D}"/>
              </a:ext>
            </a:extLst>
          </p:cNvPr>
          <p:cNvSpPr txBox="1">
            <a:spLocks noChangeArrowheads="1"/>
          </p:cNvSpPr>
          <p:nvPr/>
        </p:nvSpPr>
        <p:spPr bwMode="auto">
          <a:xfrm>
            <a:off x="863475" y="2466759"/>
            <a:ext cx="8504164" cy="282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pPr>
            <a:r>
              <a:rPr lang="ar-JO" sz="2400" dirty="0">
                <a:solidFill>
                  <a:srgbClr val="FF0000"/>
                </a:solidFill>
              </a:rPr>
              <a:t>تتكاثر البكتيريا </a:t>
            </a:r>
            <a:r>
              <a:rPr lang="ar-JO" sz="2400" dirty="0">
                <a:solidFill>
                  <a:schemeClr val="accent5">
                    <a:lumMod val="75000"/>
                  </a:schemeClr>
                </a:solidFill>
              </a:rPr>
              <a:t>بالانشطار الثنائيّ</a:t>
            </a:r>
            <a:r>
              <a:rPr lang="ar-JO" sz="2400" dirty="0">
                <a:solidFill>
                  <a:srgbClr val="FF0000"/>
                </a:solidFill>
              </a:rPr>
              <a:t>، وتتمّ بالخطوات التالية:</a:t>
            </a:r>
          </a:p>
          <a:p>
            <a:pPr marL="457200" indent="-457200" algn="r" rtl="1">
              <a:lnSpc>
                <a:spcPct val="100000"/>
              </a:lnSpc>
              <a:buFont typeface="+mj-lt"/>
              <a:buAutoNum type="arabicPeriod"/>
            </a:pPr>
            <a:r>
              <a:rPr lang="ar-JO" sz="2400" dirty="0"/>
              <a:t>تضاعف المادّة الوراثيّة </a:t>
            </a:r>
            <a:r>
              <a:rPr lang="en-GB" sz="2400" dirty="0"/>
              <a:t>DNA</a:t>
            </a:r>
            <a:r>
              <a:rPr lang="ar-JO" sz="2400" dirty="0"/>
              <a:t>، وازدياد حجم الخليّة، وتحرُّك نسخة من المادّة الوراثيّة لكلّ طرف من الخليّة.</a:t>
            </a:r>
          </a:p>
          <a:p>
            <a:pPr marL="457200" indent="-457200" algn="r" rtl="1">
              <a:lnSpc>
                <a:spcPct val="100000"/>
              </a:lnSpc>
              <a:buFont typeface="+mj-lt"/>
              <a:buAutoNum type="arabicPeriod"/>
            </a:pPr>
            <a:r>
              <a:rPr lang="ar-JO" sz="2400" dirty="0"/>
              <a:t>انغماد الغشاء البلازميّ، وترسُّب مكوّنات الجدار الخلويّ في الوسط.</a:t>
            </a:r>
          </a:p>
          <a:p>
            <a:pPr marL="457200" indent="-457200" algn="r" rtl="1">
              <a:lnSpc>
                <a:spcPct val="100000"/>
              </a:lnSpc>
              <a:buFont typeface="+mj-lt"/>
              <a:buAutoNum type="arabicPeriod"/>
            </a:pPr>
            <a:r>
              <a:rPr lang="ar-JO" sz="2400" dirty="0"/>
              <a:t>انفصال الخليّتين.</a:t>
            </a:r>
          </a:p>
          <a:p>
            <a:pPr marL="457200" indent="-457200" algn="r" rtl="1">
              <a:lnSpc>
                <a:spcPct val="100000"/>
              </a:lnSpc>
              <a:buFont typeface="+mj-lt"/>
              <a:buAutoNum type="arabicPeriod"/>
            </a:pPr>
            <a:r>
              <a:rPr lang="ar-JO" sz="2400" dirty="0"/>
              <a:t>خليّتان بكتيريّتان متطابقتان.</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373265453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1120985"/>
            <a:ext cx="946502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55660" y="603162"/>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grpSp>
        <p:nvGrpSpPr>
          <p:cNvPr id="6" name="Group 5">
            <a:extLst>
              <a:ext uri="{FF2B5EF4-FFF2-40B4-BE49-F238E27FC236}">
                <a16:creationId xmlns:a16="http://schemas.microsoft.com/office/drawing/2014/main" id="{36DE24B5-4974-4FFE-8001-7CA066DC9627}"/>
              </a:ext>
            </a:extLst>
          </p:cNvPr>
          <p:cNvGrpSpPr/>
          <p:nvPr/>
        </p:nvGrpSpPr>
        <p:grpSpPr>
          <a:xfrm>
            <a:off x="1735006" y="134461"/>
            <a:ext cx="6210836" cy="6589077"/>
            <a:chOff x="1675328" y="0"/>
            <a:chExt cx="6392907" cy="6747606"/>
          </a:xfrm>
        </p:grpSpPr>
        <p:pic>
          <p:nvPicPr>
            <p:cNvPr id="4" name="Picture 3">
              <a:extLst>
                <a:ext uri="{FF2B5EF4-FFF2-40B4-BE49-F238E27FC236}">
                  <a16:creationId xmlns:a16="http://schemas.microsoft.com/office/drawing/2014/main" id="{045BEB13-5C8F-4BC6-BBF5-4AB97539F6A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75328" y="17253"/>
              <a:ext cx="6384573" cy="6730353"/>
            </a:xfrm>
            <a:prstGeom prst="rect">
              <a:avLst/>
            </a:prstGeom>
          </p:spPr>
        </p:pic>
        <p:sp>
          <p:nvSpPr>
            <p:cNvPr id="5" name="Rectangle 4">
              <a:extLst>
                <a:ext uri="{FF2B5EF4-FFF2-40B4-BE49-F238E27FC236}">
                  <a16:creationId xmlns:a16="http://schemas.microsoft.com/office/drawing/2014/main" id="{1A7C5C40-F768-4325-AB35-DD59D59B9F82}"/>
                </a:ext>
              </a:extLst>
            </p:cNvPr>
            <p:cNvSpPr/>
            <p:nvPr/>
          </p:nvSpPr>
          <p:spPr>
            <a:xfrm>
              <a:off x="6096000" y="0"/>
              <a:ext cx="1972235" cy="283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4836264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79720" y="1174543"/>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62302ADC-81C7-461D-9280-F54E4CFAEAAD}"/>
              </a:ext>
            </a:extLst>
          </p:cNvPr>
          <p:cNvSpPr txBox="1">
            <a:spLocks noChangeArrowheads="1"/>
          </p:cNvSpPr>
          <p:nvPr/>
        </p:nvSpPr>
        <p:spPr bwMode="auto">
          <a:xfrm>
            <a:off x="979868" y="1203955"/>
            <a:ext cx="74329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4000" dirty="0">
                <a:solidFill>
                  <a:srgbClr val="FF0000"/>
                </a:solidFill>
                <a:ea typeface="AGA Battouta Regular"/>
                <a:cs typeface="AGA Battouta Regular"/>
              </a:rPr>
              <a:t>طرائق الانتقال الجينيّ في الخلايا البكتيريّة</a:t>
            </a:r>
          </a:p>
        </p:txBody>
      </p:sp>
      <p:sp>
        <p:nvSpPr>
          <p:cNvPr id="35" name="TextBox 15">
            <a:extLst>
              <a:ext uri="{FF2B5EF4-FFF2-40B4-BE49-F238E27FC236}">
                <a16:creationId xmlns:a16="http://schemas.microsoft.com/office/drawing/2014/main" id="{A8EE8D76-7CAC-4740-B5B0-B3F3CA49932D}"/>
              </a:ext>
            </a:extLst>
          </p:cNvPr>
          <p:cNvSpPr txBox="1">
            <a:spLocks noChangeArrowheads="1"/>
          </p:cNvSpPr>
          <p:nvPr/>
        </p:nvSpPr>
        <p:spPr bwMode="auto">
          <a:xfrm>
            <a:off x="863475" y="2563748"/>
            <a:ext cx="8504164" cy="245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pPr>
            <a:r>
              <a:rPr lang="ar-JO" sz="2400" dirty="0"/>
              <a:t>تنتقل المادّة الوراثيّة بين الخلايا البكتيريّة بطرائق عدّة؛ ما يكسبها صفات جديدة.</a:t>
            </a:r>
          </a:p>
          <a:p>
            <a:pPr algn="r" rtl="1">
              <a:lnSpc>
                <a:spcPct val="100000"/>
              </a:lnSpc>
            </a:pPr>
            <a:r>
              <a:rPr lang="ar-JO" sz="2400" dirty="0">
                <a:solidFill>
                  <a:srgbClr val="FF0000"/>
                </a:solidFill>
              </a:rPr>
              <a:t>من أهمّ هذه الطرق:</a:t>
            </a:r>
          </a:p>
          <a:p>
            <a:pPr marL="457200" indent="-457200" algn="r" rtl="1">
              <a:lnSpc>
                <a:spcPct val="100000"/>
              </a:lnSpc>
              <a:buFont typeface="+mj-lt"/>
              <a:buAutoNum type="arabicPeriod"/>
            </a:pPr>
            <a:r>
              <a:rPr lang="ar-JO" sz="2400" dirty="0"/>
              <a:t>الاقتران.</a:t>
            </a:r>
          </a:p>
          <a:p>
            <a:pPr marL="457200" indent="-457200" algn="r" rtl="1">
              <a:lnSpc>
                <a:spcPct val="100000"/>
              </a:lnSpc>
              <a:buFont typeface="+mj-lt"/>
              <a:buAutoNum type="arabicPeriod"/>
            </a:pPr>
            <a:r>
              <a:rPr lang="ar-JO" sz="2400" dirty="0"/>
              <a:t>التحوّل.</a:t>
            </a:r>
          </a:p>
          <a:p>
            <a:pPr marL="457200" indent="-457200" algn="r" rtl="1">
              <a:lnSpc>
                <a:spcPct val="100000"/>
              </a:lnSpc>
              <a:buFont typeface="+mj-lt"/>
              <a:buAutoNum type="arabicPeriod"/>
            </a:pPr>
            <a:r>
              <a:rPr lang="ar-JO" sz="2400" dirty="0"/>
              <a:t>النّقل.</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18164926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76560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10103804" y="1230630"/>
            <a:ext cx="1750000"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10108690" y="2383728"/>
            <a:ext cx="17724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10095042" y="2908765"/>
            <a:ext cx="17724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10081394" y="3950814"/>
            <a:ext cx="17724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10081394" y="3415547"/>
            <a:ext cx="17724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10092598" y="4463450"/>
            <a:ext cx="176120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10108690" y="1801699"/>
            <a:ext cx="17724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10092598" y="4916096"/>
            <a:ext cx="176120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10106246" y="5433728"/>
            <a:ext cx="176120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10132832" y="5949056"/>
            <a:ext cx="173461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TextBox 15">
            <a:extLst>
              <a:ext uri="{FF2B5EF4-FFF2-40B4-BE49-F238E27FC236}">
                <a16:creationId xmlns:a16="http://schemas.microsoft.com/office/drawing/2014/main" id="{A8EE8D76-7CAC-4740-B5B0-B3F3CA49932D}"/>
              </a:ext>
            </a:extLst>
          </p:cNvPr>
          <p:cNvSpPr txBox="1">
            <a:spLocks noChangeArrowheads="1"/>
          </p:cNvSpPr>
          <p:nvPr/>
        </p:nvSpPr>
        <p:spPr bwMode="auto">
          <a:xfrm>
            <a:off x="6294622" y="2047838"/>
            <a:ext cx="3665895"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pPr>
            <a:r>
              <a:rPr lang="ar-JO" sz="2400" dirty="0">
                <a:solidFill>
                  <a:srgbClr val="FF0000"/>
                </a:solidFill>
              </a:rPr>
              <a:t>تحدث عمليّة الاقتران بالخطوات التالية:</a:t>
            </a:r>
          </a:p>
          <a:p>
            <a:pPr marL="457200" indent="-457200" algn="r" rtl="1">
              <a:lnSpc>
                <a:spcPct val="100000"/>
              </a:lnSpc>
              <a:buFont typeface="+mj-lt"/>
              <a:buAutoNum type="arabicPeriod"/>
            </a:pPr>
            <a:r>
              <a:rPr lang="ar-JO" sz="2400" dirty="0"/>
              <a:t>تمتدّ شعيرة جنسيّة من الخليّة المعطية </a:t>
            </a:r>
            <a:r>
              <a:rPr lang="en-GB" sz="2400" dirty="0"/>
              <a:t>(F+)</a:t>
            </a:r>
            <a:r>
              <a:rPr lang="ar-JO" sz="2400" dirty="0"/>
              <a:t> حتّى تصل الخليّة المستقبلة </a:t>
            </a:r>
            <a:r>
              <a:rPr lang="en-GB" sz="2400" dirty="0"/>
              <a:t>(F-)</a:t>
            </a:r>
            <a:r>
              <a:rPr lang="ar-JO" sz="2400" dirty="0"/>
              <a:t>.</a:t>
            </a:r>
          </a:p>
          <a:p>
            <a:pPr marL="457200" indent="-457200" algn="r" rtl="1">
              <a:lnSpc>
                <a:spcPct val="100000"/>
              </a:lnSpc>
              <a:buFont typeface="+mj-lt"/>
              <a:buAutoNum type="arabicPeriod"/>
            </a:pPr>
            <a:r>
              <a:rPr lang="ar-JO" sz="2400" dirty="0"/>
              <a:t>ترتبط المستقبِلات البروتينيّة على سطحها مكوّنة جسر اقتران بين الخليّتين.</a:t>
            </a:r>
          </a:p>
          <a:p>
            <a:pPr marL="457200" indent="-457200" algn="r" rtl="1">
              <a:lnSpc>
                <a:spcPct val="100000"/>
              </a:lnSpc>
              <a:buFont typeface="+mj-lt"/>
              <a:buAutoNum type="arabicPeriod"/>
            </a:pPr>
            <a:r>
              <a:rPr lang="ar-JO" sz="2400" dirty="0"/>
              <a:t>تنتقل نسخة من البلازميد من الخليّة المعطية إلى الخليّة المستقبلة.</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pic>
        <p:nvPicPr>
          <p:cNvPr id="3" name="Picture 2">
            <a:extLst>
              <a:ext uri="{FF2B5EF4-FFF2-40B4-BE49-F238E27FC236}">
                <a16:creationId xmlns:a16="http://schemas.microsoft.com/office/drawing/2014/main" id="{12CBB330-627D-4BBD-8378-FC15983ED60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4045" y="1326332"/>
            <a:ext cx="6248986" cy="5261210"/>
          </a:xfrm>
          <a:prstGeom prst="rect">
            <a:avLst/>
          </a:prstGeom>
        </p:spPr>
      </p:pic>
      <p:sp>
        <p:nvSpPr>
          <p:cNvPr id="27" name="TextBox 16">
            <a:extLst>
              <a:ext uri="{FF2B5EF4-FFF2-40B4-BE49-F238E27FC236}">
                <a16:creationId xmlns:a16="http://schemas.microsoft.com/office/drawing/2014/main" id="{28EFBE73-F074-426D-A66B-6CF72C25F5B3}"/>
              </a:ext>
            </a:extLst>
          </p:cNvPr>
          <p:cNvSpPr txBox="1">
            <a:spLocks noChangeArrowheads="1"/>
          </p:cNvSpPr>
          <p:nvPr/>
        </p:nvSpPr>
        <p:spPr bwMode="auto">
          <a:xfrm>
            <a:off x="5596217" y="1091834"/>
            <a:ext cx="43411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4000" dirty="0">
                <a:solidFill>
                  <a:srgbClr val="FF0000"/>
                </a:solidFill>
                <a:ea typeface="AGA Battouta Regular"/>
                <a:cs typeface="AGA Battouta Regular"/>
              </a:rPr>
              <a:t>الاقتران</a:t>
            </a:r>
          </a:p>
        </p:txBody>
      </p:sp>
    </p:spTree>
    <p:extLst>
      <p:ext uri="{BB962C8B-B14F-4D97-AF65-F5344CB8AC3E}">
        <p14:creationId xmlns:p14="http://schemas.microsoft.com/office/powerpoint/2010/main" val="45251636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62302ADC-81C7-461D-9280-F54E4CFAEAAD}"/>
              </a:ext>
            </a:extLst>
          </p:cNvPr>
          <p:cNvSpPr txBox="1">
            <a:spLocks noChangeArrowheads="1"/>
          </p:cNvSpPr>
          <p:nvPr/>
        </p:nvSpPr>
        <p:spPr bwMode="auto">
          <a:xfrm>
            <a:off x="979868" y="1203955"/>
            <a:ext cx="74329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4000" dirty="0">
                <a:solidFill>
                  <a:srgbClr val="FF0000"/>
                </a:solidFill>
                <a:ea typeface="AGA Battouta Regular"/>
                <a:cs typeface="AGA Battouta Regular"/>
              </a:rPr>
              <a:t>الاقتران</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pic>
        <p:nvPicPr>
          <p:cNvPr id="2" name="الاقتران">
            <a:hlinkClick r:id="" action="ppaction://media"/>
            <a:extLst>
              <a:ext uri="{FF2B5EF4-FFF2-40B4-BE49-F238E27FC236}">
                <a16:creationId xmlns:a16="http://schemas.microsoft.com/office/drawing/2014/main" id="{92F2282F-AB00-4E1F-A3CB-6CB6CC1110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65323" y="2388930"/>
            <a:ext cx="7248070" cy="4058919"/>
          </a:xfrm>
          <a:prstGeom prst="rect">
            <a:avLst/>
          </a:prstGeom>
        </p:spPr>
      </p:pic>
    </p:spTree>
    <p:extLst>
      <p:ext uri="{BB962C8B-B14F-4D97-AF65-F5344CB8AC3E}">
        <p14:creationId xmlns:p14="http://schemas.microsoft.com/office/powerpoint/2010/main" val="31167446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grpSp>
        <p:nvGrpSpPr>
          <p:cNvPr id="23" name="Group 22">
            <a:extLst>
              <a:ext uri="{FF2B5EF4-FFF2-40B4-BE49-F238E27FC236}">
                <a16:creationId xmlns:a16="http://schemas.microsoft.com/office/drawing/2014/main" id="{21C7DABB-F059-4EBD-BF56-43177EEC6FFF}"/>
              </a:ext>
            </a:extLst>
          </p:cNvPr>
          <p:cNvGrpSpPr/>
          <p:nvPr/>
        </p:nvGrpSpPr>
        <p:grpSpPr>
          <a:xfrm>
            <a:off x="3302332" y="963028"/>
            <a:ext cx="3075511" cy="5699821"/>
            <a:chOff x="6287512" y="2493050"/>
            <a:chExt cx="2055138" cy="4382095"/>
          </a:xfrm>
        </p:grpSpPr>
        <p:sp>
          <p:nvSpPr>
            <p:cNvPr id="24" name="Shape 2">
              <a:extLst>
                <a:ext uri="{FF2B5EF4-FFF2-40B4-BE49-F238E27FC236}">
                  <a16:creationId xmlns:a16="http://schemas.microsoft.com/office/drawing/2014/main" id="{63CF9236-A707-4011-A804-28120226E7D7}"/>
                </a:ext>
              </a:extLst>
            </p:cNvPr>
            <p:cNvSpPr/>
            <p:nvPr/>
          </p:nvSpPr>
          <p:spPr>
            <a:xfrm>
              <a:off x="7292935" y="2493050"/>
              <a:ext cx="44410" cy="4382095"/>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5" name="Shape 3">
              <a:extLst>
                <a:ext uri="{FF2B5EF4-FFF2-40B4-BE49-F238E27FC236}">
                  <a16:creationId xmlns:a16="http://schemas.microsoft.com/office/drawing/2014/main" id="{58206CE5-8826-4145-B147-51A929EEF32A}"/>
                </a:ext>
              </a:extLst>
            </p:cNvPr>
            <p:cNvSpPr/>
            <p:nvPr/>
          </p:nvSpPr>
          <p:spPr>
            <a:xfrm>
              <a:off x="7565053" y="2894350"/>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7" name="Shape 4">
              <a:extLst>
                <a:ext uri="{FF2B5EF4-FFF2-40B4-BE49-F238E27FC236}">
                  <a16:creationId xmlns:a16="http://schemas.microsoft.com/office/drawing/2014/main" id="{445B751B-E39A-4115-B4F0-946F73D9525F}"/>
                </a:ext>
              </a:extLst>
            </p:cNvPr>
            <p:cNvSpPr/>
            <p:nvPr/>
          </p:nvSpPr>
          <p:spPr>
            <a:xfrm>
              <a:off x="7076816" y="2655884"/>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8" name="Text 5">
              <a:extLst>
                <a:ext uri="{FF2B5EF4-FFF2-40B4-BE49-F238E27FC236}">
                  <a16:creationId xmlns:a16="http://schemas.microsoft.com/office/drawing/2014/main" id="{B0FBC0B2-097D-4221-996C-F1575179D590}"/>
                </a:ext>
              </a:extLst>
            </p:cNvPr>
            <p:cNvSpPr/>
            <p:nvPr/>
          </p:nvSpPr>
          <p:spPr>
            <a:xfrm>
              <a:off x="7223105" y="2708315"/>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1</a:t>
              </a:r>
              <a:endParaRPr kumimoji="0" lang="en-US" sz="2624" b="0" i="0" u="none" strike="noStrike" kern="0" cap="none" spc="0" normalizeH="0" baseline="0" noProof="0" dirty="0">
                <a:ln>
                  <a:noFill/>
                </a:ln>
                <a:solidFill>
                  <a:sysClr val="windowText" lastClr="000000"/>
                </a:solidFill>
                <a:effectLst/>
                <a:uLnTx/>
                <a:uFillTx/>
              </a:endParaRPr>
            </a:p>
          </p:txBody>
        </p:sp>
        <p:sp>
          <p:nvSpPr>
            <p:cNvPr id="29" name="Shape 8">
              <a:extLst>
                <a:ext uri="{FF2B5EF4-FFF2-40B4-BE49-F238E27FC236}">
                  <a16:creationId xmlns:a16="http://schemas.microsoft.com/office/drawing/2014/main" id="{54915D9F-CD1D-4B38-B315-0158CD9BD033}"/>
                </a:ext>
              </a:extLst>
            </p:cNvPr>
            <p:cNvSpPr/>
            <p:nvPr/>
          </p:nvSpPr>
          <p:spPr>
            <a:xfrm>
              <a:off x="6287512" y="400520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0" name="Shape 9">
              <a:extLst>
                <a:ext uri="{FF2B5EF4-FFF2-40B4-BE49-F238E27FC236}">
                  <a16:creationId xmlns:a16="http://schemas.microsoft.com/office/drawing/2014/main" id="{B32B7B99-6652-4F0C-842C-81514A82EB82}"/>
                </a:ext>
              </a:extLst>
            </p:cNvPr>
            <p:cNvSpPr/>
            <p:nvPr/>
          </p:nvSpPr>
          <p:spPr>
            <a:xfrm>
              <a:off x="7065109" y="377749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1" name="Text 10">
              <a:extLst>
                <a:ext uri="{FF2B5EF4-FFF2-40B4-BE49-F238E27FC236}">
                  <a16:creationId xmlns:a16="http://schemas.microsoft.com/office/drawing/2014/main" id="{879DD978-91C1-41ED-9B20-6F55688A6527}"/>
                </a:ext>
              </a:extLst>
            </p:cNvPr>
            <p:cNvSpPr/>
            <p:nvPr/>
          </p:nvSpPr>
          <p:spPr>
            <a:xfrm>
              <a:off x="7223105" y="381916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2</a:t>
              </a:r>
              <a:endParaRPr kumimoji="0" lang="en-US" sz="2624" b="0" i="0" u="none" strike="noStrike" kern="0" cap="none" spc="0" normalizeH="0" baseline="0" noProof="0" dirty="0">
                <a:ln>
                  <a:noFill/>
                </a:ln>
                <a:solidFill>
                  <a:sysClr val="windowText" lastClr="000000"/>
                </a:solidFill>
                <a:effectLst/>
                <a:uLnTx/>
                <a:uFillTx/>
              </a:endParaRPr>
            </a:p>
          </p:txBody>
        </p:sp>
        <p:sp>
          <p:nvSpPr>
            <p:cNvPr id="32" name="Shape 13">
              <a:extLst>
                <a:ext uri="{FF2B5EF4-FFF2-40B4-BE49-F238E27FC236}">
                  <a16:creationId xmlns:a16="http://schemas.microsoft.com/office/drawing/2014/main" id="{30FBAC1E-ABE4-480B-B93E-4E7C7F38D38A}"/>
                </a:ext>
              </a:extLst>
            </p:cNvPr>
            <p:cNvSpPr/>
            <p:nvPr/>
          </p:nvSpPr>
          <p:spPr>
            <a:xfrm>
              <a:off x="7565053" y="519642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5" name="Shape 14">
              <a:extLst>
                <a:ext uri="{FF2B5EF4-FFF2-40B4-BE49-F238E27FC236}">
                  <a16:creationId xmlns:a16="http://schemas.microsoft.com/office/drawing/2014/main" id="{3C7393BF-72FC-4155-9525-148EF69BD895}"/>
                </a:ext>
              </a:extLst>
            </p:cNvPr>
            <p:cNvSpPr/>
            <p:nvPr/>
          </p:nvSpPr>
          <p:spPr>
            <a:xfrm>
              <a:off x="7065109" y="496871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7" name="Text 15">
              <a:extLst>
                <a:ext uri="{FF2B5EF4-FFF2-40B4-BE49-F238E27FC236}">
                  <a16:creationId xmlns:a16="http://schemas.microsoft.com/office/drawing/2014/main" id="{52739B95-3B92-476D-B70B-B91BCC5E1A42}"/>
                </a:ext>
              </a:extLst>
            </p:cNvPr>
            <p:cNvSpPr/>
            <p:nvPr/>
          </p:nvSpPr>
          <p:spPr>
            <a:xfrm>
              <a:off x="7223105" y="501038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3</a:t>
              </a:r>
              <a:endParaRPr kumimoji="0" lang="en-US" sz="2624" b="0" i="0" u="none" strike="noStrike" kern="0" cap="none" spc="0" normalizeH="0" baseline="0" noProof="0" dirty="0">
                <a:ln>
                  <a:noFill/>
                </a:ln>
                <a:solidFill>
                  <a:sysClr val="windowText" lastClr="000000"/>
                </a:solidFill>
                <a:effectLst/>
                <a:uLnTx/>
                <a:uFillTx/>
              </a:endParaRPr>
            </a:p>
          </p:txBody>
        </p:sp>
        <p:sp>
          <p:nvSpPr>
            <p:cNvPr id="38" name="Shape 4">
              <a:extLst>
                <a:ext uri="{FF2B5EF4-FFF2-40B4-BE49-F238E27FC236}">
                  <a16:creationId xmlns:a16="http://schemas.microsoft.com/office/drawing/2014/main" id="{FFE8990D-F148-4CB4-91D0-3FB3982898E0}"/>
                </a:ext>
              </a:extLst>
            </p:cNvPr>
            <p:cNvSpPr/>
            <p:nvPr/>
          </p:nvSpPr>
          <p:spPr>
            <a:xfrm>
              <a:off x="7065108" y="6224863"/>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2400" b="1" i="0" u="none" strike="noStrike" kern="0" cap="none" spc="0" normalizeH="0" baseline="0" noProof="0" dirty="0">
                  <a:ln>
                    <a:noFill/>
                  </a:ln>
                  <a:solidFill>
                    <a:sysClr val="windowText" lastClr="000000"/>
                  </a:solidFill>
                  <a:effectLst/>
                  <a:uLnTx/>
                  <a:uFillTx/>
                </a:rPr>
                <a:t>4</a:t>
              </a:r>
              <a:endParaRPr kumimoji="0" lang="en-GB" sz="1800" b="1" i="0" u="none" strike="noStrike" kern="0" cap="none" spc="0" normalizeH="0" baseline="0" noProof="0" dirty="0">
                <a:ln>
                  <a:noFill/>
                </a:ln>
                <a:solidFill>
                  <a:sysClr val="windowText" lastClr="000000"/>
                </a:solidFill>
                <a:effectLst/>
                <a:uLnTx/>
                <a:uFillTx/>
              </a:endParaRPr>
            </a:p>
          </p:txBody>
        </p:sp>
        <p:sp>
          <p:nvSpPr>
            <p:cNvPr id="39" name="Shape 8">
              <a:extLst>
                <a:ext uri="{FF2B5EF4-FFF2-40B4-BE49-F238E27FC236}">
                  <a16:creationId xmlns:a16="http://schemas.microsoft.com/office/drawing/2014/main" id="{44E77003-58D6-4F9F-A7B7-F4D62E39F43F}"/>
                </a:ext>
              </a:extLst>
            </p:cNvPr>
            <p:cNvSpPr/>
            <p:nvPr/>
          </p:nvSpPr>
          <p:spPr>
            <a:xfrm>
              <a:off x="6304181" y="6452629"/>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526374" y="824675"/>
            <a:ext cx="5086050" cy="523220"/>
          </a:xfrm>
          <a:prstGeom prst="rect">
            <a:avLst/>
          </a:prstGeom>
          <a:noFill/>
        </p:spPr>
        <p:txBody>
          <a:bodyPr wrap="square" rtlCol="0">
            <a:spAutoFit/>
          </a:bodyPr>
          <a:lstStyle/>
          <a:p>
            <a:pPr algn="r" rtl="1"/>
            <a:r>
              <a:rPr lang="ar-SA" sz="2800" b="1" dirty="0"/>
              <a:t>التمايز: </a:t>
            </a:r>
          </a:p>
        </p:txBody>
      </p:sp>
      <p:sp>
        <p:nvSpPr>
          <p:cNvPr id="55" name="Content Placeholder 2">
            <a:extLst>
              <a:ext uri="{FF2B5EF4-FFF2-40B4-BE49-F238E27FC236}">
                <a16:creationId xmlns:a16="http://schemas.microsoft.com/office/drawing/2014/main" id="{887799F1-4FEC-48A6-AB5C-AB669E036551}"/>
              </a:ext>
            </a:extLst>
          </p:cNvPr>
          <p:cNvSpPr txBox="1">
            <a:spLocks/>
          </p:cNvSpPr>
          <p:nvPr/>
        </p:nvSpPr>
        <p:spPr>
          <a:xfrm>
            <a:off x="6216484" y="3727552"/>
            <a:ext cx="3302331" cy="154858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ابحث باستخدام الوسائل المتاحة لديك عن مدّة انقسام البكتيريا التي تعيش في أمعاء الإنسان.</a:t>
            </a:r>
          </a:p>
        </p:txBody>
      </p:sp>
      <p:sp>
        <p:nvSpPr>
          <p:cNvPr id="56" name="Content Placeholder 2">
            <a:extLst>
              <a:ext uri="{FF2B5EF4-FFF2-40B4-BE49-F238E27FC236}">
                <a16:creationId xmlns:a16="http://schemas.microsoft.com/office/drawing/2014/main" id="{11B82A62-2072-4EA0-A4E6-BC97C63246EF}"/>
              </a:ext>
            </a:extLst>
          </p:cNvPr>
          <p:cNvSpPr txBox="1">
            <a:spLocks/>
          </p:cNvSpPr>
          <p:nvPr/>
        </p:nvSpPr>
        <p:spPr>
          <a:xfrm>
            <a:off x="111070" y="5678034"/>
            <a:ext cx="3066518" cy="105004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في أي خطوة من خطوات الانشطار الثثنائيّ ينغمد الغشاء البلازميّ؟</a:t>
            </a:r>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6437966" y="1378154"/>
            <a:ext cx="2914459" cy="12395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تتكاثر البكتيريا بعمليّة تسمّى ....</a:t>
            </a:r>
          </a:p>
        </p:txBody>
      </p:sp>
      <p:sp>
        <p:nvSpPr>
          <p:cNvPr id="67" name="Content Placeholder 2">
            <a:extLst>
              <a:ext uri="{FF2B5EF4-FFF2-40B4-BE49-F238E27FC236}">
                <a16:creationId xmlns:a16="http://schemas.microsoft.com/office/drawing/2014/main" id="{45154ECA-12D5-47C5-9440-4F97366C75FA}"/>
              </a:ext>
            </a:extLst>
          </p:cNvPr>
          <p:cNvSpPr txBox="1">
            <a:spLocks/>
          </p:cNvSpPr>
          <p:nvPr/>
        </p:nvSpPr>
        <p:spPr>
          <a:xfrm>
            <a:off x="508786" y="2506455"/>
            <a:ext cx="2732349" cy="1164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عدّد طرائق الانتقال الجينيّ في البكتيريا.</a:t>
            </a:r>
          </a:p>
        </p:txBody>
      </p:sp>
      <p:grpSp>
        <p:nvGrpSpPr>
          <p:cNvPr id="68" name="Group 67">
            <a:extLst>
              <a:ext uri="{FF2B5EF4-FFF2-40B4-BE49-F238E27FC236}">
                <a16:creationId xmlns:a16="http://schemas.microsoft.com/office/drawing/2014/main" id="{C8883DE0-B897-4F00-8E09-76052A9D8048}"/>
              </a:ext>
            </a:extLst>
          </p:cNvPr>
          <p:cNvGrpSpPr/>
          <p:nvPr/>
        </p:nvGrpSpPr>
        <p:grpSpPr>
          <a:xfrm>
            <a:off x="148470" y="945704"/>
            <a:ext cx="1573020" cy="730155"/>
            <a:chOff x="7446246" y="205862"/>
            <a:chExt cx="1544854" cy="691058"/>
          </a:xfrm>
        </p:grpSpPr>
        <p:sp>
          <p:nvSpPr>
            <p:cNvPr id="69" name="Rounded Rectangle 10">
              <a:extLst>
                <a:ext uri="{FF2B5EF4-FFF2-40B4-BE49-F238E27FC236}">
                  <a16:creationId xmlns:a16="http://schemas.microsoft.com/office/drawing/2014/main" id="{28C2EEB6-7AA2-4B82-B6BA-FFD7B73A7ECB}"/>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3">
              <a:extLst>
                <a:ext uri="{FF2B5EF4-FFF2-40B4-BE49-F238E27FC236}">
                  <a16:creationId xmlns:a16="http://schemas.microsoft.com/office/drawing/2014/main" id="{B096AC96-0CA4-49A8-86B8-B1BE061D542C}"/>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5</a:t>
              </a:r>
              <a:r>
                <a:rPr lang="en-US" sz="1600" b="1" dirty="0">
                  <a:latin typeface="Calibri" panose="020F0502020204030204" pitchFamily="34" charset="0"/>
                  <a:cs typeface="Calibri" panose="020F0502020204030204" pitchFamily="34" charset="0"/>
                </a:rPr>
                <a:t>:00 minutes</a:t>
              </a:r>
            </a:p>
          </p:txBody>
        </p:sp>
      </p:grpSp>
    </p:spTree>
    <p:extLst>
      <p:ext uri="{BB962C8B-B14F-4D97-AF65-F5344CB8AC3E}">
        <p14:creationId xmlns:p14="http://schemas.microsoft.com/office/powerpoint/2010/main" val="266147650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752182" y="1788537"/>
            <a:ext cx="8175811"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ما أوجه التشابه والاختلاف بين الانشطار الثنائيّ والانقسام المتساوي؟</a:t>
            </a:r>
          </a:p>
        </p:txBody>
      </p:sp>
      <p:grpSp>
        <p:nvGrpSpPr>
          <p:cNvPr id="69" name="Group 68">
            <a:extLst>
              <a:ext uri="{FF2B5EF4-FFF2-40B4-BE49-F238E27FC236}">
                <a16:creationId xmlns:a16="http://schemas.microsoft.com/office/drawing/2014/main" id="{26BB36D5-4CAC-4202-9BBE-8608483A7340}"/>
              </a:ext>
            </a:extLst>
          </p:cNvPr>
          <p:cNvGrpSpPr/>
          <p:nvPr/>
        </p:nvGrpSpPr>
        <p:grpSpPr>
          <a:xfrm>
            <a:off x="161556" y="936243"/>
            <a:ext cx="1573020" cy="730155"/>
            <a:chOff x="7446246" y="205862"/>
            <a:chExt cx="1544854" cy="691058"/>
          </a:xfrm>
        </p:grpSpPr>
        <p:sp>
          <p:nvSpPr>
            <p:cNvPr id="70" name="Rounded Rectangle 10">
              <a:extLst>
                <a:ext uri="{FF2B5EF4-FFF2-40B4-BE49-F238E27FC236}">
                  <a16:creationId xmlns:a16="http://schemas.microsoft.com/office/drawing/2014/main" id="{C7B3D2A5-4016-49F0-B49F-B9E20C896F1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3">
              <a:extLst>
                <a:ext uri="{FF2B5EF4-FFF2-40B4-BE49-F238E27FC236}">
                  <a16:creationId xmlns:a16="http://schemas.microsoft.com/office/drawing/2014/main" id="{9123F556-D2A7-4FC8-8AC4-61C8EAB2CFF1}"/>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4</a:t>
              </a:r>
              <a:r>
                <a:rPr lang="en-US" sz="1600" b="1" dirty="0">
                  <a:latin typeface="Calibri" panose="020F0502020204030204" pitchFamily="34" charset="0"/>
                  <a:cs typeface="Calibri" panose="020F0502020204030204" pitchFamily="34" charset="0"/>
                </a:rPr>
                <a:t>:00 minutes</a:t>
              </a:r>
            </a:p>
          </p:txBody>
        </p:sp>
      </p:grpSp>
      <p:sp>
        <p:nvSpPr>
          <p:cNvPr id="72" name="Flowchart: Alternate Process 71">
            <a:extLst>
              <a:ext uri="{FF2B5EF4-FFF2-40B4-BE49-F238E27FC236}">
                <a16:creationId xmlns:a16="http://schemas.microsoft.com/office/drawing/2014/main" id="{F44F1802-1C7B-42F4-BAB4-FA83EFEA26A8}"/>
              </a:ext>
            </a:extLst>
          </p:cNvPr>
          <p:cNvSpPr/>
          <p:nvPr/>
        </p:nvSpPr>
        <p:spPr>
          <a:xfrm>
            <a:off x="161556" y="6290958"/>
            <a:ext cx="1573020"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BUZZ IN</a:t>
            </a:r>
          </a:p>
        </p:txBody>
      </p:sp>
      <p:graphicFrame>
        <p:nvGraphicFramePr>
          <p:cNvPr id="3" name="Table 3">
            <a:extLst>
              <a:ext uri="{FF2B5EF4-FFF2-40B4-BE49-F238E27FC236}">
                <a16:creationId xmlns:a16="http://schemas.microsoft.com/office/drawing/2014/main" id="{99654974-F8BE-4E38-BB3F-D2310EFC98E2}"/>
              </a:ext>
            </a:extLst>
          </p:cNvPr>
          <p:cNvGraphicFramePr>
            <a:graphicFrameLocks noGrp="1"/>
          </p:cNvGraphicFramePr>
          <p:nvPr>
            <p:extLst>
              <p:ext uri="{D42A27DB-BD31-4B8C-83A1-F6EECF244321}">
                <p14:modId xmlns:p14="http://schemas.microsoft.com/office/powerpoint/2010/main" val="399548296"/>
              </p:ext>
            </p:extLst>
          </p:nvPr>
        </p:nvGraphicFramePr>
        <p:xfrm>
          <a:off x="895820" y="2298288"/>
          <a:ext cx="8459112" cy="3726035"/>
        </p:xfrm>
        <a:graphic>
          <a:graphicData uri="http://schemas.openxmlformats.org/drawingml/2006/table">
            <a:tbl>
              <a:tblPr rtl="1" firstRow="1" bandRow="1">
                <a:tableStyleId>{5C22544A-7EE6-4342-B048-85BDC9FD1C3A}</a:tableStyleId>
              </a:tblPr>
              <a:tblGrid>
                <a:gridCol w="4229556">
                  <a:extLst>
                    <a:ext uri="{9D8B030D-6E8A-4147-A177-3AD203B41FA5}">
                      <a16:colId xmlns:a16="http://schemas.microsoft.com/office/drawing/2014/main" val="3263804652"/>
                    </a:ext>
                  </a:extLst>
                </a:gridCol>
                <a:gridCol w="4229556">
                  <a:extLst>
                    <a:ext uri="{9D8B030D-6E8A-4147-A177-3AD203B41FA5}">
                      <a16:colId xmlns:a16="http://schemas.microsoft.com/office/drawing/2014/main" val="2847030821"/>
                    </a:ext>
                  </a:extLst>
                </a:gridCol>
              </a:tblGrid>
              <a:tr h="743510">
                <a:tc>
                  <a:txBody>
                    <a:bodyPr/>
                    <a:lstStyle/>
                    <a:p>
                      <a:pPr algn="ctr" rtl="1"/>
                      <a:r>
                        <a:rPr lang="ar-JO" sz="2200" dirty="0"/>
                        <a:t>أوجه التشابه</a:t>
                      </a:r>
                      <a:endParaRPr lang="en-GB" sz="2200" dirty="0"/>
                    </a:p>
                  </a:txBody>
                  <a:tcPr anchor="ctr"/>
                </a:tc>
                <a:tc>
                  <a:txBody>
                    <a:bodyPr/>
                    <a:lstStyle/>
                    <a:p>
                      <a:pPr algn="ctr" rtl="1"/>
                      <a:r>
                        <a:rPr lang="ar-JO" sz="2200" dirty="0"/>
                        <a:t>أوجه الاختلاف</a:t>
                      </a:r>
                      <a:endParaRPr lang="en-GB" sz="2200" dirty="0"/>
                    </a:p>
                  </a:txBody>
                  <a:tcPr anchor="ctr"/>
                </a:tc>
                <a:extLst>
                  <a:ext uri="{0D108BD9-81ED-4DB2-BD59-A6C34878D82A}">
                    <a16:rowId xmlns:a16="http://schemas.microsoft.com/office/drawing/2014/main" val="291632973"/>
                  </a:ext>
                </a:extLst>
              </a:tr>
              <a:tr h="2982525">
                <a:tc>
                  <a:txBody>
                    <a:bodyPr/>
                    <a:lstStyle/>
                    <a:p>
                      <a:pPr algn="ctr" rtl="1"/>
                      <a:r>
                        <a:rPr lang="ar-JO" sz="2200" dirty="0"/>
                        <a:t>كلاهما يُنتِج خليّتان جديدتان متطابقتان ومطابقتان للخليّة الأصليّة </a:t>
                      </a:r>
                      <a:endParaRPr lang="en-GB" sz="2200" dirty="0"/>
                    </a:p>
                  </a:txBody>
                  <a:tcPr anchor="ctr"/>
                </a:tc>
                <a:tc>
                  <a:txBody>
                    <a:bodyPr/>
                    <a:lstStyle/>
                    <a:p>
                      <a:pPr marL="342900" indent="-342900" algn="ctr" rtl="1">
                        <a:buAutoNum type="arabicPeriod"/>
                      </a:pPr>
                      <a:r>
                        <a:rPr lang="ar-JO" sz="2200" dirty="0"/>
                        <a:t>نوع الخلايا التي تحدث لها، فالانشطار يحدث للخلايا بدائيّة النوى، بينما يحدث الانقسام للخلايا حقيقيّة النوى.</a:t>
                      </a:r>
                    </a:p>
                    <a:p>
                      <a:pPr marL="342900" indent="-342900" algn="ctr" rtl="1">
                        <a:buAutoNum type="arabicPeriod"/>
                      </a:pPr>
                      <a:r>
                        <a:rPr lang="ar-JO" sz="2200" dirty="0"/>
                        <a:t>الهدف من الانقسام، حيث أنّ الهدف من الانشطار إنتاج كائن حيّ جديد بالكامل، بينما الغرض من الانقسام المتساوي هو النموّ وتعويض الأنسجة التالفة.</a:t>
                      </a:r>
                      <a:endParaRPr lang="en-GB" sz="2200" dirty="0"/>
                    </a:p>
                  </a:txBody>
                  <a:tcPr anchor="ctr"/>
                </a:tc>
                <a:extLst>
                  <a:ext uri="{0D108BD9-81ED-4DB2-BD59-A6C34878D82A}">
                    <a16:rowId xmlns:a16="http://schemas.microsoft.com/office/drawing/2014/main" val="286282883"/>
                  </a:ext>
                </a:extLst>
              </a:tr>
            </a:tbl>
          </a:graphicData>
        </a:graphic>
      </p:graphicFrame>
    </p:spTree>
    <p:extLst>
      <p:ext uri="{BB962C8B-B14F-4D97-AF65-F5344CB8AC3E}">
        <p14:creationId xmlns:p14="http://schemas.microsoft.com/office/powerpoint/2010/main" val="2122954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526374" y="824675"/>
            <a:ext cx="5086050" cy="523220"/>
          </a:xfrm>
          <a:prstGeom prst="rect">
            <a:avLst/>
          </a:prstGeom>
          <a:noFill/>
        </p:spPr>
        <p:txBody>
          <a:bodyPr wrap="square" rtlCol="0">
            <a:spAutoFit/>
          </a:bodyPr>
          <a:lstStyle/>
          <a:p>
            <a:pPr algn="r" rtl="1"/>
            <a:r>
              <a:rPr lang="ar-JO" sz="2800" b="1" dirty="0"/>
              <a:t>التفكير الناقد</a:t>
            </a:r>
            <a:r>
              <a:rPr lang="ar-SA" sz="2800" b="1" dirty="0"/>
              <a:t>: </a:t>
            </a:r>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948065" y="2265526"/>
            <a:ext cx="8175811"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smtClean="0"/>
              <a:t>ماذا </a:t>
            </a:r>
            <a:r>
              <a:rPr lang="ar-JO" dirty="0" smtClean="0"/>
              <a:t>لو أن جميع الكائنات الحية تتكاثر بالانشطار؟</a:t>
            </a:r>
            <a:endParaRPr lang="ar-JO" dirty="0"/>
          </a:p>
        </p:txBody>
      </p:sp>
      <p:grpSp>
        <p:nvGrpSpPr>
          <p:cNvPr id="69" name="Group 68">
            <a:extLst>
              <a:ext uri="{FF2B5EF4-FFF2-40B4-BE49-F238E27FC236}">
                <a16:creationId xmlns:a16="http://schemas.microsoft.com/office/drawing/2014/main" id="{26BB36D5-4CAC-4202-9BBE-8608483A7340}"/>
              </a:ext>
            </a:extLst>
          </p:cNvPr>
          <p:cNvGrpSpPr/>
          <p:nvPr/>
        </p:nvGrpSpPr>
        <p:grpSpPr>
          <a:xfrm>
            <a:off x="161556" y="936243"/>
            <a:ext cx="1573020" cy="730155"/>
            <a:chOff x="7446246" y="205862"/>
            <a:chExt cx="1544854" cy="691058"/>
          </a:xfrm>
        </p:grpSpPr>
        <p:sp>
          <p:nvSpPr>
            <p:cNvPr id="70" name="Rounded Rectangle 10">
              <a:extLst>
                <a:ext uri="{FF2B5EF4-FFF2-40B4-BE49-F238E27FC236}">
                  <a16:creationId xmlns:a16="http://schemas.microsoft.com/office/drawing/2014/main" id="{C7B3D2A5-4016-49F0-B49F-B9E20C896F1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3">
              <a:extLst>
                <a:ext uri="{FF2B5EF4-FFF2-40B4-BE49-F238E27FC236}">
                  <a16:creationId xmlns:a16="http://schemas.microsoft.com/office/drawing/2014/main" id="{9123F556-D2A7-4FC8-8AC4-61C8EAB2CFF1}"/>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4</a:t>
              </a:r>
              <a:r>
                <a:rPr lang="en-US" sz="1600" b="1" dirty="0">
                  <a:latin typeface="Calibri" panose="020F0502020204030204" pitchFamily="34" charset="0"/>
                  <a:cs typeface="Calibri" panose="020F0502020204030204" pitchFamily="34" charset="0"/>
                </a:rPr>
                <a:t>:00 minutes</a:t>
              </a:r>
            </a:p>
          </p:txBody>
        </p:sp>
      </p:grpSp>
      <p:sp>
        <p:nvSpPr>
          <p:cNvPr id="72" name="Flowchart: Alternate Process 71">
            <a:extLst>
              <a:ext uri="{FF2B5EF4-FFF2-40B4-BE49-F238E27FC236}">
                <a16:creationId xmlns:a16="http://schemas.microsoft.com/office/drawing/2014/main" id="{F44F1802-1C7B-42F4-BAB4-FA83EFEA26A8}"/>
              </a:ext>
            </a:extLst>
          </p:cNvPr>
          <p:cNvSpPr/>
          <p:nvPr/>
        </p:nvSpPr>
        <p:spPr>
          <a:xfrm>
            <a:off x="161556" y="6290958"/>
            <a:ext cx="1573020"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BUZZ IN</a:t>
            </a:r>
          </a:p>
        </p:txBody>
      </p:sp>
    </p:spTree>
    <p:extLst>
      <p:ext uri="{BB962C8B-B14F-4D97-AF65-F5344CB8AC3E}">
        <p14:creationId xmlns:p14="http://schemas.microsoft.com/office/powerpoint/2010/main" val="123154592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722290" y="18033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733346" y="2313456"/>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77114" y="1120985"/>
            <a:ext cx="939548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77113" y="114477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7567127" y="1120985"/>
            <a:ext cx="2005474" cy="619721"/>
          </a:xfrm>
          <a:prstGeom prst="rect">
            <a:avLst/>
          </a:prstGeom>
          <a:noFill/>
        </p:spPr>
        <p:txBody>
          <a:bodyPr wrap="square" rtlCol="1">
            <a:spAutoFit/>
          </a:bodyPr>
          <a:lstStyle/>
          <a:p>
            <a:pPr algn="r" rtl="1">
              <a:lnSpc>
                <a:spcPct val="200000"/>
              </a:lnSpc>
            </a:pPr>
            <a:r>
              <a:rPr lang="ar-SA" sz="2000" b="1" dirty="0">
                <a:latin typeface="GE SS Text Bold" pitchFamily="18" charset="-78"/>
                <a:ea typeface="GE SS Text Bold" pitchFamily="18" charset="-78"/>
                <a:cs typeface="GE SS Text Bold" pitchFamily="18" charset="-78"/>
              </a:rPr>
              <a:t>النتاجات المتوقعة</a:t>
            </a:r>
            <a:r>
              <a:rPr lang="ar-JO" sz="2000" b="1" dirty="0">
                <a:latin typeface="GE SS Text Bold" pitchFamily="18" charset="-78"/>
                <a:ea typeface="GE SS Text Bold" pitchFamily="18" charset="-78"/>
                <a:cs typeface="GE SS Text Bold" pitchFamily="18" charset="-78"/>
              </a:rPr>
              <a:t>:</a:t>
            </a:r>
            <a:endParaRPr lang="en-US" sz="2000" b="1" dirty="0"/>
          </a:p>
        </p:txBody>
      </p:sp>
      <p:sp>
        <p:nvSpPr>
          <p:cNvPr id="43" name="Rounded Rectangle 4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TextBox 15">
            <a:extLst>
              <a:ext uri="{FF2B5EF4-FFF2-40B4-BE49-F238E27FC236}">
                <a16:creationId xmlns:a16="http://schemas.microsoft.com/office/drawing/2014/main" id="{3CEC4289-D8F5-4A9D-98D6-286F13BFB925}"/>
              </a:ext>
            </a:extLst>
          </p:cNvPr>
          <p:cNvSpPr txBox="1">
            <a:spLocks noChangeArrowheads="1"/>
          </p:cNvSpPr>
          <p:nvPr/>
        </p:nvSpPr>
        <p:spPr bwMode="auto">
          <a:xfrm>
            <a:off x="4115601" y="2073184"/>
            <a:ext cx="533241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r" rtl="1" eaLnBrk="1" hangingPunct="1">
              <a:lnSpc>
                <a:spcPct val="200000"/>
              </a:lnSpc>
              <a:spcBef>
                <a:spcPct val="0"/>
              </a:spcBef>
              <a:buFont typeface="Arial" panose="020B0604020202020204" pitchFamily="34" charset="0"/>
              <a:buNone/>
              <a:defRPr/>
            </a:pPr>
            <a:r>
              <a:rPr lang="ar-JO" altLang="en-US" dirty="0">
                <a:latin typeface="Arabic Typesetting" panose="03020402040406030203" pitchFamily="66" charset="-78"/>
                <a:cs typeface="Arabic Typesetting" panose="03020402040406030203" pitchFamily="66" charset="-78"/>
              </a:rPr>
              <a:t>يتوقع من الطالب بعد تنفيذ هذه الحصة أن يكون قادراً على أن:</a:t>
            </a:r>
          </a:p>
          <a:p>
            <a:pPr algn="r" rtl="1" eaLnBrk="1" hangingPunct="1">
              <a:lnSpc>
                <a:spcPct val="200000"/>
              </a:lnSpc>
              <a:spcBef>
                <a:spcPct val="0"/>
              </a:spcBef>
              <a:buFont typeface="Wingdings" panose="05000000000000000000" pitchFamily="2" charset="2"/>
              <a:buChar char="v"/>
              <a:defRPr/>
            </a:pPr>
            <a:r>
              <a:rPr lang="ar-JO" altLang="en-US" dirty="0">
                <a:latin typeface="Arabic Typesetting" panose="03020402040406030203" pitchFamily="66" charset="-78"/>
                <a:cs typeface="Arabic Typesetting" panose="03020402040406030203" pitchFamily="66" charset="-78"/>
              </a:rPr>
              <a:t>يحدّد الخصائص العامّة للبكتيريا والأثريّات.</a:t>
            </a:r>
          </a:p>
        </p:txBody>
      </p:sp>
      <p:pic>
        <p:nvPicPr>
          <p:cNvPr id="3" name="Picture 2">
            <a:extLst>
              <a:ext uri="{FF2B5EF4-FFF2-40B4-BE49-F238E27FC236}">
                <a16:creationId xmlns:a16="http://schemas.microsoft.com/office/drawing/2014/main" id="{30777CD1-41FD-4591-9A66-6A0C74391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13" y="3379157"/>
            <a:ext cx="5133747" cy="3200400"/>
          </a:xfrm>
          <a:prstGeom prst="rect">
            <a:avLst/>
          </a:prstGeom>
        </p:spPr>
      </p:pic>
      <p:grpSp>
        <p:nvGrpSpPr>
          <p:cNvPr id="33" name="Group 32">
            <a:extLst>
              <a:ext uri="{FF2B5EF4-FFF2-40B4-BE49-F238E27FC236}">
                <a16:creationId xmlns:a16="http://schemas.microsoft.com/office/drawing/2014/main" id="{48A411A0-3176-4932-A356-804C8C238C0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8DC49F4E-2A9D-4A97-993A-FC024B9C29F2}"/>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F979D82B-C7E7-48B2-A0C4-BD45FCDB6A9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59E17961-DF1D-4FE8-BAA7-D94782F5AF2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1" name="Double Wave 50">
              <a:extLst>
                <a:ext uri="{FF2B5EF4-FFF2-40B4-BE49-F238E27FC236}">
                  <a16:creationId xmlns:a16="http://schemas.microsoft.com/office/drawing/2014/main" id="{EE859A79-F639-4FD8-ABED-C70D66F40F4E}"/>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363365894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486551" y="916555"/>
            <a:ext cx="5086050" cy="523220"/>
          </a:xfrm>
          <a:prstGeom prst="rect">
            <a:avLst/>
          </a:prstGeom>
          <a:noFill/>
        </p:spPr>
        <p:txBody>
          <a:bodyPr wrap="square" rtlCol="0">
            <a:spAutoFit/>
          </a:bodyPr>
          <a:lstStyle/>
          <a:p>
            <a:pPr algn="r" rtl="1"/>
            <a:r>
              <a:rPr lang="ar-JO" sz="2800" b="1" dirty="0"/>
              <a:t>الربط بالحياة (بالرياضيّات):</a:t>
            </a:r>
            <a:endParaRPr lang="ar-SA" sz="2800" b="1" dirty="0"/>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97889" y="2265526"/>
            <a:ext cx="9465025" cy="4453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b="0" i="0" dirty="0">
                <a:solidFill>
                  <a:srgbClr val="333333"/>
                </a:solidFill>
                <a:effectLst/>
                <a:latin typeface="DroidArabicKufi-Regular"/>
              </a:rPr>
              <a:t>يمكن حساب عدد الخلايا الناتجة من الانشطار عن طريق تطبيق العلاقة الرياضيّة التالية:</a:t>
            </a:r>
          </a:p>
          <a:p>
            <a:pPr marL="0" indent="0" algn="r" rtl="1">
              <a:buNone/>
            </a:pPr>
            <a:r>
              <a:rPr lang="ar-JO" dirty="0">
                <a:solidFill>
                  <a:srgbClr val="333333"/>
                </a:solidFill>
                <a:latin typeface="DroidArabicKufi-Regular"/>
              </a:rPr>
              <a:t>عدد الخلايا الناتجة = </a:t>
            </a:r>
            <a:r>
              <a:rPr lang="en-GB" dirty="0">
                <a:solidFill>
                  <a:srgbClr val="333333"/>
                </a:solidFill>
                <a:latin typeface="DroidArabicKufi-Regular"/>
              </a:rPr>
              <a:t>2</a:t>
            </a:r>
            <a:r>
              <a:rPr lang="en-GB" baseline="30000" dirty="0">
                <a:solidFill>
                  <a:srgbClr val="333333"/>
                </a:solidFill>
                <a:latin typeface="DroidArabicKufi-Regular"/>
              </a:rPr>
              <a:t>n</a:t>
            </a:r>
            <a:r>
              <a:rPr lang="ar-JO" dirty="0">
                <a:solidFill>
                  <a:srgbClr val="333333"/>
                </a:solidFill>
                <a:latin typeface="DroidArabicKufi-Regular"/>
              </a:rPr>
              <a:t>، حيث يمثّل </a:t>
            </a:r>
            <a:r>
              <a:rPr lang="en-GB" dirty="0">
                <a:solidFill>
                  <a:srgbClr val="333333"/>
                </a:solidFill>
                <a:latin typeface="DroidArabicKufi-Regular"/>
              </a:rPr>
              <a:t>n</a:t>
            </a:r>
            <a:r>
              <a:rPr lang="ar-JO" dirty="0">
                <a:solidFill>
                  <a:srgbClr val="333333"/>
                </a:solidFill>
                <a:latin typeface="DroidArabicKufi-Regular"/>
              </a:rPr>
              <a:t> عدد مرّات الانشطار.</a:t>
            </a:r>
          </a:p>
          <a:p>
            <a:pPr marL="0" indent="0" algn="r" rtl="1">
              <a:buNone/>
            </a:pPr>
            <a:r>
              <a:rPr lang="ar-JO" dirty="0">
                <a:solidFill>
                  <a:srgbClr val="333333"/>
                </a:solidFill>
                <a:latin typeface="DroidArabicKufi-Regular"/>
              </a:rPr>
              <a:t>مثال: </a:t>
            </a:r>
          </a:p>
          <a:p>
            <a:pPr marL="0" indent="0" algn="r" rtl="1">
              <a:buNone/>
            </a:pPr>
            <a:r>
              <a:rPr lang="ar-JO" dirty="0">
                <a:solidFill>
                  <a:srgbClr val="333333"/>
                </a:solidFill>
                <a:latin typeface="DroidArabicKufi-Regular"/>
              </a:rPr>
              <a:t>احسب عدد الخلايا الناتجة من انشطار خليّة بكتيريّة 3 مرّات.</a:t>
            </a:r>
          </a:p>
          <a:p>
            <a:pPr marL="0" indent="0" algn="r" rtl="1">
              <a:buNone/>
            </a:pPr>
            <a:r>
              <a:rPr lang="ar-JO" dirty="0">
                <a:solidFill>
                  <a:srgbClr val="333333"/>
                </a:solidFill>
                <a:latin typeface="DroidArabicKufi-Regular"/>
              </a:rPr>
              <a:t>عدد الخلايا الناتجة = </a:t>
            </a:r>
            <a:r>
              <a:rPr lang="en-GB" dirty="0">
                <a:solidFill>
                  <a:srgbClr val="333333"/>
                </a:solidFill>
                <a:latin typeface="DroidArabicKufi-Regular"/>
              </a:rPr>
              <a:t>2</a:t>
            </a:r>
            <a:r>
              <a:rPr lang="en-GB" baseline="30000" dirty="0">
                <a:solidFill>
                  <a:srgbClr val="333333"/>
                </a:solidFill>
                <a:latin typeface="DroidArabicKufi-Regular"/>
              </a:rPr>
              <a:t>n</a:t>
            </a:r>
            <a:r>
              <a:rPr lang="ar-JO" dirty="0">
                <a:solidFill>
                  <a:srgbClr val="333333"/>
                </a:solidFill>
                <a:latin typeface="DroidArabicKufi-Regular"/>
              </a:rPr>
              <a:t> = </a:t>
            </a:r>
            <a:r>
              <a:rPr lang="en-GB" dirty="0">
                <a:solidFill>
                  <a:srgbClr val="333333"/>
                </a:solidFill>
                <a:latin typeface="DroidArabicKufi-Regular"/>
              </a:rPr>
              <a:t>2</a:t>
            </a:r>
            <a:r>
              <a:rPr lang="en-GB" baseline="30000" dirty="0">
                <a:solidFill>
                  <a:srgbClr val="333333"/>
                </a:solidFill>
                <a:latin typeface="DroidArabicKufi-Regular"/>
              </a:rPr>
              <a:t>3</a:t>
            </a:r>
            <a:r>
              <a:rPr lang="ar-JO" dirty="0">
                <a:solidFill>
                  <a:srgbClr val="333333"/>
                </a:solidFill>
                <a:latin typeface="DroidArabicKufi-Regular"/>
              </a:rPr>
              <a:t> = 8 خلايا.</a:t>
            </a:r>
          </a:p>
          <a:p>
            <a:pPr marL="0" indent="0" algn="r" rtl="1">
              <a:buNone/>
            </a:pPr>
            <a:r>
              <a:rPr lang="ar-JO" dirty="0">
                <a:solidFill>
                  <a:srgbClr val="333333"/>
                </a:solidFill>
                <a:latin typeface="DroidArabicKufi-Regular"/>
              </a:rPr>
              <a:t>سؤال:</a:t>
            </a:r>
          </a:p>
          <a:p>
            <a:pPr marL="0" indent="0" algn="r" rtl="1">
              <a:buNone/>
            </a:pPr>
            <a:r>
              <a:rPr lang="ar-JO" dirty="0">
                <a:solidFill>
                  <a:srgbClr val="333333"/>
                </a:solidFill>
                <a:latin typeface="DroidArabicKufi-Regular"/>
              </a:rPr>
              <a:t>إذا علمت أن أحد أنواع البكتيريا يتكاثر كلّ 30 دقيقة، فكم عدد الخلايا البكتيريّة الناتجة من الانشطار بعد 3 ساعات؟</a:t>
            </a:r>
            <a:endParaRPr lang="ar-JO" dirty="0"/>
          </a:p>
        </p:txBody>
      </p:sp>
      <p:sp>
        <p:nvSpPr>
          <p:cNvPr id="68" name="Content Placeholder 2">
            <a:extLst>
              <a:ext uri="{FF2B5EF4-FFF2-40B4-BE49-F238E27FC236}">
                <a16:creationId xmlns:a16="http://schemas.microsoft.com/office/drawing/2014/main" id="{C8B80FD2-8FB4-48CB-8C2A-8152BDAA0E44}"/>
              </a:ext>
            </a:extLst>
          </p:cNvPr>
          <p:cNvSpPr txBox="1">
            <a:spLocks/>
          </p:cNvSpPr>
          <p:nvPr/>
        </p:nvSpPr>
        <p:spPr>
          <a:xfrm>
            <a:off x="2745103" y="1608459"/>
            <a:ext cx="4760545"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solidFill>
                  <a:srgbClr val="FF0000"/>
                </a:solidFill>
              </a:rPr>
              <a:t>حساب عدد الخلايا الناتجة من الانشطار</a:t>
            </a:r>
          </a:p>
        </p:txBody>
      </p:sp>
      <p:grpSp>
        <p:nvGrpSpPr>
          <p:cNvPr id="69" name="Group 68">
            <a:extLst>
              <a:ext uri="{FF2B5EF4-FFF2-40B4-BE49-F238E27FC236}">
                <a16:creationId xmlns:a16="http://schemas.microsoft.com/office/drawing/2014/main" id="{26BB36D5-4CAC-4202-9BBE-8608483A7340}"/>
              </a:ext>
            </a:extLst>
          </p:cNvPr>
          <p:cNvGrpSpPr/>
          <p:nvPr/>
        </p:nvGrpSpPr>
        <p:grpSpPr>
          <a:xfrm>
            <a:off x="161556" y="936243"/>
            <a:ext cx="1573020" cy="730155"/>
            <a:chOff x="7446246" y="205862"/>
            <a:chExt cx="1544854" cy="691058"/>
          </a:xfrm>
        </p:grpSpPr>
        <p:sp>
          <p:nvSpPr>
            <p:cNvPr id="70" name="Rounded Rectangle 10">
              <a:extLst>
                <a:ext uri="{FF2B5EF4-FFF2-40B4-BE49-F238E27FC236}">
                  <a16:creationId xmlns:a16="http://schemas.microsoft.com/office/drawing/2014/main" id="{C7B3D2A5-4016-49F0-B49F-B9E20C896F1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3">
              <a:extLst>
                <a:ext uri="{FF2B5EF4-FFF2-40B4-BE49-F238E27FC236}">
                  <a16:creationId xmlns:a16="http://schemas.microsoft.com/office/drawing/2014/main" id="{9123F556-D2A7-4FC8-8AC4-61C8EAB2CFF1}"/>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5</a:t>
              </a:r>
              <a:r>
                <a:rPr lang="en-US" sz="1600" b="1" dirty="0">
                  <a:latin typeface="Calibri" panose="020F0502020204030204" pitchFamily="34" charset="0"/>
                  <a:cs typeface="Calibri" panose="020F0502020204030204" pitchFamily="34" charset="0"/>
                </a:rPr>
                <a:t>:00 minutes</a:t>
              </a:r>
            </a:p>
          </p:txBody>
        </p:sp>
      </p:grpSp>
    </p:spTree>
    <p:extLst>
      <p:ext uri="{BB962C8B-B14F-4D97-AF65-F5344CB8AC3E}">
        <p14:creationId xmlns:p14="http://schemas.microsoft.com/office/powerpoint/2010/main" val="4063063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anim calcmode="lin" valueType="num">
                                      <p:cBhvr>
                                        <p:cTn id="8"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3985" y="1120985"/>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3</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7371184" y="1174543"/>
            <a:ext cx="2094586" cy="523220"/>
          </a:xfrm>
          <a:prstGeom prst="rect">
            <a:avLst/>
          </a:prstGeom>
          <a:noFill/>
        </p:spPr>
        <p:txBody>
          <a:bodyPr wrap="square" rtlCol="0">
            <a:spAutoFit/>
          </a:bodyPr>
          <a:lstStyle/>
          <a:p>
            <a:pPr algn="r" rtl="1"/>
            <a:r>
              <a:rPr lang="ar-SA" sz="2800" b="1" dirty="0"/>
              <a:t> </a:t>
            </a:r>
            <a:r>
              <a:rPr lang="ar-JO" sz="2800" b="1" dirty="0"/>
              <a:t>بطاقة خروج</a:t>
            </a:r>
            <a:r>
              <a:rPr lang="ar-SA" sz="2800" b="1" dirty="0"/>
              <a:t>: </a:t>
            </a:r>
          </a:p>
        </p:txBody>
      </p:sp>
      <p:sp>
        <p:nvSpPr>
          <p:cNvPr id="3" name="Flowchart: Alternate Process 2"/>
          <p:cNvSpPr/>
          <p:nvPr/>
        </p:nvSpPr>
        <p:spPr>
          <a:xfrm>
            <a:off x="203985" y="6339290"/>
            <a:ext cx="1024287"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9" name="Group 28">
            <a:extLst>
              <a:ext uri="{FF2B5EF4-FFF2-40B4-BE49-F238E27FC236}">
                <a16:creationId xmlns:a16="http://schemas.microsoft.com/office/drawing/2014/main" id="{78655A2E-C07A-4E24-B683-6E89AFE563C1}"/>
              </a:ext>
            </a:extLst>
          </p:cNvPr>
          <p:cNvGrpSpPr/>
          <p:nvPr/>
        </p:nvGrpSpPr>
        <p:grpSpPr>
          <a:xfrm>
            <a:off x="255660" y="603162"/>
            <a:ext cx="10220241" cy="354111"/>
            <a:chOff x="255660" y="603162"/>
            <a:chExt cx="10220241" cy="354111"/>
          </a:xfrm>
        </p:grpSpPr>
        <p:sp>
          <p:nvSpPr>
            <p:cNvPr id="30" name="Double Wave 29">
              <a:extLst>
                <a:ext uri="{FF2B5EF4-FFF2-40B4-BE49-F238E27FC236}">
                  <a16:creationId xmlns:a16="http://schemas.microsoft.com/office/drawing/2014/main" id="{0F91105B-8FD5-4F16-A151-194EFF537BAE}"/>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1" name="Double Wave 30">
              <a:extLst>
                <a:ext uri="{FF2B5EF4-FFF2-40B4-BE49-F238E27FC236}">
                  <a16:creationId xmlns:a16="http://schemas.microsoft.com/office/drawing/2014/main" id="{02B74C61-9638-48C5-88B2-55326E60CFAB}"/>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2" name="Double Wave 31">
              <a:extLst>
                <a:ext uri="{FF2B5EF4-FFF2-40B4-BE49-F238E27FC236}">
                  <a16:creationId xmlns:a16="http://schemas.microsoft.com/office/drawing/2014/main" id="{6723343D-526D-472A-A3A7-C126378664A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4" name="Double Wave 33">
              <a:extLst>
                <a:ext uri="{FF2B5EF4-FFF2-40B4-BE49-F238E27FC236}">
                  <a16:creationId xmlns:a16="http://schemas.microsoft.com/office/drawing/2014/main" id="{EB67213C-E6E4-4264-B475-DC3C123371A7}"/>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5" name="TextBox 34">
            <a:extLst>
              <a:ext uri="{FF2B5EF4-FFF2-40B4-BE49-F238E27FC236}">
                <a16:creationId xmlns:a16="http://schemas.microsoft.com/office/drawing/2014/main" id="{7504AD37-9C1A-4B7D-A37F-E91079599CAD}"/>
              </a:ext>
            </a:extLst>
          </p:cNvPr>
          <p:cNvSpPr txBox="1"/>
          <p:nvPr/>
        </p:nvSpPr>
        <p:spPr>
          <a:xfrm>
            <a:off x="523089" y="2026564"/>
            <a:ext cx="8942681"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000" b="1" dirty="0">
                <a:latin typeface="Calibri" panose="020F0502020204030204" pitchFamily="34" charset="0"/>
                <a:ea typeface="Calibri" panose="020F0502020204030204" pitchFamily="34" charset="0"/>
                <a:cs typeface="Calibri" panose="020F0502020204030204" pitchFamily="34" charset="0"/>
              </a:rPr>
              <a:t>تتكاثر البكتيريا عن طريق عمليّة:</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الانقسام المتساوي             ب) الانشطار الثنائيّ               ج) التبرعم               د) الانقسام المنصّف</a:t>
            </a:r>
          </a:p>
        </p:txBody>
      </p:sp>
      <p:sp>
        <p:nvSpPr>
          <p:cNvPr id="55" name="TextBox 54">
            <a:extLst>
              <a:ext uri="{FF2B5EF4-FFF2-40B4-BE49-F238E27FC236}">
                <a16:creationId xmlns:a16="http://schemas.microsoft.com/office/drawing/2014/main" id="{8723CFB8-317E-49E5-8CF0-47323B7B3AA2}"/>
              </a:ext>
            </a:extLst>
          </p:cNvPr>
          <p:cNvSpPr txBox="1"/>
          <p:nvPr/>
        </p:nvSpPr>
        <p:spPr>
          <a:xfrm>
            <a:off x="1021975" y="3007045"/>
            <a:ext cx="8348839"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000" b="1" dirty="0">
                <a:latin typeface="Calibri" panose="020F0502020204030204" pitchFamily="34" charset="0"/>
                <a:ea typeface="Calibri" panose="020F0502020204030204" pitchFamily="34" charset="0"/>
                <a:cs typeface="Calibri" panose="020F0502020204030204" pitchFamily="34" charset="0"/>
              </a:rPr>
              <a:t>يحدث تضاعف </a:t>
            </a:r>
            <a:r>
              <a:rPr lang="en-GB" sz="2000" b="1" dirty="0">
                <a:latin typeface="Calibri" panose="020F0502020204030204" pitchFamily="34" charset="0"/>
                <a:ea typeface="Calibri" panose="020F0502020204030204" pitchFamily="34" charset="0"/>
                <a:cs typeface="Calibri" panose="020F0502020204030204" pitchFamily="34" charset="0"/>
              </a:rPr>
              <a:t>DNA</a:t>
            </a:r>
            <a:r>
              <a:rPr lang="ar-JO" sz="2000" b="1" dirty="0">
                <a:latin typeface="Calibri" panose="020F0502020204030204" pitchFamily="34" charset="0"/>
                <a:ea typeface="Calibri" panose="020F0502020204030204" pitchFamily="34" charset="0"/>
                <a:cs typeface="Calibri" panose="020F0502020204030204" pitchFamily="34" charset="0"/>
              </a:rPr>
              <a:t> البكتيريا في أولى خطوات الانشطار:</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نعم                               ب) لا</a:t>
            </a:r>
          </a:p>
        </p:txBody>
      </p:sp>
      <p:sp>
        <p:nvSpPr>
          <p:cNvPr id="33" name="TextBox 32">
            <a:extLst>
              <a:ext uri="{FF2B5EF4-FFF2-40B4-BE49-F238E27FC236}">
                <a16:creationId xmlns:a16="http://schemas.microsoft.com/office/drawing/2014/main" id="{4C2CF390-6CE0-4717-B892-92B54B511346}"/>
              </a:ext>
            </a:extLst>
          </p:cNvPr>
          <p:cNvSpPr txBox="1"/>
          <p:nvPr/>
        </p:nvSpPr>
        <p:spPr>
          <a:xfrm>
            <a:off x="428133" y="3910228"/>
            <a:ext cx="8942681"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س3: </a:t>
            </a:r>
            <a:r>
              <a:rPr lang="ar-JO" sz="2000" b="1" dirty="0">
                <a:latin typeface="Calibri" panose="020F0502020204030204" pitchFamily="34" charset="0"/>
                <a:ea typeface="Calibri" panose="020F0502020204030204" pitchFamily="34" charset="0"/>
                <a:cs typeface="Calibri" panose="020F0502020204030204" pitchFamily="34" charset="0"/>
              </a:rPr>
              <a:t>جميع الآتية يعتبر من طرائق الانتقال الجينيّ في البكتيريا ما عدا:</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الاقتران                   ب) النقل                     ج) التحوّل                  د) الانشطار الثنائيّ</a:t>
            </a:r>
          </a:p>
        </p:txBody>
      </p:sp>
      <p:sp>
        <p:nvSpPr>
          <p:cNvPr id="2" name="Oval 1">
            <a:extLst>
              <a:ext uri="{FF2B5EF4-FFF2-40B4-BE49-F238E27FC236}">
                <a16:creationId xmlns:a16="http://schemas.microsoft.com/office/drawing/2014/main" id="{70F5611E-1C2E-4FD0-BB0C-D3249A847C3D}"/>
              </a:ext>
            </a:extLst>
          </p:cNvPr>
          <p:cNvSpPr/>
          <p:nvPr/>
        </p:nvSpPr>
        <p:spPr>
          <a:xfrm>
            <a:off x="4994428" y="2387928"/>
            <a:ext cx="1984595" cy="550055"/>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0B2661F1-0DDA-4B0C-860D-A0D54960A131}"/>
              </a:ext>
            </a:extLst>
          </p:cNvPr>
          <p:cNvSpPr/>
          <p:nvPr/>
        </p:nvSpPr>
        <p:spPr>
          <a:xfrm>
            <a:off x="8431306" y="3370694"/>
            <a:ext cx="1141295" cy="523221"/>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2E02494D-CED4-4AD9-9A11-3F45E8B5F955}"/>
              </a:ext>
            </a:extLst>
          </p:cNvPr>
          <p:cNvSpPr/>
          <p:nvPr/>
        </p:nvSpPr>
        <p:spPr>
          <a:xfrm>
            <a:off x="1651878" y="4183880"/>
            <a:ext cx="1996302" cy="696435"/>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8820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80">
                                          <p:stCondLst>
                                            <p:cond delay="0"/>
                                          </p:stCondLst>
                                        </p:cTn>
                                        <p:tgtEl>
                                          <p:spTgt spid="37"/>
                                        </p:tgtEl>
                                      </p:cBhvr>
                                    </p:animEffect>
                                    <p:anim calcmode="lin" valueType="num">
                                      <p:cBhvr>
                                        <p:cTn id="3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7" dur="26">
                                          <p:stCondLst>
                                            <p:cond delay="650"/>
                                          </p:stCondLst>
                                        </p:cTn>
                                        <p:tgtEl>
                                          <p:spTgt spid="37"/>
                                        </p:tgtEl>
                                      </p:cBhvr>
                                      <p:to x="100000" y="60000"/>
                                    </p:animScale>
                                    <p:animScale>
                                      <p:cBhvr>
                                        <p:cTn id="38" dur="166" decel="50000">
                                          <p:stCondLst>
                                            <p:cond delay="676"/>
                                          </p:stCondLst>
                                        </p:cTn>
                                        <p:tgtEl>
                                          <p:spTgt spid="37"/>
                                        </p:tgtEl>
                                      </p:cBhvr>
                                      <p:to x="100000" y="100000"/>
                                    </p:animScale>
                                    <p:animScale>
                                      <p:cBhvr>
                                        <p:cTn id="39" dur="26">
                                          <p:stCondLst>
                                            <p:cond delay="1312"/>
                                          </p:stCondLst>
                                        </p:cTn>
                                        <p:tgtEl>
                                          <p:spTgt spid="37"/>
                                        </p:tgtEl>
                                      </p:cBhvr>
                                      <p:to x="100000" y="80000"/>
                                    </p:animScale>
                                    <p:animScale>
                                      <p:cBhvr>
                                        <p:cTn id="40" dur="166" decel="50000">
                                          <p:stCondLst>
                                            <p:cond delay="1338"/>
                                          </p:stCondLst>
                                        </p:cTn>
                                        <p:tgtEl>
                                          <p:spTgt spid="37"/>
                                        </p:tgtEl>
                                      </p:cBhvr>
                                      <p:to x="100000" y="100000"/>
                                    </p:animScale>
                                    <p:animScale>
                                      <p:cBhvr>
                                        <p:cTn id="41" dur="26">
                                          <p:stCondLst>
                                            <p:cond delay="1642"/>
                                          </p:stCondLst>
                                        </p:cTn>
                                        <p:tgtEl>
                                          <p:spTgt spid="37"/>
                                        </p:tgtEl>
                                      </p:cBhvr>
                                      <p:to x="100000" y="90000"/>
                                    </p:animScale>
                                    <p:animScale>
                                      <p:cBhvr>
                                        <p:cTn id="42" dur="166" decel="50000">
                                          <p:stCondLst>
                                            <p:cond delay="1668"/>
                                          </p:stCondLst>
                                        </p:cTn>
                                        <p:tgtEl>
                                          <p:spTgt spid="37"/>
                                        </p:tgtEl>
                                      </p:cBhvr>
                                      <p:to x="100000" y="100000"/>
                                    </p:animScale>
                                    <p:animScale>
                                      <p:cBhvr>
                                        <p:cTn id="43" dur="26">
                                          <p:stCondLst>
                                            <p:cond delay="1808"/>
                                          </p:stCondLst>
                                        </p:cTn>
                                        <p:tgtEl>
                                          <p:spTgt spid="37"/>
                                        </p:tgtEl>
                                      </p:cBhvr>
                                      <p:to x="100000" y="95000"/>
                                    </p:animScale>
                                    <p:animScale>
                                      <p:cBhvr>
                                        <p:cTn id="44" dur="166" decel="50000">
                                          <p:stCondLst>
                                            <p:cond delay="1834"/>
                                          </p:stCondLst>
                                        </p:cTn>
                                        <p:tgtEl>
                                          <p:spTgt spid="37"/>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80">
                                          <p:stCondLst>
                                            <p:cond delay="0"/>
                                          </p:stCondLst>
                                        </p:cTn>
                                        <p:tgtEl>
                                          <p:spTgt spid="38"/>
                                        </p:tgtEl>
                                      </p:cBhvr>
                                    </p:animEffect>
                                    <p:anim calcmode="lin" valueType="num">
                                      <p:cBhvr>
                                        <p:cTn id="5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0" dur="26">
                                          <p:stCondLst>
                                            <p:cond delay="650"/>
                                          </p:stCondLst>
                                        </p:cTn>
                                        <p:tgtEl>
                                          <p:spTgt spid="38"/>
                                        </p:tgtEl>
                                      </p:cBhvr>
                                      <p:to x="100000" y="60000"/>
                                    </p:animScale>
                                    <p:animScale>
                                      <p:cBhvr>
                                        <p:cTn id="61" dur="166" decel="50000">
                                          <p:stCondLst>
                                            <p:cond delay="676"/>
                                          </p:stCondLst>
                                        </p:cTn>
                                        <p:tgtEl>
                                          <p:spTgt spid="38"/>
                                        </p:tgtEl>
                                      </p:cBhvr>
                                      <p:to x="100000" y="100000"/>
                                    </p:animScale>
                                    <p:animScale>
                                      <p:cBhvr>
                                        <p:cTn id="62" dur="26">
                                          <p:stCondLst>
                                            <p:cond delay="1312"/>
                                          </p:stCondLst>
                                        </p:cTn>
                                        <p:tgtEl>
                                          <p:spTgt spid="38"/>
                                        </p:tgtEl>
                                      </p:cBhvr>
                                      <p:to x="100000" y="80000"/>
                                    </p:animScale>
                                    <p:animScale>
                                      <p:cBhvr>
                                        <p:cTn id="63" dur="166" decel="50000">
                                          <p:stCondLst>
                                            <p:cond delay="1338"/>
                                          </p:stCondLst>
                                        </p:cTn>
                                        <p:tgtEl>
                                          <p:spTgt spid="38"/>
                                        </p:tgtEl>
                                      </p:cBhvr>
                                      <p:to x="100000" y="100000"/>
                                    </p:animScale>
                                    <p:animScale>
                                      <p:cBhvr>
                                        <p:cTn id="64" dur="26">
                                          <p:stCondLst>
                                            <p:cond delay="1642"/>
                                          </p:stCondLst>
                                        </p:cTn>
                                        <p:tgtEl>
                                          <p:spTgt spid="38"/>
                                        </p:tgtEl>
                                      </p:cBhvr>
                                      <p:to x="100000" y="90000"/>
                                    </p:animScale>
                                    <p:animScale>
                                      <p:cBhvr>
                                        <p:cTn id="65" dur="166" decel="50000">
                                          <p:stCondLst>
                                            <p:cond delay="1668"/>
                                          </p:stCondLst>
                                        </p:cTn>
                                        <p:tgtEl>
                                          <p:spTgt spid="38"/>
                                        </p:tgtEl>
                                      </p:cBhvr>
                                      <p:to x="100000" y="100000"/>
                                    </p:animScale>
                                    <p:animScale>
                                      <p:cBhvr>
                                        <p:cTn id="66" dur="26">
                                          <p:stCondLst>
                                            <p:cond delay="1808"/>
                                          </p:stCondLst>
                                        </p:cTn>
                                        <p:tgtEl>
                                          <p:spTgt spid="38"/>
                                        </p:tgtEl>
                                      </p:cBhvr>
                                      <p:to x="100000" y="95000"/>
                                    </p:animScale>
                                    <p:animScale>
                                      <p:cBhvr>
                                        <p:cTn id="67"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3" grpId="0"/>
      <p:bldP spid="2" grpId="0" animBg="1"/>
      <p:bldP spid="37" grpId="0"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p:blipFill>
        <p:spPr bwMode="auto">
          <a:xfrm>
            <a:off x="0" y="0"/>
            <a:ext cx="2082800" cy="18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22534" y="3158609"/>
            <a:ext cx="7746932" cy="2893100"/>
          </a:xfrm>
          <a:prstGeom prst="rect">
            <a:avLst/>
          </a:prstGeom>
          <a:noFill/>
        </p:spPr>
        <p:txBody>
          <a:bodyPr wrap="square" rtlCol="1">
            <a:spAutoFit/>
          </a:bodyPr>
          <a:lstStyle/>
          <a:p>
            <a:pPr algn="ctr" rtl="1">
              <a:lnSpc>
                <a:spcPct val="150000"/>
              </a:lnSpc>
            </a:pPr>
            <a:r>
              <a:rPr lang="ar-JO" sz="3600" dirty="0">
                <a:latin typeface="Calibri" panose="020F0502020204030204" pitchFamily="34" charset="0"/>
                <a:ea typeface="Calibri" panose="020F0502020204030204" pitchFamily="34" charset="0"/>
                <a:cs typeface="Calibri" panose="020F0502020204030204" pitchFamily="34" charset="0"/>
              </a:rPr>
              <a:t>الصف </a:t>
            </a:r>
            <a:r>
              <a:rPr lang="ar-JO" sz="2400" dirty="0">
                <a:latin typeface="Calibri" panose="020F0502020204030204" pitchFamily="34" charset="0"/>
                <a:ea typeface="Calibri" panose="020F0502020204030204" pitchFamily="34" charset="0"/>
                <a:cs typeface="Calibri" panose="020F0502020204030204" pitchFamily="34" charset="0"/>
              </a:rPr>
              <a:t>العاشر               </a:t>
            </a:r>
            <a:r>
              <a:rPr lang="ar-JO" sz="3600" dirty="0">
                <a:latin typeface="Calibri" panose="020F0502020204030204" pitchFamily="34" charset="0"/>
                <a:ea typeface="Calibri" panose="020F0502020204030204" pitchFamily="34" charset="0"/>
                <a:cs typeface="Calibri" panose="020F0502020204030204" pitchFamily="34" charset="0"/>
              </a:rPr>
              <a:t>المبحث </a:t>
            </a:r>
            <a:r>
              <a:rPr lang="ar-JO" sz="2400" dirty="0">
                <a:latin typeface="Calibri" panose="020F0502020204030204" pitchFamily="34" charset="0"/>
                <a:ea typeface="Calibri" panose="020F0502020204030204" pitchFamily="34" charset="0"/>
                <a:cs typeface="Calibri" panose="020F0502020204030204" pitchFamily="34" charset="0"/>
              </a:rPr>
              <a:t>الأحياء</a:t>
            </a:r>
            <a:r>
              <a:rPr lang="ar-JO" sz="3600" dirty="0">
                <a:latin typeface="Calibri" panose="020F0502020204030204" pitchFamily="34" charset="0"/>
                <a:ea typeface="Calibri" panose="020F0502020204030204" pitchFamily="34" charset="0"/>
                <a:cs typeface="Calibri" panose="020F0502020204030204" pitchFamily="34" charset="0"/>
              </a:rPr>
              <a:t> </a:t>
            </a:r>
            <a:endParaRPr lang="ar-JO" sz="2400" dirty="0">
              <a:latin typeface="Calibri" panose="020F0502020204030204" pitchFamily="34" charset="0"/>
              <a:ea typeface="Calibri" panose="020F0502020204030204" pitchFamily="34" charset="0"/>
              <a:cs typeface="Calibri" panose="020F0502020204030204" pitchFamily="34" charset="0"/>
            </a:endParaRPr>
          </a:p>
          <a:p>
            <a:pPr algn="ctr" rtl="1">
              <a:lnSpc>
                <a:spcPct val="150000"/>
              </a:lnSpc>
            </a:pPr>
            <a:r>
              <a:rPr lang="ar-SA" sz="3600" dirty="0">
                <a:latin typeface="Calibri" panose="020F0502020204030204" pitchFamily="34" charset="0"/>
                <a:ea typeface="Calibri" panose="020F0502020204030204" pitchFamily="34" charset="0"/>
                <a:cs typeface="Calibri" panose="020F0502020204030204" pitchFamily="34" charset="0"/>
              </a:rPr>
              <a:t>الوحدة</a:t>
            </a:r>
            <a:r>
              <a:rPr lang="ar-JO" sz="3600" dirty="0">
                <a:latin typeface="Calibri" panose="020F0502020204030204" pitchFamily="34" charset="0"/>
                <a:ea typeface="Calibri" panose="020F0502020204030204" pitchFamily="34" charset="0"/>
                <a:cs typeface="Calibri" panose="020F0502020204030204" pitchFamily="34" charset="0"/>
              </a:rPr>
              <a:t> </a:t>
            </a:r>
            <a:r>
              <a:rPr lang="ar-JO" sz="2400" dirty="0">
                <a:latin typeface="Calibri" panose="020F0502020204030204" pitchFamily="34" charset="0"/>
                <a:ea typeface="Calibri" panose="020F0502020204030204" pitchFamily="34" charset="0"/>
                <a:cs typeface="Calibri" panose="020F0502020204030204" pitchFamily="34" charset="0"/>
              </a:rPr>
              <a:t>الثالثة                       </a:t>
            </a:r>
            <a:r>
              <a:rPr lang="ar-SA" sz="3600" dirty="0">
                <a:latin typeface="Calibri" panose="020F0502020204030204" pitchFamily="34" charset="0"/>
                <a:ea typeface="Calibri" panose="020F0502020204030204" pitchFamily="34" charset="0"/>
                <a:cs typeface="Calibri" panose="020F0502020204030204" pitchFamily="34" charset="0"/>
              </a:rPr>
              <a:t>الدرس</a:t>
            </a:r>
            <a:r>
              <a:rPr lang="ar-JO" sz="3600" dirty="0">
                <a:latin typeface="Calibri" panose="020F0502020204030204" pitchFamily="34" charset="0"/>
                <a:ea typeface="Calibri" panose="020F0502020204030204" pitchFamily="34" charset="0"/>
                <a:cs typeface="Calibri" panose="020F0502020204030204" pitchFamily="34" charset="0"/>
              </a:rPr>
              <a:t> </a:t>
            </a:r>
            <a:r>
              <a:rPr lang="ar-JO" sz="2400" dirty="0">
                <a:latin typeface="Calibri" panose="020F0502020204030204" pitchFamily="34" charset="0"/>
                <a:ea typeface="Calibri" panose="020F0502020204030204" pitchFamily="34" charset="0"/>
                <a:cs typeface="Calibri" panose="020F0502020204030204" pitchFamily="34" charset="0"/>
              </a:rPr>
              <a:t>البكتيريا والأثريّات</a:t>
            </a:r>
            <a:endParaRPr lang="ar-JO" sz="3600" dirty="0">
              <a:latin typeface="Calibri" panose="020F0502020204030204" pitchFamily="34" charset="0"/>
              <a:ea typeface="Calibri" panose="020F0502020204030204" pitchFamily="34" charset="0"/>
              <a:cs typeface="Calibri" panose="020F0502020204030204" pitchFamily="34" charset="0"/>
            </a:endParaRPr>
          </a:p>
          <a:p>
            <a:pPr algn="ctr" rtl="1"/>
            <a:endParaRPr lang="ar-JO" sz="1400" dirty="0">
              <a:latin typeface="Calibri" panose="020F0502020204030204" pitchFamily="34" charset="0"/>
              <a:ea typeface="Calibri" panose="020F0502020204030204" pitchFamily="34" charset="0"/>
              <a:cs typeface="Calibri" panose="020F0502020204030204" pitchFamily="34" charset="0"/>
            </a:endParaRPr>
          </a:p>
          <a:p>
            <a:pPr algn="ctr" rtl="1"/>
            <a:endParaRPr lang="ar-JO" sz="2000" dirty="0">
              <a:latin typeface="Calibri" panose="020F0502020204030204" pitchFamily="34" charset="0"/>
              <a:ea typeface="Calibri" panose="020F0502020204030204" pitchFamily="34" charset="0"/>
              <a:cs typeface="Calibri" panose="020F0502020204030204" pitchFamily="34" charset="0"/>
            </a:endParaRPr>
          </a:p>
          <a:p>
            <a:pPr algn="ctr" rtl="1"/>
            <a:r>
              <a:rPr lang="ar-JO" sz="2000" dirty="0">
                <a:latin typeface="Calibri" panose="020F0502020204030204" pitchFamily="34" charset="0"/>
                <a:ea typeface="Calibri" panose="020F0502020204030204" pitchFamily="34" charset="0"/>
                <a:cs typeface="Calibri" panose="020F0502020204030204" pitchFamily="34" charset="0"/>
              </a:rPr>
              <a:t>الفصل الدراسي الأول</a:t>
            </a:r>
          </a:p>
          <a:p>
            <a:pPr algn="ctr" rtl="1"/>
            <a:r>
              <a:rPr lang="ar-JO" sz="2000" dirty="0" smtClean="0">
                <a:latin typeface="Calibri" panose="020F0502020204030204" pitchFamily="34" charset="0"/>
                <a:ea typeface="Calibri" panose="020F0502020204030204" pitchFamily="34" charset="0"/>
                <a:cs typeface="Calibri" panose="020F0502020204030204" pitchFamily="34" charset="0"/>
              </a:rPr>
              <a:t>2025 </a:t>
            </a:r>
            <a:r>
              <a:rPr lang="ar-JO" sz="2000" dirty="0">
                <a:latin typeface="Calibri" panose="020F0502020204030204" pitchFamily="34" charset="0"/>
                <a:ea typeface="Calibri" panose="020F0502020204030204" pitchFamily="34" charset="0"/>
                <a:cs typeface="Calibri" panose="020F0502020204030204" pitchFamily="34" charset="0"/>
              </a:rPr>
              <a:t>/ </a:t>
            </a:r>
            <a:r>
              <a:rPr lang="ar-JO" sz="2000" dirty="0" smtClean="0">
                <a:latin typeface="Calibri" panose="020F0502020204030204" pitchFamily="34" charset="0"/>
                <a:ea typeface="Calibri" panose="020F0502020204030204" pitchFamily="34" charset="0"/>
                <a:cs typeface="Calibri" panose="020F0502020204030204" pitchFamily="34" charset="0"/>
              </a:rPr>
              <a:t>2026</a:t>
            </a:r>
            <a:r>
              <a:rPr lang="ar-SA" sz="2000" dirty="0" smtClean="0">
                <a:latin typeface="Calibri" panose="020F0502020204030204" pitchFamily="34" charset="0"/>
                <a:ea typeface="Calibri" panose="020F0502020204030204" pitchFamily="34" charset="0"/>
                <a:cs typeface="Calibri" panose="020F0502020204030204" pitchFamily="34" charset="0"/>
              </a:rPr>
              <a:t>  </a:t>
            </a:r>
            <a:endParaRPr lang="ar-JO"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C85624B-6541-0F18-7F5A-20DC63CE659B}"/>
              </a:ext>
            </a:extLst>
          </p:cNvPr>
          <p:cNvPicPr>
            <a:picLocks noChangeAspect="1"/>
          </p:cNvPicPr>
          <p:nvPr/>
        </p:nvPicPr>
        <p:blipFill>
          <a:blip r:embed="rId3"/>
          <a:stretch>
            <a:fillRect/>
          </a:stretch>
        </p:blipFill>
        <p:spPr>
          <a:xfrm>
            <a:off x="3153747" y="1567543"/>
            <a:ext cx="6008913" cy="1175657"/>
          </a:xfrm>
          <a:prstGeom prst="rect">
            <a:avLst/>
          </a:prstGeom>
        </p:spPr>
      </p:pic>
    </p:spTree>
    <p:extLst>
      <p:ext uri="{BB962C8B-B14F-4D97-AF65-F5344CB8AC3E}">
        <p14:creationId xmlns:p14="http://schemas.microsoft.com/office/powerpoint/2010/main" val="3448570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6116" y="1137214"/>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4</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7371184" y="1174543"/>
            <a:ext cx="2094586" cy="523220"/>
          </a:xfrm>
          <a:prstGeom prst="rect">
            <a:avLst/>
          </a:prstGeom>
          <a:noFill/>
        </p:spPr>
        <p:txBody>
          <a:bodyPr wrap="square" rtlCol="0">
            <a:spAutoFit/>
          </a:bodyPr>
          <a:lstStyle/>
          <a:p>
            <a:pPr algn="r" rtl="1"/>
            <a:r>
              <a:rPr lang="ar-SA" sz="2800" b="1" dirty="0"/>
              <a:t> التقويم القبلي: </a:t>
            </a:r>
          </a:p>
        </p:txBody>
      </p:sp>
      <p:sp>
        <p:nvSpPr>
          <p:cNvPr id="3" name="Flowchart: Alternate Process 2"/>
          <p:cNvSpPr/>
          <p:nvPr/>
        </p:nvSpPr>
        <p:spPr>
          <a:xfrm>
            <a:off x="206116" y="6321211"/>
            <a:ext cx="1024287"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9" name="Group 28">
            <a:extLst>
              <a:ext uri="{FF2B5EF4-FFF2-40B4-BE49-F238E27FC236}">
                <a16:creationId xmlns:a16="http://schemas.microsoft.com/office/drawing/2014/main" id="{78655A2E-C07A-4E24-B683-6E89AFE563C1}"/>
              </a:ext>
            </a:extLst>
          </p:cNvPr>
          <p:cNvGrpSpPr/>
          <p:nvPr/>
        </p:nvGrpSpPr>
        <p:grpSpPr>
          <a:xfrm>
            <a:off x="255660" y="603162"/>
            <a:ext cx="10220241" cy="354111"/>
            <a:chOff x="255660" y="603162"/>
            <a:chExt cx="10220241" cy="354111"/>
          </a:xfrm>
        </p:grpSpPr>
        <p:sp>
          <p:nvSpPr>
            <p:cNvPr id="30" name="Double Wave 29">
              <a:extLst>
                <a:ext uri="{FF2B5EF4-FFF2-40B4-BE49-F238E27FC236}">
                  <a16:creationId xmlns:a16="http://schemas.microsoft.com/office/drawing/2014/main" id="{0F91105B-8FD5-4F16-A151-194EFF537BAE}"/>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1" name="Double Wave 30">
              <a:extLst>
                <a:ext uri="{FF2B5EF4-FFF2-40B4-BE49-F238E27FC236}">
                  <a16:creationId xmlns:a16="http://schemas.microsoft.com/office/drawing/2014/main" id="{02B74C61-9638-48C5-88B2-55326E60CFAB}"/>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2" name="Double Wave 31">
              <a:extLst>
                <a:ext uri="{FF2B5EF4-FFF2-40B4-BE49-F238E27FC236}">
                  <a16:creationId xmlns:a16="http://schemas.microsoft.com/office/drawing/2014/main" id="{6723343D-526D-472A-A3A7-C126378664A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4" name="Double Wave 33">
              <a:extLst>
                <a:ext uri="{FF2B5EF4-FFF2-40B4-BE49-F238E27FC236}">
                  <a16:creationId xmlns:a16="http://schemas.microsoft.com/office/drawing/2014/main" id="{EB67213C-E6E4-4264-B475-DC3C123371A7}"/>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5" name="TextBox 34">
            <a:extLst>
              <a:ext uri="{FF2B5EF4-FFF2-40B4-BE49-F238E27FC236}">
                <a16:creationId xmlns:a16="http://schemas.microsoft.com/office/drawing/2014/main" id="{7504AD37-9C1A-4B7D-A37F-E91079599CAD}"/>
              </a:ext>
            </a:extLst>
          </p:cNvPr>
          <p:cNvSpPr txBox="1"/>
          <p:nvPr/>
        </p:nvSpPr>
        <p:spPr>
          <a:xfrm>
            <a:off x="493049" y="1883598"/>
            <a:ext cx="8942681" cy="4199611"/>
          </a:xfrm>
          <a:prstGeom prst="rect">
            <a:avLst/>
          </a:prstGeom>
          <a:noFill/>
        </p:spPr>
        <p:txBody>
          <a:bodyPr wrap="square" rtlCol="0">
            <a:spAutoFit/>
          </a:bodyPr>
          <a:lstStyle/>
          <a:p>
            <a:pPr algn="r" rtl="1">
              <a:lnSpc>
                <a:spcPct val="15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000" b="1" dirty="0">
                <a:latin typeface="Calibri" panose="020F0502020204030204" pitchFamily="34" charset="0"/>
                <a:ea typeface="Calibri" panose="020F0502020204030204" pitchFamily="34" charset="0"/>
                <a:cs typeface="Calibri" panose="020F0502020204030204" pitchFamily="34" charset="0"/>
              </a:rPr>
              <a:t>الترتيب الصحيح لخطوات عمليّة الانشطار الثنائيّ هو:</a:t>
            </a:r>
          </a:p>
          <a:p>
            <a:pPr algn="r" rtl="1">
              <a:lnSpc>
                <a:spcPct val="150000"/>
              </a:lnSpc>
            </a:pPr>
            <a:r>
              <a:rPr lang="ar-JO" sz="2000" b="1" dirty="0">
                <a:latin typeface="Calibri" panose="020F0502020204030204" pitchFamily="34" charset="0"/>
                <a:ea typeface="Calibri" panose="020F0502020204030204" pitchFamily="34" charset="0"/>
                <a:cs typeface="Calibri" panose="020F0502020204030204" pitchFamily="34" charset="0"/>
              </a:rPr>
              <a:t>أ) تضاعف </a:t>
            </a:r>
            <a:r>
              <a:rPr lang="en-GB" sz="2000" b="1" dirty="0">
                <a:latin typeface="Calibri" panose="020F0502020204030204" pitchFamily="34" charset="0"/>
                <a:ea typeface="Calibri" panose="020F0502020204030204" pitchFamily="34" charset="0"/>
                <a:cs typeface="Calibri" panose="020F0502020204030204" pitchFamily="34" charset="0"/>
              </a:rPr>
              <a:t>DNA</a:t>
            </a:r>
            <a:r>
              <a:rPr lang="ar-JO" sz="2000" b="1" dirty="0">
                <a:latin typeface="Calibri" panose="020F0502020204030204" pitchFamily="34" charset="0"/>
                <a:ea typeface="Calibri" panose="020F0502020204030204" pitchFamily="34" charset="0"/>
                <a:cs typeface="Calibri" panose="020F0502020204030204" pitchFamily="34" charset="0"/>
              </a:rPr>
              <a:t> وازدياد حجم الخليّة، انغماد الغشاء البلازميّ وترسّب مكوّنات الجدار الخلويّ، انفصال الخليّتين، خليّتان بكتيريّتان غير متطابقتان.</a:t>
            </a:r>
          </a:p>
          <a:p>
            <a:pPr algn="r" rtl="1">
              <a:lnSpc>
                <a:spcPct val="150000"/>
              </a:lnSpc>
            </a:pPr>
            <a:r>
              <a:rPr lang="ar-JO" sz="2000" b="1" dirty="0">
                <a:latin typeface="Calibri" panose="020F0502020204030204" pitchFamily="34" charset="0"/>
                <a:ea typeface="Calibri" panose="020F0502020204030204" pitchFamily="34" charset="0"/>
                <a:cs typeface="Calibri" panose="020F0502020204030204" pitchFamily="34" charset="0"/>
              </a:rPr>
              <a:t>ب) انغماد الغشاء البلازميّ وترسّب مكوّنات الجدار الخلويّ، تضاعف </a:t>
            </a:r>
            <a:r>
              <a:rPr lang="en-GB" sz="2000" b="1" dirty="0">
                <a:latin typeface="Calibri" panose="020F0502020204030204" pitchFamily="34" charset="0"/>
                <a:ea typeface="Calibri" panose="020F0502020204030204" pitchFamily="34" charset="0"/>
                <a:cs typeface="Calibri" panose="020F0502020204030204" pitchFamily="34" charset="0"/>
              </a:rPr>
              <a:t>DNA</a:t>
            </a:r>
            <a:r>
              <a:rPr lang="ar-JO" sz="2000" b="1" dirty="0">
                <a:latin typeface="Calibri" panose="020F0502020204030204" pitchFamily="34" charset="0"/>
                <a:ea typeface="Calibri" panose="020F0502020204030204" pitchFamily="34" charset="0"/>
                <a:cs typeface="Calibri" panose="020F0502020204030204" pitchFamily="34" charset="0"/>
              </a:rPr>
              <a:t> وازدياد حجم الخليّة، انفصال الخليّتين، خليّتان بكتيريّتان متطابقتان.</a:t>
            </a:r>
          </a:p>
          <a:p>
            <a:pPr algn="r" rtl="1">
              <a:lnSpc>
                <a:spcPct val="150000"/>
              </a:lnSpc>
            </a:pPr>
            <a:r>
              <a:rPr lang="ar-JO" sz="2000" b="1" dirty="0">
                <a:latin typeface="Calibri" panose="020F0502020204030204" pitchFamily="34" charset="0"/>
                <a:ea typeface="Calibri" panose="020F0502020204030204" pitchFamily="34" charset="0"/>
                <a:cs typeface="Calibri" panose="020F0502020204030204" pitchFamily="34" charset="0"/>
              </a:rPr>
              <a:t>ج) تضاعف </a:t>
            </a:r>
            <a:r>
              <a:rPr lang="en-GB" sz="2000" b="1" dirty="0">
                <a:latin typeface="Calibri" panose="020F0502020204030204" pitchFamily="34" charset="0"/>
                <a:ea typeface="Calibri" panose="020F0502020204030204" pitchFamily="34" charset="0"/>
                <a:cs typeface="Calibri" panose="020F0502020204030204" pitchFamily="34" charset="0"/>
              </a:rPr>
              <a:t>DNA</a:t>
            </a:r>
            <a:r>
              <a:rPr lang="ar-JO" sz="2000" b="1" dirty="0">
                <a:latin typeface="Calibri" panose="020F0502020204030204" pitchFamily="34" charset="0"/>
                <a:ea typeface="Calibri" panose="020F0502020204030204" pitchFamily="34" charset="0"/>
                <a:cs typeface="Calibri" panose="020F0502020204030204" pitchFamily="34" charset="0"/>
              </a:rPr>
              <a:t> وازدياد حجم الخليّة، انغماد الغشاء البلازميّ وترسّب مكوّنات الجدار الخلويّ، انفصال الخليّتين، خليّتان بكتيريّتان متطابقتان.</a:t>
            </a:r>
          </a:p>
          <a:p>
            <a:pPr algn="r" rtl="1">
              <a:lnSpc>
                <a:spcPct val="150000"/>
              </a:lnSpc>
            </a:pPr>
            <a:r>
              <a:rPr lang="ar-JO" sz="2000" b="1" dirty="0">
                <a:latin typeface="Calibri" panose="020F0502020204030204" pitchFamily="34" charset="0"/>
                <a:ea typeface="Calibri" panose="020F0502020204030204" pitchFamily="34" charset="0"/>
                <a:cs typeface="Calibri" panose="020F0502020204030204" pitchFamily="34" charset="0"/>
              </a:rPr>
              <a:t>د) انغماد الغشاء البلازميّ وترسّب مكوّنات الجدار الخلويّ، تضاعف </a:t>
            </a:r>
            <a:r>
              <a:rPr lang="en-GB" sz="2000" b="1" dirty="0">
                <a:latin typeface="Calibri" panose="020F0502020204030204" pitchFamily="34" charset="0"/>
                <a:ea typeface="Calibri" panose="020F0502020204030204" pitchFamily="34" charset="0"/>
                <a:cs typeface="Calibri" panose="020F0502020204030204" pitchFamily="34" charset="0"/>
              </a:rPr>
              <a:t>DNA</a:t>
            </a:r>
            <a:r>
              <a:rPr lang="ar-JO" sz="2000" b="1" dirty="0">
                <a:latin typeface="Calibri" panose="020F0502020204030204" pitchFamily="34" charset="0"/>
                <a:ea typeface="Calibri" panose="020F0502020204030204" pitchFamily="34" charset="0"/>
                <a:cs typeface="Calibri" panose="020F0502020204030204" pitchFamily="34" charset="0"/>
              </a:rPr>
              <a:t> وازدياد حجم الخليّة، انفصال الخليّتين، خليّتان بكتيريّتان غير متطابقتان.</a:t>
            </a:r>
          </a:p>
        </p:txBody>
      </p:sp>
      <p:sp>
        <p:nvSpPr>
          <p:cNvPr id="33" name="Oval 32">
            <a:extLst>
              <a:ext uri="{FF2B5EF4-FFF2-40B4-BE49-F238E27FC236}">
                <a16:creationId xmlns:a16="http://schemas.microsoft.com/office/drawing/2014/main" id="{693DEBFD-1A89-4423-9292-BF1470980A8C}"/>
              </a:ext>
            </a:extLst>
          </p:cNvPr>
          <p:cNvSpPr/>
          <p:nvPr/>
        </p:nvSpPr>
        <p:spPr>
          <a:xfrm>
            <a:off x="8878406" y="4170767"/>
            <a:ext cx="648359" cy="585366"/>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66441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71184" y="1174543"/>
            <a:ext cx="2094586" cy="523220"/>
          </a:xfrm>
          <a:prstGeom prst="rect">
            <a:avLst/>
          </a:prstGeom>
          <a:noFill/>
        </p:spPr>
        <p:txBody>
          <a:bodyPr wrap="square" rtlCol="0">
            <a:spAutoFit/>
          </a:bodyPr>
          <a:lstStyle/>
          <a:p>
            <a:pPr algn="r" rtl="1"/>
            <a:r>
              <a:rPr lang="ar-SA" sz="2800" b="1" dirty="0"/>
              <a:t> التقويم القبلي: </a:t>
            </a:r>
          </a:p>
        </p:txBody>
      </p:sp>
      <p:sp>
        <p:nvSpPr>
          <p:cNvPr id="3" name="Flowchart: Alternate Process 2"/>
          <p:cNvSpPr/>
          <p:nvPr/>
        </p:nvSpPr>
        <p:spPr>
          <a:xfrm>
            <a:off x="206116" y="6321211"/>
            <a:ext cx="1024287"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9" name="Group 28">
            <a:extLst>
              <a:ext uri="{FF2B5EF4-FFF2-40B4-BE49-F238E27FC236}">
                <a16:creationId xmlns:a16="http://schemas.microsoft.com/office/drawing/2014/main" id="{78655A2E-C07A-4E24-B683-6E89AFE563C1}"/>
              </a:ext>
            </a:extLst>
          </p:cNvPr>
          <p:cNvGrpSpPr/>
          <p:nvPr/>
        </p:nvGrpSpPr>
        <p:grpSpPr>
          <a:xfrm>
            <a:off x="255660" y="603162"/>
            <a:ext cx="10220241" cy="354111"/>
            <a:chOff x="255660" y="603162"/>
            <a:chExt cx="10220241" cy="354111"/>
          </a:xfrm>
        </p:grpSpPr>
        <p:sp>
          <p:nvSpPr>
            <p:cNvPr id="30" name="Double Wave 29">
              <a:extLst>
                <a:ext uri="{FF2B5EF4-FFF2-40B4-BE49-F238E27FC236}">
                  <a16:creationId xmlns:a16="http://schemas.microsoft.com/office/drawing/2014/main" id="{0F91105B-8FD5-4F16-A151-194EFF537BAE}"/>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1" name="Double Wave 30">
              <a:extLst>
                <a:ext uri="{FF2B5EF4-FFF2-40B4-BE49-F238E27FC236}">
                  <a16:creationId xmlns:a16="http://schemas.microsoft.com/office/drawing/2014/main" id="{02B74C61-9638-48C5-88B2-55326E60CFAB}"/>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2" name="Double Wave 31">
              <a:extLst>
                <a:ext uri="{FF2B5EF4-FFF2-40B4-BE49-F238E27FC236}">
                  <a16:creationId xmlns:a16="http://schemas.microsoft.com/office/drawing/2014/main" id="{6723343D-526D-472A-A3A7-C126378664A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4" name="Double Wave 33">
              <a:extLst>
                <a:ext uri="{FF2B5EF4-FFF2-40B4-BE49-F238E27FC236}">
                  <a16:creationId xmlns:a16="http://schemas.microsoft.com/office/drawing/2014/main" id="{EB67213C-E6E4-4264-B475-DC3C123371A7}"/>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55" name="TextBox 54">
            <a:extLst>
              <a:ext uri="{FF2B5EF4-FFF2-40B4-BE49-F238E27FC236}">
                <a16:creationId xmlns:a16="http://schemas.microsoft.com/office/drawing/2014/main" id="{8723CFB8-317E-49E5-8CF0-47323B7B3AA2}"/>
              </a:ext>
            </a:extLst>
          </p:cNvPr>
          <p:cNvSpPr txBox="1"/>
          <p:nvPr/>
        </p:nvSpPr>
        <p:spPr>
          <a:xfrm>
            <a:off x="854974" y="2038907"/>
            <a:ext cx="8348839" cy="1429622"/>
          </a:xfrm>
          <a:prstGeom prst="rect">
            <a:avLst/>
          </a:prstGeom>
          <a:noFill/>
        </p:spPr>
        <p:txBody>
          <a:bodyPr wrap="square" rtlCol="0">
            <a:spAutoFit/>
          </a:bodyPr>
          <a:lstStyle/>
          <a:p>
            <a:pPr algn="r" rtl="1">
              <a:lnSpc>
                <a:spcPct val="15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000" b="1" dirty="0">
                <a:latin typeface="Calibri" panose="020F0502020204030204" pitchFamily="34" charset="0"/>
                <a:ea typeface="Calibri" panose="020F0502020204030204" pitchFamily="34" charset="0"/>
                <a:cs typeface="Calibri" panose="020F0502020204030204" pitchFamily="34" charset="0"/>
              </a:rPr>
              <a:t>طريقة الانتقال الجينيّ في البكتيريا، والتي تتمّ عن طريق امتداد شعيرة جنسيّة من الخليّة المعطية إلى الخليّة المستقبلة هي:</a:t>
            </a:r>
          </a:p>
          <a:p>
            <a:pPr algn="r" rtl="1">
              <a:lnSpc>
                <a:spcPct val="150000"/>
              </a:lnSpc>
            </a:pPr>
            <a:r>
              <a:rPr lang="ar-JO" sz="2000" b="1" dirty="0">
                <a:latin typeface="Calibri" panose="020F0502020204030204" pitchFamily="34" charset="0"/>
                <a:ea typeface="Calibri" panose="020F0502020204030204" pitchFamily="34" charset="0"/>
                <a:cs typeface="Calibri" panose="020F0502020204030204" pitchFamily="34" charset="0"/>
              </a:rPr>
              <a:t>أ) النقل.                      ب) الاقتران.                      ج) التحوّل.                    د) الانشطار الثنائيّ.</a:t>
            </a:r>
          </a:p>
        </p:txBody>
      </p:sp>
      <p:sp>
        <p:nvSpPr>
          <p:cNvPr id="37" name="Oval 36">
            <a:extLst>
              <a:ext uri="{FF2B5EF4-FFF2-40B4-BE49-F238E27FC236}">
                <a16:creationId xmlns:a16="http://schemas.microsoft.com/office/drawing/2014/main" id="{759F37DE-AED0-45FB-A96F-EBE52AC50838}"/>
              </a:ext>
            </a:extLst>
          </p:cNvPr>
          <p:cNvSpPr/>
          <p:nvPr/>
        </p:nvSpPr>
        <p:spPr>
          <a:xfrm>
            <a:off x="5921189" y="3039035"/>
            <a:ext cx="1558485" cy="502530"/>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52249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80">
                                          <p:stCondLst>
                                            <p:cond delay="0"/>
                                          </p:stCondLst>
                                        </p:cTn>
                                        <p:tgtEl>
                                          <p:spTgt spid="37"/>
                                        </p:tgtEl>
                                      </p:cBhvr>
                                    </p:animEffect>
                                    <p:anim calcmode="lin" valueType="num">
                                      <p:cBhvr>
                                        <p:cTn id="13"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8" dur="26">
                                          <p:stCondLst>
                                            <p:cond delay="650"/>
                                          </p:stCondLst>
                                        </p:cTn>
                                        <p:tgtEl>
                                          <p:spTgt spid="37"/>
                                        </p:tgtEl>
                                      </p:cBhvr>
                                      <p:to x="100000" y="60000"/>
                                    </p:animScale>
                                    <p:animScale>
                                      <p:cBhvr>
                                        <p:cTn id="19" dur="166" decel="50000">
                                          <p:stCondLst>
                                            <p:cond delay="676"/>
                                          </p:stCondLst>
                                        </p:cTn>
                                        <p:tgtEl>
                                          <p:spTgt spid="37"/>
                                        </p:tgtEl>
                                      </p:cBhvr>
                                      <p:to x="100000" y="100000"/>
                                    </p:animScale>
                                    <p:animScale>
                                      <p:cBhvr>
                                        <p:cTn id="20" dur="26">
                                          <p:stCondLst>
                                            <p:cond delay="1312"/>
                                          </p:stCondLst>
                                        </p:cTn>
                                        <p:tgtEl>
                                          <p:spTgt spid="37"/>
                                        </p:tgtEl>
                                      </p:cBhvr>
                                      <p:to x="100000" y="80000"/>
                                    </p:animScale>
                                    <p:animScale>
                                      <p:cBhvr>
                                        <p:cTn id="21" dur="166" decel="50000">
                                          <p:stCondLst>
                                            <p:cond delay="1338"/>
                                          </p:stCondLst>
                                        </p:cTn>
                                        <p:tgtEl>
                                          <p:spTgt spid="37"/>
                                        </p:tgtEl>
                                      </p:cBhvr>
                                      <p:to x="100000" y="100000"/>
                                    </p:animScale>
                                    <p:animScale>
                                      <p:cBhvr>
                                        <p:cTn id="22" dur="26">
                                          <p:stCondLst>
                                            <p:cond delay="1642"/>
                                          </p:stCondLst>
                                        </p:cTn>
                                        <p:tgtEl>
                                          <p:spTgt spid="37"/>
                                        </p:tgtEl>
                                      </p:cBhvr>
                                      <p:to x="100000" y="90000"/>
                                    </p:animScale>
                                    <p:animScale>
                                      <p:cBhvr>
                                        <p:cTn id="23" dur="166" decel="50000">
                                          <p:stCondLst>
                                            <p:cond delay="1668"/>
                                          </p:stCondLst>
                                        </p:cTn>
                                        <p:tgtEl>
                                          <p:spTgt spid="37"/>
                                        </p:tgtEl>
                                      </p:cBhvr>
                                      <p:to x="100000" y="100000"/>
                                    </p:animScale>
                                    <p:animScale>
                                      <p:cBhvr>
                                        <p:cTn id="24" dur="26">
                                          <p:stCondLst>
                                            <p:cond delay="1808"/>
                                          </p:stCondLst>
                                        </p:cTn>
                                        <p:tgtEl>
                                          <p:spTgt spid="37"/>
                                        </p:tgtEl>
                                      </p:cBhvr>
                                      <p:to x="100000" y="95000"/>
                                    </p:animScale>
                                    <p:animScale>
                                      <p:cBhvr>
                                        <p:cTn id="25"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722290" y="18033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733346" y="2313456"/>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77114" y="1120985"/>
            <a:ext cx="939548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77113" y="114477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7567127" y="1120985"/>
            <a:ext cx="2005474" cy="619721"/>
          </a:xfrm>
          <a:prstGeom prst="rect">
            <a:avLst/>
          </a:prstGeom>
          <a:noFill/>
        </p:spPr>
        <p:txBody>
          <a:bodyPr wrap="square" rtlCol="1">
            <a:spAutoFit/>
          </a:bodyPr>
          <a:lstStyle/>
          <a:p>
            <a:pPr algn="r" rtl="1">
              <a:lnSpc>
                <a:spcPct val="200000"/>
              </a:lnSpc>
            </a:pPr>
            <a:r>
              <a:rPr lang="ar-SA" sz="2000" b="1" dirty="0">
                <a:latin typeface="GE SS Text Bold" pitchFamily="18" charset="-78"/>
                <a:ea typeface="GE SS Text Bold" pitchFamily="18" charset="-78"/>
                <a:cs typeface="GE SS Text Bold" pitchFamily="18" charset="-78"/>
              </a:rPr>
              <a:t>النتاجات المتوقعة</a:t>
            </a:r>
            <a:r>
              <a:rPr lang="ar-JO" sz="2000" b="1" dirty="0">
                <a:latin typeface="GE SS Text Bold" pitchFamily="18" charset="-78"/>
                <a:ea typeface="GE SS Text Bold" pitchFamily="18" charset="-78"/>
                <a:cs typeface="GE SS Text Bold" pitchFamily="18" charset="-78"/>
              </a:rPr>
              <a:t>:</a:t>
            </a:r>
            <a:endParaRPr lang="en-US" sz="2000" b="1" dirty="0"/>
          </a:p>
        </p:txBody>
      </p:sp>
      <p:sp>
        <p:nvSpPr>
          <p:cNvPr id="43" name="Rounded Rectangle 4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TextBox 15">
            <a:extLst>
              <a:ext uri="{FF2B5EF4-FFF2-40B4-BE49-F238E27FC236}">
                <a16:creationId xmlns:a16="http://schemas.microsoft.com/office/drawing/2014/main" id="{3CEC4289-D8F5-4A9D-98D6-286F13BFB925}"/>
              </a:ext>
            </a:extLst>
          </p:cNvPr>
          <p:cNvSpPr txBox="1">
            <a:spLocks noChangeArrowheads="1"/>
          </p:cNvSpPr>
          <p:nvPr/>
        </p:nvSpPr>
        <p:spPr bwMode="auto">
          <a:xfrm>
            <a:off x="4115601" y="2073184"/>
            <a:ext cx="533241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r" rtl="1" eaLnBrk="1" hangingPunct="1">
              <a:lnSpc>
                <a:spcPct val="200000"/>
              </a:lnSpc>
              <a:spcBef>
                <a:spcPct val="0"/>
              </a:spcBef>
              <a:buFont typeface="Arial" panose="020B0604020202020204" pitchFamily="34" charset="0"/>
              <a:buNone/>
              <a:defRPr/>
            </a:pPr>
            <a:r>
              <a:rPr lang="ar-JO" altLang="en-US" dirty="0">
                <a:latin typeface="Arabic Typesetting" panose="03020402040406030203" pitchFamily="66" charset="-78"/>
                <a:cs typeface="Arabic Typesetting" panose="03020402040406030203" pitchFamily="66" charset="-78"/>
              </a:rPr>
              <a:t>يتوقع من الطالب بعد تنفيذ هذه الحصة أن يكون قادراً على أن:</a:t>
            </a:r>
          </a:p>
          <a:p>
            <a:pPr algn="r" rtl="1" eaLnBrk="1" hangingPunct="1">
              <a:lnSpc>
                <a:spcPct val="200000"/>
              </a:lnSpc>
              <a:spcBef>
                <a:spcPct val="0"/>
              </a:spcBef>
              <a:buFont typeface="Wingdings" panose="05000000000000000000" pitchFamily="2" charset="2"/>
              <a:buChar char="v"/>
              <a:defRPr/>
            </a:pPr>
            <a:r>
              <a:rPr lang="ar-JO" altLang="en-US" dirty="0">
                <a:latin typeface="Arabic Typesetting" panose="03020402040406030203" pitchFamily="66" charset="-78"/>
                <a:cs typeface="Arabic Typesetting" panose="03020402040406030203" pitchFamily="66" charset="-78"/>
              </a:rPr>
              <a:t>يميّز بين التحوّل والنقل.</a:t>
            </a:r>
          </a:p>
        </p:txBody>
      </p:sp>
      <p:pic>
        <p:nvPicPr>
          <p:cNvPr id="3" name="Picture 2">
            <a:extLst>
              <a:ext uri="{FF2B5EF4-FFF2-40B4-BE49-F238E27FC236}">
                <a16:creationId xmlns:a16="http://schemas.microsoft.com/office/drawing/2014/main" id="{30777CD1-41FD-4591-9A66-6A0C74391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13" y="3590365"/>
            <a:ext cx="4794949" cy="2989192"/>
          </a:xfrm>
          <a:prstGeom prst="rect">
            <a:avLst/>
          </a:prstGeom>
        </p:spPr>
      </p:pic>
      <p:grpSp>
        <p:nvGrpSpPr>
          <p:cNvPr id="33" name="Group 32">
            <a:extLst>
              <a:ext uri="{FF2B5EF4-FFF2-40B4-BE49-F238E27FC236}">
                <a16:creationId xmlns:a16="http://schemas.microsoft.com/office/drawing/2014/main" id="{48A411A0-3176-4932-A356-804C8C238C0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8DC49F4E-2A9D-4A97-993A-FC024B9C29F2}"/>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F979D82B-C7E7-48B2-A0C4-BD45FCDB6A9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59E17961-DF1D-4FE8-BAA7-D94782F5AF2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1" name="Double Wave 50">
              <a:extLst>
                <a:ext uri="{FF2B5EF4-FFF2-40B4-BE49-F238E27FC236}">
                  <a16:creationId xmlns:a16="http://schemas.microsoft.com/office/drawing/2014/main" id="{EE859A79-F639-4FD8-ABED-C70D66F40F4E}"/>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240121163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6116" y="1121866"/>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4</a:t>
              </a:r>
              <a:r>
                <a:rPr lang="en-US" sz="1600" b="1" dirty="0">
                  <a:latin typeface="Calibri" panose="020F0502020204030204" pitchFamily="34" charset="0"/>
                  <a:cs typeface="Calibri" panose="020F0502020204030204" pitchFamily="34" charset="0"/>
                </a:rPr>
                <a:t>:00 minutes</a:t>
              </a:r>
            </a:p>
          </p:txBody>
        </p:sp>
      </p:gr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16" y="6108672"/>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906E99B5-AE91-4F9A-B808-E08EAD02D3A1}"/>
              </a:ext>
            </a:extLst>
          </p:cNvPr>
          <p:cNvGrpSpPr/>
          <p:nvPr/>
        </p:nvGrpSpPr>
        <p:grpSpPr>
          <a:xfrm>
            <a:off x="255660" y="603162"/>
            <a:ext cx="10220241" cy="354111"/>
            <a:chOff x="255660" y="603162"/>
            <a:chExt cx="10220241" cy="354111"/>
          </a:xfrm>
        </p:grpSpPr>
        <p:sp>
          <p:nvSpPr>
            <p:cNvPr id="34" name="Double Wave 33">
              <a:extLst>
                <a:ext uri="{FF2B5EF4-FFF2-40B4-BE49-F238E27FC236}">
                  <a16:creationId xmlns:a16="http://schemas.microsoft.com/office/drawing/2014/main" id="{355A6F7D-5677-4BC1-8095-1FF94166CC92}"/>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5" name="Double Wave 34">
              <a:extLst>
                <a:ext uri="{FF2B5EF4-FFF2-40B4-BE49-F238E27FC236}">
                  <a16:creationId xmlns:a16="http://schemas.microsoft.com/office/drawing/2014/main" id="{E377A3ED-5349-4F84-B75F-D111D224E976}"/>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C1A47159-ECEC-4DEA-A103-8EC3FEA4F1B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a:extLst>
                <a:ext uri="{FF2B5EF4-FFF2-40B4-BE49-F238E27FC236}">
                  <a16:creationId xmlns:a16="http://schemas.microsoft.com/office/drawing/2014/main" id="{75B0F674-B276-4E79-A5C4-23064B6BE86C}"/>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pic>
        <p:nvPicPr>
          <p:cNvPr id="29" name="Picture 28">
            <a:extLst>
              <a:ext uri="{FF2B5EF4-FFF2-40B4-BE49-F238E27FC236}">
                <a16:creationId xmlns:a16="http://schemas.microsoft.com/office/drawing/2014/main" id="{D3549380-0E54-424A-89AC-5C3A66CF5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395" y="1947826"/>
            <a:ext cx="5402817" cy="4830863"/>
          </a:xfrm>
          <a:prstGeom prst="rect">
            <a:avLst/>
          </a:prstGeom>
        </p:spPr>
      </p:pic>
      <p:sp>
        <p:nvSpPr>
          <p:cNvPr id="30" name="TextBox 29">
            <a:extLst>
              <a:ext uri="{FF2B5EF4-FFF2-40B4-BE49-F238E27FC236}">
                <a16:creationId xmlns:a16="http://schemas.microsoft.com/office/drawing/2014/main" id="{3EE9FC2A-7BCE-4C71-9633-2026D4256D59}"/>
              </a:ext>
            </a:extLst>
          </p:cNvPr>
          <p:cNvSpPr txBox="1"/>
          <p:nvPr/>
        </p:nvSpPr>
        <p:spPr>
          <a:xfrm>
            <a:off x="6451749" y="3268805"/>
            <a:ext cx="2919065" cy="1392369"/>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س1: من الصورة المجاورة، </a:t>
            </a:r>
            <a:r>
              <a:rPr lang="ar-JO" sz="2400" b="1" dirty="0">
                <a:latin typeface="Calibri" panose="020F0502020204030204" pitchFamily="34" charset="0"/>
                <a:ea typeface="Calibri" panose="020F0502020204030204" pitchFamily="34" charset="0"/>
                <a:cs typeface="Calibri" panose="020F0502020204030204" pitchFamily="34" charset="0"/>
              </a:rPr>
              <a:t>ما مصدر المادّة الوراثيّة الجديدة للبكتيريا؟</a:t>
            </a:r>
          </a:p>
        </p:txBody>
      </p:sp>
      <p:sp>
        <p:nvSpPr>
          <p:cNvPr id="31" name="TextBox 30">
            <a:extLst>
              <a:ext uri="{FF2B5EF4-FFF2-40B4-BE49-F238E27FC236}">
                <a16:creationId xmlns:a16="http://schemas.microsoft.com/office/drawing/2014/main" id="{BC539DDE-FB18-49D5-98D6-80D7677B0622}"/>
              </a:ext>
            </a:extLst>
          </p:cNvPr>
          <p:cNvSpPr txBox="1"/>
          <p:nvPr/>
        </p:nvSpPr>
        <p:spPr>
          <a:xfrm>
            <a:off x="6479045" y="4650527"/>
            <a:ext cx="2919065"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خليّة بكتيريا ميتة (من البيئة المحيطة).</a:t>
            </a:r>
            <a:endParaRPr lang="ar-JO"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5840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additive="base">
                                        <p:cTn id="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16" y="6108672"/>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906E99B5-AE91-4F9A-B808-E08EAD02D3A1}"/>
              </a:ext>
            </a:extLst>
          </p:cNvPr>
          <p:cNvGrpSpPr/>
          <p:nvPr/>
        </p:nvGrpSpPr>
        <p:grpSpPr>
          <a:xfrm>
            <a:off x="255660" y="603162"/>
            <a:ext cx="10220241" cy="354111"/>
            <a:chOff x="255660" y="603162"/>
            <a:chExt cx="10220241" cy="354111"/>
          </a:xfrm>
        </p:grpSpPr>
        <p:sp>
          <p:nvSpPr>
            <p:cNvPr id="34" name="Double Wave 33">
              <a:extLst>
                <a:ext uri="{FF2B5EF4-FFF2-40B4-BE49-F238E27FC236}">
                  <a16:creationId xmlns:a16="http://schemas.microsoft.com/office/drawing/2014/main" id="{355A6F7D-5677-4BC1-8095-1FF94166CC92}"/>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5" name="Double Wave 34">
              <a:extLst>
                <a:ext uri="{FF2B5EF4-FFF2-40B4-BE49-F238E27FC236}">
                  <a16:creationId xmlns:a16="http://schemas.microsoft.com/office/drawing/2014/main" id="{E377A3ED-5349-4F84-B75F-D111D224E976}"/>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C1A47159-ECEC-4DEA-A103-8EC3FEA4F1B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a:extLst>
                <a:ext uri="{FF2B5EF4-FFF2-40B4-BE49-F238E27FC236}">
                  <a16:creationId xmlns:a16="http://schemas.microsoft.com/office/drawing/2014/main" id="{75B0F674-B276-4E79-A5C4-23064B6BE86C}"/>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0" name="TextBox 29">
            <a:extLst>
              <a:ext uri="{FF2B5EF4-FFF2-40B4-BE49-F238E27FC236}">
                <a16:creationId xmlns:a16="http://schemas.microsoft.com/office/drawing/2014/main" id="{3EE9FC2A-7BCE-4C71-9633-2026D4256D59}"/>
              </a:ext>
            </a:extLst>
          </p:cNvPr>
          <p:cNvSpPr txBox="1"/>
          <p:nvPr/>
        </p:nvSpPr>
        <p:spPr>
          <a:xfrm>
            <a:off x="6274757" y="1852069"/>
            <a:ext cx="3059914" cy="2278765"/>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س2: من الصورة المجاورة، </a:t>
            </a:r>
            <a:r>
              <a:rPr lang="ar-JO" sz="2400" b="1" dirty="0">
                <a:latin typeface="Calibri" panose="020F0502020204030204" pitchFamily="34" charset="0"/>
                <a:ea typeface="Calibri" panose="020F0502020204030204" pitchFamily="34" charset="0"/>
                <a:cs typeface="Calibri" panose="020F0502020204030204" pitchFamily="34" charset="0"/>
              </a:rPr>
              <a:t>ما اسم الفيروس الذي ينقل </a:t>
            </a:r>
            <a:r>
              <a:rPr lang="en-GB" sz="2400" b="1" dirty="0">
                <a:latin typeface="Calibri" panose="020F0502020204030204" pitchFamily="34" charset="0"/>
                <a:ea typeface="Calibri" panose="020F0502020204030204" pitchFamily="34" charset="0"/>
                <a:cs typeface="Calibri" panose="020F0502020204030204" pitchFamily="34" charset="0"/>
              </a:rPr>
              <a:t>DNA</a:t>
            </a:r>
            <a:r>
              <a:rPr lang="ar-JO" sz="2400" b="1" dirty="0">
                <a:latin typeface="Calibri" panose="020F0502020204030204" pitchFamily="34" charset="0"/>
                <a:ea typeface="Calibri" panose="020F0502020204030204" pitchFamily="34" charset="0"/>
                <a:cs typeface="Calibri" panose="020F0502020204030204" pitchFamily="34" charset="0"/>
              </a:rPr>
              <a:t> البكتيريا إلى خليّة بكتيريا أخرى؟ وكيف يتكاثر هذا الفيروس؟</a:t>
            </a:r>
          </a:p>
        </p:txBody>
      </p:sp>
      <p:sp>
        <p:nvSpPr>
          <p:cNvPr id="31" name="TextBox 30">
            <a:extLst>
              <a:ext uri="{FF2B5EF4-FFF2-40B4-BE49-F238E27FC236}">
                <a16:creationId xmlns:a16="http://schemas.microsoft.com/office/drawing/2014/main" id="{BC539DDE-FB18-49D5-98D6-80D7677B0622}"/>
              </a:ext>
            </a:extLst>
          </p:cNvPr>
          <p:cNvSpPr txBox="1"/>
          <p:nvPr/>
        </p:nvSpPr>
        <p:spPr>
          <a:xfrm>
            <a:off x="6443211" y="4401399"/>
            <a:ext cx="2919065" cy="1392369"/>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فيروس آكل البكتيريا، ويتكاثر إمّا بالدورة الحالّة أو الدورة الاندماجيّة.</a:t>
            </a:r>
            <a:endParaRPr lang="ar-JO" sz="2400" b="1" dirty="0">
              <a:latin typeface="Calibri" panose="020F0502020204030204" pitchFamily="34" charset="0"/>
              <a:ea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ED2E406A-D7E3-48FF-B87D-4E3418ADF75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079806" y="1486943"/>
            <a:ext cx="4668985" cy="5068898"/>
          </a:xfrm>
          <a:prstGeom prst="rect">
            <a:avLst/>
          </a:prstGeom>
        </p:spPr>
      </p:pic>
    </p:spTree>
    <p:extLst>
      <p:ext uri="{BB962C8B-B14F-4D97-AF65-F5344CB8AC3E}">
        <p14:creationId xmlns:p14="http://schemas.microsoft.com/office/powerpoint/2010/main" val="2037134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additive="base">
                                        <p:cTn id="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62302ADC-81C7-461D-9280-F54E4CFAEAAD}"/>
              </a:ext>
            </a:extLst>
          </p:cNvPr>
          <p:cNvSpPr txBox="1">
            <a:spLocks noChangeArrowheads="1"/>
          </p:cNvSpPr>
          <p:nvPr/>
        </p:nvSpPr>
        <p:spPr bwMode="auto">
          <a:xfrm>
            <a:off x="979868" y="1203955"/>
            <a:ext cx="74329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4000" dirty="0">
                <a:solidFill>
                  <a:srgbClr val="FF0000"/>
                </a:solidFill>
                <a:ea typeface="AGA Battouta Regular"/>
                <a:cs typeface="AGA Battouta Regular"/>
              </a:rPr>
              <a:t>التحوّل</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pic>
        <p:nvPicPr>
          <p:cNvPr id="3" name="التحول">
            <a:hlinkClick r:id="" action="ppaction://media"/>
            <a:extLst>
              <a:ext uri="{FF2B5EF4-FFF2-40B4-BE49-F238E27FC236}">
                <a16:creationId xmlns:a16="http://schemas.microsoft.com/office/drawing/2014/main" id="{BE926F17-52B9-441B-9716-2C09ACF6915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9458" y="2232078"/>
            <a:ext cx="7933765" cy="4462743"/>
          </a:xfrm>
          <a:prstGeom prst="rect">
            <a:avLst/>
          </a:prstGeom>
        </p:spPr>
      </p:pic>
      <p:grpSp>
        <p:nvGrpSpPr>
          <p:cNvPr id="25" name="Group 24">
            <a:extLst>
              <a:ext uri="{FF2B5EF4-FFF2-40B4-BE49-F238E27FC236}">
                <a16:creationId xmlns:a16="http://schemas.microsoft.com/office/drawing/2014/main" id="{E990F212-E054-41F9-977D-A89C2AED60EA}"/>
              </a:ext>
            </a:extLst>
          </p:cNvPr>
          <p:cNvGrpSpPr/>
          <p:nvPr/>
        </p:nvGrpSpPr>
        <p:grpSpPr>
          <a:xfrm>
            <a:off x="217185" y="1120985"/>
            <a:ext cx="1573020" cy="730155"/>
            <a:chOff x="7446246" y="205862"/>
            <a:chExt cx="1544854" cy="691058"/>
          </a:xfrm>
        </p:grpSpPr>
        <p:sp>
          <p:nvSpPr>
            <p:cNvPr id="27" name="Rounded Rectangle 10">
              <a:extLst>
                <a:ext uri="{FF2B5EF4-FFF2-40B4-BE49-F238E27FC236}">
                  <a16:creationId xmlns:a16="http://schemas.microsoft.com/office/drawing/2014/main" id="{A3104D93-B573-41A3-83EF-58D328C695F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3">
              <a:extLst>
                <a:ext uri="{FF2B5EF4-FFF2-40B4-BE49-F238E27FC236}">
                  <a16:creationId xmlns:a16="http://schemas.microsoft.com/office/drawing/2014/main" id="{881116FB-1FD9-4CB1-A7F8-9F29519EA585}"/>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20</a:t>
              </a:r>
              <a:r>
                <a:rPr lang="en-US" sz="1600" b="1" dirty="0">
                  <a:latin typeface="Calibri" panose="020F0502020204030204" pitchFamily="34" charset="0"/>
                  <a:cs typeface="Calibri" panose="020F0502020204030204" pitchFamily="34" charset="0"/>
                </a:rPr>
                <a:t>:00 minutes</a:t>
              </a:r>
            </a:p>
          </p:txBody>
        </p:sp>
      </p:grpSp>
      <p:sp>
        <p:nvSpPr>
          <p:cNvPr id="29" name="TextBox 28">
            <a:extLst>
              <a:ext uri="{FF2B5EF4-FFF2-40B4-BE49-F238E27FC236}">
                <a16:creationId xmlns:a16="http://schemas.microsoft.com/office/drawing/2014/main" id="{8877C598-B12D-4DD7-BD2D-5169AB5CC27C}"/>
              </a:ext>
            </a:extLst>
          </p:cNvPr>
          <p:cNvSpPr txBox="1"/>
          <p:nvPr/>
        </p:nvSpPr>
        <p:spPr>
          <a:xfrm>
            <a:off x="4379720" y="1174543"/>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Tree>
    <p:extLst>
      <p:ext uri="{BB962C8B-B14F-4D97-AF65-F5344CB8AC3E}">
        <p14:creationId xmlns:p14="http://schemas.microsoft.com/office/powerpoint/2010/main" val="31196958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638470"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949370" y="1230630"/>
            <a:ext cx="190443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952278" y="2383728"/>
            <a:ext cx="192882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938630" y="2908765"/>
            <a:ext cx="192882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924982" y="3950814"/>
            <a:ext cx="192882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924982" y="3415547"/>
            <a:ext cx="192882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937176" y="4463450"/>
            <a:ext cx="19166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952278" y="1801699"/>
            <a:ext cx="1928822"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937176" y="4916096"/>
            <a:ext cx="19166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950824" y="5433728"/>
            <a:ext cx="19166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979756" y="5949056"/>
            <a:ext cx="1887696"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TextBox 15">
            <a:extLst>
              <a:ext uri="{FF2B5EF4-FFF2-40B4-BE49-F238E27FC236}">
                <a16:creationId xmlns:a16="http://schemas.microsoft.com/office/drawing/2014/main" id="{A8EE8D76-7CAC-4740-B5B0-B3F3CA49932D}"/>
              </a:ext>
            </a:extLst>
          </p:cNvPr>
          <p:cNvSpPr txBox="1">
            <a:spLocks noChangeArrowheads="1"/>
          </p:cNvSpPr>
          <p:nvPr/>
        </p:nvSpPr>
        <p:spPr bwMode="auto">
          <a:xfrm>
            <a:off x="5432612" y="1298870"/>
            <a:ext cx="4398326" cy="503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pPr>
            <a:r>
              <a:rPr lang="ar-JO" sz="2400" dirty="0"/>
              <a:t>يحدث التحوّل عند انتقال قطعة من المادّة الوراثيّة </a:t>
            </a:r>
            <a:r>
              <a:rPr lang="en-GB" sz="2400" dirty="0"/>
              <a:t>DNA</a:t>
            </a:r>
            <a:r>
              <a:rPr lang="ar-JO" sz="2400" dirty="0"/>
              <a:t> من البيئة المحيطة إلى داخل خليّة البكتيريا، وتنتقل غالبًا من خليّة بكتيريا ميّتة.</a:t>
            </a:r>
          </a:p>
          <a:p>
            <a:pPr algn="r" rtl="1">
              <a:lnSpc>
                <a:spcPct val="100000"/>
              </a:lnSpc>
            </a:pPr>
            <a:r>
              <a:rPr lang="ar-JO" sz="2400" dirty="0">
                <a:solidFill>
                  <a:srgbClr val="FF0000"/>
                </a:solidFill>
              </a:rPr>
              <a:t>يحدث التحوّل بالخطوات التالية:</a:t>
            </a:r>
          </a:p>
          <a:p>
            <a:pPr marL="457200" indent="-457200" algn="r" rtl="1">
              <a:lnSpc>
                <a:spcPct val="100000"/>
              </a:lnSpc>
              <a:buFont typeface="+mj-lt"/>
              <a:buAutoNum type="arabicPeriod"/>
            </a:pPr>
            <a:r>
              <a:rPr lang="ar-JO" sz="2400" dirty="0"/>
              <a:t>ترتبط قطعة من </a:t>
            </a:r>
            <a:r>
              <a:rPr lang="en-GB" sz="2400" dirty="0"/>
              <a:t>DNA</a:t>
            </a:r>
            <a:r>
              <a:rPr lang="ar-JO" sz="2400" dirty="0"/>
              <a:t> بالخليّة البكتيريّة المستقبلة.</a:t>
            </a:r>
          </a:p>
          <a:p>
            <a:pPr marL="457200" indent="-457200" algn="r" rtl="1">
              <a:lnSpc>
                <a:spcPct val="100000"/>
              </a:lnSpc>
              <a:buFont typeface="+mj-lt"/>
              <a:buAutoNum type="arabicPeriod"/>
            </a:pPr>
            <a:r>
              <a:rPr lang="ar-JO" sz="2400" dirty="0"/>
              <a:t>تنقُل الخليّة البكتيريّة قطعة </a:t>
            </a:r>
            <a:r>
              <a:rPr lang="en-GB" sz="2400" dirty="0"/>
              <a:t>DNA</a:t>
            </a:r>
            <a:r>
              <a:rPr lang="ar-JO" sz="2400" dirty="0"/>
              <a:t> إلى داخلها عن طريق الغشاء البلازميّ.</a:t>
            </a:r>
          </a:p>
          <a:p>
            <a:pPr marL="457200" indent="-457200" algn="r" rtl="1">
              <a:lnSpc>
                <a:spcPct val="100000"/>
              </a:lnSpc>
              <a:buFont typeface="+mj-lt"/>
              <a:buAutoNum type="arabicPeriod"/>
            </a:pPr>
            <a:r>
              <a:rPr lang="ar-JO" sz="2400" dirty="0"/>
              <a:t>تندمج قطعة </a:t>
            </a:r>
            <a:r>
              <a:rPr lang="en-GB" sz="2400" dirty="0"/>
              <a:t>DNA</a:t>
            </a:r>
            <a:r>
              <a:rPr lang="ar-JO" sz="2400" dirty="0"/>
              <a:t> المنقولة في الحمض النوويّ الأصليّ للخليّة، فتنشأ صفات جديدة في الخليّة البكتيريّة المستقبلة.</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27" name="TextBox 16">
            <a:extLst>
              <a:ext uri="{FF2B5EF4-FFF2-40B4-BE49-F238E27FC236}">
                <a16:creationId xmlns:a16="http://schemas.microsoft.com/office/drawing/2014/main" id="{28EFBE73-F074-426D-A66B-6CF72C25F5B3}"/>
              </a:ext>
            </a:extLst>
          </p:cNvPr>
          <p:cNvSpPr txBox="1">
            <a:spLocks noChangeArrowheads="1"/>
          </p:cNvSpPr>
          <p:nvPr/>
        </p:nvSpPr>
        <p:spPr bwMode="auto">
          <a:xfrm>
            <a:off x="1736918" y="1054568"/>
            <a:ext cx="43411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4000" dirty="0">
                <a:solidFill>
                  <a:srgbClr val="FF0000"/>
                </a:solidFill>
                <a:ea typeface="AGA Battouta Regular"/>
                <a:cs typeface="AGA Battouta Regular"/>
              </a:rPr>
              <a:t>التحوّل</a:t>
            </a:r>
          </a:p>
        </p:txBody>
      </p:sp>
      <p:pic>
        <p:nvPicPr>
          <p:cNvPr id="5" name="Picture 4">
            <a:extLst>
              <a:ext uri="{FF2B5EF4-FFF2-40B4-BE49-F238E27FC236}">
                <a16:creationId xmlns:a16="http://schemas.microsoft.com/office/drawing/2014/main" id="{0A31A49F-19A4-41DA-A040-C239F3EB1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62454"/>
            <a:ext cx="5540188" cy="4953691"/>
          </a:xfrm>
          <a:prstGeom prst="rect">
            <a:avLst/>
          </a:prstGeom>
        </p:spPr>
      </p:pic>
    </p:spTree>
    <p:extLst>
      <p:ext uri="{BB962C8B-B14F-4D97-AF65-F5344CB8AC3E}">
        <p14:creationId xmlns:p14="http://schemas.microsoft.com/office/powerpoint/2010/main" val="241272105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6116" y="1121866"/>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6</a:t>
              </a:r>
              <a:r>
                <a:rPr lang="en-US" sz="1600" b="1" dirty="0">
                  <a:latin typeface="Calibri" panose="020F0502020204030204" pitchFamily="34" charset="0"/>
                  <a:cs typeface="Calibri" panose="020F0502020204030204" pitchFamily="34" charset="0"/>
                </a:rPr>
                <a:t>:00 minutes</a:t>
              </a:r>
            </a:p>
          </p:txBody>
        </p:sp>
      </p:gr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116" y="6108672"/>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4" name="البكتيريا ما هي ؟ وما مكوناتها واشكالها ؟">
            <a:hlinkClick r:id="" action="ppaction://media"/>
            <a:extLst>
              <a:ext uri="{FF2B5EF4-FFF2-40B4-BE49-F238E27FC236}">
                <a16:creationId xmlns:a16="http://schemas.microsoft.com/office/drawing/2014/main" id="{78C68587-AF33-4901-AA12-199D44548C0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53913" y="2033612"/>
            <a:ext cx="7323287" cy="4050693"/>
          </a:xfrm>
          <a:prstGeom prst="rect">
            <a:avLst/>
          </a:prstGeom>
        </p:spPr>
      </p:pic>
      <p:grpSp>
        <p:nvGrpSpPr>
          <p:cNvPr id="33" name="Group 32">
            <a:extLst>
              <a:ext uri="{FF2B5EF4-FFF2-40B4-BE49-F238E27FC236}">
                <a16:creationId xmlns:a16="http://schemas.microsoft.com/office/drawing/2014/main" id="{906E99B5-AE91-4F9A-B808-E08EAD02D3A1}"/>
              </a:ext>
            </a:extLst>
          </p:cNvPr>
          <p:cNvGrpSpPr/>
          <p:nvPr/>
        </p:nvGrpSpPr>
        <p:grpSpPr>
          <a:xfrm>
            <a:off x="255660" y="603162"/>
            <a:ext cx="10220241" cy="354111"/>
            <a:chOff x="255660" y="603162"/>
            <a:chExt cx="10220241" cy="354111"/>
          </a:xfrm>
        </p:grpSpPr>
        <p:sp>
          <p:nvSpPr>
            <p:cNvPr id="34" name="Double Wave 33">
              <a:extLst>
                <a:ext uri="{FF2B5EF4-FFF2-40B4-BE49-F238E27FC236}">
                  <a16:creationId xmlns:a16="http://schemas.microsoft.com/office/drawing/2014/main" id="{355A6F7D-5677-4BC1-8095-1FF94166CC92}"/>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5" name="Double Wave 34">
              <a:extLst>
                <a:ext uri="{FF2B5EF4-FFF2-40B4-BE49-F238E27FC236}">
                  <a16:creationId xmlns:a16="http://schemas.microsoft.com/office/drawing/2014/main" id="{E377A3ED-5349-4F84-B75F-D111D224E976}"/>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C1A47159-ECEC-4DEA-A103-8EC3FEA4F1B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a:extLst>
                <a:ext uri="{FF2B5EF4-FFF2-40B4-BE49-F238E27FC236}">
                  <a16:creationId xmlns:a16="http://schemas.microsoft.com/office/drawing/2014/main" id="{75B0F674-B276-4E79-A5C4-23064B6BE86C}"/>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3774295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62302ADC-81C7-461D-9280-F54E4CFAEAAD}"/>
              </a:ext>
            </a:extLst>
          </p:cNvPr>
          <p:cNvSpPr txBox="1">
            <a:spLocks noChangeArrowheads="1"/>
          </p:cNvSpPr>
          <p:nvPr/>
        </p:nvSpPr>
        <p:spPr bwMode="auto">
          <a:xfrm>
            <a:off x="979868" y="1203955"/>
            <a:ext cx="74329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4000" dirty="0">
                <a:solidFill>
                  <a:srgbClr val="FF0000"/>
                </a:solidFill>
                <a:ea typeface="AGA Battouta Regular"/>
                <a:cs typeface="AGA Battouta Regular"/>
              </a:rPr>
              <a:t>النقل</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pic>
        <p:nvPicPr>
          <p:cNvPr id="2" name="الانتقال الجيني في البكتيريا (النقل)">
            <a:hlinkClick r:id="" action="ppaction://media"/>
            <a:extLst>
              <a:ext uri="{FF2B5EF4-FFF2-40B4-BE49-F238E27FC236}">
                <a16:creationId xmlns:a16="http://schemas.microsoft.com/office/drawing/2014/main" id="{5AEF1F8F-F7DA-4778-8A70-C9F49B582386}"/>
              </a:ext>
            </a:extLst>
          </p:cNvPr>
          <p:cNvPicPr>
            <a:picLocks noChangeAspect="1"/>
          </p:cNvPicPr>
          <p:nvPr>
            <a:videoFile r:link="rId1"/>
            <p:extLst>
              <p:ext uri="{DAA4B4D4-6D71-4841-9C94-3DE7FCFB9230}">
                <p14:media xmlns:p14="http://schemas.microsoft.com/office/powerpoint/2010/main" r:embed="rId2">
                  <p14:trim end="112920.9479"/>
                </p14:media>
              </p:ext>
            </p:extLst>
          </p:nvPr>
        </p:nvPicPr>
        <p:blipFill>
          <a:blip r:embed="rId6"/>
          <a:stretch>
            <a:fillRect/>
          </a:stretch>
        </p:blipFill>
        <p:spPr>
          <a:xfrm>
            <a:off x="762198" y="2048408"/>
            <a:ext cx="7868285" cy="4524892"/>
          </a:xfrm>
          <a:prstGeom prst="rect">
            <a:avLst/>
          </a:prstGeom>
        </p:spPr>
      </p:pic>
    </p:spTree>
    <p:extLst>
      <p:ext uri="{BB962C8B-B14F-4D97-AF65-F5344CB8AC3E}">
        <p14:creationId xmlns:p14="http://schemas.microsoft.com/office/powerpoint/2010/main" val="179071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76560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10103804" y="1230630"/>
            <a:ext cx="1750000"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10108690" y="2383728"/>
            <a:ext cx="17724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10095042" y="2908765"/>
            <a:ext cx="17724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10081394" y="3950814"/>
            <a:ext cx="17724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10081394" y="3415547"/>
            <a:ext cx="17724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10092598" y="4463450"/>
            <a:ext cx="176120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10108690" y="1801699"/>
            <a:ext cx="17724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10092598" y="4916096"/>
            <a:ext cx="176120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10106246" y="5433728"/>
            <a:ext cx="176120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10132832" y="5949056"/>
            <a:ext cx="173461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TextBox 15">
            <a:extLst>
              <a:ext uri="{FF2B5EF4-FFF2-40B4-BE49-F238E27FC236}">
                <a16:creationId xmlns:a16="http://schemas.microsoft.com/office/drawing/2014/main" id="{A8EE8D76-7CAC-4740-B5B0-B3F3CA49932D}"/>
              </a:ext>
            </a:extLst>
          </p:cNvPr>
          <p:cNvSpPr txBox="1">
            <a:spLocks noChangeArrowheads="1"/>
          </p:cNvSpPr>
          <p:nvPr/>
        </p:nvSpPr>
        <p:spPr bwMode="auto">
          <a:xfrm>
            <a:off x="324548" y="2047838"/>
            <a:ext cx="9635969" cy="319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pPr>
            <a:r>
              <a:rPr lang="ar-JO" sz="2400" dirty="0"/>
              <a:t>ينتقل جزء من </a:t>
            </a:r>
            <a:r>
              <a:rPr lang="en-GB" sz="2400" dirty="0"/>
              <a:t>DNA</a:t>
            </a:r>
            <a:r>
              <a:rPr lang="ar-JO" sz="2400" dirty="0"/>
              <a:t> من خليّة بكتيريّة إلى أخرى عن طريق أحد أنواع الفيروسات آكلة البكتيريا.</a:t>
            </a:r>
          </a:p>
          <a:p>
            <a:pPr algn="r" rtl="1">
              <a:lnSpc>
                <a:spcPct val="100000"/>
              </a:lnSpc>
            </a:pPr>
            <a:r>
              <a:rPr lang="ar-JO" sz="2400" dirty="0"/>
              <a:t>تتمّ عمليّة النقل بالخطوات التالية:</a:t>
            </a:r>
          </a:p>
          <a:p>
            <a:pPr marL="457200" indent="-457200" algn="r" rtl="1">
              <a:lnSpc>
                <a:spcPct val="100000"/>
              </a:lnSpc>
              <a:buFont typeface="+mj-lt"/>
              <a:buAutoNum type="arabicPeriod"/>
            </a:pPr>
            <a:r>
              <a:rPr lang="ar-JO" sz="2400" dirty="0"/>
              <a:t>عندما يتكاثر فيروس آكل البكتيريا تنتُج فيروسات قد يحمل بعضها جزءًا من </a:t>
            </a:r>
            <a:r>
              <a:rPr lang="en-GB" sz="2400" dirty="0"/>
              <a:t>DNA</a:t>
            </a:r>
            <a:r>
              <a:rPr lang="ar-JO" sz="2400" dirty="0"/>
              <a:t> البكتيريا.</a:t>
            </a:r>
          </a:p>
          <a:p>
            <a:pPr marL="457200" indent="-457200" algn="r" rtl="1">
              <a:lnSpc>
                <a:spcPct val="100000"/>
              </a:lnSpc>
              <a:buFont typeface="+mj-lt"/>
              <a:buAutoNum type="arabicPeriod"/>
            </a:pPr>
            <a:r>
              <a:rPr lang="ar-JO" sz="2400" dirty="0"/>
              <a:t>حين يهاجم أحد هذه الفيروسات خليّة بكتيريّة جديدة فإنّه ينقُل إليها جزءًا من المادّة الوراثيّة للبكتيريا السابقة.</a:t>
            </a:r>
          </a:p>
          <a:p>
            <a:pPr marL="457200" indent="-457200" algn="r" rtl="1">
              <a:lnSpc>
                <a:spcPct val="100000"/>
              </a:lnSpc>
              <a:buFont typeface="+mj-lt"/>
              <a:buAutoNum type="arabicPeriod"/>
            </a:pPr>
            <a:r>
              <a:rPr lang="ar-JO" sz="2400" dirty="0"/>
              <a:t>يحدث اندماج لهذا الجزء في المادة الوراثيّة للخليّة البكتيريّة الجديدة.</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27" name="TextBox 16">
            <a:extLst>
              <a:ext uri="{FF2B5EF4-FFF2-40B4-BE49-F238E27FC236}">
                <a16:creationId xmlns:a16="http://schemas.microsoft.com/office/drawing/2014/main" id="{28EFBE73-F074-426D-A66B-6CF72C25F5B3}"/>
              </a:ext>
            </a:extLst>
          </p:cNvPr>
          <p:cNvSpPr txBox="1">
            <a:spLocks noChangeArrowheads="1"/>
          </p:cNvSpPr>
          <p:nvPr/>
        </p:nvSpPr>
        <p:spPr bwMode="auto">
          <a:xfrm>
            <a:off x="2971971" y="1190301"/>
            <a:ext cx="43411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4000" dirty="0">
                <a:solidFill>
                  <a:srgbClr val="FF0000"/>
                </a:solidFill>
                <a:ea typeface="AGA Battouta Regular"/>
                <a:cs typeface="AGA Battouta Regular"/>
              </a:rPr>
              <a:t>النقل</a:t>
            </a:r>
          </a:p>
        </p:txBody>
      </p:sp>
    </p:spTree>
    <p:extLst>
      <p:ext uri="{BB962C8B-B14F-4D97-AF65-F5344CB8AC3E}">
        <p14:creationId xmlns:p14="http://schemas.microsoft.com/office/powerpoint/2010/main" val="325719427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pic>
        <p:nvPicPr>
          <p:cNvPr id="4" name="Picture 3">
            <a:extLst>
              <a:ext uri="{FF2B5EF4-FFF2-40B4-BE49-F238E27FC236}">
                <a16:creationId xmlns:a16="http://schemas.microsoft.com/office/drawing/2014/main" id="{909F028D-77FD-44BA-A7CB-14E6E2094CD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10060" y="89951"/>
            <a:ext cx="6151226" cy="6678098"/>
          </a:xfrm>
          <a:prstGeom prst="rect">
            <a:avLst/>
          </a:prstGeom>
        </p:spPr>
      </p:pic>
    </p:spTree>
    <p:extLst>
      <p:ext uri="{BB962C8B-B14F-4D97-AF65-F5344CB8AC3E}">
        <p14:creationId xmlns:p14="http://schemas.microsoft.com/office/powerpoint/2010/main" val="145424254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914149"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10111194" y="1230630"/>
            <a:ext cx="1742609"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10116174" y="2383728"/>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10102526" y="2908765"/>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10088878" y="3950814"/>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10088878" y="3415547"/>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10100036" y="4463450"/>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10116174" y="1801699"/>
            <a:ext cx="1764925"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10100036" y="4916096"/>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10113684" y="5433728"/>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10140158" y="5949056"/>
            <a:ext cx="1727293"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grpSp>
        <p:nvGrpSpPr>
          <p:cNvPr id="23" name="Group 22">
            <a:extLst>
              <a:ext uri="{FF2B5EF4-FFF2-40B4-BE49-F238E27FC236}">
                <a16:creationId xmlns:a16="http://schemas.microsoft.com/office/drawing/2014/main" id="{21C7DABB-F059-4EBD-BF56-43177EEC6FFF}"/>
              </a:ext>
            </a:extLst>
          </p:cNvPr>
          <p:cNvGrpSpPr/>
          <p:nvPr/>
        </p:nvGrpSpPr>
        <p:grpSpPr>
          <a:xfrm>
            <a:off x="3302332" y="963028"/>
            <a:ext cx="3075511" cy="5699821"/>
            <a:chOff x="6287512" y="2493050"/>
            <a:chExt cx="2055138" cy="4382095"/>
          </a:xfrm>
        </p:grpSpPr>
        <p:sp>
          <p:nvSpPr>
            <p:cNvPr id="24" name="Shape 2">
              <a:extLst>
                <a:ext uri="{FF2B5EF4-FFF2-40B4-BE49-F238E27FC236}">
                  <a16:creationId xmlns:a16="http://schemas.microsoft.com/office/drawing/2014/main" id="{63CF9236-A707-4011-A804-28120226E7D7}"/>
                </a:ext>
              </a:extLst>
            </p:cNvPr>
            <p:cNvSpPr/>
            <p:nvPr/>
          </p:nvSpPr>
          <p:spPr>
            <a:xfrm>
              <a:off x="7292935" y="2493050"/>
              <a:ext cx="44410" cy="4382095"/>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5" name="Shape 3">
              <a:extLst>
                <a:ext uri="{FF2B5EF4-FFF2-40B4-BE49-F238E27FC236}">
                  <a16:creationId xmlns:a16="http://schemas.microsoft.com/office/drawing/2014/main" id="{58206CE5-8826-4145-B147-51A929EEF32A}"/>
                </a:ext>
              </a:extLst>
            </p:cNvPr>
            <p:cNvSpPr/>
            <p:nvPr/>
          </p:nvSpPr>
          <p:spPr>
            <a:xfrm>
              <a:off x="7565053" y="2894350"/>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7" name="Shape 4">
              <a:extLst>
                <a:ext uri="{FF2B5EF4-FFF2-40B4-BE49-F238E27FC236}">
                  <a16:creationId xmlns:a16="http://schemas.microsoft.com/office/drawing/2014/main" id="{445B751B-E39A-4115-B4F0-946F73D9525F}"/>
                </a:ext>
              </a:extLst>
            </p:cNvPr>
            <p:cNvSpPr/>
            <p:nvPr/>
          </p:nvSpPr>
          <p:spPr>
            <a:xfrm>
              <a:off x="7076816" y="2655884"/>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8" name="Text 5">
              <a:extLst>
                <a:ext uri="{FF2B5EF4-FFF2-40B4-BE49-F238E27FC236}">
                  <a16:creationId xmlns:a16="http://schemas.microsoft.com/office/drawing/2014/main" id="{B0FBC0B2-097D-4221-996C-F1575179D590}"/>
                </a:ext>
              </a:extLst>
            </p:cNvPr>
            <p:cNvSpPr/>
            <p:nvPr/>
          </p:nvSpPr>
          <p:spPr>
            <a:xfrm>
              <a:off x="7223105" y="2708315"/>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1</a:t>
              </a:r>
              <a:endParaRPr kumimoji="0" lang="en-US" sz="2624" b="0" i="0" u="none" strike="noStrike" kern="0" cap="none" spc="0" normalizeH="0" baseline="0" noProof="0" dirty="0">
                <a:ln>
                  <a:noFill/>
                </a:ln>
                <a:solidFill>
                  <a:sysClr val="windowText" lastClr="000000"/>
                </a:solidFill>
                <a:effectLst/>
                <a:uLnTx/>
                <a:uFillTx/>
              </a:endParaRPr>
            </a:p>
          </p:txBody>
        </p:sp>
        <p:sp>
          <p:nvSpPr>
            <p:cNvPr id="29" name="Shape 8">
              <a:extLst>
                <a:ext uri="{FF2B5EF4-FFF2-40B4-BE49-F238E27FC236}">
                  <a16:creationId xmlns:a16="http://schemas.microsoft.com/office/drawing/2014/main" id="{54915D9F-CD1D-4B38-B315-0158CD9BD033}"/>
                </a:ext>
              </a:extLst>
            </p:cNvPr>
            <p:cNvSpPr/>
            <p:nvPr/>
          </p:nvSpPr>
          <p:spPr>
            <a:xfrm>
              <a:off x="6287512" y="400520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0" name="Shape 9">
              <a:extLst>
                <a:ext uri="{FF2B5EF4-FFF2-40B4-BE49-F238E27FC236}">
                  <a16:creationId xmlns:a16="http://schemas.microsoft.com/office/drawing/2014/main" id="{B32B7B99-6652-4F0C-842C-81514A82EB82}"/>
                </a:ext>
              </a:extLst>
            </p:cNvPr>
            <p:cNvSpPr/>
            <p:nvPr/>
          </p:nvSpPr>
          <p:spPr>
            <a:xfrm>
              <a:off x="7065109" y="377749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1" name="Text 10">
              <a:extLst>
                <a:ext uri="{FF2B5EF4-FFF2-40B4-BE49-F238E27FC236}">
                  <a16:creationId xmlns:a16="http://schemas.microsoft.com/office/drawing/2014/main" id="{879DD978-91C1-41ED-9B20-6F55688A6527}"/>
                </a:ext>
              </a:extLst>
            </p:cNvPr>
            <p:cNvSpPr/>
            <p:nvPr/>
          </p:nvSpPr>
          <p:spPr>
            <a:xfrm>
              <a:off x="7223105" y="381916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2</a:t>
              </a:r>
              <a:endParaRPr kumimoji="0" lang="en-US" sz="2624" b="0" i="0" u="none" strike="noStrike" kern="0" cap="none" spc="0" normalizeH="0" baseline="0" noProof="0" dirty="0">
                <a:ln>
                  <a:noFill/>
                </a:ln>
                <a:solidFill>
                  <a:sysClr val="windowText" lastClr="000000"/>
                </a:solidFill>
                <a:effectLst/>
                <a:uLnTx/>
                <a:uFillTx/>
              </a:endParaRPr>
            </a:p>
          </p:txBody>
        </p:sp>
        <p:sp>
          <p:nvSpPr>
            <p:cNvPr id="32" name="Shape 13">
              <a:extLst>
                <a:ext uri="{FF2B5EF4-FFF2-40B4-BE49-F238E27FC236}">
                  <a16:creationId xmlns:a16="http://schemas.microsoft.com/office/drawing/2014/main" id="{30FBAC1E-ABE4-480B-B93E-4E7C7F38D38A}"/>
                </a:ext>
              </a:extLst>
            </p:cNvPr>
            <p:cNvSpPr/>
            <p:nvPr/>
          </p:nvSpPr>
          <p:spPr>
            <a:xfrm>
              <a:off x="7565053" y="519642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5" name="Shape 14">
              <a:extLst>
                <a:ext uri="{FF2B5EF4-FFF2-40B4-BE49-F238E27FC236}">
                  <a16:creationId xmlns:a16="http://schemas.microsoft.com/office/drawing/2014/main" id="{3C7393BF-72FC-4155-9525-148EF69BD895}"/>
                </a:ext>
              </a:extLst>
            </p:cNvPr>
            <p:cNvSpPr/>
            <p:nvPr/>
          </p:nvSpPr>
          <p:spPr>
            <a:xfrm>
              <a:off x="7065109" y="496871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7" name="Text 15">
              <a:extLst>
                <a:ext uri="{FF2B5EF4-FFF2-40B4-BE49-F238E27FC236}">
                  <a16:creationId xmlns:a16="http://schemas.microsoft.com/office/drawing/2014/main" id="{52739B95-3B92-476D-B70B-B91BCC5E1A42}"/>
                </a:ext>
              </a:extLst>
            </p:cNvPr>
            <p:cNvSpPr/>
            <p:nvPr/>
          </p:nvSpPr>
          <p:spPr>
            <a:xfrm>
              <a:off x="7223105" y="501038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3</a:t>
              </a:r>
              <a:endParaRPr kumimoji="0" lang="en-US" sz="2624" b="0" i="0" u="none" strike="noStrike" kern="0" cap="none" spc="0" normalizeH="0" baseline="0" noProof="0" dirty="0">
                <a:ln>
                  <a:noFill/>
                </a:ln>
                <a:solidFill>
                  <a:sysClr val="windowText" lastClr="000000"/>
                </a:solidFill>
                <a:effectLst/>
                <a:uLnTx/>
                <a:uFillTx/>
              </a:endParaRPr>
            </a:p>
          </p:txBody>
        </p:sp>
        <p:sp>
          <p:nvSpPr>
            <p:cNvPr id="38" name="Shape 4">
              <a:extLst>
                <a:ext uri="{FF2B5EF4-FFF2-40B4-BE49-F238E27FC236}">
                  <a16:creationId xmlns:a16="http://schemas.microsoft.com/office/drawing/2014/main" id="{FFE8990D-F148-4CB4-91D0-3FB3982898E0}"/>
                </a:ext>
              </a:extLst>
            </p:cNvPr>
            <p:cNvSpPr/>
            <p:nvPr/>
          </p:nvSpPr>
          <p:spPr>
            <a:xfrm>
              <a:off x="7065108" y="6224863"/>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2400" b="1" i="0" u="none" strike="noStrike" kern="0" cap="none" spc="0" normalizeH="0" baseline="0" noProof="0" dirty="0">
                  <a:ln>
                    <a:noFill/>
                  </a:ln>
                  <a:solidFill>
                    <a:sysClr val="windowText" lastClr="000000"/>
                  </a:solidFill>
                  <a:effectLst/>
                  <a:uLnTx/>
                  <a:uFillTx/>
                </a:rPr>
                <a:t>4</a:t>
              </a:r>
              <a:endParaRPr kumimoji="0" lang="en-GB" sz="1800" b="1" i="0" u="none" strike="noStrike" kern="0" cap="none" spc="0" normalizeH="0" baseline="0" noProof="0" dirty="0">
                <a:ln>
                  <a:noFill/>
                </a:ln>
                <a:solidFill>
                  <a:sysClr val="windowText" lastClr="000000"/>
                </a:solidFill>
                <a:effectLst/>
                <a:uLnTx/>
                <a:uFillTx/>
              </a:endParaRPr>
            </a:p>
          </p:txBody>
        </p:sp>
        <p:sp>
          <p:nvSpPr>
            <p:cNvPr id="39" name="Shape 8">
              <a:extLst>
                <a:ext uri="{FF2B5EF4-FFF2-40B4-BE49-F238E27FC236}">
                  <a16:creationId xmlns:a16="http://schemas.microsoft.com/office/drawing/2014/main" id="{44E77003-58D6-4F9F-A7B7-F4D62E39F43F}"/>
                </a:ext>
              </a:extLst>
            </p:cNvPr>
            <p:cNvSpPr/>
            <p:nvPr/>
          </p:nvSpPr>
          <p:spPr>
            <a:xfrm>
              <a:off x="6304181" y="6452629"/>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996720" y="838314"/>
            <a:ext cx="5086050" cy="523220"/>
          </a:xfrm>
          <a:prstGeom prst="rect">
            <a:avLst/>
          </a:prstGeom>
          <a:noFill/>
        </p:spPr>
        <p:txBody>
          <a:bodyPr wrap="square" rtlCol="0">
            <a:spAutoFit/>
          </a:bodyPr>
          <a:lstStyle/>
          <a:p>
            <a:pPr algn="r" rtl="1"/>
            <a:r>
              <a:rPr lang="ar-SA" sz="2800" b="1" dirty="0"/>
              <a:t>التمايز: </a:t>
            </a:r>
          </a:p>
        </p:txBody>
      </p:sp>
      <p:sp>
        <p:nvSpPr>
          <p:cNvPr id="55" name="Content Placeholder 2">
            <a:extLst>
              <a:ext uri="{FF2B5EF4-FFF2-40B4-BE49-F238E27FC236}">
                <a16:creationId xmlns:a16="http://schemas.microsoft.com/office/drawing/2014/main" id="{887799F1-4FEC-48A6-AB5C-AB669E036551}"/>
              </a:ext>
            </a:extLst>
          </p:cNvPr>
          <p:cNvSpPr txBox="1">
            <a:spLocks/>
          </p:cNvSpPr>
          <p:nvPr/>
        </p:nvSpPr>
        <p:spPr>
          <a:xfrm>
            <a:off x="6290181" y="3736995"/>
            <a:ext cx="3623358" cy="1548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ابحث باستخدام الوسائل المتاحة لديك عن أكثر طرق الانتقال الجينيّ انتشارًا.</a:t>
            </a:r>
          </a:p>
        </p:txBody>
      </p:sp>
      <p:sp>
        <p:nvSpPr>
          <p:cNvPr id="56" name="Content Placeholder 2">
            <a:extLst>
              <a:ext uri="{FF2B5EF4-FFF2-40B4-BE49-F238E27FC236}">
                <a16:creationId xmlns:a16="http://schemas.microsoft.com/office/drawing/2014/main" id="{11B82A62-2072-4EA0-A4E6-BC97C63246EF}"/>
              </a:ext>
            </a:extLst>
          </p:cNvPr>
          <p:cNvSpPr txBox="1">
            <a:spLocks/>
          </p:cNvSpPr>
          <p:nvPr/>
        </p:nvSpPr>
        <p:spPr>
          <a:xfrm>
            <a:off x="217535" y="5692763"/>
            <a:ext cx="3066518" cy="1050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اشرح بلغتك الخاصّة عمليّة التحوّل.</a:t>
            </a:r>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307072" y="2413681"/>
            <a:ext cx="2914459" cy="12395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ماذا تستفيد البكتيريا عند انتقال مادّة وراثيّة جديدة لها؟</a:t>
            </a:r>
          </a:p>
        </p:txBody>
      </p:sp>
      <p:sp>
        <p:nvSpPr>
          <p:cNvPr id="67" name="Content Placeholder 2">
            <a:extLst>
              <a:ext uri="{FF2B5EF4-FFF2-40B4-BE49-F238E27FC236}">
                <a16:creationId xmlns:a16="http://schemas.microsoft.com/office/drawing/2014/main" id="{45154ECA-12D5-47C5-9440-4F97366C75FA}"/>
              </a:ext>
            </a:extLst>
          </p:cNvPr>
          <p:cNvSpPr txBox="1">
            <a:spLocks/>
          </p:cNvSpPr>
          <p:nvPr/>
        </p:nvSpPr>
        <p:spPr>
          <a:xfrm>
            <a:off x="6096000" y="1094289"/>
            <a:ext cx="2856909" cy="1164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عدّد طرائق الانتقال الجينيّ في البكتيريا.</a:t>
            </a:r>
          </a:p>
        </p:txBody>
      </p:sp>
      <p:grpSp>
        <p:nvGrpSpPr>
          <p:cNvPr id="68" name="Group 67">
            <a:extLst>
              <a:ext uri="{FF2B5EF4-FFF2-40B4-BE49-F238E27FC236}">
                <a16:creationId xmlns:a16="http://schemas.microsoft.com/office/drawing/2014/main" id="{C8883DE0-B897-4F00-8E09-76052A9D8048}"/>
              </a:ext>
            </a:extLst>
          </p:cNvPr>
          <p:cNvGrpSpPr/>
          <p:nvPr/>
        </p:nvGrpSpPr>
        <p:grpSpPr>
          <a:xfrm>
            <a:off x="148470" y="945704"/>
            <a:ext cx="1573020" cy="730155"/>
            <a:chOff x="7446246" y="205862"/>
            <a:chExt cx="1544854" cy="691058"/>
          </a:xfrm>
        </p:grpSpPr>
        <p:sp>
          <p:nvSpPr>
            <p:cNvPr id="69" name="Rounded Rectangle 10">
              <a:extLst>
                <a:ext uri="{FF2B5EF4-FFF2-40B4-BE49-F238E27FC236}">
                  <a16:creationId xmlns:a16="http://schemas.microsoft.com/office/drawing/2014/main" id="{28C2EEB6-7AA2-4B82-B6BA-FFD7B73A7ECB}"/>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3">
              <a:extLst>
                <a:ext uri="{FF2B5EF4-FFF2-40B4-BE49-F238E27FC236}">
                  <a16:creationId xmlns:a16="http://schemas.microsoft.com/office/drawing/2014/main" id="{B096AC96-0CA4-49A8-86B8-B1BE061D542C}"/>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5</a:t>
              </a:r>
              <a:r>
                <a:rPr lang="en-US" sz="1600" b="1" dirty="0">
                  <a:latin typeface="Calibri" panose="020F0502020204030204" pitchFamily="34" charset="0"/>
                  <a:cs typeface="Calibri" panose="020F0502020204030204" pitchFamily="34" charset="0"/>
                </a:rPr>
                <a:t>:00 minutes</a:t>
              </a:r>
            </a:p>
          </p:txBody>
        </p:sp>
      </p:grpSp>
    </p:spTree>
    <p:extLst>
      <p:ext uri="{BB962C8B-B14F-4D97-AF65-F5344CB8AC3E}">
        <p14:creationId xmlns:p14="http://schemas.microsoft.com/office/powerpoint/2010/main" val="1330741638"/>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526374" y="824675"/>
            <a:ext cx="5086050" cy="523220"/>
          </a:xfrm>
          <a:prstGeom prst="rect">
            <a:avLst/>
          </a:prstGeom>
          <a:noFill/>
        </p:spPr>
        <p:txBody>
          <a:bodyPr wrap="square" rtlCol="0">
            <a:spAutoFit/>
          </a:bodyPr>
          <a:lstStyle/>
          <a:p>
            <a:pPr algn="r" rtl="1"/>
            <a:r>
              <a:rPr lang="ar-JO" sz="2800" b="1" dirty="0"/>
              <a:t>التفكير الناقد</a:t>
            </a:r>
            <a:r>
              <a:rPr lang="ar-SA" sz="2800" b="1" dirty="0"/>
              <a:t>: </a:t>
            </a:r>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1037470" y="1903868"/>
            <a:ext cx="8175811" cy="8470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بماذا تختلف عمليّة النقل إذا تكاثر الفيروس بالدورة الحالّة، عنها إذا تكاثر بالدورة الاندماجيّة؟</a:t>
            </a:r>
          </a:p>
        </p:txBody>
      </p:sp>
      <p:grpSp>
        <p:nvGrpSpPr>
          <p:cNvPr id="69" name="Group 68">
            <a:extLst>
              <a:ext uri="{FF2B5EF4-FFF2-40B4-BE49-F238E27FC236}">
                <a16:creationId xmlns:a16="http://schemas.microsoft.com/office/drawing/2014/main" id="{26BB36D5-4CAC-4202-9BBE-8608483A7340}"/>
              </a:ext>
            </a:extLst>
          </p:cNvPr>
          <p:cNvGrpSpPr/>
          <p:nvPr/>
        </p:nvGrpSpPr>
        <p:grpSpPr>
          <a:xfrm>
            <a:off x="161556" y="936243"/>
            <a:ext cx="1573020" cy="730155"/>
            <a:chOff x="7446246" y="205862"/>
            <a:chExt cx="1544854" cy="691058"/>
          </a:xfrm>
        </p:grpSpPr>
        <p:sp>
          <p:nvSpPr>
            <p:cNvPr id="70" name="Rounded Rectangle 10">
              <a:extLst>
                <a:ext uri="{FF2B5EF4-FFF2-40B4-BE49-F238E27FC236}">
                  <a16:creationId xmlns:a16="http://schemas.microsoft.com/office/drawing/2014/main" id="{C7B3D2A5-4016-49F0-B49F-B9E20C896F1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3">
              <a:extLst>
                <a:ext uri="{FF2B5EF4-FFF2-40B4-BE49-F238E27FC236}">
                  <a16:creationId xmlns:a16="http://schemas.microsoft.com/office/drawing/2014/main" id="{9123F556-D2A7-4FC8-8AC4-61C8EAB2CFF1}"/>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6</a:t>
              </a:r>
              <a:r>
                <a:rPr lang="en-US" sz="1600" b="1" dirty="0">
                  <a:latin typeface="Calibri" panose="020F0502020204030204" pitchFamily="34" charset="0"/>
                  <a:cs typeface="Calibri" panose="020F0502020204030204" pitchFamily="34" charset="0"/>
                </a:rPr>
                <a:t>:00 minutes</a:t>
              </a:r>
            </a:p>
          </p:txBody>
        </p:sp>
      </p:grpSp>
      <p:sp>
        <p:nvSpPr>
          <p:cNvPr id="72" name="Flowchart: Alternate Process 71">
            <a:extLst>
              <a:ext uri="{FF2B5EF4-FFF2-40B4-BE49-F238E27FC236}">
                <a16:creationId xmlns:a16="http://schemas.microsoft.com/office/drawing/2014/main" id="{F44F1802-1C7B-42F4-BAB4-FA83EFEA26A8}"/>
              </a:ext>
            </a:extLst>
          </p:cNvPr>
          <p:cNvSpPr/>
          <p:nvPr/>
        </p:nvSpPr>
        <p:spPr>
          <a:xfrm>
            <a:off x="161556" y="6290958"/>
            <a:ext cx="1573020"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BUZZ IN</a:t>
            </a:r>
          </a:p>
        </p:txBody>
      </p:sp>
      <p:sp>
        <p:nvSpPr>
          <p:cNvPr id="29" name="TextBox 28">
            <a:extLst>
              <a:ext uri="{FF2B5EF4-FFF2-40B4-BE49-F238E27FC236}">
                <a16:creationId xmlns:a16="http://schemas.microsoft.com/office/drawing/2014/main" id="{CF04D343-A518-471C-ABA8-603AB03C7371}"/>
              </a:ext>
            </a:extLst>
          </p:cNvPr>
          <p:cNvSpPr txBox="1"/>
          <p:nvPr/>
        </p:nvSpPr>
        <p:spPr>
          <a:xfrm>
            <a:off x="4081512" y="2750955"/>
            <a:ext cx="5358322" cy="3608360"/>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إذا تكاثر الفيروس بالدورة الحالّة، قد ينقل إلى خليّة البكتيريا الجديدة إمّا جزءًا من </a:t>
            </a:r>
            <a:r>
              <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rPr>
              <a:t>DNA</a:t>
            </a: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الفيروس أو جزءًا من </a:t>
            </a:r>
            <a:r>
              <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rPr>
              <a:t>DNA</a:t>
            </a: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البكتيريا القديمة فقط، بينما إذا تكثار بالدورة الاندماجيّة قد يتكوّن فيروس يحمل جزءًا من </a:t>
            </a:r>
            <a:r>
              <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rPr>
              <a:t>DNA</a:t>
            </a: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الفيروس وجزءًا من </a:t>
            </a:r>
            <a:r>
              <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rPr>
              <a:t>DNA</a:t>
            </a: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البكتيريا معًا، وبالتالي عند حدوث الانتقال قد تحمل البكتيريا الجديدة ثلاثة أنواع من </a:t>
            </a:r>
            <a:r>
              <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rPr>
              <a:t>DNA</a:t>
            </a: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وهي: </a:t>
            </a:r>
            <a:r>
              <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rPr>
              <a:t>DNA</a:t>
            </a: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البكتيريا نفسها، و</a:t>
            </a:r>
            <a:r>
              <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rPr>
              <a:t>DNA</a:t>
            </a: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البكتيريا القديمة، و</a:t>
            </a:r>
            <a:r>
              <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rPr>
              <a:t>DNA</a:t>
            </a: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الفيروس.</a:t>
            </a:r>
            <a:endParaRPr lang="ar-JO" sz="2400" b="1" dirty="0">
              <a:latin typeface="Calibri" panose="020F0502020204030204" pitchFamily="34" charset="0"/>
              <a:ea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CBB7A0B5-B730-413F-ACE3-71F416A3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21510" t="73970" r="24276"/>
          <a:stretch/>
        </p:blipFill>
        <p:spPr>
          <a:xfrm>
            <a:off x="125176" y="3400267"/>
            <a:ext cx="3872761" cy="2018709"/>
          </a:xfrm>
          <a:prstGeom prst="rect">
            <a:avLst/>
          </a:prstGeom>
        </p:spPr>
      </p:pic>
    </p:spTree>
    <p:extLst>
      <p:ext uri="{BB962C8B-B14F-4D97-AF65-F5344CB8AC3E}">
        <p14:creationId xmlns:p14="http://schemas.microsoft.com/office/powerpoint/2010/main" val="11838781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3985" y="1120985"/>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3</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7371184" y="1174543"/>
            <a:ext cx="2094586" cy="523220"/>
          </a:xfrm>
          <a:prstGeom prst="rect">
            <a:avLst/>
          </a:prstGeom>
          <a:noFill/>
        </p:spPr>
        <p:txBody>
          <a:bodyPr wrap="square" rtlCol="0">
            <a:spAutoFit/>
          </a:bodyPr>
          <a:lstStyle/>
          <a:p>
            <a:pPr algn="r" rtl="1"/>
            <a:r>
              <a:rPr lang="ar-SA" sz="2800" b="1" dirty="0"/>
              <a:t> </a:t>
            </a:r>
            <a:r>
              <a:rPr lang="ar-JO" sz="2800" b="1" dirty="0"/>
              <a:t>بطاقة خروج</a:t>
            </a:r>
            <a:r>
              <a:rPr lang="ar-SA" sz="2800" b="1" dirty="0"/>
              <a:t>: </a:t>
            </a:r>
          </a:p>
        </p:txBody>
      </p:sp>
      <p:sp>
        <p:nvSpPr>
          <p:cNvPr id="3" name="Flowchart: Alternate Process 2"/>
          <p:cNvSpPr/>
          <p:nvPr/>
        </p:nvSpPr>
        <p:spPr>
          <a:xfrm>
            <a:off x="203985" y="6339290"/>
            <a:ext cx="1024287"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9" name="Group 28">
            <a:extLst>
              <a:ext uri="{FF2B5EF4-FFF2-40B4-BE49-F238E27FC236}">
                <a16:creationId xmlns:a16="http://schemas.microsoft.com/office/drawing/2014/main" id="{78655A2E-C07A-4E24-B683-6E89AFE563C1}"/>
              </a:ext>
            </a:extLst>
          </p:cNvPr>
          <p:cNvGrpSpPr/>
          <p:nvPr/>
        </p:nvGrpSpPr>
        <p:grpSpPr>
          <a:xfrm>
            <a:off x="255660" y="603162"/>
            <a:ext cx="10220241" cy="354111"/>
            <a:chOff x="255660" y="603162"/>
            <a:chExt cx="10220241" cy="354111"/>
          </a:xfrm>
        </p:grpSpPr>
        <p:sp>
          <p:nvSpPr>
            <p:cNvPr id="30" name="Double Wave 29">
              <a:extLst>
                <a:ext uri="{FF2B5EF4-FFF2-40B4-BE49-F238E27FC236}">
                  <a16:creationId xmlns:a16="http://schemas.microsoft.com/office/drawing/2014/main" id="{0F91105B-8FD5-4F16-A151-194EFF537BAE}"/>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1" name="Double Wave 30">
              <a:extLst>
                <a:ext uri="{FF2B5EF4-FFF2-40B4-BE49-F238E27FC236}">
                  <a16:creationId xmlns:a16="http://schemas.microsoft.com/office/drawing/2014/main" id="{02B74C61-9638-48C5-88B2-55326E60CFAB}"/>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2" name="Double Wave 31">
              <a:extLst>
                <a:ext uri="{FF2B5EF4-FFF2-40B4-BE49-F238E27FC236}">
                  <a16:creationId xmlns:a16="http://schemas.microsoft.com/office/drawing/2014/main" id="{6723343D-526D-472A-A3A7-C126378664A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4" name="Double Wave 33">
              <a:extLst>
                <a:ext uri="{FF2B5EF4-FFF2-40B4-BE49-F238E27FC236}">
                  <a16:creationId xmlns:a16="http://schemas.microsoft.com/office/drawing/2014/main" id="{EB67213C-E6E4-4264-B475-DC3C123371A7}"/>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5" name="TextBox 34">
            <a:extLst>
              <a:ext uri="{FF2B5EF4-FFF2-40B4-BE49-F238E27FC236}">
                <a16:creationId xmlns:a16="http://schemas.microsoft.com/office/drawing/2014/main" id="{7504AD37-9C1A-4B7D-A37F-E91079599CAD}"/>
              </a:ext>
            </a:extLst>
          </p:cNvPr>
          <p:cNvSpPr txBox="1"/>
          <p:nvPr/>
        </p:nvSpPr>
        <p:spPr>
          <a:xfrm>
            <a:off x="523089" y="2026564"/>
            <a:ext cx="8942681"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000" b="1" dirty="0">
                <a:latin typeface="Calibri" panose="020F0502020204030204" pitchFamily="34" charset="0"/>
                <a:ea typeface="Calibri" panose="020F0502020204030204" pitchFamily="34" charset="0"/>
                <a:cs typeface="Calibri" panose="020F0502020204030204" pitchFamily="34" charset="0"/>
              </a:rPr>
              <a:t>أي الآتية لا تعتبر من عمليّات الانتقال الجينيّ في البكتيريا:</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الاقتران                              ب) الانشطار الثنائيّ                 ج) التحوّل                  د) النقل</a:t>
            </a:r>
          </a:p>
        </p:txBody>
      </p:sp>
      <p:sp>
        <p:nvSpPr>
          <p:cNvPr id="55" name="TextBox 54">
            <a:extLst>
              <a:ext uri="{FF2B5EF4-FFF2-40B4-BE49-F238E27FC236}">
                <a16:creationId xmlns:a16="http://schemas.microsoft.com/office/drawing/2014/main" id="{8723CFB8-317E-49E5-8CF0-47323B7B3AA2}"/>
              </a:ext>
            </a:extLst>
          </p:cNvPr>
          <p:cNvSpPr txBox="1"/>
          <p:nvPr/>
        </p:nvSpPr>
        <p:spPr>
          <a:xfrm>
            <a:off x="1021975" y="3007045"/>
            <a:ext cx="8348839"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000" b="1" dirty="0">
                <a:latin typeface="Calibri" panose="020F0502020204030204" pitchFamily="34" charset="0"/>
                <a:ea typeface="Calibri" panose="020F0502020204030204" pitchFamily="34" charset="0"/>
                <a:cs typeface="Calibri" panose="020F0502020204030204" pitchFamily="34" charset="0"/>
              </a:rPr>
              <a:t>تسمّى طريقة الانتقال الجينيّ التي تتمّ عن طريق الفيروس آكل البكتيريا:</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النقل                               ب) الاقتران                             ج) التحوّل</a:t>
            </a:r>
          </a:p>
        </p:txBody>
      </p:sp>
      <p:sp>
        <p:nvSpPr>
          <p:cNvPr id="33" name="TextBox 32">
            <a:extLst>
              <a:ext uri="{FF2B5EF4-FFF2-40B4-BE49-F238E27FC236}">
                <a16:creationId xmlns:a16="http://schemas.microsoft.com/office/drawing/2014/main" id="{4C2CF390-6CE0-4717-B892-92B54B511346}"/>
              </a:ext>
            </a:extLst>
          </p:cNvPr>
          <p:cNvSpPr txBox="1"/>
          <p:nvPr/>
        </p:nvSpPr>
        <p:spPr>
          <a:xfrm>
            <a:off x="428133" y="3910228"/>
            <a:ext cx="8942681"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س3: </a:t>
            </a:r>
            <a:r>
              <a:rPr lang="ar-JO" sz="2000" b="1" dirty="0">
                <a:latin typeface="Calibri" panose="020F0502020204030204" pitchFamily="34" charset="0"/>
                <a:ea typeface="Calibri" panose="020F0502020204030204" pitchFamily="34" charset="0"/>
                <a:cs typeface="Calibri" panose="020F0502020204030204" pitchFamily="34" charset="0"/>
              </a:rPr>
              <a:t>في أي طرق الانتقال الجينيّ في البكتيريا يكون مصدر </a:t>
            </a:r>
            <a:r>
              <a:rPr lang="en-GB" sz="2000" b="1" dirty="0">
                <a:latin typeface="Calibri" panose="020F0502020204030204" pitchFamily="34" charset="0"/>
                <a:ea typeface="Calibri" panose="020F0502020204030204" pitchFamily="34" charset="0"/>
                <a:cs typeface="Calibri" panose="020F0502020204030204" pitchFamily="34" charset="0"/>
              </a:rPr>
              <a:t>DNA</a:t>
            </a:r>
            <a:r>
              <a:rPr lang="ar-JO" sz="2000" b="1" dirty="0">
                <a:latin typeface="Calibri" panose="020F0502020204030204" pitchFamily="34" charset="0"/>
                <a:ea typeface="Calibri" panose="020F0502020204030204" pitchFamily="34" charset="0"/>
                <a:cs typeface="Calibri" panose="020F0502020204030204" pitchFamily="34" charset="0"/>
              </a:rPr>
              <a:t> خلايا ميتة من البيئة:</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النقل                              ب) الاقتران                              ج) التحوّل</a:t>
            </a:r>
          </a:p>
        </p:txBody>
      </p:sp>
      <p:sp>
        <p:nvSpPr>
          <p:cNvPr id="2" name="Oval 1">
            <a:extLst>
              <a:ext uri="{FF2B5EF4-FFF2-40B4-BE49-F238E27FC236}">
                <a16:creationId xmlns:a16="http://schemas.microsoft.com/office/drawing/2014/main" id="{70F5611E-1C2E-4FD0-BB0C-D3249A847C3D}"/>
              </a:ext>
            </a:extLst>
          </p:cNvPr>
          <p:cNvSpPr/>
          <p:nvPr/>
        </p:nvSpPr>
        <p:spPr>
          <a:xfrm>
            <a:off x="4994428" y="2387928"/>
            <a:ext cx="1984595" cy="550055"/>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0B2661F1-0DDA-4B0C-860D-A0D54960A131}"/>
              </a:ext>
            </a:extLst>
          </p:cNvPr>
          <p:cNvSpPr/>
          <p:nvPr/>
        </p:nvSpPr>
        <p:spPr>
          <a:xfrm>
            <a:off x="8431306" y="3370694"/>
            <a:ext cx="1141295" cy="523221"/>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2E02494D-CED4-4AD9-9A11-3F45E8B5F955}"/>
              </a:ext>
            </a:extLst>
          </p:cNvPr>
          <p:cNvSpPr/>
          <p:nvPr/>
        </p:nvSpPr>
        <p:spPr>
          <a:xfrm>
            <a:off x="2954359" y="4316051"/>
            <a:ext cx="1604227" cy="416865"/>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6128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80">
                                          <p:stCondLst>
                                            <p:cond delay="0"/>
                                          </p:stCondLst>
                                        </p:cTn>
                                        <p:tgtEl>
                                          <p:spTgt spid="37"/>
                                        </p:tgtEl>
                                      </p:cBhvr>
                                    </p:animEffect>
                                    <p:anim calcmode="lin" valueType="num">
                                      <p:cBhvr>
                                        <p:cTn id="3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7" dur="26">
                                          <p:stCondLst>
                                            <p:cond delay="650"/>
                                          </p:stCondLst>
                                        </p:cTn>
                                        <p:tgtEl>
                                          <p:spTgt spid="37"/>
                                        </p:tgtEl>
                                      </p:cBhvr>
                                      <p:to x="100000" y="60000"/>
                                    </p:animScale>
                                    <p:animScale>
                                      <p:cBhvr>
                                        <p:cTn id="38" dur="166" decel="50000">
                                          <p:stCondLst>
                                            <p:cond delay="676"/>
                                          </p:stCondLst>
                                        </p:cTn>
                                        <p:tgtEl>
                                          <p:spTgt spid="37"/>
                                        </p:tgtEl>
                                      </p:cBhvr>
                                      <p:to x="100000" y="100000"/>
                                    </p:animScale>
                                    <p:animScale>
                                      <p:cBhvr>
                                        <p:cTn id="39" dur="26">
                                          <p:stCondLst>
                                            <p:cond delay="1312"/>
                                          </p:stCondLst>
                                        </p:cTn>
                                        <p:tgtEl>
                                          <p:spTgt spid="37"/>
                                        </p:tgtEl>
                                      </p:cBhvr>
                                      <p:to x="100000" y="80000"/>
                                    </p:animScale>
                                    <p:animScale>
                                      <p:cBhvr>
                                        <p:cTn id="40" dur="166" decel="50000">
                                          <p:stCondLst>
                                            <p:cond delay="1338"/>
                                          </p:stCondLst>
                                        </p:cTn>
                                        <p:tgtEl>
                                          <p:spTgt spid="37"/>
                                        </p:tgtEl>
                                      </p:cBhvr>
                                      <p:to x="100000" y="100000"/>
                                    </p:animScale>
                                    <p:animScale>
                                      <p:cBhvr>
                                        <p:cTn id="41" dur="26">
                                          <p:stCondLst>
                                            <p:cond delay="1642"/>
                                          </p:stCondLst>
                                        </p:cTn>
                                        <p:tgtEl>
                                          <p:spTgt spid="37"/>
                                        </p:tgtEl>
                                      </p:cBhvr>
                                      <p:to x="100000" y="90000"/>
                                    </p:animScale>
                                    <p:animScale>
                                      <p:cBhvr>
                                        <p:cTn id="42" dur="166" decel="50000">
                                          <p:stCondLst>
                                            <p:cond delay="1668"/>
                                          </p:stCondLst>
                                        </p:cTn>
                                        <p:tgtEl>
                                          <p:spTgt spid="37"/>
                                        </p:tgtEl>
                                      </p:cBhvr>
                                      <p:to x="100000" y="100000"/>
                                    </p:animScale>
                                    <p:animScale>
                                      <p:cBhvr>
                                        <p:cTn id="43" dur="26">
                                          <p:stCondLst>
                                            <p:cond delay="1808"/>
                                          </p:stCondLst>
                                        </p:cTn>
                                        <p:tgtEl>
                                          <p:spTgt spid="37"/>
                                        </p:tgtEl>
                                      </p:cBhvr>
                                      <p:to x="100000" y="95000"/>
                                    </p:animScale>
                                    <p:animScale>
                                      <p:cBhvr>
                                        <p:cTn id="44" dur="166" decel="50000">
                                          <p:stCondLst>
                                            <p:cond delay="1834"/>
                                          </p:stCondLst>
                                        </p:cTn>
                                        <p:tgtEl>
                                          <p:spTgt spid="37"/>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80">
                                          <p:stCondLst>
                                            <p:cond delay="0"/>
                                          </p:stCondLst>
                                        </p:cTn>
                                        <p:tgtEl>
                                          <p:spTgt spid="38"/>
                                        </p:tgtEl>
                                      </p:cBhvr>
                                    </p:animEffect>
                                    <p:anim calcmode="lin" valueType="num">
                                      <p:cBhvr>
                                        <p:cTn id="5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0" dur="26">
                                          <p:stCondLst>
                                            <p:cond delay="650"/>
                                          </p:stCondLst>
                                        </p:cTn>
                                        <p:tgtEl>
                                          <p:spTgt spid="38"/>
                                        </p:tgtEl>
                                      </p:cBhvr>
                                      <p:to x="100000" y="60000"/>
                                    </p:animScale>
                                    <p:animScale>
                                      <p:cBhvr>
                                        <p:cTn id="61" dur="166" decel="50000">
                                          <p:stCondLst>
                                            <p:cond delay="676"/>
                                          </p:stCondLst>
                                        </p:cTn>
                                        <p:tgtEl>
                                          <p:spTgt spid="38"/>
                                        </p:tgtEl>
                                      </p:cBhvr>
                                      <p:to x="100000" y="100000"/>
                                    </p:animScale>
                                    <p:animScale>
                                      <p:cBhvr>
                                        <p:cTn id="62" dur="26">
                                          <p:stCondLst>
                                            <p:cond delay="1312"/>
                                          </p:stCondLst>
                                        </p:cTn>
                                        <p:tgtEl>
                                          <p:spTgt spid="38"/>
                                        </p:tgtEl>
                                      </p:cBhvr>
                                      <p:to x="100000" y="80000"/>
                                    </p:animScale>
                                    <p:animScale>
                                      <p:cBhvr>
                                        <p:cTn id="63" dur="166" decel="50000">
                                          <p:stCondLst>
                                            <p:cond delay="1338"/>
                                          </p:stCondLst>
                                        </p:cTn>
                                        <p:tgtEl>
                                          <p:spTgt spid="38"/>
                                        </p:tgtEl>
                                      </p:cBhvr>
                                      <p:to x="100000" y="100000"/>
                                    </p:animScale>
                                    <p:animScale>
                                      <p:cBhvr>
                                        <p:cTn id="64" dur="26">
                                          <p:stCondLst>
                                            <p:cond delay="1642"/>
                                          </p:stCondLst>
                                        </p:cTn>
                                        <p:tgtEl>
                                          <p:spTgt spid="38"/>
                                        </p:tgtEl>
                                      </p:cBhvr>
                                      <p:to x="100000" y="90000"/>
                                    </p:animScale>
                                    <p:animScale>
                                      <p:cBhvr>
                                        <p:cTn id="65" dur="166" decel="50000">
                                          <p:stCondLst>
                                            <p:cond delay="1668"/>
                                          </p:stCondLst>
                                        </p:cTn>
                                        <p:tgtEl>
                                          <p:spTgt spid="38"/>
                                        </p:tgtEl>
                                      </p:cBhvr>
                                      <p:to x="100000" y="100000"/>
                                    </p:animScale>
                                    <p:animScale>
                                      <p:cBhvr>
                                        <p:cTn id="66" dur="26">
                                          <p:stCondLst>
                                            <p:cond delay="1808"/>
                                          </p:stCondLst>
                                        </p:cTn>
                                        <p:tgtEl>
                                          <p:spTgt spid="38"/>
                                        </p:tgtEl>
                                      </p:cBhvr>
                                      <p:to x="100000" y="95000"/>
                                    </p:animScale>
                                    <p:animScale>
                                      <p:cBhvr>
                                        <p:cTn id="67"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3" grpId="0"/>
      <p:bldP spid="2" grpId="0" animBg="1"/>
      <p:bldP spid="37" grpId="0" animBg="1"/>
      <p:bldP spid="3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p:blipFill>
        <p:spPr bwMode="auto">
          <a:xfrm>
            <a:off x="0" y="0"/>
            <a:ext cx="2082800" cy="18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22534" y="3158609"/>
            <a:ext cx="7746932" cy="2893100"/>
          </a:xfrm>
          <a:prstGeom prst="rect">
            <a:avLst/>
          </a:prstGeom>
          <a:noFill/>
        </p:spPr>
        <p:txBody>
          <a:bodyPr wrap="square" rtlCol="1">
            <a:spAutoFit/>
          </a:bodyPr>
          <a:lstStyle/>
          <a:p>
            <a:pPr algn="ctr" rtl="1">
              <a:lnSpc>
                <a:spcPct val="150000"/>
              </a:lnSpc>
            </a:pPr>
            <a:r>
              <a:rPr lang="ar-JO" sz="3600" dirty="0">
                <a:latin typeface="Calibri" panose="020F0502020204030204" pitchFamily="34" charset="0"/>
                <a:ea typeface="Calibri" panose="020F0502020204030204" pitchFamily="34" charset="0"/>
                <a:cs typeface="Calibri" panose="020F0502020204030204" pitchFamily="34" charset="0"/>
              </a:rPr>
              <a:t>الصف </a:t>
            </a:r>
            <a:r>
              <a:rPr lang="ar-JO" sz="2400" dirty="0">
                <a:latin typeface="Calibri" panose="020F0502020204030204" pitchFamily="34" charset="0"/>
                <a:ea typeface="Calibri" panose="020F0502020204030204" pitchFamily="34" charset="0"/>
                <a:cs typeface="Calibri" panose="020F0502020204030204" pitchFamily="34" charset="0"/>
              </a:rPr>
              <a:t>العاشر               </a:t>
            </a:r>
            <a:r>
              <a:rPr lang="ar-JO" sz="3600" dirty="0">
                <a:latin typeface="Calibri" panose="020F0502020204030204" pitchFamily="34" charset="0"/>
                <a:ea typeface="Calibri" panose="020F0502020204030204" pitchFamily="34" charset="0"/>
                <a:cs typeface="Calibri" panose="020F0502020204030204" pitchFamily="34" charset="0"/>
              </a:rPr>
              <a:t>المبحث </a:t>
            </a:r>
            <a:r>
              <a:rPr lang="ar-JO" sz="2400" dirty="0">
                <a:latin typeface="Calibri" panose="020F0502020204030204" pitchFamily="34" charset="0"/>
                <a:ea typeface="Calibri" panose="020F0502020204030204" pitchFamily="34" charset="0"/>
                <a:cs typeface="Calibri" panose="020F0502020204030204" pitchFamily="34" charset="0"/>
              </a:rPr>
              <a:t>الأحياء</a:t>
            </a:r>
            <a:r>
              <a:rPr lang="ar-JO" sz="3600" dirty="0">
                <a:latin typeface="Calibri" panose="020F0502020204030204" pitchFamily="34" charset="0"/>
                <a:ea typeface="Calibri" panose="020F0502020204030204" pitchFamily="34" charset="0"/>
                <a:cs typeface="Calibri" panose="020F0502020204030204" pitchFamily="34" charset="0"/>
              </a:rPr>
              <a:t> </a:t>
            </a:r>
            <a:endParaRPr lang="ar-JO" sz="2400" dirty="0">
              <a:latin typeface="Calibri" panose="020F0502020204030204" pitchFamily="34" charset="0"/>
              <a:ea typeface="Calibri" panose="020F0502020204030204" pitchFamily="34" charset="0"/>
              <a:cs typeface="Calibri" panose="020F0502020204030204" pitchFamily="34" charset="0"/>
            </a:endParaRPr>
          </a:p>
          <a:p>
            <a:pPr algn="ctr" rtl="1">
              <a:lnSpc>
                <a:spcPct val="150000"/>
              </a:lnSpc>
            </a:pPr>
            <a:r>
              <a:rPr lang="ar-SA" sz="3600" dirty="0">
                <a:latin typeface="Calibri" panose="020F0502020204030204" pitchFamily="34" charset="0"/>
                <a:ea typeface="Calibri" panose="020F0502020204030204" pitchFamily="34" charset="0"/>
                <a:cs typeface="Calibri" panose="020F0502020204030204" pitchFamily="34" charset="0"/>
              </a:rPr>
              <a:t>الوحدة</a:t>
            </a:r>
            <a:r>
              <a:rPr lang="ar-JO" sz="3600" dirty="0">
                <a:latin typeface="Calibri" panose="020F0502020204030204" pitchFamily="34" charset="0"/>
                <a:ea typeface="Calibri" panose="020F0502020204030204" pitchFamily="34" charset="0"/>
                <a:cs typeface="Calibri" panose="020F0502020204030204" pitchFamily="34" charset="0"/>
              </a:rPr>
              <a:t> </a:t>
            </a:r>
            <a:r>
              <a:rPr lang="ar-JO" sz="2400" dirty="0">
                <a:latin typeface="Calibri" panose="020F0502020204030204" pitchFamily="34" charset="0"/>
                <a:ea typeface="Calibri" panose="020F0502020204030204" pitchFamily="34" charset="0"/>
                <a:cs typeface="Calibri" panose="020F0502020204030204" pitchFamily="34" charset="0"/>
              </a:rPr>
              <a:t>الثالثة                       </a:t>
            </a:r>
            <a:r>
              <a:rPr lang="ar-SA" sz="3600" dirty="0">
                <a:latin typeface="Calibri" panose="020F0502020204030204" pitchFamily="34" charset="0"/>
                <a:ea typeface="Calibri" panose="020F0502020204030204" pitchFamily="34" charset="0"/>
                <a:cs typeface="Calibri" panose="020F0502020204030204" pitchFamily="34" charset="0"/>
              </a:rPr>
              <a:t>الدرس</a:t>
            </a:r>
            <a:r>
              <a:rPr lang="ar-JO" sz="3600" dirty="0">
                <a:latin typeface="Calibri" panose="020F0502020204030204" pitchFamily="34" charset="0"/>
                <a:ea typeface="Calibri" panose="020F0502020204030204" pitchFamily="34" charset="0"/>
                <a:cs typeface="Calibri" panose="020F0502020204030204" pitchFamily="34" charset="0"/>
              </a:rPr>
              <a:t> </a:t>
            </a:r>
            <a:r>
              <a:rPr lang="ar-JO" sz="2400" dirty="0">
                <a:latin typeface="Calibri" panose="020F0502020204030204" pitchFamily="34" charset="0"/>
                <a:ea typeface="Calibri" panose="020F0502020204030204" pitchFamily="34" charset="0"/>
                <a:cs typeface="Calibri" panose="020F0502020204030204" pitchFamily="34" charset="0"/>
              </a:rPr>
              <a:t>البكتيريا والأثريّات</a:t>
            </a:r>
            <a:endParaRPr lang="ar-JO" sz="3600" dirty="0">
              <a:latin typeface="Calibri" panose="020F0502020204030204" pitchFamily="34" charset="0"/>
              <a:ea typeface="Calibri" panose="020F0502020204030204" pitchFamily="34" charset="0"/>
              <a:cs typeface="Calibri" panose="020F0502020204030204" pitchFamily="34" charset="0"/>
            </a:endParaRPr>
          </a:p>
          <a:p>
            <a:pPr algn="ctr" rtl="1"/>
            <a:endParaRPr lang="ar-JO" sz="1400" dirty="0">
              <a:latin typeface="Calibri" panose="020F0502020204030204" pitchFamily="34" charset="0"/>
              <a:ea typeface="Calibri" panose="020F0502020204030204" pitchFamily="34" charset="0"/>
              <a:cs typeface="Calibri" panose="020F0502020204030204" pitchFamily="34" charset="0"/>
            </a:endParaRPr>
          </a:p>
          <a:p>
            <a:pPr algn="ctr" rtl="1"/>
            <a:endParaRPr lang="ar-JO" sz="2000" dirty="0">
              <a:latin typeface="Calibri" panose="020F0502020204030204" pitchFamily="34" charset="0"/>
              <a:ea typeface="Calibri" panose="020F0502020204030204" pitchFamily="34" charset="0"/>
              <a:cs typeface="Calibri" panose="020F0502020204030204" pitchFamily="34" charset="0"/>
            </a:endParaRPr>
          </a:p>
          <a:p>
            <a:pPr algn="ctr" rtl="1"/>
            <a:r>
              <a:rPr lang="ar-JO" sz="2000" dirty="0">
                <a:latin typeface="Calibri" panose="020F0502020204030204" pitchFamily="34" charset="0"/>
                <a:ea typeface="Calibri" panose="020F0502020204030204" pitchFamily="34" charset="0"/>
                <a:cs typeface="Calibri" panose="020F0502020204030204" pitchFamily="34" charset="0"/>
              </a:rPr>
              <a:t>الفصل الدراسي الأول</a:t>
            </a:r>
          </a:p>
          <a:p>
            <a:pPr algn="ctr" rtl="1"/>
            <a:r>
              <a:rPr lang="ar-JO" sz="2000" dirty="0" smtClean="0">
                <a:latin typeface="Calibri" panose="020F0502020204030204" pitchFamily="34" charset="0"/>
                <a:ea typeface="Calibri" panose="020F0502020204030204" pitchFamily="34" charset="0"/>
                <a:cs typeface="Calibri" panose="020F0502020204030204" pitchFamily="34" charset="0"/>
              </a:rPr>
              <a:t>2025 </a:t>
            </a:r>
            <a:r>
              <a:rPr lang="ar-JO" sz="2000" dirty="0">
                <a:latin typeface="Calibri" panose="020F0502020204030204" pitchFamily="34" charset="0"/>
                <a:ea typeface="Calibri" panose="020F0502020204030204" pitchFamily="34" charset="0"/>
                <a:cs typeface="Calibri" panose="020F0502020204030204" pitchFamily="34" charset="0"/>
              </a:rPr>
              <a:t>/ </a:t>
            </a:r>
            <a:r>
              <a:rPr lang="ar-JO" sz="2000" dirty="0" smtClean="0">
                <a:latin typeface="Calibri" panose="020F0502020204030204" pitchFamily="34" charset="0"/>
                <a:ea typeface="Calibri" panose="020F0502020204030204" pitchFamily="34" charset="0"/>
                <a:cs typeface="Calibri" panose="020F0502020204030204" pitchFamily="34" charset="0"/>
              </a:rPr>
              <a:t>2026</a:t>
            </a:r>
            <a:r>
              <a:rPr lang="ar-SA" sz="2000" dirty="0" smtClean="0">
                <a:latin typeface="Calibri" panose="020F0502020204030204" pitchFamily="34" charset="0"/>
                <a:ea typeface="Calibri" panose="020F0502020204030204" pitchFamily="34" charset="0"/>
                <a:cs typeface="Calibri" panose="020F0502020204030204" pitchFamily="34" charset="0"/>
              </a:rPr>
              <a:t>  </a:t>
            </a:r>
            <a:endParaRPr lang="ar-JO"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C85624B-6541-0F18-7F5A-20DC63CE659B}"/>
              </a:ext>
            </a:extLst>
          </p:cNvPr>
          <p:cNvPicPr>
            <a:picLocks noChangeAspect="1"/>
          </p:cNvPicPr>
          <p:nvPr/>
        </p:nvPicPr>
        <p:blipFill>
          <a:blip r:embed="rId3"/>
          <a:stretch>
            <a:fillRect/>
          </a:stretch>
        </p:blipFill>
        <p:spPr>
          <a:xfrm>
            <a:off x="3153747" y="1567543"/>
            <a:ext cx="6008913" cy="1175657"/>
          </a:xfrm>
          <a:prstGeom prst="rect">
            <a:avLst/>
          </a:prstGeom>
        </p:spPr>
      </p:pic>
    </p:spTree>
    <p:extLst>
      <p:ext uri="{BB962C8B-B14F-4D97-AF65-F5344CB8AC3E}">
        <p14:creationId xmlns:p14="http://schemas.microsoft.com/office/powerpoint/2010/main" val="36872618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6116" y="1137214"/>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02:00 minutes</a:t>
              </a:r>
            </a:p>
          </p:txBody>
        </p:sp>
      </p:grpSp>
      <p:sp>
        <p:nvSpPr>
          <p:cNvPr id="4" name="TextBox 3"/>
          <p:cNvSpPr txBox="1"/>
          <p:nvPr/>
        </p:nvSpPr>
        <p:spPr>
          <a:xfrm>
            <a:off x="7371184" y="1174543"/>
            <a:ext cx="2094586" cy="523220"/>
          </a:xfrm>
          <a:prstGeom prst="rect">
            <a:avLst/>
          </a:prstGeom>
          <a:noFill/>
        </p:spPr>
        <p:txBody>
          <a:bodyPr wrap="square" rtlCol="0">
            <a:spAutoFit/>
          </a:bodyPr>
          <a:lstStyle/>
          <a:p>
            <a:pPr algn="r" rtl="1"/>
            <a:r>
              <a:rPr lang="ar-SA" sz="2800" b="1" dirty="0"/>
              <a:t> التقويم القبلي: </a:t>
            </a:r>
          </a:p>
        </p:txBody>
      </p:sp>
      <p:sp>
        <p:nvSpPr>
          <p:cNvPr id="3" name="Flowchart: Alternate Process 2"/>
          <p:cNvSpPr/>
          <p:nvPr/>
        </p:nvSpPr>
        <p:spPr>
          <a:xfrm>
            <a:off x="206116" y="6321211"/>
            <a:ext cx="1024287"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9" name="Group 28">
            <a:extLst>
              <a:ext uri="{FF2B5EF4-FFF2-40B4-BE49-F238E27FC236}">
                <a16:creationId xmlns:a16="http://schemas.microsoft.com/office/drawing/2014/main" id="{78655A2E-C07A-4E24-B683-6E89AFE563C1}"/>
              </a:ext>
            </a:extLst>
          </p:cNvPr>
          <p:cNvGrpSpPr/>
          <p:nvPr/>
        </p:nvGrpSpPr>
        <p:grpSpPr>
          <a:xfrm>
            <a:off x="255660" y="603162"/>
            <a:ext cx="10220241" cy="354111"/>
            <a:chOff x="255660" y="603162"/>
            <a:chExt cx="10220241" cy="354111"/>
          </a:xfrm>
        </p:grpSpPr>
        <p:sp>
          <p:nvSpPr>
            <p:cNvPr id="30" name="Double Wave 29">
              <a:extLst>
                <a:ext uri="{FF2B5EF4-FFF2-40B4-BE49-F238E27FC236}">
                  <a16:creationId xmlns:a16="http://schemas.microsoft.com/office/drawing/2014/main" id="{0F91105B-8FD5-4F16-A151-194EFF537BAE}"/>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1" name="Double Wave 30">
              <a:extLst>
                <a:ext uri="{FF2B5EF4-FFF2-40B4-BE49-F238E27FC236}">
                  <a16:creationId xmlns:a16="http://schemas.microsoft.com/office/drawing/2014/main" id="{02B74C61-9638-48C5-88B2-55326E60CFAB}"/>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2" name="Double Wave 31">
              <a:extLst>
                <a:ext uri="{FF2B5EF4-FFF2-40B4-BE49-F238E27FC236}">
                  <a16:creationId xmlns:a16="http://schemas.microsoft.com/office/drawing/2014/main" id="{6723343D-526D-472A-A3A7-C126378664A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4" name="Double Wave 33">
              <a:extLst>
                <a:ext uri="{FF2B5EF4-FFF2-40B4-BE49-F238E27FC236}">
                  <a16:creationId xmlns:a16="http://schemas.microsoft.com/office/drawing/2014/main" id="{EB67213C-E6E4-4264-B475-DC3C123371A7}"/>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5" name="TextBox 34">
            <a:extLst>
              <a:ext uri="{FF2B5EF4-FFF2-40B4-BE49-F238E27FC236}">
                <a16:creationId xmlns:a16="http://schemas.microsoft.com/office/drawing/2014/main" id="{7504AD37-9C1A-4B7D-A37F-E91079599CAD}"/>
              </a:ext>
            </a:extLst>
          </p:cNvPr>
          <p:cNvSpPr txBox="1"/>
          <p:nvPr/>
        </p:nvSpPr>
        <p:spPr>
          <a:xfrm>
            <a:off x="523089" y="2026564"/>
            <a:ext cx="8942681"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000" b="1" dirty="0">
                <a:latin typeface="Calibri" panose="020F0502020204030204" pitchFamily="34" charset="0"/>
                <a:ea typeface="Calibri" panose="020F0502020204030204" pitchFamily="34" charset="0"/>
                <a:cs typeface="Calibri" panose="020F0502020204030204" pitchFamily="34" charset="0"/>
              </a:rPr>
              <a:t>يسمّى الفيروس الذي يقوم بنقل </a:t>
            </a:r>
            <a:r>
              <a:rPr lang="en-GB" sz="2000" b="1" dirty="0">
                <a:latin typeface="Calibri" panose="020F0502020204030204" pitchFamily="34" charset="0"/>
                <a:ea typeface="Calibri" panose="020F0502020204030204" pitchFamily="34" charset="0"/>
                <a:cs typeface="Calibri" panose="020F0502020204030204" pitchFamily="34" charset="0"/>
              </a:rPr>
              <a:t>DNA</a:t>
            </a:r>
            <a:r>
              <a:rPr lang="ar-JO" sz="2000" b="1" dirty="0">
                <a:latin typeface="Calibri" panose="020F0502020204030204" pitchFamily="34" charset="0"/>
                <a:ea typeface="Calibri" panose="020F0502020204030204" pitchFamily="34" charset="0"/>
                <a:cs typeface="Calibri" panose="020F0502020204030204" pitchFamily="34" charset="0"/>
              </a:rPr>
              <a:t> البكتيريا إلى بكتيريا أخرى:</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آكل البكتيريا                 ب) </a:t>
            </a:r>
            <a:r>
              <a:rPr lang="en-GB" sz="2000" b="1" dirty="0">
                <a:latin typeface="Calibri" panose="020F0502020204030204" pitchFamily="34" charset="0"/>
                <a:ea typeface="Calibri" panose="020F0502020204030204" pitchFamily="34" charset="0"/>
                <a:cs typeface="Calibri" panose="020F0502020204030204" pitchFamily="34" charset="0"/>
              </a:rPr>
              <a:t>HIV</a:t>
            </a:r>
            <a:r>
              <a:rPr lang="ar-JO" sz="2000" b="1" dirty="0">
                <a:latin typeface="Calibri" panose="020F0502020204030204" pitchFamily="34" charset="0"/>
                <a:ea typeface="Calibri" panose="020F0502020204030204" pitchFamily="34" charset="0"/>
                <a:cs typeface="Calibri" panose="020F0502020204030204" pitchFamily="34" charset="0"/>
              </a:rPr>
              <a:t>                       ج) </a:t>
            </a:r>
            <a:r>
              <a:rPr lang="en-GB" sz="2000" b="1" dirty="0">
                <a:latin typeface="Calibri" panose="020F0502020204030204" pitchFamily="34" charset="0"/>
                <a:ea typeface="Calibri" panose="020F0502020204030204" pitchFamily="34" charset="0"/>
                <a:cs typeface="Calibri" panose="020F0502020204030204" pitchFamily="34" charset="0"/>
              </a:rPr>
              <a:t>TMV</a:t>
            </a:r>
            <a:r>
              <a:rPr lang="ar-JO" sz="2000" b="1" dirty="0">
                <a:latin typeface="Calibri" panose="020F0502020204030204" pitchFamily="34" charset="0"/>
                <a:ea typeface="Calibri" panose="020F0502020204030204" pitchFamily="34" charset="0"/>
                <a:cs typeface="Calibri" panose="020F0502020204030204" pitchFamily="34" charset="0"/>
              </a:rPr>
              <a:t>                 د) فيروس الحصبة</a:t>
            </a:r>
          </a:p>
        </p:txBody>
      </p:sp>
      <p:sp>
        <p:nvSpPr>
          <p:cNvPr id="55" name="TextBox 54">
            <a:extLst>
              <a:ext uri="{FF2B5EF4-FFF2-40B4-BE49-F238E27FC236}">
                <a16:creationId xmlns:a16="http://schemas.microsoft.com/office/drawing/2014/main" id="{8723CFB8-317E-49E5-8CF0-47323B7B3AA2}"/>
              </a:ext>
            </a:extLst>
          </p:cNvPr>
          <p:cNvSpPr txBox="1"/>
          <p:nvPr/>
        </p:nvSpPr>
        <p:spPr>
          <a:xfrm>
            <a:off x="1021976" y="3166025"/>
            <a:ext cx="8348839"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000" b="1" dirty="0">
                <a:latin typeface="Calibri" panose="020F0502020204030204" pitchFamily="34" charset="0"/>
                <a:ea typeface="Calibri" panose="020F0502020204030204" pitchFamily="34" charset="0"/>
                <a:cs typeface="Calibri" panose="020F0502020204030204" pitchFamily="34" charset="0"/>
              </a:rPr>
              <a:t>ينتقل </a:t>
            </a:r>
            <a:r>
              <a:rPr lang="en-GB" sz="2000" b="1" dirty="0">
                <a:latin typeface="Calibri" panose="020F0502020204030204" pitchFamily="34" charset="0"/>
                <a:ea typeface="Calibri" panose="020F0502020204030204" pitchFamily="34" charset="0"/>
                <a:cs typeface="Calibri" panose="020F0502020204030204" pitchFamily="34" charset="0"/>
              </a:rPr>
              <a:t>DNA</a:t>
            </a:r>
            <a:r>
              <a:rPr lang="ar-JO" sz="2000" b="1" dirty="0">
                <a:latin typeface="Calibri" panose="020F0502020204030204" pitchFamily="34" charset="0"/>
                <a:ea typeface="Calibri" panose="020F0502020204030204" pitchFamily="34" charset="0"/>
                <a:cs typeface="Calibri" panose="020F0502020204030204" pitchFamily="34" charset="0"/>
              </a:rPr>
              <a:t> الجديد في طريقة التحوّل من:</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الشعيرات الجنسيّة        ب) الفيروسات            ج) خلايا ميتة            د) جسر الاقتران</a:t>
            </a:r>
          </a:p>
        </p:txBody>
      </p:sp>
      <p:sp>
        <p:nvSpPr>
          <p:cNvPr id="33" name="Oval 32">
            <a:extLst>
              <a:ext uri="{FF2B5EF4-FFF2-40B4-BE49-F238E27FC236}">
                <a16:creationId xmlns:a16="http://schemas.microsoft.com/office/drawing/2014/main" id="{693DEBFD-1A89-4423-9292-BF1470980A8C}"/>
              </a:ext>
            </a:extLst>
          </p:cNvPr>
          <p:cNvSpPr/>
          <p:nvPr/>
        </p:nvSpPr>
        <p:spPr>
          <a:xfrm>
            <a:off x="7850541" y="2429751"/>
            <a:ext cx="1774452" cy="464170"/>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759F37DE-AED0-45FB-A96F-EBE52AC50838}"/>
              </a:ext>
            </a:extLst>
          </p:cNvPr>
          <p:cNvSpPr/>
          <p:nvPr/>
        </p:nvSpPr>
        <p:spPr>
          <a:xfrm>
            <a:off x="3671607" y="3525369"/>
            <a:ext cx="1613088" cy="500436"/>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72156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80">
                                          <p:stCondLst>
                                            <p:cond delay="0"/>
                                          </p:stCondLst>
                                        </p:cTn>
                                        <p:tgtEl>
                                          <p:spTgt spid="37"/>
                                        </p:tgtEl>
                                      </p:cBhvr>
                                    </p:animEffect>
                                    <p:anim calcmode="lin" valueType="num">
                                      <p:cBhvr>
                                        <p:cTn id="31"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6" dur="26">
                                          <p:stCondLst>
                                            <p:cond delay="650"/>
                                          </p:stCondLst>
                                        </p:cTn>
                                        <p:tgtEl>
                                          <p:spTgt spid="37"/>
                                        </p:tgtEl>
                                      </p:cBhvr>
                                      <p:to x="100000" y="60000"/>
                                    </p:animScale>
                                    <p:animScale>
                                      <p:cBhvr>
                                        <p:cTn id="37" dur="166" decel="50000">
                                          <p:stCondLst>
                                            <p:cond delay="676"/>
                                          </p:stCondLst>
                                        </p:cTn>
                                        <p:tgtEl>
                                          <p:spTgt spid="37"/>
                                        </p:tgtEl>
                                      </p:cBhvr>
                                      <p:to x="100000" y="100000"/>
                                    </p:animScale>
                                    <p:animScale>
                                      <p:cBhvr>
                                        <p:cTn id="38" dur="26">
                                          <p:stCondLst>
                                            <p:cond delay="1312"/>
                                          </p:stCondLst>
                                        </p:cTn>
                                        <p:tgtEl>
                                          <p:spTgt spid="37"/>
                                        </p:tgtEl>
                                      </p:cBhvr>
                                      <p:to x="100000" y="80000"/>
                                    </p:animScale>
                                    <p:animScale>
                                      <p:cBhvr>
                                        <p:cTn id="39" dur="166" decel="50000">
                                          <p:stCondLst>
                                            <p:cond delay="1338"/>
                                          </p:stCondLst>
                                        </p:cTn>
                                        <p:tgtEl>
                                          <p:spTgt spid="37"/>
                                        </p:tgtEl>
                                      </p:cBhvr>
                                      <p:to x="100000" y="100000"/>
                                    </p:animScale>
                                    <p:animScale>
                                      <p:cBhvr>
                                        <p:cTn id="40" dur="26">
                                          <p:stCondLst>
                                            <p:cond delay="1642"/>
                                          </p:stCondLst>
                                        </p:cTn>
                                        <p:tgtEl>
                                          <p:spTgt spid="37"/>
                                        </p:tgtEl>
                                      </p:cBhvr>
                                      <p:to x="100000" y="90000"/>
                                    </p:animScale>
                                    <p:animScale>
                                      <p:cBhvr>
                                        <p:cTn id="41" dur="166" decel="50000">
                                          <p:stCondLst>
                                            <p:cond delay="1668"/>
                                          </p:stCondLst>
                                        </p:cTn>
                                        <p:tgtEl>
                                          <p:spTgt spid="37"/>
                                        </p:tgtEl>
                                      </p:cBhvr>
                                      <p:to x="100000" y="100000"/>
                                    </p:animScale>
                                    <p:animScale>
                                      <p:cBhvr>
                                        <p:cTn id="42" dur="26">
                                          <p:stCondLst>
                                            <p:cond delay="1808"/>
                                          </p:stCondLst>
                                        </p:cTn>
                                        <p:tgtEl>
                                          <p:spTgt spid="37"/>
                                        </p:tgtEl>
                                      </p:cBhvr>
                                      <p:to x="100000" y="95000"/>
                                    </p:animScale>
                                    <p:animScale>
                                      <p:cBhvr>
                                        <p:cTn id="43"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3" grpId="0" animBg="1"/>
      <p:bldP spid="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722290" y="18033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733346" y="2313456"/>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77114" y="1120985"/>
            <a:ext cx="939548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77113" y="114477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7567127" y="1120985"/>
            <a:ext cx="2005474" cy="619721"/>
          </a:xfrm>
          <a:prstGeom prst="rect">
            <a:avLst/>
          </a:prstGeom>
          <a:noFill/>
        </p:spPr>
        <p:txBody>
          <a:bodyPr wrap="square" rtlCol="1">
            <a:spAutoFit/>
          </a:bodyPr>
          <a:lstStyle/>
          <a:p>
            <a:pPr algn="r" rtl="1">
              <a:lnSpc>
                <a:spcPct val="200000"/>
              </a:lnSpc>
            </a:pPr>
            <a:r>
              <a:rPr lang="ar-SA" sz="2000" b="1" dirty="0">
                <a:latin typeface="GE SS Text Bold" pitchFamily="18" charset="-78"/>
                <a:ea typeface="GE SS Text Bold" pitchFamily="18" charset="-78"/>
                <a:cs typeface="GE SS Text Bold" pitchFamily="18" charset="-78"/>
              </a:rPr>
              <a:t>النتاجات المتوقعة</a:t>
            </a:r>
            <a:r>
              <a:rPr lang="ar-JO" sz="2000" b="1" dirty="0">
                <a:latin typeface="GE SS Text Bold" pitchFamily="18" charset="-78"/>
                <a:ea typeface="GE SS Text Bold" pitchFamily="18" charset="-78"/>
                <a:cs typeface="GE SS Text Bold" pitchFamily="18" charset="-78"/>
              </a:rPr>
              <a:t>:</a:t>
            </a:r>
            <a:endParaRPr lang="en-US" sz="2000" b="1" dirty="0"/>
          </a:p>
        </p:txBody>
      </p:sp>
      <p:sp>
        <p:nvSpPr>
          <p:cNvPr id="43" name="Rounded Rectangle 4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TextBox 15">
            <a:extLst>
              <a:ext uri="{FF2B5EF4-FFF2-40B4-BE49-F238E27FC236}">
                <a16:creationId xmlns:a16="http://schemas.microsoft.com/office/drawing/2014/main" id="{3CEC4289-D8F5-4A9D-98D6-286F13BFB925}"/>
              </a:ext>
            </a:extLst>
          </p:cNvPr>
          <p:cNvSpPr txBox="1">
            <a:spLocks noChangeArrowheads="1"/>
          </p:cNvSpPr>
          <p:nvPr/>
        </p:nvSpPr>
        <p:spPr bwMode="auto">
          <a:xfrm>
            <a:off x="4115601" y="2073184"/>
            <a:ext cx="533241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r" rtl="1" eaLnBrk="1" hangingPunct="1">
              <a:lnSpc>
                <a:spcPct val="200000"/>
              </a:lnSpc>
              <a:spcBef>
                <a:spcPct val="0"/>
              </a:spcBef>
              <a:buFont typeface="Arial" panose="020B0604020202020204" pitchFamily="34" charset="0"/>
              <a:buNone/>
              <a:defRPr/>
            </a:pPr>
            <a:r>
              <a:rPr lang="ar-JO" altLang="en-US" dirty="0">
                <a:latin typeface="Arabic Typesetting" panose="03020402040406030203" pitchFamily="66" charset="-78"/>
                <a:cs typeface="Arabic Typesetting" panose="03020402040406030203" pitchFamily="66" charset="-78"/>
              </a:rPr>
              <a:t>يتوقع من الطالب بعد تنفيذ هذه الحصة أن يكون قادراً على أن:</a:t>
            </a:r>
          </a:p>
          <a:p>
            <a:pPr algn="r" rtl="1" eaLnBrk="1" hangingPunct="1">
              <a:lnSpc>
                <a:spcPct val="200000"/>
              </a:lnSpc>
              <a:spcBef>
                <a:spcPct val="0"/>
              </a:spcBef>
              <a:buFont typeface="Wingdings" panose="05000000000000000000" pitchFamily="2" charset="2"/>
              <a:buChar char="v"/>
              <a:defRPr/>
            </a:pPr>
            <a:r>
              <a:rPr lang="ar-JO" altLang="en-US" dirty="0">
                <a:latin typeface="Arabic Typesetting" panose="03020402040406030203" pitchFamily="66" charset="-78"/>
                <a:cs typeface="Arabic Typesetting" panose="03020402040406030203" pitchFamily="66" charset="-78"/>
              </a:rPr>
              <a:t>يحدّد علاقة البكتيريا بالكائنات الحيّة الأخرى.</a:t>
            </a:r>
          </a:p>
        </p:txBody>
      </p:sp>
      <p:pic>
        <p:nvPicPr>
          <p:cNvPr id="3" name="Picture 2">
            <a:extLst>
              <a:ext uri="{FF2B5EF4-FFF2-40B4-BE49-F238E27FC236}">
                <a16:creationId xmlns:a16="http://schemas.microsoft.com/office/drawing/2014/main" id="{30777CD1-41FD-4591-9A66-6A0C74391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13" y="3379157"/>
            <a:ext cx="5133747" cy="3200400"/>
          </a:xfrm>
          <a:prstGeom prst="rect">
            <a:avLst/>
          </a:prstGeom>
        </p:spPr>
      </p:pic>
      <p:grpSp>
        <p:nvGrpSpPr>
          <p:cNvPr id="33" name="Group 32">
            <a:extLst>
              <a:ext uri="{FF2B5EF4-FFF2-40B4-BE49-F238E27FC236}">
                <a16:creationId xmlns:a16="http://schemas.microsoft.com/office/drawing/2014/main" id="{48A411A0-3176-4932-A356-804C8C238C0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8DC49F4E-2A9D-4A97-993A-FC024B9C29F2}"/>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F979D82B-C7E7-48B2-A0C4-BD45FCDB6A9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59E17961-DF1D-4FE8-BAA7-D94782F5AF2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1" name="Double Wave 50">
              <a:extLst>
                <a:ext uri="{FF2B5EF4-FFF2-40B4-BE49-F238E27FC236}">
                  <a16:creationId xmlns:a16="http://schemas.microsoft.com/office/drawing/2014/main" id="{EE859A79-F639-4FD8-ABED-C70D66F40F4E}"/>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613369711"/>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6116" y="1121866"/>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7</a:t>
              </a:r>
              <a:r>
                <a:rPr lang="en-US" sz="1600" b="1" dirty="0">
                  <a:latin typeface="Calibri" panose="020F0502020204030204" pitchFamily="34" charset="0"/>
                  <a:cs typeface="Calibri" panose="020F0502020204030204" pitchFamily="34" charset="0"/>
                </a:rPr>
                <a:t>:00 minutes</a:t>
              </a:r>
            </a:p>
          </p:txBody>
        </p:sp>
      </p:gr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116" y="6108672"/>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906E99B5-AE91-4F9A-B808-E08EAD02D3A1}"/>
              </a:ext>
            </a:extLst>
          </p:cNvPr>
          <p:cNvGrpSpPr/>
          <p:nvPr/>
        </p:nvGrpSpPr>
        <p:grpSpPr>
          <a:xfrm>
            <a:off x="255660" y="603162"/>
            <a:ext cx="10220241" cy="354111"/>
            <a:chOff x="255660" y="603162"/>
            <a:chExt cx="10220241" cy="354111"/>
          </a:xfrm>
        </p:grpSpPr>
        <p:sp>
          <p:nvSpPr>
            <p:cNvPr id="34" name="Double Wave 33">
              <a:extLst>
                <a:ext uri="{FF2B5EF4-FFF2-40B4-BE49-F238E27FC236}">
                  <a16:creationId xmlns:a16="http://schemas.microsoft.com/office/drawing/2014/main" id="{355A6F7D-5677-4BC1-8095-1FF94166CC92}"/>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5" name="Double Wave 34">
              <a:extLst>
                <a:ext uri="{FF2B5EF4-FFF2-40B4-BE49-F238E27FC236}">
                  <a16:creationId xmlns:a16="http://schemas.microsoft.com/office/drawing/2014/main" id="{E377A3ED-5349-4F84-B75F-D111D224E976}"/>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C1A47159-ECEC-4DEA-A103-8EC3FEA4F1B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a:extLst>
                <a:ext uri="{FF2B5EF4-FFF2-40B4-BE49-F238E27FC236}">
                  <a16:creationId xmlns:a16="http://schemas.microsoft.com/office/drawing/2014/main" id="{75B0F674-B276-4E79-A5C4-23064B6BE86C}"/>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pic>
        <p:nvPicPr>
          <p:cNvPr id="2" name="البكتيريا _ الخلية البكتيرية _ خصائصها و فوائدها و مضارها">
            <a:hlinkClick r:id="" action="ppaction://media"/>
            <a:extLst>
              <a:ext uri="{FF2B5EF4-FFF2-40B4-BE49-F238E27FC236}">
                <a16:creationId xmlns:a16="http://schemas.microsoft.com/office/drawing/2014/main" id="{7A5C51F2-12A0-49A2-B696-8DC5B62FD7F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32139" y="1714500"/>
            <a:ext cx="7811861" cy="4394172"/>
          </a:xfrm>
          <a:prstGeom prst="rect">
            <a:avLst/>
          </a:prstGeom>
        </p:spPr>
      </p:pic>
    </p:spTree>
    <p:extLst>
      <p:ext uri="{BB962C8B-B14F-4D97-AF65-F5344CB8AC3E}">
        <p14:creationId xmlns:p14="http://schemas.microsoft.com/office/powerpoint/2010/main" val="5159578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82" y="6100549"/>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التقوبم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TextBox 32">
            <a:extLst>
              <a:ext uri="{FF2B5EF4-FFF2-40B4-BE49-F238E27FC236}">
                <a16:creationId xmlns:a16="http://schemas.microsoft.com/office/drawing/2014/main" id="{2C353CAC-CDE8-43C0-85CB-F6B8F9418AFD}"/>
              </a:ext>
            </a:extLst>
          </p:cNvPr>
          <p:cNvSpPr txBox="1"/>
          <p:nvPr/>
        </p:nvSpPr>
        <p:spPr>
          <a:xfrm>
            <a:off x="2086028" y="2228385"/>
            <a:ext cx="5785384"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400" b="1" dirty="0">
                <a:latin typeface="Calibri" panose="020F0502020204030204" pitchFamily="34" charset="0"/>
                <a:ea typeface="Calibri" panose="020F0502020204030204" pitchFamily="34" charset="0"/>
                <a:cs typeface="Calibri" panose="020F0502020204030204" pitchFamily="34" charset="0"/>
              </a:rPr>
              <a:t>اذكر أشكال البكتيريا الرئيسيّة.</a:t>
            </a:r>
          </a:p>
        </p:txBody>
      </p:sp>
      <p:sp>
        <p:nvSpPr>
          <p:cNvPr id="34" name="TextBox 33">
            <a:extLst>
              <a:ext uri="{FF2B5EF4-FFF2-40B4-BE49-F238E27FC236}">
                <a16:creationId xmlns:a16="http://schemas.microsoft.com/office/drawing/2014/main" id="{35DA8BCE-EAE1-40FC-9994-063DDC7F022B}"/>
              </a:ext>
            </a:extLst>
          </p:cNvPr>
          <p:cNvSpPr txBox="1"/>
          <p:nvPr/>
        </p:nvSpPr>
        <p:spPr>
          <a:xfrm>
            <a:off x="2086028" y="3415547"/>
            <a:ext cx="6001007"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400" b="1" dirty="0">
                <a:latin typeface="Calibri" panose="020F0502020204030204" pitchFamily="34" charset="0"/>
                <a:ea typeface="Calibri" panose="020F0502020204030204" pitchFamily="34" charset="0"/>
                <a:cs typeface="Calibri" panose="020F0502020204030204" pitchFamily="34" charset="0"/>
              </a:rPr>
              <a:t>ما المكوّنات الرئيسيّة للبكتيريا؟</a:t>
            </a:r>
          </a:p>
        </p:txBody>
      </p:sp>
      <p:sp>
        <p:nvSpPr>
          <p:cNvPr id="35" name="TextBox 34">
            <a:extLst>
              <a:ext uri="{FF2B5EF4-FFF2-40B4-BE49-F238E27FC236}">
                <a16:creationId xmlns:a16="http://schemas.microsoft.com/office/drawing/2014/main" id="{541F0AAC-B484-4C80-8387-7550724E88C4}"/>
              </a:ext>
            </a:extLst>
          </p:cNvPr>
          <p:cNvSpPr txBox="1"/>
          <p:nvPr/>
        </p:nvSpPr>
        <p:spPr>
          <a:xfrm>
            <a:off x="1248710" y="4629615"/>
            <a:ext cx="6943286"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س3: </a:t>
            </a:r>
            <a:r>
              <a:rPr lang="ar-JO" sz="2400" b="1" dirty="0">
                <a:latin typeface="Calibri" panose="020F0502020204030204" pitchFamily="34" charset="0"/>
                <a:ea typeface="Calibri" panose="020F0502020204030204" pitchFamily="34" charset="0"/>
                <a:cs typeface="Calibri" panose="020F0502020204030204" pitchFamily="34" charset="0"/>
              </a:rPr>
              <a:t>تقسم البكتيريا حسب صبغة غرام إلى:</a:t>
            </a:r>
          </a:p>
        </p:txBody>
      </p:sp>
      <p:sp>
        <p:nvSpPr>
          <p:cNvPr id="28" name="TextBox 27">
            <a:extLst>
              <a:ext uri="{FF2B5EF4-FFF2-40B4-BE49-F238E27FC236}">
                <a16:creationId xmlns:a16="http://schemas.microsoft.com/office/drawing/2014/main" id="{D295F87F-B3C6-48F3-A3CE-83D18A364B9D}"/>
              </a:ext>
            </a:extLst>
          </p:cNvPr>
          <p:cNvSpPr txBox="1"/>
          <p:nvPr/>
        </p:nvSpPr>
        <p:spPr>
          <a:xfrm>
            <a:off x="1884845" y="1324664"/>
            <a:ext cx="5785384" cy="471539"/>
          </a:xfrm>
          <a:prstGeom prst="rect">
            <a:avLst/>
          </a:prstGeom>
          <a:noFill/>
        </p:spPr>
        <p:txBody>
          <a:bodyPr wrap="square" rtlCol="0">
            <a:spAutoFit/>
          </a:bodyPr>
          <a:lstStyle/>
          <a:p>
            <a:pPr algn="r" rtl="1">
              <a:lnSpc>
                <a:spcPct val="120000"/>
              </a:lnSpc>
            </a:pPr>
            <a:r>
              <a:rPr lang="ar-JO" sz="2200" b="1" dirty="0">
                <a:solidFill>
                  <a:srgbClr val="FF0000"/>
                </a:solidFill>
                <a:latin typeface="Calibri" panose="020F0502020204030204" pitchFamily="34" charset="0"/>
                <a:ea typeface="Calibri" panose="020F0502020204030204" pitchFamily="34" charset="0"/>
                <a:cs typeface="Calibri" panose="020F0502020204030204" pitchFamily="34" charset="0"/>
              </a:rPr>
              <a:t>اعتمادًا على الفيديو الذي شاهدته، أجب عن الأسئلة التالية:</a:t>
            </a:r>
            <a:endParaRPr lang="en-GB" sz="2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6ED069C0-36C0-47F1-9ACA-518B10EC6D74}"/>
              </a:ext>
            </a:extLst>
          </p:cNvPr>
          <p:cNvGrpSpPr/>
          <p:nvPr/>
        </p:nvGrpSpPr>
        <p:grpSpPr>
          <a:xfrm>
            <a:off x="255660" y="603162"/>
            <a:ext cx="10220241" cy="354111"/>
            <a:chOff x="255660" y="603162"/>
            <a:chExt cx="10220241" cy="354111"/>
          </a:xfrm>
        </p:grpSpPr>
        <p:sp>
          <p:nvSpPr>
            <p:cNvPr id="38" name="Double Wave 37">
              <a:extLst>
                <a:ext uri="{FF2B5EF4-FFF2-40B4-BE49-F238E27FC236}">
                  <a16:creationId xmlns:a16="http://schemas.microsoft.com/office/drawing/2014/main" id="{F1A81F18-87B8-4A2C-A8E4-F750FB4689E7}"/>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9" name="Double Wave 38">
              <a:extLst>
                <a:ext uri="{FF2B5EF4-FFF2-40B4-BE49-F238E27FC236}">
                  <a16:creationId xmlns:a16="http://schemas.microsoft.com/office/drawing/2014/main" id="{BF771ED0-DFFE-4444-9CFA-7D537B2F8C3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3" name="Double Wave 42">
              <a:extLst>
                <a:ext uri="{FF2B5EF4-FFF2-40B4-BE49-F238E27FC236}">
                  <a16:creationId xmlns:a16="http://schemas.microsoft.com/office/drawing/2014/main" id="{05642DE4-B373-4F9D-95EA-623B10A6F1DB}"/>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4" name="Double Wave 53">
              <a:extLst>
                <a:ext uri="{FF2B5EF4-FFF2-40B4-BE49-F238E27FC236}">
                  <a16:creationId xmlns:a16="http://schemas.microsoft.com/office/drawing/2014/main" id="{F25623D6-AF18-4471-A4C8-E60E23527709}"/>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2624824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 calcmode="lin" valueType="num">
                                      <p:cBhvr additive="base">
                                        <p:cTn id="13"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additive="base">
                                        <p:cTn id="1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82" y="6100549"/>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التقوبم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TextBox 32">
            <a:extLst>
              <a:ext uri="{FF2B5EF4-FFF2-40B4-BE49-F238E27FC236}">
                <a16:creationId xmlns:a16="http://schemas.microsoft.com/office/drawing/2014/main" id="{2C353CAC-CDE8-43C0-85CB-F6B8F9418AFD}"/>
              </a:ext>
            </a:extLst>
          </p:cNvPr>
          <p:cNvSpPr txBox="1"/>
          <p:nvPr/>
        </p:nvSpPr>
        <p:spPr>
          <a:xfrm>
            <a:off x="2086028" y="2228385"/>
            <a:ext cx="5785384"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400" b="1" dirty="0">
                <a:latin typeface="Calibri" panose="020F0502020204030204" pitchFamily="34" charset="0"/>
                <a:ea typeface="Calibri" panose="020F0502020204030204" pitchFamily="34" charset="0"/>
                <a:cs typeface="Calibri" panose="020F0502020204030204" pitchFamily="34" charset="0"/>
              </a:rPr>
              <a:t>اذكر اثنتين من فوائد البكتيريا.</a:t>
            </a:r>
          </a:p>
        </p:txBody>
      </p:sp>
      <p:sp>
        <p:nvSpPr>
          <p:cNvPr id="34" name="TextBox 33">
            <a:extLst>
              <a:ext uri="{FF2B5EF4-FFF2-40B4-BE49-F238E27FC236}">
                <a16:creationId xmlns:a16="http://schemas.microsoft.com/office/drawing/2014/main" id="{35DA8BCE-EAE1-40FC-9994-063DDC7F022B}"/>
              </a:ext>
            </a:extLst>
          </p:cNvPr>
          <p:cNvSpPr txBox="1"/>
          <p:nvPr/>
        </p:nvSpPr>
        <p:spPr>
          <a:xfrm>
            <a:off x="2086028" y="3102066"/>
            <a:ext cx="6001007"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400" b="1" dirty="0">
                <a:latin typeface="Calibri" panose="020F0502020204030204" pitchFamily="34" charset="0"/>
                <a:ea typeface="Calibri" panose="020F0502020204030204" pitchFamily="34" charset="0"/>
                <a:cs typeface="Calibri" panose="020F0502020204030204" pitchFamily="34" charset="0"/>
              </a:rPr>
              <a:t>اعطِ أمثلة على أمراض تسبّبها البكتيريا.</a:t>
            </a:r>
          </a:p>
        </p:txBody>
      </p:sp>
      <p:sp>
        <p:nvSpPr>
          <p:cNvPr id="35" name="TextBox 34">
            <a:extLst>
              <a:ext uri="{FF2B5EF4-FFF2-40B4-BE49-F238E27FC236}">
                <a16:creationId xmlns:a16="http://schemas.microsoft.com/office/drawing/2014/main" id="{541F0AAC-B484-4C80-8387-7550724E88C4}"/>
              </a:ext>
            </a:extLst>
          </p:cNvPr>
          <p:cNvSpPr txBox="1"/>
          <p:nvPr/>
        </p:nvSpPr>
        <p:spPr>
          <a:xfrm>
            <a:off x="1248710" y="3975747"/>
            <a:ext cx="6943286"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س3: </a:t>
            </a:r>
            <a:r>
              <a:rPr lang="ar-JO" sz="2400" b="1" dirty="0">
                <a:latin typeface="Calibri" panose="020F0502020204030204" pitchFamily="34" charset="0"/>
                <a:ea typeface="Calibri" panose="020F0502020204030204" pitchFamily="34" charset="0"/>
                <a:cs typeface="Calibri" panose="020F0502020204030204" pitchFamily="34" charset="0"/>
              </a:rPr>
              <a:t>كيف تدخل البكتيريا الضّارّة إلى الجسم؟</a:t>
            </a:r>
          </a:p>
        </p:txBody>
      </p:sp>
      <p:sp>
        <p:nvSpPr>
          <p:cNvPr id="28" name="TextBox 27">
            <a:extLst>
              <a:ext uri="{FF2B5EF4-FFF2-40B4-BE49-F238E27FC236}">
                <a16:creationId xmlns:a16="http://schemas.microsoft.com/office/drawing/2014/main" id="{D295F87F-B3C6-48F3-A3CE-83D18A364B9D}"/>
              </a:ext>
            </a:extLst>
          </p:cNvPr>
          <p:cNvSpPr txBox="1"/>
          <p:nvPr/>
        </p:nvSpPr>
        <p:spPr>
          <a:xfrm>
            <a:off x="1884845" y="1324664"/>
            <a:ext cx="5785384" cy="471539"/>
          </a:xfrm>
          <a:prstGeom prst="rect">
            <a:avLst/>
          </a:prstGeom>
          <a:noFill/>
        </p:spPr>
        <p:txBody>
          <a:bodyPr wrap="square" rtlCol="0">
            <a:spAutoFit/>
          </a:bodyPr>
          <a:lstStyle/>
          <a:p>
            <a:pPr algn="r" rtl="1">
              <a:lnSpc>
                <a:spcPct val="120000"/>
              </a:lnSpc>
            </a:pPr>
            <a:r>
              <a:rPr lang="ar-JO" sz="2200" b="1" dirty="0">
                <a:solidFill>
                  <a:srgbClr val="FF0000"/>
                </a:solidFill>
                <a:latin typeface="Calibri" panose="020F0502020204030204" pitchFamily="34" charset="0"/>
                <a:ea typeface="Calibri" panose="020F0502020204030204" pitchFamily="34" charset="0"/>
                <a:cs typeface="Calibri" panose="020F0502020204030204" pitchFamily="34" charset="0"/>
              </a:rPr>
              <a:t>اعتمادًا على الفيديو الذي شاهدته، أجب عن الأسئلة التالية:</a:t>
            </a:r>
            <a:endParaRPr lang="en-GB" sz="2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6ED069C0-36C0-47F1-9ACA-518B10EC6D74}"/>
              </a:ext>
            </a:extLst>
          </p:cNvPr>
          <p:cNvGrpSpPr/>
          <p:nvPr/>
        </p:nvGrpSpPr>
        <p:grpSpPr>
          <a:xfrm>
            <a:off x="255660" y="603162"/>
            <a:ext cx="10220241" cy="354111"/>
            <a:chOff x="255660" y="603162"/>
            <a:chExt cx="10220241" cy="354111"/>
          </a:xfrm>
        </p:grpSpPr>
        <p:sp>
          <p:nvSpPr>
            <p:cNvPr id="38" name="Double Wave 37">
              <a:extLst>
                <a:ext uri="{FF2B5EF4-FFF2-40B4-BE49-F238E27FC236}">
                  <a16:creationId xmlns:a16="http://schemas.microsoft.com/office/drawing/2014/main" id="{F1A81F18-87B8-4A2C-A8E4-F750FB4689E7}"/>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9" name="Double Wave 38">
              <a:extLst>
                <a:ext uri="{FF2B5EF4-FFF2-40B4-BE49-F238E27FC236}">
                  <a16:creationId xmlns:a16="http://schemas.microsoft.com/office/drawing/2014/main" id="{BF771ED0-DFFE-4444-9CFA-7D537B2F8C3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3" name="Double Wave 42">
              <a:extLst>
                <a:ext uri="{FF2B5EF4-FFF2-40B4-BE49-F238E27FC236}">
                  <a16:creationId xmlns:a16="http://schemas.microsoft.com/office/drawing/2014/main" id="{05642DE4-B373-4F9D-95EA-623B10A6F1DB}"/>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4" name="Double Wave 53">
              <a:extLst>
                <a:ext uri="{FF2B5EF4-FFF2-40B4-BE49-F238E27FC236}">
                  <a16:creationId xmlns:a16="http://schemas.microsoft.com/office/drawing/2014/main" id="{F25623D6-AF18-4471-A4C8-E60E23527709}"/>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29" name="TextBox 28">
            <a:extLst>
              <a:ext uri="{FF2B5EF4-FFF2-40B4-BE49-F238E27FC236}">
                <a16:creationId xmlns:a16="http://schemas.microsoft.com/office/drawing/2014/main" id="{9F9DB56B-E308-406D-B1C5-D9D5D55E2945}"/>
              </a:ext>
            </a:extLst>
          </p:cNvPr>
          <p:cNvSpPr txBox="1"/>
          <p:nvPr/>
        </p:nvSpPr>
        <p:spPr>
          <a:xfrm>
            <a:off x="1248710" y="4849428"/>
            <a:ext cx="6943286"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س4: </a:t>
            </a:r>
            <a:r>
              <a:rPr lang="ar-JO" sz="2400" b="1" dirty="0">
                <a:latin typeface="Calibri" panose="020F0502020204030204" pitchFamily="34" charset="0"/>
                <a:ea typeface="Calibri" panose="020F0502020204030204" pitchFamily="34" charset="0"/>
                <a:cs typeface="Calibri" panose="020F0502020204030204" pitchFamily="34" charset="0"/>
              </a:rPr>
              <a:t>اذكر اثنتين من طرق الوقاية من البكتيريا.</a:t>
            </a:r>
          </a:p>
        </p:txBody>
      </p:sp>
    </p:spTree>
    <p:extLst>
      <p:ext uri="{BB962C8B-B14F-4D97-AF65-F5344CB8AC3E}">
        <p14:creationId xmlns:p14="http://schemas.microsoft.com/office/powerpoint/2010/main" val="2293498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 calcmode="lin" valueType="num">
                                      <p:cBhvr additive="base">
                                        <p:cTn id="13"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additive="base">
                                        <p:cTn id="1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additive="base">
                                        <p:cTn id="25"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82" y="6100549"/>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التقوبم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TextBox 32">
            <a:extLst>
              <a:ext uri="{FF2B5EF4-FFF2-40B4-BE49-F238E27FC236}">
                <a16:creationId xmlns:a16="http://schemas.microsoft.com/office/drawing/2014/main" id="{2C353CAC-CDE8-43C0-85CB-F6B8F9418AFD}"/>
              </a:ext>
            </a:extLst>
          </p:cNvPr>
          <p:cNvSpPr txBox="1"/>
          <p:nvPr/>
        </p:nvSpPr>
        <p:spPr>
          <a:xfrm>
            <a:off x="324548" y="2095528"/>
            <a:ext cx="8994062"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400" b="1" dirty="0">
                <a:latin typeface="Calibri" panose="020F0502020204030204" pitchFamily="34" charset="0"/>
                <a:ea typeface="Calibri" panose="020F0502020204030204" pitchFamily="34" charset="0"/>
                <a:cs typeface="Calibri" panose="020F0502020204030204" pitchFamily="34" charset="0"/>
              </a:rPr>
              <a:t>اذكر اثنتين من فوائد البكتيريا.</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1. صناعة الأجبان.             2. تساعد في الهضم            3. تثبيت النيتروجين في التربة.</a:t>
            </a:r>
          </a:p>
        </p:txBody>
      </p:sp>
      <p:sp>
        <p:nvSpPr>
          <p:cNvPr id="34" name="TextBox 33">
            <a:extLst>
              <a:ext uri="{FF2B5EF4-FFF2-40B4-BE49-F238E27FC236}">
                <a16:creationId xmlns:a16="http://schemas.microsoft.com/office/drawing/2014/main" id="{35DA8BCE-EAE1-40FC-9994-063DDC7F022B}"/>
              </a:ext>
            </a:extLst>
          </p:cNvPr>
          <p:cNvSpPr txBox="1"/>
          <p:nvPr/>
        </p:nvSpPr>
        <p:spPr>
          <a:xfrm>
            <a:off x="1143749" y="3102066"/>
            <a:ext cx="8013697"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400" b="1" dirty="0">
                <a:latin typeface="Calibri" panose="020F0502020204030204" pitchFamily="34" charset="0"/>
                <a:ea typeface="Calibri" panose="020F0502020204030204" pitchFamily="34" charset="0"/>
                <a:cs typeface="Calibri" panose="020F0502020204030204" pitchFamily="34" charset="0"/>
              </a:rPr>
              <a:t>اعطِ أمثلة على أمراض تسبّبها البكتيريا.</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1. الكوليرا.                      2. الالتهاب الرئويّ.             3. التسمّم الغذائيّ.</a:t>
            </a:r>
          </a:p>
        </p:txBody>
      </p:sp>
      <p:sp>
        <p:nvSpPr>
          <p:cNvPr id="35" name="TextBox 34">
            <a:extLst>
              <a:ext uri="{FF2B5EF4-FFF2-40B4-BE49-F238E27FC236}">
                <a16:creationId xmlns:a16="http://schemas.microsoft.com/office/drawing/2014/main" id="{541F0AAC-B484-4C80-8387-7550724E88C4}"/>
              </a:ext>
            </a:extLst>
          </p:cNvPr>
          <p:cNvSpPr txBox="1"/>
          <p:nvPr/>
        </p:nvSpPr>
        <p:spPr>
          <a:xfrm>
            <a:off x="1248710" y="3975747"/>
            <a:ext cx="8013696"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س3: </a:t>
            </a:r>
            <a:r>
              <a:rPr lang="ar-JO" sz="2400" b="1" dirty="0">
                <a:latin typeface="Calibri" panose="020F0502020204030204" pitchFamily="34" charset="0"/>
                <a:ea typeface="Calibri" panose="020F0502020204030204" pitchFamily="34" charset="0"/>
                <a:cs typeface="Calibri" panose="020F0502020204030204" pitchFamily="34" charset="0"/>
              </a:rPr>
              <a:t>كيف تدخل البكتيريا الضّارّة إلى الجسم؟</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1. الأنف.                          2. الفم.                             3. الجروح.</a:t>
            </a:r>
          </a:p>
        </p:txBody>
      </p:sp>
      <p:sp>
        <p:nvSpPr>
          <p:cNvPr id="28" name="TextBox 27">
            <a:extLst>
              <a:ext uri="{FF2B5EF4-FFF2-40B4-BE49-F238E27FC236}">
                <a16:creationId xmlns:a16="http://schemas.microsoft.com/office/drawing/2014/main" id="{D295F87F-B3C6-48F3-A3CE-83D18A364B9D}"/>
              </a:ext>
            </a:extLst>
          </p:cNvPr>
          <p:cNvSpPr txBox="1"/>
          <p:nvPr/>
        </p:nvSpPr>
        <p:spPr>
          <a:xfrm>
            <a:off x="1884845" y="1324664"/>
            <a:ext cx="5785384" cy="471539"/>
          </a:xfrm>
          <a:prstGeom prst="rect">
            <a:avLst/>
          </a:prstGeom>
          <a:noFill/>
        </p:spPr>
        <p:txBody>
          <a:bodyPr wrap="square" rtlCol="0">
            <a:spAutoFit/>
          </a:bodyPr>
          <a:lstStyle/>
          <a:p>
            <a:pPr algn="r" rtl="1">
              <a:lnSpc>
                <a:spcPct val="120000"/>
              </a:lnSpc>
            </a:pPr>
            <a:r>
              <a:rPr lang="ar-JO" sz="2200" b="1" dirty="0">
                <a:solidFill>
                  <a:srgbClr val="FF0000"/>
                </a:solidFill>
                <a:latin typeface="Calibri" panose="020F0502020204030204" pitchFamily="34" charset="0"/>
                <a:ea typeface="Calibri" panose="020F0502020204030204" pitchFamily="34" charset="0"/>
                <a:cs typeface="Calibri" panose="020F0502020204030204" pitchFamily="34" charset="0"/>
              </a:rPr>
              <a:t>اعتمادًا على الفيديو الذي شاهدته، أجب عن الأسئلة التالية:</a:t>
            </a:r>
            <a:endParaRPr lang="en-GB" sz="2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6ED069C0-36C0-47F1-9ACA-518B10EC6D74}"/>
              </a:ext>
            </a:extLst>
          </p:cNvPr>
          <p:cNvGrpSpPr/>
          <p:nvPr/>
        </p:nvGrpSpPr>
        <p:grpSpPr>
          <a:xfrm>
            <a:off x="255660" y="603162"/>
            <a:ext cx="10220241" cy="354111"/>
            <a:chOff x="255660" y="603162"/>
            <a:chExt cx="10220241" cy="354111"/>
          </a:xfrm>
        </p:grpSpPr>
        <p:sp>
          <p:nvSpPr>
            <p:cNvPr id="38" name="Double Wave 37">
              <a:extLst>
                <a:ext uri="{FF2B5EF4-FFF2-40B4-BE49-F238E27FC236}">
                  <a16:creationId xmlns:a16="http://schemas.microsoft.com/office/drawing/2014/main" id="{F1A81F18-87B8-4A2C-A8E4-F750FB4689E7}"/>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9" name="Double Wave 38">
              <a:extLst>
                <a:ext uri="{FF2B5EF4-FFF2-40B4-BE49-F238E27FC236}">
                  <a16:creationId xmlns:a16="http://schemas.microsoft.com/office/drawing/2014/main" id="{BF771ED0-DFFE-4444-9CFA-7D537B2F8C3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3" name="Double Wave 42">
              <a:extLst>
                <a:ext uri="{FF2B5EF4-FFF2-40B4-BE49-F238E27FC236}">
                  <a16:creationId xmlns:a16="http://schemas.microsoft.com/office/drawing/2014/main" id="{05642DE4-B373-4F9D-95EA-623B10A6F1DB}"/>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4" name="Double Wave 53">
              <a:extLst>
                <a:ext uri="{FF2B5EF4-FFF2-40B4-BE49-F238E27FC236}">
                  <a16:creationId xmlns:a16="http://schemas.microsoft.com/office/drawing/2014/main" id="{F25623D6-AF18-4471-A4C8-E60E23527709}"/>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29" name="TextBox 28">
            <a:extLst>
              <a:ext uri="{FF2B5EF4-FFF2-40B4-BE49-F238E27FC236}">
                <a16:creationId xmlns:a16="http://schemas.microsoft.com/office/drawing/2014/main" id="{9F9DB56B-E308-406D-B1C5-D9D5D55E2945}"/>
              </a:ext>
            </a:extLst>
          </p:cNvPr>
          <p:cNvSpPr txBox="1"/>
          <p:nvPr/>
        </p:nvSpPr>
        <p:spPr>
          <a:xfrm>
            <a:off x="1248710" y="4849428"/>
            <a:ext cx="8069900" cy="1392369"/>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س4: </a:t>
            </a:r>
            <a:r>
              <a:rPr lang="ar-JO" sz="2400" b="1" dirty="0">
                <a:latin typeface="Calibri" panose="020F0502020204030204" pitchFamily="34" charset="0"/>
                <a:ea typeface="Calibri" panose="020F0502020204030204" pitchFamily="34" charset="0"/>
                <a:cs typeface="Calibri" panose="020F0502020204030204" pitchFamily="34" charset="0"/>
              </a:rPr>
              <a:t>اذكر اثنتين من طرق الوقاية من البكتيريا.</a:t>
            </a:r>
          </a:p>
          <a:p>
            <a:pPr marL="457200" indent="-457200" algn="r" rtl="1">
              <a:lnSpc>
                <a:spcPct val="120000"/>
              </a:lnSpc>
              <a:buAutoNum type="arabicPeriod"/>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المطاعيم.                                             2. غسل اليدين جيّدًا.</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3.   تغطية الجروح بضمادات طبيّة.              4. تجنّب مصافحة المرضى.</a:t>
            </a:r>
          </a:p>
        </p:txBody>
      </p:sp>
    </p:spTree>
    <p:extLst>
      <p:ext uri="{BB962C8B-B14F-4D97-AF65-F5344CB8AC3E}">
        <p14:creationId xmlns:p14="http://schemas.microsoft.com/office/powerpoint/2010/main" val="3020689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xEl>
                                              <p:pRg st="1" end="1"/>
                                            </p:txEl>
                                          </p:spTgt>
                                        </p:tgtEl>
                                        <p:attrNameLst>
                                          <p:attrName>style.visibility</p:attrName>
                                        </p:attrNameLst>
                                      </p:cBhvr>
                                      <p:to>
                                        <p:strVal val="visible"/>
                                      </p:to>
                                    </p:set>
                                    <p:anim calcmode="lin" valueType="num">
                                      <p:cBhvr additive="base">
                                        <p:cTn id="13" dur="500" fill="hold"/>
                                        <p:tgtEl>
                                          <p:spTgt spid="3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xEl>
                                              <p:pRg st="0" end="0"/>
                                            </p:txEl>
                                          </p:spTgt>
                                        </p:tgtEl>
                                        <p:attrNameLst>
                                          <p:attrName>style.visibility</p:attrName>
                                        </p:attrNameLst>
                                      </p:cBhvr>
                                      <p:to>
                                        <p:strVal val="visible"/>
                                      </p:to>
                                    </p:set>
                                    <p:anim calcmode="lin" valueType="num">
                                      <p:cBhvr additive="base">
                                        <p:cTn id="1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
                                            <p:txEl>
                                              <p:pRg st="1" end="1"/>
                                            </p:txEl>
                                          </p:spTgt>
                                        </p:tgtEl>
                                        <p:attrNameLst>
                                          <p:attrName>style.visibility</p:attrName>
                                        </p:attrNameLst>
                                      </p:cBhvr>
                                      <p:to>
                                        <p:strVal val="visible"/>
                                      </p:to>
                                    </p:set>
                                    <p:anim calcmode="lin" valueType="num">
                                      <p:cBhvr additive="base">
                                        <p:cTn id="25"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 calcmode="lin" valueType="num">
                                      <p:cBhvr additive="base">
                                        <p:cTn id="31"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5">
                                            <p:txEl>
                                              <p:pRg st="1" end="1"/>
                                            </p:txEl>
                                          </p:spTgt>
                                        </p:tgtEl>
                                        <p:attrNameLst>
                                          <p:attrName>style.visibility</p:attrName>
                                        </p:attrNameLst>
                                      </p:cBhvr>
                                      <p:to>
                                        <p:strVal val="visible"/>
                                      </p:to>
                                    </p:set>
                                    <p:anim calcmode="lin" valueType="num">
                                      <p:cBhvr additive="base">
                                        <p:cTn id="37"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anim calcmode="lin" valueType="num">
                                      <p:cBhvr additive="base">
                                        <p:cTn id="4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
                                            <p:txEl>
                                              <p:pRg st="1" end="1"/>
                                            </p:txEl>
                                          </p:spTgt>
                                        </p:tgtEl>
                                        <p:attrNameLst>
                                          <p:attrName>style.visibility</p:attrName>
                                        </p:attrNameLst>
                                      </p:cBhvr>
                                      <p:to>
                                        <p:strVal val="visible"/>
                                      </p:to>
                                    </p:set>
                                    <p:anim calcmode="lin" valueType="num">
                                      <p:cBhvr additive="base">
                                        <p:cTn id="49"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9">
                                            <p:txEl>
                                              <p:pRg st="2" end="2"/>
                                            </p:txEl>
                                          </p:spTgt>
                                        </p:tgtEl>
                                        <p:attrNameLst>
                                          <p:attrName>style.visibility</p:attrName>
                                        </p:attrNameLst>
                                      </p:cBhvr>
                                      <p:to>
                                        <p:strVal val="visible"/>
                                      </p:to>
                                    </p:set>
                                    <p:anim calcmode="lin" valueType="num">
                                      <p:cBhvr additive="base">
                                        <p:cTn id="55"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17185" y="1120985"/>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22</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4379720" y="1174543"/>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62302ADC-81C7-461D-9280-F54E4CFAEAAD}"/>
              </a:ext>
            </a:extLst>
          </p:cNvPr>
          <p:cNvSpPr txBox="1">
            <a:spLocks noChangeArrowheads="1"/>
          </p:cNvSpPr>
          <p:nvPr/>
        </p:nvSpPr>
        <p:spPr bwMode="auto">
          <a:xfrm>
            <a:off x="2619399" y="1264013"/>
            <a:ext cx="52980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3200" dirty="0">
                <a:solidFill>
                  <a:srgbClr val="FF0000"/>
                </a:solidFill>
                <a:ea typeface="AGA Battouta Regular"/>
                <a:cs typeface="AGA Battouta Regular"/>
              </a:rPr>
              <a:t>علاقة البكتيريا بالكائنات الحيّة الأخرى</a:t>
            </a:r>
          </a:p>
        </p:txBody>
      </p:sp>
      <p:sp>
        <p:nvSpPr>
          <p:cNvPr id="35" name="TextBox 15">
            <a:extLst>
              <a:ext uri="{FF2B5EF4-FFF2-40B4-BE49-F238E27FC236}">
                <a16:creationId xmlns:a16="http://schemas.microsoft.com/office/drawing/2014/main" id="{A8EE8D76-7CAC-4740-B5B0-B3F3CA49932D}"/>
              </a:ext>
            </a:extLst>
          </p:cNvPr>
          <p:cNvSpPr txBox="1">
            <a:spLocks noChangeArrowheads="1"/>
          </p:cNvSpPr>
          <p:nvPr/>
        </p:nvSpPr>
        <p:spPr bwMode="auto">
          <a:xfrm>
            <a:off x="304437" y="2312625"/>
            <a:ext cx="9127574" cy="41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20000"/>
              </a:lnSpc>
            </a:pPr>
            <a:r>
              <a:rPr lang="ar-JO" sz="2400" dirty="0"/>
              <a:t>تكوّن البكتيريا علاقات </a:t>
            </a:r>
            <a:r>
              <a:rPr lang="ar-JO" sz="2400" dirty="0">
                <a:solidFill>
                  <a:srgbClr val="FF0000"/>
                </a:solidFill>
              </a:rPr>
              <a:t>تكافليّة</a:t>
            </a:r>
            <a:r>
              <a:rPr lang="ar-JO" sz="2400" dirty="0"/>
              <a:t> مع الكائنات الحيّة الأخرى لضمان بقائها، فبعض أنواع البكتيريا تنشئ علاقة </a:t>
            </a:r>
            <a:r>
              <a:rPr lang="ar-JO" sz="2400" dirty="0">
                <a:solidFill>
                  <a:srgbClr val="FF0000"/>
                </a:solidFill>
              </a:rPr>
              <a:t>تقايض</a:t>
            </a:r>
            <a:r>
              <a:rPr lang="ar-JO" sz="2400" dirty="0"/>
              <a:t>، مثل:</a:t>
            </a:r>
          </a:p>
          <a:p>
            <a:pPr marL="514350" indent="-514350" algn="r" rtl="1">
              <a:lnSpc>
                <a:spcPct val="120000"/>
              </a:lnSpc>
              <a:buFont typeface="+mj-lt"/>
              <a:buAutoNum type="arabicPeriod"/>
            </a:pPr>
            <a:r>
              <a:rPr lang="ar-JO" sz="2400" dirty="0"/>
              <a:t>البكتيريا العُقّديّة (</a:t>
            </a:r>
            <a:r>
              <a:rPr lang="ar-JO" sz="2400" dirty="0">
                <a:solidFill>
                  <a:srgbClr val="FF0000"/>
                </a:solidFill>
              </a:rPr>
              <a:t>الرايزوبيوم</a:t>
            </a:r>
            <a:r>
              <a:rPr lang="ar-JO" sz="2400" dirty="0"/>
              <a:t>).</a:t>
            </a:r>
          </a:p>
          <a:p>
            <a:pPr marL="514350" indent="-514350" algn="r" rtl="1">
              <a:lnSpc>
                <a:spcPct val="120000"/>
              </a:lnSpc>
              <a:buFont typeface="+mj-lt"/>
              <a:buAutoNum type="arabicPeriod"/>
            </a:pPr>
            <a:r>
              <a:rPr lang="ar-JO" sz="2400" dirty="0"/>
              <a:t>البكتيريا التي تعيش في أمعاء الإنسان والحيوان مثل بكتيريا </a:t>
            </a:r>
            <a:r>
              <a:rPr lang="en-GB" sz="2400" i="1" dirty="0">
                <a:solidFill>
                  <a:srgbClr val="FF0000"/>
                </a:solidFill>
              </a:rPr>
              <a:t>E. coli</a:t>
            </a:r>
            <a:endParaRPr lang="ar-JO" sz="2400" i="1" dirty="0">
              <a:solidFill>
                <a:srgbClr val="FF0000"/>
              </a:solidFill>
            </a:endParaRPr>
          </a:p>
          <a:p>
            <a:pPr algn="r" rtl="1">
              <a:lnSpc>
                <a:spcPct val="120000"/>
              </a:lnSpc>
            </a:pPr>
            <a:r>
              <a:rPr lang="ar-JO" sz="2400" dirty="0"/>
              <a:t>بعض أنواع البكتيريا تنشئ علاقة </a:t>
            </a:r>
            <a:r>
              <a:rPr lang="ar-JO" sz="2400" dirty="0">
                <a:solidFill>
                  <a:srgbClr val="FF0000"/>
                </a:solidFill>
              </a:rPr>
              <a:t>تعايش</a:t>
            </a:r>
            <a:r>
              <a:rPr lang="ar-JO" sz="2400" dirty="0"/>
              <a:t> مع النباتات والحيوانات؛ إذ تعيش البكتيريا على أجسام هذه الكائنات دون إلحاق أيّ أذى بها.</a:t>
            </a:r>
          </a:p>
          <a:p>
            <a:pPr algn="r" rtl="1">
              <a:lnSpc>
                <a:spcPct val="120000"/>
              </a:lnSpc>
            </a:pPr>
            <a:r>
              <a:rPr lang="ar-JO" sz="2400" dirty="0"/>
              <a:t>ترتبط بعض أنواع البكتيريا بكائنات حيّة بعلاقة </a:t>
            </a:r>
            <a:r>
              <a:rPr lang="ar-JO" sz="2400" dirty="0">
                <a:solidFill>
                  <a:srgbClr val="FF0000"/>
                </a:solidFill>
              </a:rPr>
              <a:t>تطفّل</a:t>
            </a:r>
            <a:r>
              <a:rPr lang="ar-JO" sz="2400" dirty="0"/>
              <a:t> مسبّبة لها الأمراض، مثل بكتيريا </a:t>
            </a:r>
            <a:r>
              <a:rPr lang="ar-JO" sz="2400" dirty="0">
                <a:solidFill>
                  <a:srgbClr val="FF0000"/>
                </a:solidFill>
              </a:rPr>
              <a:t>السالمونيلا</a:t>
            </a:r>
            <a:r>
              <a:rPr lang="ar-JO" sz="2400" dirty="0"/>
              <a:t>.</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1301144256"/>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74230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95238" y="1155790"/>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6" name="Rounded Rectangle 45"/>
          <p:cNvSpPr/>
          <p:nvPr/>
        </p:nvSpPr>
        <p:spPr>
          <a:xfrm>
            <a:off x="10071270" y="2383728"/>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10057622" y="2908765"/>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10043974" y="3950814"/>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10043974" y="3415547"/>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10055416" y="4463450"/>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10055416" y="4916096"/>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10069064" y="5433728"/>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10096212" y="5949056"/>
            <a:ext cx="177124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Content Placeholder 2">
            <a:extLst>
              <a:ext uri="{FF2B5EF4-FFF2-40B4-BE49-F238E27FC236}">
                <a16:creationId xmlns:a16="http://schemas.microsoft.com/office/drawing/2014/main" id="{3DEF06FA-F717-4544-A3E2-38EBA57DBDBD}"/>
              </a:ext>
            </a:extLst>
          </p:cNvPr>
          <p:cNvSpPr txBox="1">
            <a:spLocks/>
          </p:cNvSpPr>
          <p:nvPr/>
        </p:nvSpPr>
        <p:spPr>
          <a:xfrm>
            <a:off x="699247" y="1244396"/>
            <a:ext cx="6602506" cy="617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solidFill>
                  <a:srgbClr val="FF0000"/>
                </a:solidFill>
              </a:rPr>
              <a:t>البكتيريا العُقَديَّة (الرايزوبيوم):</a:t>
            </a:r>
          </a:p>
        </p:txBody>
      </p:sp>
      <p:grpSp>
        <p:nvGrpSpPr>
          <p:cNvPr id="25" name="Group 24">
            <a:extLst>
              <a:ext uri="{FF2B5EF4-FFF2-40B4-BE49-F238E27FC236}">
                <a16:creationId xmlns:a16="http://schemas.microsoft.com/office/drawing/2014/main" id="{A2D6F7A3-D201-45F3-8A54-419217AF6076}"/>
              </a:ext>
            </a:extLst>
          </p:cNvPr>
          <p:cNvGrpSpPr/>
          <p:nvPr/>
        </p:nvGrpSpPr>
        <p:grpSpPr>
          <a:xfrm>
            <a:off x="255660" y="603162"/>
            <a:ext cx="10220241" cy="354111"/>
            <a:chOff x="255660" y="603162"/>
            <a:chExt cx="10220241" cy="354111"/>
          </a:xfrm>
        </p:grpSpPr>
        <p:sp>
          <p:nvSpPr>
            <p:cNvPr id="28" name="Double Wave 27">
              <a:extLst>
                <a:ext uri="{FF2B5EF4-FFF2-40B4-BE49-F238E27FC236}">
                  <a16:creationId xmlns:a16="http://schemas.microsoft.com/office/drawing/2014/main" id="{17C98040-25C1-416D-8C8A-AE49E81C1225}"/>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5" name="Double Wave 34">
              <a:extLst>
                <a:ext uri="{FF2B5EF4-FFF2-40B4-BE49-F238E27FC236}">
                  <a16:creationId xmlns:a16="http://schemas.microsoft.com/office/drawing/2014/main" id="{61FF6DF7-C73B-44BF-B40A-C8A080F522A3}"/>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1C15E11E-3BFB-43C1-9283-AD5F2729D82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a:extLst>
                <a:ext uri="{FF2B5EF4-FFF2-40B4-BE49-F238E27FC236}">
                  <a16:creationId xmlns:a16="http://schemas.microsoft.com/office/drawing/2014/main" id="{4AF28B1F-9208-4D4F-8B3F-C62DBF6F1C64}"/>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0" name="TextBox 15">
            <a:extLst>
              <a:ext uri="{FF2B5EF4-FFF2-40B4-BE49-F238E27FC236}">
                <a16:creationId xmlns:a16="http://schemas.microsoft.com/office/drawing/2014/main" id="{86E7E90D-376F-47C4-B997-A74BFF7C2CDC}"/>
              </a:ext>
            </a:extLst>
          </p:cNvPr>
          <p:cNvSpPr txBox="1">
            <a:spLocks noChangeArrowheads="1"/>
          </p:cNvSpPr>
          <p:nvPr/>
        </p:nvSpPr>
        <p:spPr bwMode="auto">
          <a:xfrm>
            <a:off x="4506336" y="2212379"/>
            <a:ext cx="5374952" cy="442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20000"/>
              </a:lnSpc>
            </a:pPr>
            <a:r>
              <a:rPr lang="ar-JO" sz="2400" dirty="0"/>
              <a:t>تعيش في العُقَد الجذريّة للنباتات البقوليّة (مثل: الفول، الحمّص، العدس، وغيرها).</a:t>
            </a:r>
          </a:p>
          <a:p>
            <a:pPr algn="r" rtl="1">
              <a:lnSpc>
                <a:spcPct val="120000"/>
              </a:lnSpc>
            </a:pPr>
            <a:r>
              <a:rPr lang="ar-JO" sz="2400" dirty="0"/>
              <a:t>توفِّر البكتيريا النيتروجين القابل لاستخدام النبات عن طريق تثبيت غاز النيتروجين من الهواء الموجود بين جزيئات التربة، وربطه بالهيدروجين لتكوين مركّب الأمونيا.</a:t>
            </a:r>
          </a:p>
          <a:p>
            <a:pPr algn="r" rtl="1">
              <a:lnSpc>
                <a:spcPct val="120000"/>
              </a:lnSpc>
            </a:pPr>
            <a:r>
              <a:rPr lang="ar-JO" sz="2400" dirty="0"/>
              <a:t>يتحوّل الأمونيا بواسطة بكتيريا أخرى حرّة في النبات إلى نترات؛ ما يسهم في خصوبة التربة.</a:t>
            </a:r>
          </a:p>
          <a:p>
            <a:pPr algn="r" rtl="1">
              <a:lnSpc>
                <a:spcPct val="120000"/>
              </a:lnSpc>
            </a:pPr>
            <a:r>
              <a:rPr lang="ar-JO" sz="2400" dirty="0"/>
              <a:t>يزوّد النبات البكتيريا بالغذاء والمأوى.</a:t>
            </a:r>
          </a:p>
        </p:txBody>
      </p:sp>
      <p:sp>
        <p:nvSpPr>
          <p:cNvPr id="31" name="Rounded Rectangle 44">
            <a:extLst>
              <a:ext uri="{FF2B5EF4-FFF2-40B4-BE49-F238E27FC236}">
                <a16:creationId xmlns:a16="http://schemas.microsoft.com/office/drawing/2014/main" id="{54911AC6-5CA2-43B9-86FE-E2A1FF62B0F0}"/>
              </a:ext>
            </a:extLst>
          </p:cNvPr>
          <p:cNvSpPr/>
          <p:nvPr/>
        </p:nvSpPr>
        <p:spPr>
          <a:xfrm>
            <a:off x="10066858" y="1231989"/>
            <a:ext cx="1786946"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2" name="Rounded Rectangle 50">
            <a:extLst>
              <a:ext uri="{FF2B5EF4-FFF2-40B4-BE49-F238E27FC236}">
                <a16:creationId xmlns:a16="http://schemas.microsoft.com/office/drawing/2014/main" id="{11AFF58D-8FA0-4E03-87B7-5D8983412CCF}"/>
              </a:ext>
            </a:extLst>
          </p:cNvPr>
          <p:cNvSpPr/>
          <p:nvPr/>
        </p:nvSpPr>
        <p:spPr>
          <a:xfrm>
            <a:off x="10071270" y="1803058"/>
            <a:ext cx="1809829"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5" name="Picture 4">
            <a:extLst>
              <a:ext uri="{FF2B5EF4-FFF2-40B4-BE49-F238E27FC236}">
                <a16:creationId xmlns:a16="http://schemas.microsoft.com/office/drawing/2014/main" id="{65CC392D-0708-4ADD-9379-7334121CF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9" y="2547575"/>
            <a:ext cx="4523278" cy="3831749"/>
          </a:xfrm>
          <a:prstGeom prst="rect">
            <a:avLst/>
          </a:prstGeom>
        </p:spPr>
      </p:pic>
    </p:spTree>
    <p:extLst>
      <p:ext uri="{BB962C8B-B14F-4D97-AF65-F5344CB8AC3E}">
        <p14:creationId xmlns:p14="http://schemas.microsoft.com/office/powerpoint/2010/main" val="393398871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74230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95238" y="1118284"/>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6" name="Rounded Rectangle 45"/>
          <p:cNvSpPr/>
          <p:nvPr/>
        </p:nvSpPr>
        <p:spPr>
          <a:xfrm>
            <a:off x="10071270" y="2383728"/>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10057622" y="2908765"/>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10043974" y="3950814"/>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10043974" y="3415547"/>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10055416" y="4463450"/>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10055416" y="4916096"/>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10069064" y="5433728"/>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10096212" y="5949056"/>
            <a:ext cx="177124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Content Placeholder 2">
            <a:extLst>
              <a:ext uri="{FF2B5EF4-FFF2-40B4-BE49-F238E27FC236}">
                <a16:creationId xmlns:a16="http://schemas.microsoft.com/office/drawing/2014/main" id="{3DEF06FA-F717-4544-A3E2-38EBA57DBDBD}"/>
              </a:ext>
            </a:extLst>
          </p:cNvPr>
          <p:cNvSpPr txBox="1">
            <a:spLocks/>
          </p:cNvSpPr>
          <p:nvPr/>
        </p:nvSpPr>
        <p:spPr>
          <a:xfrm>
            <a:off x="3079375" y="1244396"/>
            <a:ext cx="3684495" cy="617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solidFill>
                  <a:srgbClr val="FF0000"/>
                </a:solidFill>
              </a:rPr>
              <a:t>أثر البكتيريا في حياة الإنسان</a:t>
            </a:r>
            <a:endParaRPr lang="ar-JO" i="1" dirty="0">
              <a:solidFill>
                <a:srgbClr val="FF0000"/>
              </a:solidFill>
            </a:endParaRPr>
          </a:p>
        </p:txBody>
      </p:sp>
      <p:grpSp>
        <p:nvGrpSpPr>
          <p:cNvPr id="25" name="Group 24">
            <a:extLst>
              <a:ext uri="{FF2B5EF4-FFF2-40B4-BE49-F238E27FC236}">
                <a16:creationId xmlns:a16="http://schemas.microsoft.com/office/drawing/2014/main" id="{A2D6F7A3-D201-45F3-8A54-419217AF6076}"/>
              </a:ext>
            </a:extLst>
          </p:cNvPr>
          <p:cNvGrpSpPr/>
          <p:nvPr/>
        </p:nvGrpSpPr>
        <p:grpSpPr>
          <a:xfrm>
            <a:off x="255660" y="603162"/>
            <a:ext cx="10220241" cy="354111"/>
            <a:chOff x="255660" y="603162"/>
            <a:chExt cx="10220241" cy="354111"/>
          </a:xfrm>
        </p:grpSpPr>
        <p:sp>
          <p:nvSpPr>
            <p:cNvPr id="28" name="Double Wave 27">
              <a:extLst>
                <a:ext uri="{FF2B5EF4-FFF2-40B4-BE49-F238E27FC236}">
                  <a16:creationId xmlns:a16="http://schemas.microsoft.com/office/drawing/2014/main" id="{17C98040-25C1-416D-8C8A-AE49E81C1225}"/>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5" name="Double Wave 34">
              <a:extLst>
                <a:ext uri="{FF2B5EF4-FFF2-40B4-BE49-F238E27FC236}">
                  <a16:creationId xmlns:a16="http://schemas.microsoft.com/office/drawing/2014/main" id="{61FF6DF7-C73B-44BF-B40A-C8A080F522A3}"/>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1C15E11E-3BFB-43C1-9283-AD5F2729D82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a:extLst>
                <a:ext uri="{FF2B5EF4-FFF2-40B4-BE49-F238E27FC236}">
                  <a16:creationId xmlns:a16="http://schemas.microsoft.com/office/drawing/2014/main" id="{4AF28B1F-9208-4D4F-8B3F-C62DBF6F1C64}"/>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0" name="TextBox 15">
            <a:extLst>
              <a:ext uri="{FF2B5EF4-FFF2-40B4-BE49-F238E27FC236}">
                <a16:creationId xmlns:a16="http://schemas.microsoft.com/office/drawing/2014/main" id="{86E7E90D-376F-47C4-B997-A74BFF7C2CDC}"/>
              </a:ext>
            </a:extLst>
          </p:cNvPr>
          <p:cNvSpPr txBox="1">
            <a:spLocks noChangeArrowheads="1"/>
          </p:cNvSpPr>
          <p:nvPr/>
        </p:nvSpPr>
        <p:spPr bwMode="auto">
          <a:xfrm>
            <a:off x="4561696" y="2052422"/>
            <a:ext cx="5374952" cy="442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20000"/>
              </a:lnSpc>
            </a:pPr>
            <a:r>
              <a:rPr lang="ar-JO" sz="2400" dirty="0"/>
              <a:t>من أهمّ فوائد البكتيريا للإنسان:</a:t>
            </a:r>
          </a:p>
          <a:p>
            <a:pPr marL="457200" indent="-457200" algn="r" rtl="1">
              <a:lnSpc>
                <a:spcPct val="120000"/>
              </a:lnSpc>
              <a:buFont typeface="+mj-lt"/>
              <a:buAutoNum type="arabicPeriod"/>
            </a:pPr>
            <a:r>
              <a:rPr lang="ar-JO" sz="2400" dirty="0"/>
              <a:t>تحلّل المخلّفات العضويّة للكائنات الحيّة، وبقايا الكائنات الميتة.</a:t>
            </a:r>
          </a:p>
          <a:p>
            <a:pPr marL="457200" indent="-457200" algn="r" rtl="1">
              <a:lnSpc>
                <a:spcPct val="120000"/>
              </a:lnSpc>
              <a:buFont typeface="+mj-lt"/>
              <a:buAutoNum type="arabicPeriod"/>
            </a:pPr>
            <a:r>
              <a:rPr lang="ar-JO" sz="2400" dirty="0"/>
              <a:t>تعيد إلى التربة المواد العضويّة الضروريّة للنبات.</a:t>
            </a:r>
          </a:p>
          <a:p>
            <a:pPr marL="457200" indent="-457200" algn="r" rtl="1">
              <a:lnSpc>
                <a:spcPct val="120000"/>
              </a:lnSpc>
              <a:buFont typeface="+mj-lt"/>
              <a:buAutoNum type="arabicPeriod"/>
            </a:pPr>
            <a:r>
              <a:rPr lang="ar-JO" sz="2400" dirty="0"/>
              <a:t>تساعد البكتيريا القولونيّة التي تعيش في أمعاء الإنسان على هضم الطعام، وإنتاج بعض الفيتامينات، مثل: فيتامين </a:t>
            </a:r>
            <a:r>
              <a:rPr lang="en-GB" sz="2400" dirty="0"/>
              <a:t>K</a:t>
            </a:r>
            <a:r>
              <a:rPr lang="ar-JO" sz="2400" dirty="0"/>
              <a:t>، وفيتامين </a:t>
            </a:r>
            <a:r>
              <a:rPr lang="en-GB" sz="2400" dirty="0"/>
              <a:t>H</a:t>
            </a:r>
            <a:r>
              <a:rPr lang="ar-JO" sz="2400" dirty="0"/>
              <a:t> (البيوتين). </a:t>
            </a:r>
          </a:p>
        </p:txBody>
      </p:sp>
      <p:sp>
        <p:nvSpPr>
          <p:cNvPr id="31" name="Rounded Rectangle 44">
            <a:extLst>
              <a:ext uri="{FF2B5EF4-FFF2-40B4-BE49-F238E27FC236}">
                <a16:creationId xmlns:a16="http://schemas.microsoft.com/office/drawing/2014/main" id="{54911AC6-5CA2-43B9-86FE-E2A1FF62B0F0}"/>
              </a:ext>
            </a:extLst>
          </p:cNvPr>
          <p:cNvSpPr/>
          <p:nvPr/>
        </p:nvSpPr>
        <p:spPr>
          <a:xfrm>
            <a:off x="10066858" y="1231989"/>
            <a:ext cx="1786946"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2" name="Rounded Rectangle 50">
            <a:extLst>
              <a:ext uri="{FF2B5EF4-FFF2-40B4-BE49-F238E27FC236}">
                <a16:creationId xmlns:a16="http://schemas.microsoft.com/office/drawing/2014/main" id="{11AFF58D-8FA0-4E03-87B7-5D8983412CCF}"/>
              </a:ext>
            </a:extLst>
          </p:cNvPr>
          <p:cNvSpPr/>
          <p:nvPr/>
        </p:nvSpPr>
        <p:spPr>
          <a:xfrm>
            <a:off x="10071270" y="1803058"/>
            <a:ext cx="1809829"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3" name="Picture 2">
            <a:extLst>
              <a:ext uri="{FF2B5EF4-FFF2-40B4-BE49-F238E27FC236}">
                <a16:creationId xmlns:a16="http://schemas.microsoft.com/office/drawing/2014/main" id="{1EDA50B0-3055-4095-BF30-5874069E889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3270" y="2432351"/>
            <a:ext cx="4823423" cy="3579752"/>
          </a:xfrm>
          <a:prstGeom prst="rect">
            <a:avLst/>
          </a:prstGeom>
        </p:spPr>
      </p:pic>
    </p:spTree>
    <p:extLst>
      <p:ext uri="{BB962C8B-B14F-4D97-AF65-F5344CB8AC3E}">
        <p14:creationId xmlns:p14="http://schemas.microsoft.com/office/powerpoint/2010/main" val="681610012"/>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74230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95238" y="1118284"/>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6" name="Rounded Rectangle 45"/>
          <p:cNvSpPr/>
          <p:nvPr/>
        </p:nvSpPr>
        <p:spPr>
          <a:xfrm>
            <a:off x="10071270" y="2383728"/>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10057622" y="2908765"/>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10043974" y="3950814"/>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10043974" y="3415547"/>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10055416" y="4463450"/>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10055416" y="4916096"/>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10069064" y="5433728"/>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10096212" y="5949056"/>
            <a:ext cx="177124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Content Placeholder 2">
            <a:extLst>
              <a:ext uri="{FF2B5EF4-FFF2-40B4-BE49-F238E27FC236}">
                <a16:creationId xmlns:a16="http://schemas.microsoft.com/office/drawing/2014/main" id="{3DEF06FA-F717-4544-A3E2-38EBA57DBDBD}"/>
              </a:ext>
            </a:extLst>
          </p:cNvPr>
          <p:cNvSpPr txBox="1">
            <a:spLocks/>
          </p:cNvSpPr>
          <p:nvPr/>
        </p:nvSpPr>
        <p:spPr>
          <a:xfrm>
            <a:off x="4728101" y="1231989"/>
            <a:ext cx="3684495" cy="617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solidFill>
                  <a:srgbClr val="FF0000"/>
                </a:solidFill>
              </a:rPr>
              <a:t>أثر البكتيريا في حياة الإنسان</a:t>
            </a:r>
            <a:endParaRPr lang="ar-JO" i="1" dirty="0">
              <a:solidFill>
                <a:srgbClr val="FF0000"/>
              </a:solidFill>
            </a:endParaRPr>
          </a:p>
        </p:txBody>
      </p:sp>
      <p:grpSp>
        <p:nvGrpSpPr>
          <p:cNvPr id="25" name="Group 24">
            <a:extLst>
              <a:ext uri="{FF2B5EF4-FFF2-40B4-BE49-F238E27FC236}">
                <a16:creationId xmlns:a16="http://schemas.microsoft.com/office/drawing/2014/main" id="{A2D6F7A3-D201-45F3-8A54-419217AF6076}"/>
              </a:ext>
            </a:extLst>
          </p:cNvPr>
          <p:cNvGrpSpPr/>
          <p:nvPr/>
        </p:nvGrpSpPr>
        <p:grpSpPr>
          <a:xfrm>
            <a:off x="255660" y="603162"/>
            <a:ext cx="10220241" cy="354111"/>
            <a:chOff x="255660" y="603162"/>
            <a:chExt cx="10220241" cy="354111"/>
          </a:xfrm>
        </p:grpSpPr>
        <p:sp>
          <p:nvSpPr>
            <p:cNvPr id="28" name="Double Wave 27">
              <a:extLst>
                <a:ext uri="{FF2B5EF4-FFF2-40B4-BE49-F238E27FC236}">
                  <a16:creationId xmlns:a16="http://schemas.microsoft.com/office/drawing/2014/main" id="{17C98040-25C1-416D-8C8A-AE49E81C1225}"/>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5" name="Double Wave 34">
              <a:extLst>
                <a:ext uri="{FF2B5EF4-FFF2-40B4-BE49-F238E27FC236}">
                  <a16:creationId xmlns:a16="http://schemas.microsoft.com/office/drawing/2014/main" id="{61FF6DF7-C73B-44BF-B40A-C8A080F522A3}"/>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1C15E11E-3BFB-43C1-9283-AD5F2729D82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a:extLst>
                <a:ext uri="{FF2B5EF4-FFF2-40B4-BE49-F238E27FC236}">
                  <a16:creationId xmlns:a16="http://schemas.microsoft.com/office/drawing/2014/main" id="{4AF28B1F-9208-4D4F-8B3F-C62DBF6F1C64}"/>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0" name="TextBox 15">
            <a:extLst>
              <a:ext uri="{FF2B5EF4-FFF2-40B4-BE49-F238E27FC236}">
                <a16:creationId xmlns:a16="http://schemas.microsoft.com/office/drawing/2014/main" id="{86E7E90D-376F-47C4-B997-A74BFF7C2CDC}"/>
              </a:ext>
            </a:extLst>
          </p:cNvPr>
          <p:cNvSpPr txBox="1">
            <a:spLocks noChangeArrowheads="1"/>
          </p:cNvSpPr>
          <p:nvPr/>
        </p:nvSpPr>
        <p:spPr bwMode="auto">
          <a:xfrm>
            <a:off x="4647367" y="2956773"/>
            <a:ext cx="5374952" cy="163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20000"/>
              </a:lnSpc>
            </a:pPr>
            <a:r>
              <a:rPr lang="ar-JO" sz="2400" dirty="0"/>
              <a:t>من أهمّ فوائد البكتيريا في المحافظة على البيئة:</a:t>
            </a:r>
          </a:p>
          <a:p>
            <a:pPr marL="457200" indent="-457200" algn="r" rtl="1">
              <a:lnSpc>
                <a:spcPct val="120000"/>
              </a:lnSpc>
              <a:buFont typeface="+mj-lt"/>
              <a:buAutoNum type="arabicPeriod"/>
            </a:pPr>
            <a:r>
              <a:rPr lang="ar-JO" sz="2400" dirty="0"/>
              <a:t>تحلّل البقع النفطيّة في مياه البحار.</a:t>
            </a:r>
          </a:p>
          <a:p>
            <a:pPr marL="457200" indent="-457200" algn="r" rtl="1">
              <a:lnSpc>
                <a:spcPct val="120000"/>
              </a:lnSpc>
              <a:buFont typeface="+mj-lt"/>
              <a:buAutoNum type="arabicPeriod"/>
            </a:pPr>
            <a:r>
              <a:rPr lang="ar-JO" sz="2400" dirty="0"/>
              <a:t>معالجة مياه الصرف الصحيّ.</a:t>
            </a:r>
          </a:p>
        </p:txBody>
      </p:sp>
      <p:sp>
        <p:nvSpPr>
          <p:cNvPr id="31" name="Rounded Rectangle 44">
            <a:extLst>
              <a:ext uri="{FF2B5EF4-FFF2-40B4-BE49-F238E27FC236}">
                <a16:creationId xmlns:a16="http://schemas.microsoft.com/office/drawing/2014/main" id="{54911AC6-5CA2-43B9-86FE-E2A1FF62B0F0}"/>
              </a:ext>
            </a:extLst>
          </p:cNvPr>
          <p:cNvSpPr/>
          <p:nvPr/>
        </p:nvSpPr>
        <p:spPr>
          <a:xfrm>
            <a:off x="10066858" y="1231989"/>
            <a:ext cx="1786946"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2" name="Rounded Rectangle 50">
            <a:extLst>
              <a:ext uri="{FF2B5EF4-FFF2-40B4-BE49-F238E27FC236}">
                <a16:creationId xmlns:a16="http://schemas.microsoft.com/office/drawing/2014/main" id="{11AFF58D-8FA0-4E03-87B7-5D8983412CCF}"/>
              </a:ext>
            </a:extLst>
          </p:cNvPr>
          <p:cNvSpPr/>
          <p:nvPr/>
        </p:nvSpPr>
        <p:spPr>
          <a:xfrm>
            <a:off x="10071270" y="1803058"/>
            <a:ext cx="1809829"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5" name="Picture 4">
            <a:extLst>
              <a:ext uri="{FF2B5EF4-FFF2-40B4-BE49-F238E27FC236}">
                <a16:creationId xmlns:a16="http://schemas.microsoft.com/office/drawing/2014/main" id="{9452E608-F709-41DA-84B7-C7AFD8BDE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63" y="1449873"/>
            <a:ext cx="4738418" cy="2639976"/>
          </a:xfrm>
          <a:prstGeom prst="rect">
            <a:avLst/>
          </a:prstGeom>
        </p:spPr>
      </p:pic>
      <p:pic>
        <p:nvPicPr>
          <p:cNvPr id="7" name="Picture 6">
            <a:extLst>
              <a:ext uri="{FF2B5EF4-FFF2-40B4-BE49-F238E27FC236}">
                <a16:creationId xmlns:a16="http://schemas.microsoft.com/office/drawing/2014/main" id="{E457B041-97B8-4F10-BDE2-E58DFB178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97761"/>
            <a:ext cx="5011952" cy="2386644"/>
          </a:xfrm>
          <a:prstGeom prst="rect">
            <a:avLst/>
          </a:prstGeom>
        </p:spPr>
      </p:pic>
    </p:spTree>
    <p:extLst>
      <p:ext uri="{BB962C8B-B14F-4D97-AF65-F5344CB8AC3E}">
        <p14:creationId xmlns:p14="http://schemas.microsoft.com/office/powerpoint/2010/main" val="2782759723"/>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74230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95238" y="1118284"/>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6" name="Rounded Rectangle 45"/>
          <p:cNvSpPr/>
          <p:nvPr/>
        </p:nvSpPr>
        <p:spPr>
          <a:xfrm>
            <a:off x="10071270" y="2383728"/>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10057622" y="2908765"/>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10043974" y="3950814"/>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10043974" y="3415547"/>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10055416" y="4463450"/>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10055416" y="4916096"/>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10069064" y="5433728"/>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10096212" y="5949056"/>
            <a:ext cx="177124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Content Placeholder 2">
            <a:extLst>
              <a:ext uri="{FF2B5EF4-FFF2-40B4-BE49-F238E27FC236}">
                <a16:creationId xmlns:a16="http://schemas.microsoft.com/office/drawing/2014/main" id="{3DEF06FA-F717-4544-A3E2-38EBA57DBDBD}"/>
              </a:ext>
            </a:extLst>
          </p:cNvPr>
          <p:cNvSpPr txBox="1">
            <a:spLocks/>
          </p:cNvSpPr>
          <p:nvPr/>
        </p:nvSpPr>
        <p:spPr>
          <a:xfrm>
            <a:off x="4728101" y="1231989"/>
            <a:ext cx="3684495" cy="617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solidFill>
                  <a:srgbClr val="FF0000"/>
                </a:solidFill>
              </a:rPr>
              <a:t>أثر البكتيريا في حياة الإنسان</a:t>
            </a:r>
            <a:endParaRPr lang="ar-JO" i="1" dirty="0">
              <a:solidFill>
                <a:srgbClr val="FF0000"/>
              </a:solidFill>
            </a:endParaRPr>
          </a:p>
        </p:txBody>
      </p:sp>
      <p:grpSp>
        <p:nvGrpSpPr>
          <p:cNvPr id="25" name="Group 24">
            <a:extLst>
              <a:ext uri="{FF2B5EF4-FFF2-40B4-BE49-F238E27FC236}">
                <a16:creationId xmlns:a16="http://schemas.microsoft.com/office/drawing/2014/main" id="{A2D6F7A3-D201-45F3-8A54-419217AF6076}"/>
              </a:ext>
            </a:extLst>
          </p:cNvPr>
          <p:cNvGrpSpPr/>
          <p:nvPr/>
        </p:nvGrpSpPr>
        <p:grpSpPr>
          <a:xfrm>
            <a:off x="255660" y="603162"/>
            <a:ext cx="10220241" cy="354111"/>
            <a:chOff x="255660" y="603162"/>
            <a:chExt cx="10220241" cy="354111"/>
          </a:xfrm>
        </p:grpSpPr>
        <p:sp>
          <p:nvSpPr>
            <p:cNvPr id="28" name="Double Wave 27">
              <a:extLst>
                <a:ext uri="{FF2B5EF4-FFF2-40B4-BE49-F238E27FC236}">
                  <a16:creationId xmlns:a16="http://schemas.microsoft.com/office/drawing/2014/main" id="{17C98040-25C1-416D-8C8A-AE49E81C1225}"/>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5" name="Double Wave 34">
              <a:extLst>
                <a:ext uri="{FF2B5EF4-FFF2-40B4-BE49-F238E27FC236}">
                  <a16:creationId xmlns:a16="http://schemas.microsoft.com/office/drawing/2014/main" id="{61FF6DF7-C73B-44BF-B40A-C8A080F522A3}"/>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1C15E11E-3BFB-43C1-9283-AD5F2729D82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a:extLst>
                <a:ext uri="{FF2B5EF4-FFF2-40B4-BE49-F238E27FC236}">
                  <a16:creationId xmlns:a16="http://schemas.microsoft.com/office/drawing/2014/main" id="{4AF28B1F-9208-4D4F-8B3F-C62DBF6F1C64}"/>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0" name="TextBox 15">
            <a:extLst>
              <a:ext uri="{FF2B5EF4-FFF2-40B4-BE49-F238E27FC236}">
                <a16:creationId xmlns:a16="http://schemas.microsoft.com/office/drawing/2014/main" id="{86E7E90D-376F-47C4-B997-A74BFF7C2CDC}"/>
              </a:ext>
            </a:extLst>
          </p:cNvPr>
          <p:cNvSpPr txBox="1">
            <a:spLocks noChangeArrowheads="1"/>
          </p:cNvSpPr>
          <p:nvPr/>
        </p:nvSpPr>
        <p:spPr bwMode="auto">
          <a:xfrm>
            <a:off x="4561696" y="2052422"/>
            <a:ext cx="5374952" cy="442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20000"/>
              </a:lnSpc>
            </a:pPr>
            <a:r>
              <a:rPr lang="ar-JO" sz="2400" dirty="0"/>
              <a:t>من مضار البكتيريا والأمراض التي تسبّبها:</a:t>
            </a:r>
          </a:p>
          <a:p>
            <a:pPr marL="457200" indent="-457200" algn="r" rtl="1">
              <a:lnSpc>
                <a:spcPct val="120000"/>
              </a:lnSpc>
              <a:buFont typeface="+mj-lt"/>
              <a:buAutoNum type="arabicPeriod"/>
            </a:pPr>
            <a:r>
              <a:rPr lang="ar-JO" sz="2400" dirty="0"/>
              <a:t>تسبّب للإنسان العديد من الأمراض، مثل: الكزاز، وحمّى التيفوئيد، والالتهاب الرئويّ، والزُهَرِيّ، والكوليرا.</a:t>
            </a:r>
          </a:p>
          <a:p>
            <a:pPr marL="457200" indent="-457200" algn="r" rtl="1">
              <a:lnSpc>
                <a:spcPct val="120000"/>
              </a:lnSpc>
              <a:buFont typeface="+mj-lt"/>
              <a:buAutoNum type="arabicPeriod"/>
            </a:pPr>
            <a:r>
              <a:rPr lang="ar-JO" sz="2400" dirty="0"/>
              <a:t>تسبّب أمراضًا للماشية التي يعتمد عليها الإنسان في غذائه، مثل: الجمرة الخبيثة.</a:t>
            </a:r>
          </a:p>
          <a:p>
            <a:pPr marL="457200" indent="-457200" algn="r" rtl="1">
              <a:lnSpc>
                <a:spcPct val="120000"/>
              </a:lnSpc>
              <a:buFont typeface="+mj-lt"/>
              <a:buAutoNum type="arabicPeriod"/>
            </a:pPr>
            <a:r>
              <a:rPr lang="ar-JO" sz="2400" dirty="0"/>
              <a:t>تسبّب أمراضًا للنباتات الزراعيّة، مثل: تبقّع الأوراق، واللفحة الناريّة، والذبول البكتيريّ، وسلّ الزيتون.</a:t>
            </a:r>
          </a:p>
        </p:txBody>
      </p:sp>
      <p:sp>
        <p:nvSpPr>
          <p:cNvPr id="31" name="Rounded Rectangle 44">
            <a:extLst>
              <a:ext uri="{FF2B5EF4-FFF2-40B4-BE49-F238E27FC236}">
                <a16:creationId xmlns:a16="http://schemas.microsoft.com/office/drawing/2014/main" id="{54911AC6-5CA2-43B9-86FE-E2A1FF62B0F0}"/>
              </a:ext>
            </a:extLst>
          </p:cNvPr>
          <p:cNvSpPr/>
          <p:nvPr/>
        </p:nvSpPr>
        <p:spPr>
          <a:xfrm>
            <a:off x="10066858" y="1231989"/>
            <a:ext cx="1786946"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2" name="Rounded Rectangle 50">
            <a:extLst>
              <a:ext uri="{FF2B5EF4-FFF2-40B4-BE49-F238E27FC236}">
                <a16:creationId xmlns:a16="http://schemas.microsoft.com/office/drawing/2014/main" id="{11AFF58D-8FA0-4E03-87B7-5D8983412CCF}"/>
              </a:ext>
            </a:extLst>
          </p:cNvPr>
          <p:cNvSpPr/>
          <p:nvPr/>
        </p:nvSpPr>
        <p:spPr>
          <a:xfrm>
            <a:off x="10071270" y="1803058"/>
            <a:ext cx="1809829"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8" name="Picture 7">
            <a:extLst>
              <a:ext uri="{FF2B5EF4-FFF2-40B4-BE49-F238E27FC236}">
                <a16:creationId xmlns:a16="http://schemas.microsoft.com/office/drawing/2014/main" id="{DBA218A0-B4D7-4CBD-A747-CE97E985F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683" y="3362899"/>
            <a:ext cx="3325418" cy="3380292"/>
          </a:xfrm>
          <a:prstGeom prst="rect">
            <a:avLst/>
          </a:prstGeom>
        </p:spPr>
      </p:pic>
      <p:pic>
        <p:nvPicPr>
          <p:cNvPr id="3" name="Picture 2">
            <a:extLst>
              <a:ext uri="{FF2B5EF4-FFF2-40B4-BE49-F238E27FC236}">
                <a16:creationId xmlns:a16="http://schemas.microsoft.com/office/drawing/2014/main" id="{23487122-A702-441F-8E9A-347912740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4" y="269318"/>
            <a:ext cx="2582701" cy="3388281"/>
          </a:xfrm>
          <a:prstGeom prst="rect">
            <a:avLst/>
          </a:prstGeom>
        </p:spPr>
      </p:pic>
    </p:spTree>
    <p:extLst>
      <p:ext uri="{BB962C8B-B14F-4D97-AF65-F5344CB8AC3E}">
        <p14:creationId xmlns:p14="http://schemas.microsoft.com/office/powerpoint/2010/main" val="743587697"/>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grpSp>
        <p:nvGrpSpPr>
          <p:cNvPr id="23" name="Group 22">
            <a:extLst>
              <a:ext uri="{FF2B5EF4-FFF2-40B4-BE49-F238E27FC236}">
                <a16:creationId xmlns:a16="http://schemas.microsoft.com/office/drawing/2014/main" id="{21C7DABB-F059-4EBD-BF56-43177EEC6FFF}"/>
              </a:ext>
            </a:extLst>
          </p:cNvPr>
          <p:cNvGrpSpPr/>
          <p:nvPr/>
        </p:nvGrpSpPr>
        <p:grpSpPr>
          <a:xfrm>
            <a:off x="3302332" y="963028"/>
            <a:ext cx="3075511" cy="5699821"/>
            <a:chOff x="6287512" y="2493050"/>
            <a:chExt cx="2055138" cy="4382095"/>
          </a:xfrm>
        </p:grpSpPr>
        <p:sp>
          <p:nvSpPr>
            <p:cNvPr id="24" name="Shape 2">
              <a:extLst>
                <a:ext uri="{FF2B5EF4-FFF2-40B4-BE49-F238E27FC236}">
                  <a16:creationId xmlns:a16="http://schemas.microsoft.com/office/drawing/2014/main" id="{63CF9236-A707-4011-A804-28120226E7D7}"/>
                </a:ext>
              </a:extLst>
            </p:cNvPr>
            <p:cNvSpPr/>
            <p:nvPr/>
          </p:nvSpPr>
          <p:spPr>
            <a:xfrm>
              <a:off x="7292935" y="2493050"/>
              <a:ext cx="44410" cy="4382095"/>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5" name="Shape 3">
              <a:extLst>
                <a:ext uri="{FF2B5EF4-FFF2-40B4-BE49-F238E27FC236}">
                  <a16:creationId xmlns:a16="http://schemas.microsoft.com/office/drawing/2014/main" id="{58206CE5-8826-4145-B147-51A929EEF32A}"/>
                </a:ext>
              </a:extLst>
            </p:cNvPr>
            <p:cNvSpPr/>
            <p:nvPr/>
          </p:nvSpPr>
          <p:spPr>
            <a:xfrm>
              <a:off x="7565053" y="2894350"/>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7" name="Shape 4">
              <a:extLst>
                <a:ext uri="{FF2B5EF4-FFF2-40B4-BE49-F238E27FC236}">
                  <a16:creationId xmlns:a16="http://schemas.microsoft.com/office/drawing/2014/main" id="{445B751B-E39A-4115-B4F0-946F73D9525F}"/>
                </a:ext>
              </a:extLst>
            </p:cNvPr>
            <p:cNvSpPr/>
            <p:nvPr/>
          </p:nvSpPr>
          <p:spPr>
            <a:xfrm>
              <a:off x="7076816" y="2655884"/>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8" name="Text 5">
              <a:extLst>
                <a:ext uri="{FF2B5EF4-FFF2-40B4-BE49-F238E27FC236}">
                  <a16:creationId xmlns:a16="http://schemas.microsoft.com/office/drawing/2014/main" id="{B0FBC0B2-097D-4221-996C-F1575179D590}"/>
                </a:ext>
              </a:extLst>
            </p:cNvPr>
            <p:cNvSpPr/>
            <p:nvPr/>
          </p:nvSpPr>
          <p:spPr>
            <a:xfrm>
              <a:off x="7223105" y="2708315"/>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1</a:t>
              </a:r>
              <a:endParaRPr kumimoji="0" lang="en-US" sz="2624" b="0" i="0" u="none" strike="noStrike" kern="0" cap="none" spc="0" normalizeH="0" baseline="0" noProof="0" dirty="0">
                <a:ln>
                  <a:noFill/>
                </a:ln>
                <a:solidFill>
                  <a:sysClr val="windowText" lastClr="000000"/>
                </a:solidFill>
                <a:effectLst/>
                <a:uLnTx/>
                <a:uFillTx/>
              </a:endParaRPr>
            </a:p>
          </p:txBody>
        </p:sp>
        <p:sp>
          <p:nvSpPr>
            <p:cNvPr id="29" name="Shape 8">
              <a:extLst>
                <a:ext uri="{FF2B5EF4-FFF2-40B4-BE49-F238E27FC236}">
                  <a16:creationId xmlns:a16="http://schemas.microsoft.com/office/drawing/2014/main" id="{54915D9F-CD1D-4B38-B315-0158CD9BD033}"/>
                </a:ext>
              </a:extLst>
            </p:cNvPr>
            <p:cNvSpPr/>
            <p:nvPr/>
          </p:nvSpPr>
          <p:spPr>
            <a:xfrm>
              <a:off x="6287512" y="400520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0" name="Shape 9">
              <a:extLst>
                <a:ext uri="{FF2B5EF4-FFF2-40B4-BE49-F238E27FC236}">
                  <a16:creationId xmlns:a16="http://schemas.microsoft.com/office/drawing/2014/main" id="{B32B7B99-6652-4F0C-842C-81514A82EB82}"/>
                </a:ext>
              </a:extLst>
            </p:cNvPr>
            <p:cNvSpPr/>
            <p:nvPr/>
          </p:nvSpPr>
          <p:spPr>
            <a:xfrm>
              <a:off x="7065109" y="377749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1" name="Text 10">
              <a:extLst>
                <a:ext uri="{FF2B5EF4-FFF2-40B4-BE49-F238E27FC236}">
                  <a16:creationId xmlns:a16="http://schemas.microsoft.com/office/drawing/2014/main" id="{879DD978-91C1-41ED-9B20-6F55688A6527}"/>
                </a:ext>
              </a:extLst>
            </p:cNvPr>
            <p:cNvSpPr/>
            <p:nvPr/>
          </p:nvSpPr>
          <p:spPr>
            <a:xfrm>
              <a:off x="7223105" y="381916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2</a:t>
              </a:r>
              <a:endParaRPr kumimoji="0" lang="en-US" sz="2624" b="0" i="0" u="none" strike="noStrike" kern="0" cap="none" spc="0" normalizeH="0" baseline="0" noProof="0" dirty="0">
                <a:ln>
                  <a:noFill/>
                </a:ln>
                <a:solidFill>
                  <a:sysClr val="windowText" lastClr="000000"/>
                </a:solidFill>
                <a:effectLst/>
                <a:uLnTx/>
                <a:uFillTx/>
              </a:endParaRPr>
            </a:p>
          </p:txBody>
        </p:sp>
        <p:sp>
          <p:nvSpPr>
            <p:cNvPr id="32" name="Shape 13">
              <a:extLst>
                <a:ext uri="{FF2B5EF4-FFF2-40B4-BE49-F238E27FC236}">
                  <a16:creationId xmlns:a16="http://schemas.microsoft.com/office/drawing/2014/main" id="{30FBAC1E-ABE4-480B-B93E-4E7C7F38D38A}"/>
                </a:ext>
              </a:extLst>
            </p:cNvPr>
            <p:cNvSpPr/>
            <p:nvPr/>
          </p:nvSpPr>
          <p:spPr>
            <a:xfrm>
              <a:off x="7565053" y="519642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5" name="Shape 14">
              <a:extLst>
                <a:ext uri="{FF2B5EF4-FFF2-40B4-BE49-F238E27FC236}">
                  <a16:creationId xmlns:a16="http://schemas.microsoft.com/office/drawing/2014/main" id="{3C7393BF-72FC-4155-9525-148EF69BD895}"/>
                </a:ext>
              </a:extLst>
            </p:cNvPr>
            <p:cNvSpPr/>
            <p:nvPr/>
          </p:nvSpPr>
          <p:spPr>
            <a:xfrm>
              <a:off x="7065109" y="496871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7" name="Text 15">
              <a:extLst>
                <a:ext uri="{FF2B5EF4-FFF2-40B4-BE49-F238E27FC236}">
                  <a16:creationId xmlns:a16="http://schemas.microsoft.com/office/drawing/2014/main" id="{52739B95-3B92-476D-B70B-B91BCC5E1A42}"/>
                </a:ext>
              </a:extLst>
            </p:cNvPr>
            <p:cNvSpPr/>
            <p:nvPr/>
          </p:nvSpPr>
          <p:spPr>
            <a:xfrm>
              <a:off x="7223105" y="501038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3</a:t>
              </a:r>
              <a:endParaRPr kumimoji="0" lang="en-US" sz="2624" b="0" i="0" u="none" strike="noStrike" kern="0" cap="none" spc="0" normalizeH="0" baseline="0" noProof="0" dirty="0">
                <a:ln>
                  <a:noFill/>
                </a:ln>
                <a:solidFill>
                  <a:sysClr val="windowText" lastClr="000000"/>
                </a:solidFill>
                <a:effectLst/>
                <a:uLnTx/>
                <a:uFillTx/>
              </a:endParaRPr>
            </a:p>
          </p:txBody>
        </p:sp>
        <p:sp>
          <p:nvSpPr>
            <p:cNvPr id="38" name="Shape 4">
              <a:extLst>
                <a:ext uri="{FF2B5EF4-FFF2-40B4-BE49-F238E27FC236}">
                  <a16:creationId xmlns:a16="http://schemas.microsoft.com/office/drawing/2014/main" id="{FFE8990D-F148-4CB4-91D0-3FB3982898E0}"/>
                </a:ext>
              </a:extLst>
            </p:cNvPr>
            <p:cNvSpPr/>
            <p:nvPr/>
          </p:nvSpPr>
          <p:spPr>
            <a:xfrm>
              <a:off x="7065108" y="6224863"/>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2400" b="1" i="0" u="none" strike="noStrike" kern="0" cap="none" spc="0" normalizeH="0" baseline="0" noProof="0" dirty="0">
                  <a:ln>
                    <a:noFill/>
                  </a:ln>
                  <a:solidFill>
                    <a:sysClr val="windowText" lastClr="000000"/>
                  </a:solidFill>
                  <a:effectLst/>
                  <a:uLnTx/>
                  <a:uFillTx/>
                </a:rPr>
                <a:t>4</a:t>
              </a:r>
              <a:endParaRPr kumimoji="0" lang="en-GB" sz="1800" b="1" i="0" u="none" strike="noStrike" kern="0" cap="none" spc="0" normalizeH="0" baseline="0" noProof="0" dirty="0">
                <a:ln>
                  <a:noFill/>
                </a:ln>
                <a:solidFill>
                  <a:sysClr val="windowText" lastClr="000000"/>
                </a:solidFill>
                <a:effectLst/>
                <a:uLnTx/>
                <a:uFillTx/>
              </a:endParaRPr>
            </a:p>
          </p:txBody>
        </p:sp>
        <p:sp>
          <p:nvSpPr>
            <p:cNvPr id="39" name="Shape 8">
              <a:extLst>
                <a:ext uri="{FF2B5EF4-FFF2-40B4-BE49-F238E27FC236}">
                  <a16:creationId xmlns:a16="http://schemas.microsoft.com/office/drawing/2014/main" id="{44E77003-58D6-4F9F-A7B7-F4D62E39F43F}"/>
                </a:ext>
              </a:extLst>
            </p:cNvPr>
            <p:cNvSpPr/>
            <p:nvPr/>
          </p:nvSpPr>
          <p:spPr>
            <a:xfrm>
              <a:off x="6304181" y="6452629"/>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526374" y="824675"/>
            <a:ext cx="5086050" cy="523220"/>
          </a:xfrm>
          <a:prstGeom prst="rect">
            <a:avLst/>
          </a:prstGeom>
          <a:noFill/>
        </p:spPr>
        <p:txBody>
          <a:bodyPr wrap="square" rtlCol="0">
            <a:spAutoFit/>
          </a:bodyPr>
          <a:lstStyle/>
          <a:p>
            <a:pPr algn="r" rtl="1"/>
            <a:r>
              <a:rPr lang="ar-SA" sz="2800" b="1" dirty="0"/>
              <a:t>التمايز: </a:t>
            </a:r>
          </a:p>
        </p:txBody>
      </p:sp>
      <p:sp>
        <p:nvSpPr>
          <p:cNvPr id="55" name="Content Placeholder 2">
            <a:extLst>
              <a:ext uri="{FF2B5EF4-FFF2-40B4-BE49-F238E27FC236}">
                <a16:creationId xmlns:a16="http://schemas.microsoft.com/office/drawing/2014/main" id="{887799F1-4FEC-48A6-AB5C-AB669E036551}"/>
              </a:ext>
            </a:extLst>
          </p:cNvPr>
          <p:cNvSpPr txBox="1">
            <a:spLocks/>
          </p:cNvSpPr>
          <p:nvPr/>
        </p:nvSpPr>
        <p:spPr>
          <a:xfrm>
            <a:off x="206116" y="5536616"/>
            <a:ext cx="2998768" cy="12129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اذكر اثنين من الأمراض التي تسبّبها البكتيريا للنبات.</a:t>
            </a:r>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6437966" y="1378154"/>
            <a:ext cx="2914459" cy="12395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اعطِ مثالًا على بكتيريا تنشئ علاقة تقايض مع كائنات أخرى.</a:t>
            </a:r>
          </a:p>
        </p:txBody>
      </p:sp>
      <p:sp>
        <p:nvSpPr>
          <p:cNvPr id="67" name="Content Placeholder 2">
            <a:extLst>
              <a:ext uri="{FF2B5EF4-FFF2-40B4-BE49-F238E27FC236}">
                <a16:creationId xmlns:a16="http://schemas.microsoft.com/office/drawing/2014/main" id="{45154ECA-12D5-47C5-9440-4F97366C75FA}"/>
              </a:ext>
            </a:extLst>
          </p:cNvPr>
          <p:cNvSpPr txBox="1">
            <a:spLocks/>
          </p:cNvSpPr>
          <p:nvPr/>
        </p:nvSpPr>
        <p:spPr>
          <a:xfrm>
            <a:off x="300243" y="2987660"/>
            <a:ext cx="3430607" cy="12129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اذكر واحدة من طرق محافظة البكتيريا على البيئة.</a:t>
            </a:r>
          </a:p>
        </p:txBody>
      </p:sp>
      <p:grpSp>
        <p:nvGrpSpPr>
          <p:cNvPr id="68" name="Group 67">
            <a:extLst>
              <a:ext uri="{FF2B5EF4-FFF2-40B4-BE49-F238E27FC236}">
                <a16:creationId xmlns:a16="http://schemas.microsoft.com/office/drawing/2014/main" id="{E9406AF9-43AB-401F-B539-4C62C789E679}"/>
              </a:ext>
            </a:extLst>
          </p:cNvPr>
          <p:cNvGrpSpPr/>
          <p:nvPr/>
        </p:nvGrpSpPr>
        <p:grpSpPr>
          <a:xfrm>
            <a:off x="148470" y="945704"/>
            <a:ext cx="1573020" cy="730155"/>
            <a:chOff x="7446246" y="205862"/>
            <a:chExt cx="1544854" cy="691058"/>
          </a:xfrm>
        </p:grpSpPr>
        <p:sp>
          <p:nvSpPr>
            <p:cNvPr id="69" name="Rounded Rectangle 10">
              <a:extLst>
                <a:ext uri="{FF2B5EF4-FFF2-40B4-BE49-F238E27FC236}">
                  <a16:creationId xmlns:a16="http://schemas.microsoft.com/office/drawing/2014/main" id="{87A70294-2BC8-4B93-ABD6-8B970D6E38F7}"/>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3">
              <a:extLst>
                <a:ext uri="{FF2B5EF4-FFF2-40B4-BE49-F238E27FC236}">
                  <a16:creationId xmlns:a16="http://schemas.microsoft.com/office/drawing/2014/main" id="{45E96865-1D06-4824-B324-B356C8727BB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5</a:t>
              </a:r>
              <a:r>
                <a:rPr lang="en-US" sz="1600" b="1" dirty="0">
                  <a:latin typeface="Calibri" panose="020F0502020204030204" pitchFamily="34" charset="0"/>
                  <a:cs typeface="Calibri" panose="020F0502020204030204" pitchFamily="34" charset="0"/>
                </a:rPr>
                <a:t>:00 minutes</a:t>
              </a:r>
            </a:p>
          </p:txBody>
        </p:sp>
      </p:grpSp>
      <p:sp>
        <p:nvSpPr>
          <p:cNvPr id="71" name="Content Placeholder 2">
            <a:extLst>
              <a:ext uri="{FF2B5EF4-FFF2-40B4-BE49-F238E27FC236}">
                <a16:creationId xmlns:a16="http://schemas.microsoft.com/office/drawing/2014/main" id="{33FA3967-85A4-4967-8D3B-89BE55D12E38}"/>
              </a:ext>
            </a:extLst>
          </p:cNvPr>
          <p:cNvSpPr txBox="1">
            <a:spLocks/>
          </p:cNvSpPr>
          <p:nvPr/>
        </p:nvSpPr>
        <p:spPr>
          <a:xfrm>
            <a:off x="6290265" y="3775587"/>
            <a:ext cx="3155394" cy="19432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ابحث باستخدام الوسائل المتاحة لديك عن أمثلة على علاقة التعايش مع البكتيريا.</a:t>
            </a:r>
          </a:p>
        </p:txBody>
      </p:sp>
    </p:spTree>
    <p:extLst>
      <p:ext uri="{BB962C8B-B14F-4D97-AF65-F5344CB8AC3E}">
        <p14:creationId xmlns:p14="http://schemas.microsoft.com/office/powerpoint/2010/main" val="469663581"/>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526374" y="824675"/>
            <a:ext cx="5086050" cy="523220"/>
          </a:xfrm>
          <a:prstGeom prst="rect">
            <a:avLst/>
          </a:prstGeom>
          <a:noFill/>
        </p:spPr>
        <p:txBody>
          <a:bodyPr wrap="square" rtlCol="0">
            <a:spAutoFit/>
          </a:bodyPr>
          <a:lstStyle/>
          <a:p>
            <a:pPr algn="r" rtl="1"/>
            <a:r>
              <a:rPr lang="ar-JO" sz="2800" b="1" dirty="0"/>
              <a:t>التفكير الناقد</a:t>
            </a:r>
            <a:r>
              <a:rPr lang="ar-SA" sz="2800" b="1" dirty="0"/>
              <a:t>: </a:t>
            </a:r>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1245302" y="2077460"/>
            <a:ext cx="7760148"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ماذا سيحدث لو اختفت البكتيريا القولونيّة النافعة من الجسم؟</a:t>
            </a:r>
          </a:p>
        </p:txBody>
      </p:sp>
      <p:sp>
        <p:nvSpPr>
          <p:cNvPr id="68" name="Content Placeholder 2">
            <a:extLst>
              <a:ext uri="{FF2B5EF4-FFF2-40B4-BE49-F238E27FC236}">
                <a16:creationId xmlns:a16="http://schemas.microsoft.com/office/drawing/2014/main" id="{C8B80FD2-8FB4-48CB-8C2A-8152BDAA0E44}"/>
              </a:ext>
            </a:extLst>
          </p:cNvPr>
          <p:cNvSpPr txBox="1">
            <a:spLocks/>
          </p:cNvSpPr>
          <p:nvPr/>
        </p:nvSpPr>
        <p:spPr>
          <a:xfrm>
            <a:off x="753035" y="3088784"/>
            <a:ext cx="8377518" cy="2344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solidFill>
                  <a:srgbClr val="FF0000"/>
                </a:solidFill>
              </a:rPr>
              <a:t>سوف يحدث خلل في التوازن البكتيريّ للأمعاء، ما يؤدّي إلى زيادة نشاط البكتيريا الضارّة، وحدوث بعض المشكلات في الجهاز الهضميّ، مثل: الإمساك، أو الإسهال، أو الانتفاخ، وغيرها من المشاكل.</a:t>
            </a:r>
          </a:p>
        </p:txBody>
      </p:sp>
      <p:grpSp>
        <p:nvGrpSpPr>
          <p:cNvPr id="69" name="Group 68">
            <a:extLst>
              <a:ext uri="{FF2B5EF4-FFF2-40B4-BE49-F238E27FC236}">
                <a16:creationId xmlns:a16="http://schemas.microsoft.com/office/drawing/2014/main" id="{26BB36D5-4CAC-4202-9BBE-8608483A7340}"/>
              </a:ext>
            </a:extLst>
          </p:cNvPr>
          <p:cNvGrpSpPr/>
          <p:nvPr/>
        </p:nvGrpSpPr>
        <p:grpSpPr>
          <a:xfrm>
            <a:off x="161556" y="936243"/>
            <a:ext cx="1573020" cy="730155"/>
            <a:chOff x="7446246" y="205862"/>
            <a:chExt cx="1544854" cy="691058"/>
          </a:xfrm>
        </p:grpSpPr>
        <p:sp>
          <p:nvSpPr>
            <p:cNvPr id="70" name="Rounded Rectangle 10">
              <a:extLst>
                <a:ext uri="{FF2B5EF4-FFF2-40B4-BE49-F238E27FC236}">
                  <a16:creationId xmlns:a16="http://schemas.microsoft.com/office/drawing/2014/main" id="{C7B3D2A5-4016-49F0-B49F-B9E20C896F1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3">
              <a:extLst>
                <a:ext uri="{FF2B5EF4-FFF2-40B4-BE49-F238E27FC236}">
                  <a16:creationId xmlns:a16="http://schemas.microsoft.com/office/drawing/2014/main" id="{9123F556-D2A7-4FC8-8AC4-61C8EAB2CFF1}"/>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2</a:t>
              </a:r>
              <a:r>
                <a:rPr lang="en-US" sz="1600" b="1" dirty="0">
                  <a:latin typeface="Calibri" panose="020F0502020204030204" pitchFamily="34" charset="0"/>
                  <a:cs typeface="Calibri" panose="020F0502020204030204" pitchFamily="34" charset="0"/>
                </a:rPr>
                <a:t>:00 minutes</a:t>
              </a:r>
            </a:p>
          </p:txBody>
        </p:sp>
      </p:grpSp>
      <p:sp>
        <p:nvSpPr>
          <p:cNvPr id="72" name="Flowchart: Alternate Process 71">
            <a:extLst>
              <a:ext uri="{FF2B5EF4-FFF2-40B4-BE49-F238E27FC236}">
                <a16:creationId xmlns:a16="http://schemas.microsoft.com/office/drawing/2014/main" id="{F44F1802-1C7B-42F4-BAB4-FA83EFEA26A8}"/>
              </a:ext>
            </a:extLst>
          </p:cNvPr>
          <p:cNvSpPr/>
          <p:nvPr/>
        </p:nvSpPr>
        <p:spPr>
          <a:xfrm>
            <a:off x="161556" y="6290958"/>
            <a:ext cx="1573020"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BUZZ IN</a:t>
            </a:r>
          </a:p>
        </p:txBody>
      </p:sp>
    </p:spTree>
    <p:extLst>
      <p:ext uri="{BB962C8B-B14F-4D97-AF65-F5344CB8AC3E}">
        <p14:creationId xmlns:p14="http://schemas.microsoft.com/office/powerpoint/2010/main" val="35901528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anim calcmode="lin" valueType="num">
                                      <p:cBhvr>
                                        <p:cTn id="8"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486551" y="916555"/>
            <a:ext cx="5086050" cy="523220"/>
          </a:xfrm>
          <a:prstGeom prst="rect">
            <a:avLst/>
          </a:prstGeom>
          <a:noFill/>
        </p:spPr>
        <p:txBody>
          <a:bodyPr wrap="square" rtlCol="0">
            <a:spAutoFit/>
          </a:bodyPr>
          <a:lstStyle/>
          <a:p>
            <a:pPr algn="r" rtl="1"/>
            <a:r>
              <a:rPr lang="ar-JO" sz="2800" b="1" dirty="0"/>
              <a:t>الربط بالحياة:</a:t>
            </a:r>
            <a:endParaRPr lang="ar-SA" sz="2800" b="1" dirty="0"/>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107576" y="2743768"/>
            <a:ext cx="9465025" cy="36728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b="0" i="0" dirty="0">
                <a:solidFill>
                  <a:srgbClr val="333333"/>
                </a:solidFill>
                <a:effectLst/>
                <a:latin typeface="DroidArabicKufi-Regular"/>
              </a:rPr>
              <a:t>يستفاد من بعض أنواع البكتيريا في المعالجة الحيويّة لتسرّب النفط، والمياه العادمة، والنفايات السامّة؛ إذ أنّها تفرز إنزيمات هاضمة تفكّك الروابط في السلاسل الكربونيّة.</a:t>
            </a:r>
          </a:p>
          <a:p>
            <a:pPr marL="0" indent="0" algn="r" rtl="1">
              <a:buNone/>
            </a:pPr>
            <a:r>
              <a:rPr lang="ar-JO" dirty="0">
                <a:solidFill>
                  <a:srgbClr val="333333"/>
                </a:solidFill>
                <a:latin typeface="DroidArabicKufi-Regular"/>
              </a:rPr>
              <a:t>كما تُستَخدَم البكتيريا أيضًا في استخلاص الفلزّات من خاماتها، مثل: الذهب، والفضّة، والرصاص.</a:t>
            </a:r>
            <a:endParaRPr lang="ar-JO" dirty="0"/>
          </a:p>
        </p:txBody>
      </p:sp>
      <p:sp>
        <p:nvSpPr>
          <p:cNvPr id="68" name="Content Placeholder 2">
            <a:extLst>
              <a:ext uri="{FF2B5EF4-FFF2-40B4-BE49-F238E27FC236}">
                <a16:creationId xmlns:a16="http://schemas.microsoft.com/office/drawing/2014/main" id="{C8B80FD2-8FB4-48CB-8C2A-8152BDAA0E44}"/>
              </a:ext>
            </a:extLst>
          </p:cNvPr>
          <p:cNvSpPr txBox="1">
            <a:spLocks/>
          </p:cNvSpPr>
          <p:nvPr/>
        </p:nvSpPr>
        <p:spPr>
          <a:xfrm>
            <a:off x="3673133" y="1568823"/>
            <a:ext cx="2904485"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solidFill>
                  <a:srgbClr val="FF0000"/>
                </a:solidFill>
              </a:rPr>
              <a:t>فوائد أخرى للبكتيريا</a:t>
            </a:r>
          </a:p>
        </p:txBody>
      </p:sp>
      <p:grpSp>
        <p:nvGrpSpPr>
          <p:cNvPr id="69" name="Group 68">
            <a:extLst>
              <a:ext uri="{FF2B5EF4-FFF2-40B4-BE49-F238E27FC236}">
                <a16:creationId xmlns:a16="http://schemas.microsoft.com/office/drawing/2014/main" id="{26BB36D5-4CAC-4202-9BBE-8608483A7340}"/>
              </a:ext>
            </a:extLst>
          </p:cNvPr>
          <p:cNvGrpSpPr/>
          <p:nvPr/>
        </p:nvGrpSpPr>
        <p:grpSpPr>
          <a:xfrm>
            <a:off x="161556" y="936243"/>
            <a:ext cx="1573020" cy="730155"/>
            <a:chOff x="7446246" y="205862"/>
            <a:chExt cx="1544854" cy="691058"/>
          </a:xfrm>
        </p:grpSpPr>
        <p:sp>
          <p:nvSpPr>
            <p:cNvPr id="70" name="Rounded Rectangle 10">
              <a:extLst>
                <a:ext uri="{FF2B5EF4-FFF2-40B4-BE49-F238E27FC236}">
                  <a16:creationId xmlns:a16="http://schemas.microsoft.com/office/drawing/2014/main" id="{C7B3D2A5-4016-49F0-B49F-B9E20C896F1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3">
              <a:extLst>
                <a:ext uri="{FF2B5EF4-FFF2-40B4-BE49-F238E27FC236}">
                  <a16:creationId xmlns:a16="http://schemas.microsoft.com/office/drawing/2014/main" id="{9123F556-D2A7-4FC8-8AC4-61C8EAB2CFF1}"/>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2</a:t>
              </a:r>
              <a:r>
                <a:rPr lang="en-US" sz="1600" b="1" dirty="0">
                  <a:latin typeface="Calibri" panose="020F0502020204030204" pitchFamily="34" charset="0"/>
                  <a:cs typeface="Calibri" panose="020F0502020204030204" pitchFamily="34" charset="0"/>
                </a:rPr>
                <a:t>:00 minutes</a:t>
              </a:r>
            </a:p>
          </p:txBody>
        </p:sp>
      </p:grpSp>
    </p:spTree>
    <p:extLst>
      <p:ext uri="{BB962C8B-B14F-4D97-AF65-F5344CB8AC3E}">
        <p14:creationId xmlns:p14="http://schemas.microsoft.com/office/powerpoint/2010/main" val="689987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anim calcmode="lin" valueType="num">
                                      <p:cBhvr>
                                        <p:cTn id="8"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76" y="6100549"/>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التقوبم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TextBox 32">
            <a:extLst>
              <a:ext uri="{FF2B5EF4-FFF2-40B4-BE49-F238E27FC236}">
                <a16:creationId xmlns:a16="http://schemas.microsoft.com/office/drawing/2014/main" id="{2C353CAC-CDE8-43C0-85CB-F6B8F9418AFD}"/>
              </a:ext>
            </a:extLst>
          </p:cNvPr>
          <p:cNvSpPr txBox="1"/>
          <p:nvPr/>
        </p:nvSpPr>
        <p:spPr>
          <a:xfrm>
            <a:off x="2028623" y="2000074"/>
            <a:ext cx="5785384"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400" b="1" dirty="0">
                <a:latin typeface="Calibri" panose="020F0502020204030204" pitchFamily="34" charset="0"/>
                <a:ea typeface="Calibri" panose="020F0502020204030204" pitchFamily="34" charset="0"/>
                <a:cs typeface="Calibri" panose="020F0502020204030204" pitchFamily="34" charset="0"/>
              </a:rPr>
              <a:t>اذكر أشكال البكتيريا الرئيسيّة.</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1. كرويّة.                2. عصويّة.               3. حلزونيّة.</a:t>
            </a:r>
            <a:endPar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35DA8BCE-EAE1-40FC-9994-063DDC7F022B}"/>
              </a:ext>
            </a:extLst>
          </p:cNvPr>
          <p:cNvSpPr txBox="1"/>
          <p:nvPr/>
        </p:nvSpPr>
        <p:spPr>
          <a:xfrm>
            <a:off x="746003" y="3254067"/>
            <a:ext cx="8350624" cy="1392369"/>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400" b="1" dirty="0">
                <a:latin typeface="Calibri" panose="020F0502020204030204" pitchFamily="34" charset="0"/>
                <a:ea typeface="Calibri" panose="020F0502020204030204" pitchFamily="34" charset="0"/>
                <a:cs typeface="Calibri" panose="020F0502020204030204" pitchFamily="34" charset="0"/>
              </a:rPr>
              <a:t>ما المكوّنات الرئيسيّة للبكتيريا؟</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1. </a:t>
            </a:r>
            <a:r>
              <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rPr>
              <a:t>DNA</a:t>
            </a: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2. السيتوبلازم.           3. الغشاء البلازميّ.          4. المحفظة.                            </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5. الجدار الخلويّ.</a:t>
            </a:r>
            <a:endPar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541F0AAC-B484-4C80-8387-7550724E88C4}"/>
              </a:ext>
            </a:extLst>
          </p:cNvPr>
          <p:cNvSpPr txBox="1"/>
          <p:nvPr/>
        </p:nvSpPr>
        <p:spPr>
          <a:xfrm>
            <a:off x="1643914" y="4850276"/>
            <a:ext cx="6943286"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س3: </a:t>
            </a:r>
            <a:r>
              <a:rPr lang="ar-JO" sz="2400" b="1" dirty="0">
                <a:latin typeface="Calibri" panose="020F0502020204030204" pitchFamily="34" charset="0"/>
                <a:ea typeface="Calibri" panose="020F0502020204030204" pitchFamily="34" charset="0"/>
                <a:cs typeface="Calibri" panose="020F0502020204030204" pitchFamily="34" charset="0"/>
              </a:rPr>
              <a:t>تقسم البكتيريا حسب صبغة غرام إلى:</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1. موجبة غرام.                     2. سالبة غرام.</a:t>
            </a:r>
            <a:endParaRPr lang="en-GB" sz="2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D295F87F-B3C6-48F3-A3CE-83D18A364B9D}"/>
              </a:ext>
            </a:extLst>
          </p:cNvPr>
          <p:cNvSpPr txBox="1"/>
          <p:nvPr/>
        </p:nvSpPr>
        <p:spPr>
          <a:xfrm>
            <a:off x="1884845" y="1324664"/>
            <a:ext cx="5785384" cy="471539"/>
          </a:xfrm>
          <a:prstGeom prst="rect">
            <a:avLst/>
          </a:prstGeom>
          <a:noFill/>
        </p:spPr>
        <p:txBody>
          <a:bodyPr wrap="square" rtlCol="0">
            <a:spAutoFit/>
          </a:bodyPr>
          <a:lstStyle/>
          <a:p>
            <a:pPr algn="r" rtl="1">
              <a:lnSpc>
                <a:spcPct val="120000"/>
              </a:lnSpc>
            </a:pPr>
            <a:r>
              <a:rPr lang="ar-JO" sz="2200" b="1" dirty="0">
                <a:solidFill>
                  <a:srgbClr val="FF0000"/>
                </a:solidFill>
                <a:latin typeface="Calibri" panose="020F0502020204030204" pitchFamily="34" charset="0"/>
                <a:ea typeface="Calibri" panose="020F0502020204030204" pitchFamily="34" charset="0"/>
                <a:cs typeface="Calibri" panose="020F0502020204030204" pitchFamily="34" charset="0"/>
              </a:rPr>
              <a:t>اعتمادًا على الفيديو الذي شاهدته، أجب عن الأسئلة التالية:</a:t>
            </a:r>
            <a:endParaRPr lang="en-GB" sz="2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6ED069C0-36C0-47F1-9ACA-518B10EC6D74}"/>
              </a:ext>
            </a:extLst>
          </p:cNvPr>
          <p:cNvGrpSpPr/>
          <p:nvPr/>
        </p:nvGrpSpPr>
        <p:grpSpPr>
          <a:xfrm>
            <a:off x="255660" y="603162"/>
            <a:ext cx="10220241" cy="354111"/>
            <a:chOff x="255660" y="603162"/>
            <a:chExt cx="10220241" cy="354111"/>
          </a:xfrm>
        </p:grpSpPr>
        <p:sp>
          <p:nvSpPr>
            <p:cNvPr id="38" name="Double Wave 37">
              <a:extLst>
                <a:ext uri="{FF2B5EF4-FFF2-40B4-BE49-F238E27FC236}">
                  <a16:creationId xmlns:a16="http://schemas.microsoft.com/office/drawing/2014/main" id="{F1A81F18-87B8-4A2C-A8E4-F750FB4689E7}"/>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9" name="Double Wave 38">
              <a:extLst>
                <a:ext uri="{FF2B5EF4-FFF2-40B4-BE49-F238E27FC236}">
                  <a16:creationId xmlns:a16="http://schemas.microsoft.com/office/drawing/2014/main" id="{BF771ED0-DFFE-4444-9CFA-7D537B2F8C3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3" name="Double Wave 42">
              <a:extLst>
                <a:ext uri="{FF2B5EF4-FFF2-40B4-BE49-F238E27FC236}">
                  <a16:creationId xmlns:a16="http://schemas.microsoft.com/office/drawing/2014/main" id="{05642DE4-B373-4F9D-95EA-623B10A6F1DB}"/>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4" name="Double Wave 53">
              <a:extLst>
                <a:ext uri="{FF2B5EF4-FFF2-40B4-BE49-F238E27FC236}">
                  <a16:creationId xmlns:a16="http://schemas.microsoft.com/office/drawing/2014/main" id="{F25623D6-AF18-4471-A4C8-E60E23527709}"/>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2379464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xEl>
                                              <p:pRg st="1" end="1"/>
                                            </p:txEl>
                                          </p:spTgt>
                                        </p:tgtEl>
                                        <p:attrNameLst>
                                          <p:attrName>style.visibility</p:attrName>
                                        </p:attrNameLst>
                                      </p:cBhvr>
                                      <p:to>
                                        <p:strVal val="visible"/>
                                      </p:to>
                                    </p:set>
                                    <p:animEffect transition="in" filter="fade">
                                      <p:cBhvr>
                                        <p:cTn id="7" dur="1000"/>
                                        <p:tgtEl>
                                          <p:spTgt spid="33">
                                            <p:txEl>
                                              <p:pRg st="1" end="1"/>
                                            </p:txEl>
                                          </p:spTgt>
                                        </p:tgtEl>
                                      </p:cBhvr>
                                    </p:animEffect>
                                    <p:anim calcmode="lin" valueType="num">
                                      <p:cBhvr>
                                        <p:cTn id="8"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xEl>
                                              <p:pRg st="1" end="1"/>
                                            </p:txEl>
                                          </p:spTgt>
                                        </p:tgtEl>
                                        <p:attrNameLst>
                                          <p:attrName>style.visibility</p:attrName>
                                        </p:attrNameLst>
                                      </p:cBhvr>
                                      <p:to>
                                        <p:strVal val="visible"/>
                                      </p:to>
                                    </p:set>
                                    <p:animEffect transition="in" filter="fade">
                                      <p:cBhvr>
                                        <p:cTn id="14" dur="1000"/>
                                        <p:tgtEl>
                                          <p:spTgt spid="34">
                                            <p:txEl>
                                              <p:pRg st="1" end="1"/>
                                            </p:txEl>
                                          </p:spTgt>
                                        </p:tgtEl>
                                      </p:cBhvr>
                                    </p:animEffect>
                                    <p:anim calcmode="lin" valueType="num">
                                      <p:cBhvr>
                                        <p:cTn id="15"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xEl>
                                              <p:pRg st="2" end="2"/>
                                            </p:txEl>
                                          </p:spTgt>
                                        </p:tgtEl>
                                        <p:attrNameLst>
                                          <p:attrName>style.visibility</p:attrName>
                                        </p:attrNameLst>
                                      </p:cBhvr>
                                      <p:to>
                                        <p:strVal val="visible"/>
                                      </p:to>
                                    </p:set>
                                    <p:animEffect transition="in" filter="fade">
                                      <p:cBhvr>
                                        <p:cTn id="21" dur="1000"/>
                                        <p:tgtEl>
                                          <p:spTgt spid="34">
                                            <p:txEl>
                                              <p:pRg st="2" end="2"/>
                                            </p:txEl>
                                          </p:spTgt>
                                        </p:tgtEl>
                                      </p:cBhvr>
                                    </p:animEffect>
                                    <p:anim calcmode="lin" valueType="num">
                                      <p:cBhvr>
                                        <p:cTn id="22"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
                                            <p:txEl>
                                              <p:pRg st="1" end="1"/>
                                            </p:txEl>
                                          </p:spTgt>
                                        </p:tgtEl>
                                        <p:attrNameLst>
                                          <p:attrName>style.visibility</p:attrName>
                                        </p:attrNameLst>
                                      </p:cBhvr>
                                      <p:to>
                                        <p:strVal val="visible"/>
                                      </p:to>
                                    </p:set>
                                    <p:anim calcmode="lin" valueType="num">
                                      <p:cBhvr additive="base">
                                        <p:cTn id="28"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3985" y="1120985"/>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3</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7371184" y="1174543"/>
            <a:ext cx="2094586" cy="523220"/>
          </a:xfrm>
          <a:prstGeom prst="rect">
            <a:avLst/>
          </a:prstGeom>
          <a:noFill/>
        </p:spPr>
        <p:txBody>
          <a:bodyPr wrap="square" rtlCol="0">
            <a:spAutoFit/>
          </a:bodyPr>
          <a:lstStyle/>
          <a:p>
            <a:pPr algn="r" rtl="1"/>
            <a:r>
              <a:rPr lang="ar-SA" sz="2800" b="1" dirty="0"/>
              <a:t> </a:t>
            </a:r>
            <a:r>
              <a:rPr lang="ar-JO" sz="2800" b="1" dirty="0"/>
              <a:t>بطاقة خروج</a:t>
            </a:r>
            <a:r>
              <a:rPr lang="ar-SA" sz="2800" b="1" dirty="0"/>
              <a:t>: </a:t>
            </a:r>
          </a:p>
        </p:txBody>
      </p:sp>
      <p:sp>
        <p:nvSpPr>
          <p:cNvPr id="3" name="Flowchart: Alternate Process 2"/>
          <p:cNvSpPr/>
          <p:nvPr/>
        </p:nvSpPr>
        <p:spPr>
          <a:xfrm>
            <a:off x="203985" y="6339290"/>
            <a:ext cx="1024287"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9" name="Group 28">
            <a:extLst>
              <a:ext uri="{FF2B5EF4-FFF2-40B4-BE49-F238E27FC236}">
                <a16:creationId xmlns:a16="http://schemas.microsoft.com/office/drawing/2014/main" id="{78655A2E-C07A-4E24-B683-6E89AFE563C1}"/>
              </a:ext>
            </a:extLst>
          </p:cNvPr>
          <p:cNvGrpSpPr/>
          <p:nvPr/>
        </p:nvGrpSpPr>
        <p:grpSpPr>
          <a:xfrm>
            <a:off x="255660" y="603162"/>
            <a:ext cx="10220241" cy="354111"/>
            <a:chOff x="255660" y="603162"/>
            <a:chExt cx="10220241" cy="354111"/>
          </a:xfrm>
        </p:grpSpPr>
        <p:sp>
          <p:nvSpPr>
            <p:cNvPr id="30" name="Double Wave 29">
              <a:extLst>
                <a:ext uri="{FF2B5EF4-FFF2-40B4-BE49-F238E27FC236}">
                  <a16:creationId xmlns:a16="http://schemas.microsoft.com/office/drawing/2014/main" id="{0F91105B-8FD5-4F16-A151-194EFF537BAE}"/>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1" name="Double Wave 30">
              <a:extLst>
                <a:ext uri="{FF2B5EF4-FFF2-40B4-BE49-F238E27FC236}">
                  <a16:creationId xmlns:a16="http://schemas.microsoft.com/office/drawing/2014/main" id="{02B74C61-9638-48C5-88B2-55326E60CFAB}"/>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2" name="Double Wave 31">
              <a:extLst>
                <a:ext uri="{FF2B5EF4-FFF2-40B4-BE49-F238E27FC236}">
                  <a16:creationId xmlns:a16="http://schemas.microsoft.com/office/drawing/2014/main" id="{6723343D-526D-472A-A3A7-C126378664A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4" name="Double Wave 33">
              <a:extLst>
                <a:ext uri="{FF2B5EF4-FFF2-40B4-BE49-F238E27FC236}">
                  <a16:creationId xmlns:a16="http://schemas.microsoft.com/office/drawing/2014/main" id="{EB67213C-E6E4-4264-B475-DC3C123371A7}"/>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5" name="TextBox 34">
            <a:extLst>
              <a:ext uri="{FF2B5EF4-FFF2-40B4-BE49-F238E27FC236}">
                <a16:creationId xmlns:a16="http://schemas.microsoft.com/office/drawing/2014/main" id="{7504AD37-9C1A-4B7D-A37F-E91079599CAD}"/>
              </a:ext>
            </a:extLst>
          </p:cNvPr>
          <p:cNvSpPr txBox="1"/>
          <p:nvPr/>
        </p:nvSpPr>
        <p:spPr>
          <a:xfrm>
            <a:off x="523089" y="2026564"/>
            <a:ext cx="8942681"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000" b="1" dirty="0">
                <a:latin typeface="Calibri" panose="020F0502020204030204" pitchFamily="34" charset="0"/>
                <a:ea typeface="Calibri" panose="020F0502020204030204" pitchFamily="34" charset="0"/>
                <a:cs typeface="Calibri" panose="020F0502020204030204" pitchFamily="34" charset="0"/>
              </a:rPr>
              <a:t>أي البكتيريا التالية تنشئ علاقة تطفّليّة مع الإنسان:</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الرايزوبيوم                  ب) السالمونيلا                     ج) </a:t>
            </a:r>
            <a:r>
              <a:rPr lang="en-GB" sz="2000" b="1" dirty="0">
                <a:latin typeface="Calibri" panose="020F0502020204030204" pitchFamily="34" charset="0"/>
                <a:ea typeface="Calibri" panose="020F0502020204030204" pitchFamily="34" charset="0"/>
                <a:cs typeface="Calibri" panose="020F0502020204030204" pitchFamily="34" charset="0"/>
              </a:rPr>
              <a:t>E. coli</a:t>
            </a:r>
            <a:r>
              <a:rPr lang="ar-JO" sz="2000" b="1" dirty="0">
                <a:latin typeface="Calibri" panose="020F0502020204030204" pitchFamily="34" charset="0"/>
                <a:ea typeface="Calibri" panose="020F0502020204030204" pitchFamily="34" charset="0"/>
                <a:cs typeface="Calibri" panose="020F0502020204030204" pitchFamily="34" charset="0"/>
              </a:rPr>
              <a:t>                  د) العُقَديّة</a:t>
            </a:r>
          </a:p>
        </p:txBody>
      </p:sp>
      <p:sp>
        <p:nvSpPr>
          <p:cNvPr id="55" name="TextBox 54">
            <a:extLst>
              <a:ext uri="{FF2B5EF4-FFF2-40B4-BE49-F238E27FC236}">
                <a16:creationId xmlns:a16="http://schemas.microsoft.com/office/drawing/2014/main" id="{8723CFB8-317E-49E5-8CF0-47323B7B3AA2}"/>
              </a:ext>
            </a:extLst>
          </p:cNvPr>
          <p:cNvSpPr txBox="1"/>
          <p:nvPr/>
        </p:nvSpPr>
        <p:spPr>
          <a:xfrm>
            <a:off x="1021975" y="3007045"/>
            <a:ext cx="8348839"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000" b="1" dirty="0">
                <a:latin typeface="Calibri" panose="020F0502020204030204" pitchFamily="34" charset="0"/>
                <a:ea typeface="Calibri" panose="020F0502020204030204" pitchFamily="34" charset="0"/>
                <a:cs typeface="Calibri" panose="020F0502020204030204" pitchFamily="34" charset="0"/>
              </a:rPr>
              <a:t>من الأمراض التي تسبّبها البكتيريا للمواشي:</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اللفحة الناريّة                    ب) الكوليرا               ج) الجمرة الخبيثة            د) الزُهَريّ</a:t>
            </a:r>
          </a:p>
        </p:txBody>
      </p:sp>
      <p:sp>
        <p:nvSpPr>
          <p:cNvPr id="2" name="Oval 1">
            <a:extLst>
              <a:ext uri="{FF2B5EF4-FFF2-40B4-BE49-F238E27FC236}">
                <a16:creationId xmlns:a16="http://schemas.microsoft.com/office/drawing/2014/main" id="{70F5611E-1C2E-4FD0-BB0C-D3249A847C3D}"/>
              </a:ext>
            </a:extLst>
          </p:cNvPr>
          <p:cNvSpPr/>
          <p:nvPr/>
        </p:nvSpPr>
        <p:spPr>
          <a:xfrm>
            <a:off x="5717196" y="2393610"/>
            <a:ext cx="1653988" cy="550055"/>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0B2661F1-0DDA-4B0C-860D-A0D54960A131}"/>
              </a:ext>
            </a:extLst>
          </p:cNvPr>
          <p:cNvSpPr/>
          <p:nvPr/>
        </p:nvSpPr>
        <p:spPr>
          <a:xfrm>
            <a:off x="3260017" y="3389669"/>
            <a:ext cx="1936377" cy="497712"/>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9899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80">
                                          <p:stCondLst>
                                            <p:cond delay="0"/>
                                          </p:stCondLst>
                                        </p:cTn>
                                        <p:tgtEl>
                                          <p:spTgt spid="37"/>
                                        </p:tgtEl>
                                      </p:cBhvr>
                                    </p:animEffect>
                                    <p:anim calcmode="lin" valueType="num">
                                      <p:cBhvr>
                                        <p:cTn id="3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7" dur="26">
                                          <p:stCondLst>
                                            <p:cond delay="650"/>
                                          </p:stCondLst>
                                        </p:cTn>
                                        <p:tgtEl>
                                          <p:spTgt spid="37"/>
                                        </p:tgtEl>
                                      </p:cBhvr>
                                      <p:to x="100000" y="60000"/>
                                    </p:animScale>
                                    <p:animScale>
                                      <p:cBhvr>
                                        <p:cTn id="38" dur="166" decel="50000">
                                          <p:stCondLst>
                                            <p:cond delay="676"/>
                                          </p:stCondLst>
                                        </p:cTn>
                                        <p:tgtEl>
                                          <p:spTgt spid="37"/>
                                        </p:tgtEl>
                                      </p:cBhvr>
                                      <p:to x="100000" y="100000"/>
                                    </p:animScale>
                                    <p:animScale>
                                      <p:cBhvr>
                                        <p:cTn id="39" dur="26">
                                          <p:stCondLst>
                                            <p:cond delay="1312"/>
                                          </p:stCondLst>
                                        </p:cTn>
                                        <p:tgtEl>
                                          <p:spTgt spid="37"/>
                                        </p:tgtEl>
                                      </p:cBhvr>
                                      <p:to x="100000" y="80000"/>
                                    </p:animScale>
                                    <p:animScale>
                                      <p:cBhvr>
                                        <p:cTn id="40" dur="166" decel="50000">
                                          <p:stCondLst>
                                            <p:cond delay="1338"/>
                                          </p:stCondLst>
                                        </p:cTn>
                                        <p:tgtEl>
                                          <p:spTgt spid="37"/>
                                        </p:tgtEl>
                                      </p:cBhvr>
                                      <p:to x="100000" y="100000"/>
                                    </p:animScale>
                                    <p:animScale>
                                      <p:cBhvr>
                                        <p:cTn id="41" dur="26">
                                          <p:stCondLst>
                                            <p:cond delay="1642"/>
                                          </p:stCondLst>
                                        </p:cTn>
                                        <p:tgtEl>
                                          <p:spTgt spid="37"/>
                                        </p:tgtEl>
                                      </p:cBhvr>
                                      <p:to x="100000" y="90000"/>
                                    </p:animScale>
                                    <p:animScale>
                                      <p:cBhvr>
                                        <p:cTn id="42" dur="166" decel="50000">
                                          <p:stCondLst>
                                            <p:cond delay="1668"/>
                                          </p:stCondLst>
                                        </p:cTn>
                                        <p:tgtEl>
                                          <p:spTgt spid="37"/>
                                        </p:tgtEl>
                                      </p:cBhvr>
                                      <p:to x="100000" y="100000"/>
                                    </p:animScale>
                                    <p:animScale>
                                      <p:cBhvr>
                                        <p:cTn id="43" dur="26">
                                          <p:stCondLst>
                                            <p:cond delay="1808"/>
                                          </p:stCondLst>
                                        </p:cTn>
                                        <p:tgtEl>
                                          <p:spTgt spid="37"/>
                                        </p:tgtEl>
                                      </p:cBhvr>
                                      <p:to x="100000" y="95000"/>
                                    </p:animScale>
                                    <p:animScale>
                                      <p:cBhvr>
                                        <p:cTn id="44"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 grpId="0" animBg="1"/>
      <p:bldP spid="3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p:blipFill>
        <p:spPr bwMode="auto">
          <a:xfrm>
            <a:off x="0" y="0"/>
            <a:ext cx="2082800" cy="18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22534" y="3158609"/>
            <a:ext cx="7746932" cy="2893100"/>
          </a:xfrm>
          <a:prstGeom prst="rect">
            <a:avLst/>
          </a:prstGeom>
          <a:noFill/>
        </p:spPr>
        <p:txBody>
          <a:bodyPr wrap="square" rtlCol="1">
            <a:spAutoFit/>
          </a:bodyPr>
          <a:lstStyle/>
          <a:p>
            <a:pPr algn="ctr" rtl="1">
              <a:lnSpc>
                <a:spcPct val="150000"/>
              </a:lnSpc>
            </a:pPr>
            <a:r>
              <a:rPr lang="ar-JO" sz="3600" dirty="0">
                <a:latin typeface="Calibri" panose="020F0502020204030204" pitchFamily="34" charset="0"/>
                <a:ea typeface="Calibri" panose="020F0502020204030204" pitchFamily="34" charset="0"/>
                <a:cs typeface="Calibri" panose="020F0502020204030204" pitchFamily="34" charset="0"/>
              </a:rPr>
              <a:t>الصف </a:t>
            </a:r>
            <a:r>
              <a:rPr lang="ar-JO" sz="2400" dirty="0">
                <a:latin typeface="Calibri" panose="020F0502020204030204" pitchFamily="34" charset="0"/>
                <a:ea typeface="Calibri" panose="020F0502020204030204" pitchFamily="34" charset="0"/>
                <a:cs typeface="Calibri" panose="020F0502020204030204" pitchFamily="34" charset="0"/>
              </a:rPr>
              <a:t>العاشر               </a:t>
            </a:r>
            <a:r>
              <a:rPr lang="ar-JO" sz="3600" dirty="0">
                <a:latin typeface="Calibri" panose="020F0502020204030204" pitchFamily="34" charset="0"/>
                <a:ea typeface="Calibri" panose="020F0502020204030204" pitchFamily="34" charset="0"/>
                <a:cs typeface="Calibri" panose="020F0502020204030204" pitchFamily="34" charset="0"/>
              </a:rPr>
              <a:t>المبحث </a:t>
            </a:r>
            <a:r>
              <a:rPr lang="ar-JO" sz="2400" dirty="0">
                <a:latin typeface="Calibri" panose="020F0502020204030204" pitchFamily="34" charset="0"/>
                <a:ea typeface="Calibri" panose="020F0502020204030204" pitchFamily="34" charset="0"/>
                <a:cs typeface="Calibri" panose="020F0502020204030204" pitchFamily="34" charset="0"/>
              </a:rPr>
              <a:t>الأحياء</a:t>
            </a:r>
            <a:r>
              <a:rPr lang="ar-JO" sz="3600" dirty="0">
                <a:latin typeface="Calibri" panose="020F0502020204030204" pitchFamily="34" charset="0"/>
                <a:ea typeface="Calibri" panose="020F0502020204030204" pitchFamily="34" charset="0"/>
                <a:cs typeface="Calibri" panose="020F0502020204030204" pitchFamily="34" charset="0"/>
              </a:rPr>
              <a:t> </a:t>
            </a:r>
            <a:endParaRPr lang="ar-JO" sz="2400" dirty="0">
              <a:latin typeface="Calibri" panose="020F0502020204030204" pitchFamily="34" charset="0"/>
              <a:ea typeface="Calibri" panose="020F0502020204030204" pitchFamily="34" charset="0"/>
              <a:cs typeface="Calibri" panose="020F0502020204030204" pitchFamily="34" charset="0"/>
            </a:endParaRPr>
          </a:p>
          <a:p>
            <a:pPr algn="ctr" rtl="1">
              <a:lnSpc>
                <a:spcPct val="150000"/>
              </a:lnSpc>
            </a:pPr>
            <a:r>
              <a:rPr lang="ar-SA" sz="3600" dirty="0">
                <a:latin typeface="Calibri" panose="020F0502020204030204" pitchFamily="34" charset="0"/>
                <a:ea typeface="Calibri" panose="020F0502020204030204" pitchFamily="34" charset="0"/>
                <a:cs typeface="Calibri" panose="020F0502020204030204" pitchFamily="34" charset="0"/>
              </a:rPr>
              <a:t>الوحدة</a:t>
            </a:r>
            <a:r>
              <a:rPr lang="ar-JO" sz="3600" dirty="0">
                <a:latin typeface="Calibri" panose="020F0502020204030204" pitchFamily="34" charset="0"/>
                <a:ea typeface="Calibri" panose="020F0502020204030204" pitchFamily="34" charset="0"/>
                <a:cs typeface="Calibri" panose="020F0502020204030204" pitchFamily="34" charset="0"/>
              </a:rPr>
              <a:t> </a:t>
            </a:r>
            <a:r>
              <a:rPr lang="ar-JO" sz="2400" dirty="0">
                <a:latin typeface="Calibri" panose="020F0502020204030204" pitchFamily="34" charset="0"/>
                <a:ea typeface="Calibri" panose="020F0502020204030204" pitchFamily="34" charset="0"/>
                <a:cs typeface="Calibri" panose="020F0502020204030204" pitchFamily="34" charset="0"/>
              </a:rPr>
              <a:t>الثالثة                       </a:t>
            </a:r>
            <a:r>
              <a:rPr lang="ar-SA" sz="3600" dirty="0">
                <a:latin typeface="Calibri" panose="020F0502020204030204" pitchFamily="34" charset="0"/>
                <a:ea typeface="Calibri" panose="020F0502020204030204" pitchFamily="34" charset="0"/>
                <a:cs typeface="Calibri" panose="020F0502020204030204" pitchFamily="34" charset="0"/>
              </a:rPr>
              <a:t>الدرس</a:t>
            </a:r>
            <a:r>
              <a:rPr lang="ar-JO" sz="3600" dirty="0">
                <a:latin typeface="Calibri" panose="020F0502020204030204" pitchFamily="34" charset="0"/>
                <a:ea typeface="Calibri" panose="020F0502020204030204" pitchFamily="34" charset="0"/>
                <a:cs typeface="Calibri" panose="020F0502020204030204" pitchFamily="34" charset="0"/>
              </a:rPr>
              <a:t> </a:t>
            </a:r>
            <a:r>
              <a:rPr lang="ar-JO" sz="2400" dirty="0">
                <a:latin typeface="Calibri" panose="020F0502020204030204" pitchFamily="34" charset="0"/>
                <a:ea typeface="Calibri" panose="020F0502020204030204" pitchFamily="34" charset="0"/>
                <a:cs typeface="Calibri" panose="020F0502020204030204" pitchFamily="34" charset="0"/>
              </a:rPr>
              <a:t>البكتيريا والأثريّات</a:t>
            </a:r>
            <a:endParaRPr lang="ar-JO" sz="3600" dirty="0">
              <a:latin typeface="Calibri" panose="020F0502020204030204" pitchFamily="34" charset="0"/>
              <a:ea typeface="Calibri" panose="020F0502020204030204" pitchFamily="34" charset="0"/>
              <a:cs typeface="Calibri" panose="020F0502020204030204" pitchFamily="34" charset="0"/>
            </a:endParaRPr>
          </a:p>
          <a:p>
            <a:pPr algn="ctr" rtl="1"/>
            <a:endParaRPr lang="ar-JO" sz="1400" dirty="0">
              <a:latin typeface="Calibri" panose="020F0502020204030204" pitchFamily="34" charset="0"/>
              <a:ea typeface="Calibri" panose="020F0502020204030204" pitchFamily="34" charset="0"/>
              <a:cs typeface="Calibri" panose="020F0502020204030204" pitchFamily="34" charset="0"/>
            </a:endParaRPr>
          </a:p>
          <a:p>
            <a:pPr algn="ctr" rtl="1"/>
            <a:endParaRPr lang="ar-JO" sz="2000" dirty="0">
              <a:latin typeface="Calibri" panose="020F0502020204030204" pitchFamily="34" charset="0"/>
              <a:ea typeface="Calibri" panose="020F0502020204030204" pitchFamily="34" charset="0"/>
              <a:cs typeface="Calibri" panose="020F0502020204030204" pitchFamily="34" charset="0"/>
            </a:endParaRPr>
          </a:p>
          <a:p>
            <a:pPr algn="ctr" rtl="1"/>
            <a:r>
              <a:rPr lang="ar-JO" sz="2000" dirty="0">
                <a:latin typeface="Calibri" panose="020F0502020204030204" pitchFamily="34" charset="0"/>
                <a:ea typeface="Calibri" panose="020F0502020204030204" pitchFamily="34" charset="0"/>
                <a:cs typeface="Calibri" panose="020F0502020204030204" pitchFamily="34" charset="0"/>
              </a:rPr>
              <a:t>الفصل الدراسي الأول</a:t>
            </a:r>
          </a:p>
          <a:p>
            <a:pPr algn="ctr" rtl="1"/>
            <a:r>
              <a:rPr lang="ar-JO" sz="2000" dirty="0" smtClean="0">
                <a:latin typeface="Calibri" panose="020F0502020204030204" pitchFamily="34" charset="0"/>
                <a:ea typeface="Calibri" panose="020F0502020204030204" pitchFamily="34" charset="0"/>
                <a:cs typeface="Calibri" panose="020F0502020204030204" pitchFamily="34" charset="0"/>
              </a:rPr>
              <a:t>2025 </a:t>
            </a:r>
            <a:r>
              <a:rPr lang="ar-JO" sz="2000" dirty="0">
                <a:latin typeface="Calibri" panose="020F0502020204030204" pitchFamily="34" charset="0"/>
                <a:ea typeface="Calibri" panose="020F0502020204030204" pitchFamily="34" charset="0"/>
                <a:cs typeface="Calibri" panose="020F0502020204030204" pitchFamily="34" charset="0"/>
              </a:rPr>
              <a:t>/ </a:t>
            </a:r>
            <a:r>
              <a:rPr lang="ar-JO" sz="2000" dirty="0" smtClean="0">
                <a:latin typeface="Calibri" panose="020F0502020204030204" pitchFamily="34" charset="0"/>
                <a:ea typeface="Calibri" panose="020F0502020204030204" pitchFamily="34" charset="0"/>
                <a:cs typeface="Calibri" panose="020F0502020204030204" pitchFamily="34" charset="0"/>
              </a:rPr>
              <a:t>2026</a:t>
            </a:r>
            <a:r>
              <a:rPr lang="ar-SA" sz="2000" dirty="0" smtClean="0">
                <a:latin typeface="Calibri" panose="020F0502020204030204" pitchFamily="34" charset="0"/>
                <a:ea typeface="Calibri" panose="020F0502020204030204" pitchFamily="34" charset="0"/>
                <a:cs typeface="Calibri" panose="020F0502020204030204" pitchFamily="34" charset="0"/>
              </a:rPr>
              <a:t>  </a:t>
            </a:r>
            <a:endParaRPr lang="ar-JO"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C85624B-6541-0F18-7F5A-20DC63CE659B}"/>
              </a:ext>
            </a:extLst>
          </p:cNvPr>
          <p:cNvPicPr>
            <a:picLocks noChangeAspect="1"/>
          </p:cNvPicPr>
          <p:nvPr/>
        </p:nvPicPr>
        <p:blipFill>
          <a:blip r:embed="rId3"/>
          <a:stretch>
            <a:fillRect/>
          </a:stretch>
        </p:blipFill>
        <p:spPr>
          <a:xfrm>
            <a:off x="3153747" y="1567543"/>
            <a:ext cx="6008913" cy="1175657"/>
          </a:xfrm>
          <a:prstGeom prst="rect">
            <a:avLst/>
          </a:prstGeom>
        </p:spPr>
      </p:pic>
    </p:spTree>
    <p:extLst>
      <p:ext uri="{BB962C8B-B14F-4D97-AF65-F5344CB8AC3E}">
        <p14:creationId xmlns:p14="http://schemas.microsoft.com/office/powerpoint/2010/main" val="5810608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6116" y="1137214"/>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02:00 minutes</a:t>
              </a:r>
            </a:p>
          </p:txBody>
        </p:sp>
      </p:grpSp>
      <p:sp>
        <p:nvSpPr>
          <p:cNvPr id="4" name="TextBox 3"/>
          <p:cNvSpPr txBox="1"/>
          <p:nvPr/>
        </p:nvSpPr>
        <p:spPr>
          <a:xfrm>
            <a:off x="7371184" y="1174543"/>
            <a:ext cx="2094586" cy="523220"/>
          </a:xfrm>
          <a:prstGeom prst="rect">
            <a:avLst/>
          </a:prstGeom>
          <a:noFill/>
        </p:spPr>
        <p:txBody>
          <a:bodyPr wrap="square" rtlCol="0">
            <a:spAutoFit/>
          </a:bodyPr>
          <a:lstStyle/>
          <a:p>
            <a:pPr algn="r" rtl="1"/>
            <a:r>
              <a:rPr lang="ar-SA" sz="2800" b="1" dirty="0"/>
              <a:t> التقويم القبلي: </a:t>
            </a:r>
          </a:p>
        </p:txBody>
      </p:sp>
      <p:sp>
        <p:nvSpPr>
          <p:cNvPr id="3" name="Flowchart: Alternate Process 2"/>
          <p:cNvSpPr/>
          <p:nvPr/>
        </p:nvSpPr>
        <p:spPr>
          <a:xfrm>
            <a:off x="206116" y="6321211"/>
            <a:ext cx="1024287"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9" name="Group 28">
            <a:extLst>
              <a:ext uri="{FF2B5EF4-FFF2-40B4-BE49-F238E27FC236}">
                <a16:creationId xmlns:a16="http://schemas.microsoft.com/office/drawing/2014/main" id="{78655A2E-C07A-4E24-B683-6E89AFE563C1}"/>
              </a:ext>
            </a:extLst>
          </p:cNvPr>
          <p:cNvGrpSpPr/>
          <p:nvPr/>
        </p:nvGrpSpPr>
        <p:grpSpPr>
          <a:xfrm>
            <a:off x="255660" y="603162"/>
            <a:ext cx="10220241" cy="354111"/>
            <a:chOff x="255660" y="603162"/>
            <a:chExt cx="10220241" cy="354111"/>
          </a:xfrm>
        </p:grpSpPr>
        <p:sp>
          <p:nvSpPr>
            <p:cNvPr id="30" name="Double Wave 29">
              <a:extLst>
                <a:ext uri="{FF2B5EF4-FFF2-40B4-BE49-F238E27FC236}">
                  <a16:creationId xmlns:a16="http://schemas.microsoft.com/office/drawing/2014/main" id="{0F91105B-8FD5-4F16-A151-194EFF537BAE}"/>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1" name="Double Wave 30">
              <a:extLst>
                <a:ext uri="{FF2B5EF4-FFF2-40B4-BE49-F238E27FC236}">
                  <a16:creationId xmlns:a16="http://schemas.microsoft.com/office/drawing/2014/main" id="{02B74C61-9638-48C5-88B2-55326E60CFAB}"/>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2" name="Double Wave 31">
              <a:extLst>
                <a:ext uri="{FF2B5EF4-FFF2-40B4-BE49-F238E27FC236}">
                  <a16:creationId xmlns:a16="http://schemas.microsoft.com/office/drawing/2014/main" id="{6723343D-526D-472A-A3A7-C126378664A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4" name="Double Wave 33">
              <a:extLst>
                <a:ext uri="{FF2B5EF4-FFF2-40B4-BE49-F238E27FC236}">
                  <a16:creationId xmlns:a16="http://schemas.microsoft.com/office/drawing/2014/main" id="{EB67213C-E6E4-4264-B475-DC3C123371A7}"/>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5" name="TextBox 34">
            <a:extLst>
              <a:ext uri="{FF2B5EF4-FFF2-40B4-BE49-F238E27FC236}">
                <a16:creationId xmlns:a16="http://schemas.microsoft.com/office/drawing/2014/main" id="{7504AD37-9C1A-4B7D-A37F-E91079599CAD}"/>
              </a:ext>
            </a:extLst>
          </p:cNvPr>
          <p:cNvSpPr txBox="1"/>
          <p:nvPr/>
        </p:nvSpPr>
        <p:spPr>
          <a:xfrm>
            <a:off x="523089" y="2026564"/>
            <a:ext cx="8942681" cy="1175706"/>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000" b="1" dirty="0">
                <a:latin typeface="Calibri" panose="020F0502020204030204" pitchFamily="34" charset="0"/>
                <a:ea typeface="Calibri" panose="020F0502020204030204" pitchFamily="34" charset="0"/>
                <a:cs typeface="Calibri" panose="020F0502020204030204" pitchFamily="34" charset="0"/>
              </a:rPr>
              <a:t>تسهم البكتيريا في المحافظة على البيئة عن طريق:</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تحليل البقع النفطيّة                     ب) تثبيت النيتروجين</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ج) تسبّب أمراضًا للنبات                   د) إعطاء بعض الفيتامينات للحيوانات</a:t>
            </a:r>
          </a:p>
        </p:txBody>
      </p:sp>
      <p:sp>
        <p:nvSpPr>
          <p:cNvPr id="55" name="TextBox 54">
            <a:extLst>
              <a:ext uri="{FF2B5EF4-FFF2-40B4-BE49-F238E27FC236}">
                <a16:creationId xmlns:a16="http://schemas.microsoft.com/office/drawing/2014/main" id="{8723CFB8-317E-49E5-8CF0-47323B7B3AA2}"/>
              </a:ext>
            </a:extLst>
          </p:cNvPr>
          <p:cNvSpPr txBox="1"/>
          <p:nvPr/>
        </p:nvSpPr>
        <p:spPr>
          <a:xfrm>
            <a:off x="1021976" y="3166025"/>
            <a:ext cx="8348839"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000" b="1" dirty="0">
                <a:latin typeface="Calibri" panose="020F0502020204030204" pitchFamily="34" charset="0"/>
                <a:ea typeface="Calibri" panose="020F0502020204030204" pitchFamily="34" charset="0"/>
                <a:cs typeface="Calibri" panose="020F0502020204030204" pitchFamily="34" charset="0"/>
              </a:rPr>
              <a:t>من الأمراض التي تسبّبها البكتيريا للنبات:</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الجمرة الخبيثة                ب) الكوليرا                  ج) الذبول البكتيريّ              د) الكزاز</a:t>
            </a:r>
          </a:p>
        </p:txBody>
      </p:sp>
      <p:sp>
        <p:nvSpPr>
          <p:cNvPr id="33" name="Oval 32">
            <a:extLst>
              <a:ext uri="{FF2B5EF4-FFF2-40B4-BE49-F238E27FC236}">
                <a16:creationId xmlns:a16="http://schemas.microsoft.com/office/drawing/2014/main" id="{693DEBFD-1A89-4423-9292-BF1470980A8C}"/>
              </a:ext>
            </a:extLst>
          </p:cNvPr>
          <p:cNvSpPr/>
          <p:nvPr/>
        </p:nvSpPr>
        <p:spPr>
          <a:xfrm>
            <a:off x="7217327" y="2383728"/>
            <a:ext cx="2407666" cy="510193"/>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759F37DE-AED0-45FB-A96F-EBE52AC50838}"/>
              </a:ext>
            </a:extLst>
          </p:cNvPr>
          <p:cNvSpPr/>
          <p:nvPr/>
        </p:nvSpPr>
        <p:spPr>
          <a:xfrm>
            <a:off x="3160922" y="3534264"/>
            <a:ext cx="1962711" cy="500436"/>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59004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80">
                                          <p:stCondLst>
                                            <p:cond delay="0"/>
                                          </p:stCondLst>
                                        </p:cTn>
                                        <p:tgtEl>
                                          <p:spTgt spid="37"/>
                                        </p:tgtEl>
                                      </p:cBhvr>
                                    </p:animEffect>
                                    <p:anim calcmode="lin" valueType="num">
                                      <p:cBhvr>
                                        <p:cTn id="31"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6" dur="26">
                                          <p:stCondLst>
                                            <p:cond delay="650"/>
                                          </p:stCondLst>
                                        </p:cTn>
                                        <p:tgtEl>
                                          <p:spTgt spid="37"/>
                                        </p:tgtEl>
                                      </p:cBhvr>
                                      <p:to x="100000" y="60000"/>
                                    </p:animScale>
                                    <p:animScale>
                                      <p:cBhvr>
                                        <p:cTn id="37" dur="166" decel="50000">
                                          <p:stCondLst>
                                            <p:cond delay="676"/>
                                          </p:stCondLst>
                                        </p:cTn>
                                        <p:tgtEl>
                                          <p:spTgt spid="37"/>
                                        </p:tgtEl>
                                      </p:cBhvr>
                                      <p:to x="100000" y="100000"/>
                                    </p:animScale>
                                    <p:animScale>
                                      <p:cBhvr>
                                        <p:cTn id="38" dur="26">
                                          <p:stCondLst>
                                            <p:cond delay="1312"/>
                                          </p:stCondLst>
                                        </p:cTn>
                                        <p:tgtEl>
                                          <p:spTgt spid="37"/>
                                        </p:tgtEl>
                                      </p:cBhvr>
                                      <p:to x="100000" y="80000"/>
                                    </p:animScale>
                                    <p:animScale>
                                      <p:cBhvr>
                                        <p:cTn id="39" dur="166" decel="50000">
                                          <p:stCondLst>
                                            <p:cond delay="1338"/>
                                          </p:stCondLst>
                                        </p:cTn>
                                        <p:tgtEl>
                                          <p:spTgt spid="37"/>
                                        </p:tgtEl>
                                      </p:cBhvr>
                                      <p:to x="100000" y="100000"/>
                                    </p:animScale>
                                    <p:animScale>
                                      <p:cBhvr>
                                        <p:cTn id="40" dur="26">
                                          <p:stCondLst>
                                            <p:cond delay="1642"/>
                                          </p:stCondLst>
                                        </p:cTn>
                                        <p:tgtEl>
                                          <p:spTgt spid="37"/>
                                        </p:tgtEl>
                                      </p:cBhvr>
                                      <p:to x="100000" y="90000"/>
                                    </p:animScale>
                                    <p:animScale>
                                      <p:cBhvr>
                                        <p:cTn id="41" dur="166" decel="50000">
                                          <p:stCondLst>
                                            <p:cond delay="1668"/>
                                          </p:stCondLst>
                                        </p:cTn>
                                        <p:tgtEl>
                                          <p:spTgt spid="37"/>
                                        </p:tgtEl>
                                      </p:cBhvr>
                                      <p:to x="100000" y="100000"/>
                                    </p:animScale>
                                    <p:animScale>
                                      <p:cBhvr>
                                        <p:cTn id="42" dur="26">
                                          <p:stCondLst>
                                            <p:cond delay="1808"/>
                                          </p:stCondLst>
                                        </p:cTn>
                                        <p:tgtEl>
                                          <p:spTgt spid="37"/>
                                        </p:tgtEl>
                                      </p:cBhvr>
                                      <p:to x="100000" y="95000"/>
                                    </p:animScale>
                                    <p:animScale>
                                      <p:cBhvr>
                                        <p:cTn id="43"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3" grpId="0" animBg="1"/>
      <p:bldP spid="3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722290" y="18033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733346" y="2313456"/>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77114" y="1120985"/>
            <a:ext cx="939548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77113" y="114477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7567127" y="1120985"/>
            <a:ext cx="2005474" cy="619721"/>
          </a:xfrm>
          <a:prstGeom prst="rect">
            <a:avLst/>
          </a:prstGeom>
          <a:noFill/>
        </p:spPr>
        <p:txBody>
          <a:bodyPr wrap="square" rtlCol="1">
            <a:spAutoFit/>
          </a:bodyPr>
          <a:lstStyle/>
          <a:p>
            <a:pPr algn="r" rtl="1">
              <a:lnSpc>
                <a:spcPct val="200000"/>
              </a:lnSpc>
            </a:pPr>
            <a:r>
              <a:rPr lang="ar-SA" sz="2000" b="1" dirty="0">
                <a:latin typeface="GE SS Text Bold" pitchFamily="18" charset="-78"/>
                <a:ea typeface="GE SS Text Bold" pitchFamily="18" charset="-78"/>
                <a:cs typeface="GE SS Text Bold" pitchFamily="18" charset="-78"/>
              </a:rPr>
              <a:t>النتاجات المتوقعة</a:t>
            </a:r>
            <a:r>
              <a:rPr lang="ar-JO" sz="2000" b="1" dirty="0">
                <a:latin typeface="GE SS Text Bold" pitchFamily="18" charset="-78"/>
                <a:ea typeface="GE SS Text Bold" pitchFamily="18" charset="-78"/>
                <a:cs typeface="GE SS Text Bold" pitchFamily="18" charset="-78"/>
              </a:rPr>
              <a:t>:</a:t>
            </a:r>
            <a:endParaRPr lang="en-US" sz="2000" b="1" dirty="0"/>
          </a:p>
        </p:txBody>
      </p:sp>
      <p:sp>
        <p:nvSpPr>
          <p:cNvPr id="43" name="Rounded Rectangle 4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TextBox 15">
            <a:extLst>
              <a:ext uri="{FF2B5EF4-FFF2-40B4-BE49-F238E27FC236}">
                <a16:creationId xmlns:a16="http://schemas.microsoft.com/office/drawing/2014/main" id="{3CEC4289-D8F5-4A9D-98D6-286F13BFB925}"/>
              </a:ext>
            </a:extLst>
          </p:cNvPr>
          <p:cNvSpPr txBox="1">
            <a:spLocks noChangeArrowheads="1"/>
          </p:cNvSpPr>
          <p:nvPr/>
        </p:nvSpPr>
        <p:spPr bwMode="auto">
          <a:xfrm>
            <a:off x="4115601" y="2073184"/>
            <a:ext cx="5332412"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r" rtl="1" eaLnBrk="1" hangingPunct="1">
              <a:lnSpc>
                <a:spcPct val="200000"/>
              </a:lnSpc>
              <a:spcBef>
                <a:spcPct val="0"/>
              </a:spcBef>
              <a:buFont typeface="Arial" panose="020B0604020202020204" pitchFamily="34" charset="0"/>
              <a:buNone/>
              <a:defRPr/>
            </a:pPr>
            <a:r>
              <a:rPr lang="ar-JO" altLang="en-US" dirty="0">
                <a:latin typeface="Arabic Typesetting" panose="03020402040406030203" pitchFamily="66" charset="-78"/>
                <a:cs typeface="Arabic Typesetting" panose="03020402040406030203" pitchFamily="66" charset="-78"/>
              </a:rPr>
              <a:t>يتوقع من الطالب بعد تنفيذ هذه الحصة أن يكون قادراً على أن:</a:t>
            </a:r>
          </a:p>
          <a:p>
            <a:pPr algn="r" rtl="1" eaLnBrk="1" hangingPunct="1">
              <a:lnSpc>
                <a:spcPct val="200000"/>
              </a:lnSpc>
              <a:spcBef>
                <a:spcPct val="0"/>
              </a:spcBef>
              <a:buFont typeface="Wingdings" panose="05000000000000000000" pitchFamily="2" charset="2"/>
              <a:buChar char="v"/>
              <a:defRPr/>
            </a:pPr>
            <a:r>
              <a:rPr lang="ar-JO" altLang="en-US" dirty="0">
                <a:latin typeface="Arabic Typesetting" panose="03020402040406030203" pitchFamily="66" charset="-78"/>
                <a:cs typeface="Arabic Typesetting" panose="03020402040406030203" pitchFamily="66" charset="-78"/>
              </a:rPr>
              <a:t>يتعرّف بعض الأمراض التي تسبّبها البكتيريا للإنسان.</a:t>
            </a:r>
          </a:p>
          <a:p>
            <a:pPr algn="r" rtl="1" eaLnBrk="1" hangingPunct="1">
              <a:lnSpc>
                <a:spcPct val="200000"/>
              </a:lnSpc>
              <a:spcBef>
                <a:spcPct val="0"/>
              </a:spcBef>
              <a:buFont typeface="Wingdings" panose="05000000000000000000" pitchFamily="2" charset="2"/>
              <a:buChar char="v"/>
              <a:defRPr/>
            </a:pPr>
            <a:r>
              <a:rPr lang="ar-JO" altLang="en-US" dirty="0">
                <a:latin typeface="Arabic Typesetting" panose="03020402040406030203" pitchFamily="66" charset="-78"/>
                <a:cs typeface="Arabic Typesetting" panose="03020402040406030203" pitchFamily="66" charset="-78"/>
              </a:rPr>
              <a:t>يحدّد طرق مقارمة البكتيريا للمضادّات الحيويّة.</a:t>
            </a:r>
          </a:p>
        </p:txBody>
      </p:sp>
      <p:pic>
        <p:nvPicPr>
          <p:cNvPr id="3" name="Picture 2">
            <a:extLst>
              <a:ext uri="{FF2B5EF4-FFF2-40B4-BE49-F238E27FC236}">
                <a16:creationId xmlns:a16="http://schemas.microsoft.com/office/drawing/2014/main" id="{30777CD1-41FD-4591-9A66-6A0C74391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2" y="3836549"/>
            <a:ext cx="4717616" cy="2940982"/>
          </a:xfrm>
          <a:prstGeom prst="rect">
            <a:avLst/>
          </a:prstGeom>
        </p:spPr>
      </p:pic>
      <p:grpSp>
        <p:nvGrpSpPr>
          <p:cNvPr id="33" name="Group 32">
            <a:extLst>
              <a:ext uri="{FF2B5EF4-FFF2-40B4-BE49-F238E27FC236}">
                <a16:creationId xmlns:a16="http://schemas.microsoft.com/office/drawing/2014/main" id="{48A411A0-3176-4932-A356-804C8C238C0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8DC49F4E-2A9D-4A97-993A-FC024B9C29F2}"/>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F979D82B-C7E7-48B2-A0C4-BD45FCDB6A9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59E17961-DF1D-4FE8-BAA7-D94782F5AF2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1" name="Double Wave 50">
              <a:extLst>
                <a:ext uri="{FF2B5EF4-FFF2-40B4-BE49-F238E27FC236}">
                  <a16:creationId xmlns:a16="http://schemas.microsoft.com/office/drawing/2014/main" id="{EE859A79-F639-4FD8-ABED-C70D66F40F4E}"/>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2669618547"/>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6116" y="1121866"/>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7</a:t>
              </a:r>
              <a:r>
                <a:rPr lang="en-US" sz="1600" b="1" dirty="0">
                  <a:latin typeface="Calibri" panose="020F0502020204030204" pitchFamily="34" charset="0"/>
                  <a:cs typeface="Calibri" panose="020F0502020204030204" pitchFamily="34" charset="0"/>
                </a:rPr>
                <a:t>:00 minutes</a:t>
              </a:r>
            </a:p>
          </p:txBody>
        </p:sp>
      </p:gr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116" y="6108672"/>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906E99B5-AE91-4F9A-B808-E08EAD02D3A1}"/>
              </a:ext>
            </a:extLst>
          </p:cNvPr>
          <p:cNvGrpSpPr/>
          <p:nvPr/>
        </p:nvGrpSpPr>
        <p:grpSpPr>
          <a:xfrm>
            <a:off x="255660" y="603162"/>
            <a:ext cx="10220241" cy="354111"/>
            <a:chOff x="255660" y="603162"/>
            <a:chExt cx="10220241" cy="354111"/>
          </a:xfrm>
        </p:grpSpPr>
        <p:sp>
          <p:nvSpPr>
            <p:cNvPr id="34" name="Double Wave 33">
              <a:extLst>
                <a:ext uri="{FF2B5EF4-FFF2-40B4-BE49-F238E27FC236}">
                  <a16:creationId xmlns:a16="http://schemas.microsoft.com/office/drawing/2014/main" id="{355A6F7D-5677-4BC1-8095-1FF94166CC92}"/>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5" name="Double Wave 34">
              <a:extLst>
                <a:ext uri="{FF2B5EF4-FFF2-40B4-BE49-F238E27FC236}">
                  <a16:creationId xmlns:a16="http://schemas.microsoft.com/office/drawing/2014/main" id="{E377A3ED-5349-4F84-B75F-D111D224E976}"/>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C1A47159-ECEC-4DEA-A103-8EC3FEA4F1B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a:extLst>
                <a:ext uri="{FF2B5EF4-FFF2-40B4-BE49-F238E27FC236}">
                  <a16:creationId xmlns:a16="http://schemas.microsoft.com/office/drawing/2014/main" id="{75B0F674-B276-4E79-A5C4-23064B6BE86C}"/>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pic>
        <p:nvPicPr>
          <p:cNvPr id="4" name="ما هو مرض بكتيريا السالمونيلا؟">
            <a:hlinkClick r:id="" action="ppaction://media"/>
            <a:extLst>
              <a:ext uri="{FF2B5EF4-FFF2-40B4-BE49-F238E27FC236}">
                <a16:creationId xmlns:a16="http://schemas.microsoft.com/office/drawing/2014/main" id="{8685A412-628F-467D-84B5-76041ABD33A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32139" y="1714500"/>
            <a:ext cx="7811861" cy="4394172"/>
          </a:xfrm>
          <a:prstGeom prst="rect">
            <a:avLst/>
          </a:prstGeom>
        </p:spPr>
      </p:pic>
    </p:spTree>
    <p:extLst>
      <p:ext uri="{BB962C8B-B14F-4D97-AF65-F5344CB8AC3E}">
        <p14:creationId xmlns:p14="http://schemas.microsoft.com/office/powerpoint/2010/main" val="3558906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82" y="6100549"/>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التقوبم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TextBox 32">
            <a:extLst>
              <a:ext uri="{FF2B5EF4-FFF2-40B4-BE49-F238E27FC236}">
                <a16:creationId xmlns:a16="http://schemas.microsoft.com/office/drawing/2014/main" id="{2C353CAC-CDE8-43C0-85CB-F6B8F9418AFD}"/>
              </a:ext>
            </a:extLst>
          </p:cNvPr>
          <p:cNvSpPr txBox="1"/>
          <p:nvPr/>
        </p:nvSpPr>
        <p:spPr>
          <a:xfrm>
            <a:off x="2086028" y="2228385"/>
            <a:ext cx="5785384"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400" b="1" dirty="0">
                <a:latin typeface="Calibri" panose="020F0502020204030204" pitchFamily="34" charset="0"/>
                <a:ea typeface="Calibri" panose="020F0502020204030204" pitchFamily="34" charset="0"/>
                <a:cs typeface="Calibri" panose="020F0502020204030204" pitchFamily="34" charset="0"/>
              </a:rPr>
              <a:t>ما اسم البكتيريا التي تحدّث عنها الفيديو؟</a:t>
            </a:r>
          </a:p>
        </p:txBody>
      </p:sp>
      <p:sp>
        <p:nvSpPr>
          <p:cNvPr id="34" name="TextBox 33">
            <a:extLst>
              <a:ext uri="{FF2B5EF4-FFF2-40B4-BE49-F238E27FC236}">
                <a16:creationId xmlns:a16="http://schemas.microsoft.com/office/drawing/2014/main" id="{35DA8BCE-EAE1-40FC-9994-063DDC7F022B}"/>
              </a:ext>
            </a:extLst>
          </p:cNvPr>
          <p:cNvSpPr txBox="1"/>
          <p:nvPr/>
        </p:nvSpPr>
        <p:spPr>
          <a:xfrm>
            <a:off x="1532966" y="3102066"/>
            <a:ext cx="6554070"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400" b="1" dirty="0">
                <a:latin typeface="Calibri" panose="020F0502020204030204" pitchFamily="34" charset="0"/>
                <a:ea typeface="Calibri" panose="020F0502020204030204" pitchFamily="34" charset="0"/>
                <a:cs typeface="Calibri" panose="020F0502020204030204" pitchFamily="34" charset="0"/>
              </a:rPr>
              <a:t>اعطِ أمثلة على أغذية من الممكن أن تنقُل هذه البكتيريا.</a:t>
            </a:r>
          </a:p>
        </p:txBody>
      </p:sp>
      <p:sp>
        <p:nvSpPr>
          <p:cNvPr id="35" name="TextBox 34">
            <a:extLst>
              <a:ext uri="{FF2B5EF4-FFF2-40B4-BE49-F238E27FC236}">
                <a16:creationId xmlns:a16="http://schemas.microsoft.com/office/drawing/2014/main" id="{541F0AAC-B484-4C80-8387-7550724E88C4}"/>
              </a:ext>
            </a:extLst>
          </p:cNvPr>
          <p:cNvSpPr txBox="1"/>
          <p:nvPr/>
        </p:nvSpPr>
        <p:spPr>
          <a:xfrm>
            <a:off x="1248710" y="3975747"/>
            <a:ext cx="6943286"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س3:</a:t>
            </a:r>
            <a:r>
              <a:rPr lang="ar-JO" sz="2400" b="1" dirty="0">
                <a:latin typeface="Calibri" panose="020F0502020204030204" pitchFamily="34" charset="0"/>
                <a:ea typeface="Calibri" panose="020F0502020204030204" pitchFamily="34" charset="0"/>
                <a:cs typeface="Calibri" panose="020F0502020204030204" pitchFamily="34" charset="0"/>
              </a:rPr>
              <a:t>اذكر مرضًا تسبّبه هذه البكتيريا للإنسان.</a:t>
            </a:r>
          </a:p>
        </p:txBody>
      </p:sp>
      <p:sp>
        <p:nvSpPr>
          <p:cNvPr id="28" name="TextBox 27">
            <a:extLst>
              <a:ext uri="{FF2B5EF4-FFF2-40B4-BE49-F238E27FC236}">
                <a16:creationId xmlns:a16="http://schemas.microsoft.com/office/drawing/2014/main" id="{D295F87F-B3C6-48F3-A3CE-83D18A364B9D}"/>
              </a:ext>
            </a:extLst>
          </p:cNvPr>
          <p:cNvSpPr txBox="1"/>
          <p:nvPr/>
        </p:nvSpPr>
        <p:spPr>
          <a:xfrm>
            <a:off x="1884845" y="1324664"/>
            <a:ext cx="5785384" cy="471539"/>
          </a:xfrm>
          <a:prstGeom prst="rect">
            <a:avLst/>
          </a:prstGeom>
          <a:noFill/>
        </p:spPr>
        <p:txBody>
          <a:bodyPr wrap="square" rtlCol="0">
            <a:spAutoFit/>
          </a:bodyPr>
          <a:lstStyle/>
          <a:p>
            <a:pPr algn="r" rtl="1">
              <a:lnSpc>
                <a:spcPct val="120000"/>
              </a:lnSpc>
            </a:pPr>
            <a:r>
              <a:rPr lang="ar-JO" sz="2200" b="1" dirty="0">
                <a:solidFill>
                  <a:srgbClr val="FF0000"/>
                </a:solidFill>
                <a:latin typeface="Calibri" panose="020F0502020204030204" pitchFamily="34" charset="0"/>
                <a:ea typeface="Calibri" panose="020F0502020204030204" pitchFamily="34" charset="0"/>
                <a:cs typeface="Calibri" panose="020F0502020204030204" pitchFamily="34" charset="0"/>
              </a:rPr>
              <a:t>اعتمادًا على الفيديو الذي شاهدته، أجب عن الأسئلة التالية:</a:t>
            </a:r>
            <a:endParaRPr lang="en-GB" sz="2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6ED069C0-36C0-47F1-9ACA-518B10EC6D74}"/>
              </a:ext>
            </a:extLst>
          </p:cNvPr>
          <p:cNvGrpSpPr/>
          <p:nvPr/>
        </p:nvGrpSpPr>
        <p:grpSpPr>
          <a:xfrm>
            <a:off x="255660" y="603162"/>
            <a:ext cx="10220241" cy="354111"/>
            <a:chOff x="255660" y="603162"/>
            <a:chExt cx="10220241" cy="354111"/>
          </a:xfrm>
        </p:grpSpPr>
        <p:sp>
          <p:nvSpPr>
            <p:cNvPr id="38" name="Double Wave 37">
              <a:extLst>
                <a:ext uri="{FF2B5EF4-FFF2-40B4-BE49-F238E27FC236}">
                  <a16:creationId xmlns:a16="http://schemas.microsoft.com/office/drawing/2014/main" id="{F1A81F18-87B8-4A2C-A8E4-F750FB4689E7}"/>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9" name="Double Wave 38">
              <a:extLst>
                <a:ext uri="{FF2B5EF4-FFF2-40B4-BE49-F238E27FC236}">
                  <a16:creationId xmlns:a16="http://schemas.microsoft.com/office/drawing/2014/main" id="{BF771ED0-DFFE-4444-9CFA-7D537B2F8C3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3" name="Double Wave 42">
              <a:extLst>
                <a:ext uri="{FF2B5EF4-FFF2-40B4-BE49-F238E27FC236}">
                  <a16:creationId xmlns:a16="http://schemas.microsoft.com/office/drawing/2014/main" id="{05642DE4-B373-4F9D-95EA-623B10A6F1DB}"/>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4" name="Double Wave 53">
              <a:extLst>
                <a:ext uri="{FF2B5EF4-FFF2-40B4-BE49-F238E27FC236}">
                  <a16:creationId xmlns:a16="http://schemas.microsoft.com/office/drawing/2014/main" id="{F25623D6-AF18-4471-A4C8-E60E23527709}"/>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29" name="TextBox 28">
            <a:extLst>
              <a:ext uri="{FF2B5EF4-FFF2-40B4-BE49-F238E27FC236}">
                <a16:creationId xmlns:a16="http://schemas.microsoft.com/office/drawing/2014/main" id="{9F9DB56B-E308-406D-B1C5-D9D5D55E2945}"/>
              </a:ext>
            </a:extLst>
          </p:cNvPr>
          <p:cNvSpPr txBox="1"/>
          <p:nvPr/>
        </p:nvSpPr>
        <p:spPr>
          <a:xfrm>
            <a:off x="1248710" y="4849428"/>
            <a:ext cx="6943286"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س4: </a:t>
            </a:r>
            <a:r>
              <a:rPr lang="ar-JO" sz="2400" b="1" dirty="0">
                <a:latin typeface="Calibri" panose="020F0502020204030204" pitchFamily="34" charset="0"/>
                <a:ea typeface="Calibri" panose="020F0502020204030204" pitchFamily="34" charset="0"/>
                <a:cs typeface="Calibri" panose="020F0502020204030204" pitchFamily="34" charset="0"/>
              </a:rPr>
              <a:t>اذكر اثنين من الأعراض التي يسبّبها هذا المرض.</a:t>
            </a:r>
          </a:p>
        </p:txBody>
      </p:sp>
    </p:spTree>
    <p:extLst>
      <p:ext uri="{BB962C8B-B14F-4D97-AF65-F5344CB8AC3E}">
        <p14:creationId xmlns:p14="http://schemas.microsoft.com/office/powerpoint/2010/main" val="27152859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 calcmode="lin" valueType="num">
                                      <p:cBhvr additive="base">
                                        <p:cTn id="13"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additive="base">
                                        <p:cTn id="1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additive="base">
                                        <p:cTn id="25"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82" y="6100549"/>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91996" y="1147211"/>
            <a:ext cx="1297150" cy="52322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rPr>
              <a:t>التمهيد : </a:t>
            </a: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obe Arabic" pitchFamily="18" charset="-78"/>
              <a:cs typeface="AF_Najed" pitchFamily="2" charset="-78"/>
            </a:endParaRPr>
          </a:p>
        </p:txBody>
      </p:sp>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التقوبم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TextBox 32">
            <a:extLst>
              <a:ext uri="{FF2B5EF4-FFF2-40B4-BE49-F238E27FC236}">
                <a16:creationId xmlns:a16="http://schemas.microsoft.com/office/drawing/2014/main" id="{2C353CAC-CDE8-43C0-85CB-F6B8F9418AFD}"/>
              </a:ext>
            </a:extLst>
          </p:cNvPr>
          <p:cNvSpPr txBox="1"/>
          <p:nvPr/>
        </p:nvSpPr>
        <p:spPr>
          <a:xfrm>
            <a:off x="2086028" y="2228385"/>
            <a:ext cx="5785384"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400" b="1" dirty="0">
                <a:latin typeface="Calibri" panose="020F0502020204030204" pitchFamily="34" charset="0"/>
                <a:ea typeface="Calibri" panose="020F0502020204030204" pitchFamily="34" charset="0"/>
                <a:cs typeface="Calibri" panose="020F0502020204030204" pitchFamily="34" charset="0"/>
              </a:rPr>
              <a:t>ما اسم البكتيريا التي تحدّث عنها الفيديو؟</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بكتيريا السالمونيلا.</a:t>
            </a:r>
          </a:p>
        </p:txBody>
      </p:sp>
      <p:sp>
        <p:nvSpPr>
          <p:cNvPr id="34" name="TextBox 33">
            <a:extLst>
              <a:ext uri="{FF2B5EF4-FFF2-40B4-BE49-F238E27FC236}">
                <a16:creationId xmlns:a16="http://schemas.microsoft.com/office/drawing/2014/main" id="{35DA8BCE-EAE1-40FC-9994-063DDC7F022B}"/>
              </a:ext>
            </a:extLst>
          </p:cNvPr>
          <p:cNvSpPr txBox="1"/>
          <p:nvPr/>
        </p:nvSpPr>
        <p:spPr>
          <a:xfrm>
            <a:off x="1532966" y="3102066"/>
            <a:ext cx="6554070"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400" b="1" dirty="0">
                <a:latin typeface="Calibri" panose="020F0502020204030204" pitchFamily="34" charset="0"/>
                <a:ea typeface="Calibri" panose="020F0502020204030204" pitchFamily="34" charset="0"/>
                <a:cs typeface="Calibri" panose="020F0502020204030204" pitchFamily="34" charset="0"/>
              </a:rPr>
              <a:t>اعطِ أمثلة على أغذية من الممكن أن تنقُل هذه البكتيريا.</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اللحوم، والدواجن، والبيض، ومشتقّات الألبان.</a:t>
            </a:r>
          </a:p>
        </p:txBody>
      </p:sp>
      <p:sp>
        <p:nvSpPr>
          <p:cNvPr id="35" name="TextBox 34">
            <a:extLst>
              <a:ext uri="{FF2B5EF4-FFF2-40B4-BE49-F238E27FC236}">
                <a16:creationId xmlns:a16="http://schemas.microsoft.com/office/drawing/2014/main" id="{541F0AAC-B484-4C80-8387-7550724E88C4}"/>
              </a:ext>
            </a:extLst>
          </p:cNvPr>
          <p:cNvSpPr txBox="1"/>
          <p:nvPr/>
        </p:nvSpPr>
        <p:spPr>
          <a:xfrm>
            <a:off x="1248710" y="3975747"/>
            <a:ext cx="6943286"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س3:</a:t>
            </a:r>
            <a:r>
              <a:rPr lang="ar-JO" sz="2400" b="1" dirty="0">
                <a:latin typeface="Calibri" panose="020F0502020204030204" pitchFamily="34" charset="0"/>
                <a:ea typeface="Calibri" panose="020F0502020204030204" pitchFamily="34" charset="0"/>
                <a:cs typeface="Calibri" panose="020F0502020204030204" pitchFamily="34" charset="0"/>
              </a:rPr>
              <a:t>اذكر مرضًا تسبّبه هذه البكتيريا للإنسان.</a:t>
            </a:r>
            <a:endPar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حمّى التيفوئيد.</a:t>
            </a:r>
          </a:p>
        </p:txBody>
      </p:sp>
      <p:sp>
        <p:nvSpPr>
          <p:cNvPr id="28" name="TextBox 27">
            <a:extLst>
              <a:ext uri="{FF2B5EF4-FFF2-40B4-BE49-F238E27FC236}">
                <a16:creationId xmlns:a16="http://schemas.microsoft.com/office/drawing/2014/main" id="{D295F87F-B3C6-48F3-A3CE-83D18A364B9D}"/>
              </a:ext>
            </a:extLst>
          </p:cNvPr>
          <p:cNvSpPr txBox="1"/>
          <p:nvPr/>
        </p:nvSpPr>
        <p:spPr>
          <a:xfrm>
            <a:off x="1884845" y="1324664"/>
            <a:ext cx="5785384" cy="471539"/>
          </a:xfrm>
          <a:prstGeom prst="rect">
            <a:avLst/>
          </a:prstGeom>
          <a:noFill/>
        </p:spPr>
        <p:txBody>
          <a:bodyPr wrap="square" rtlCol="0">
            <a:spAutoFit/>
          </a:bodyPr>
          <a:lstStyle/>
          <a:p>
            <a:pPr algn="r" rtl="1">
              <a:lnSpc>
                <a:spcPct val="120000"/>
              </a:lnSpc>
            </a:pPr>
            <a:r>
              <a:rPr lang="ar-JO" sz="2200" b="1" dirty="0">
                <a:solidFill>
                  <a:srgbClr val="FF0000"/>
                </a:solidFill>
                <a:latin typeface="Calibri" panose="020F0502020204030204" pitchFamily="34" charset="0"/>
                <a:ea typeface="Calibri" panose="020F0502020204030204" pitchFamily="34" charset="0"/>
                <a:cs typeface="Calibri" panose="020F0502020204030204" pitchFamily="34" charset="0"/>
              </a:rPr>
              <a:t>اعتمادًا على الفيديو الذي شاهدته، أجب عن الأسئلة التالية:</a:t>
            </a:r>
            <a:endParaRPr lang="en-GB" sz="2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6ED069C0-36C0-47F1-9ACA-518B10EC6D74}"/>
              </a:ext>
            </a:extLst>
          </p:cNvPr>
          <p:cNvGrpSpPr/>
          <p:nvPr/>
        </p:nvGrpSpPr>
        <p:grpSpPr>
          <a:xfrm>
            <a:off x="255660" y="603162"/>
            <a:ext cx="10220241" cy="354111"/>
            <a:chOff x="255660" y="603162"/>
            <a:chExt cx="10220241" cy="354111"/>
          </a:xfrm>
        </p:grpSpPr>
        <p:sp>
          <p:nvSpPr>
            <p:cNvPr id="38" name="Double Wave 37">
              <a:extLst>
                <a:ext uri="{FF2B5EF4-FFF2-40B4-BE49-F238E27FC236}">
                  <a16:creationId xmlns:a16="http://schemas.microsoft.com/office/drawing/2014/main" id="{F1A81F18-87B8-4A2C-A8E4-F750FB4689E7}"/>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9" name="Double Wave 38">
              <a:extLst>
                <a:ext uri="{FF2B5EF4-FFF2-40B4-BE49-F238E27FC236}">
                  <a16:creationId xmlns:a16="http://schemas.microsoft.com/office/drawing/2014/main" id="{BF771ED0-DFFE-4444-9CFA-7D537B2F8C3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3" name="Double Wave 42">
              <a:extLst>
                <a:ext uri="{FF2B5EF4-FFF2-40B4-BE49-F238E27FC236}">
                  <a16:creationId xmlns:a16="http://schemas.microsoft.com/office/drawing/2014/main" id="{05642DE4-B373-4F9D-95EA-623B10A6F1DB}"/>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4" name="Double Wave 53">
              <a:extLst>
                <a:ext uri="{FF2B5EF4-FFF2-40B4-BE49-F238E27FC236}">
                  <a16:creationId xmlns:a16="http://schemas.microsoft.com/office/drawing/2014/main" id="{F25623D6-AF18-4471-A4C8-E60E23527709}"/>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29" name="TextBox 28">
            <a:extLst>
              <a:ext uri="{FF2B5EF4-FFF2-40B4-BE49-F238E27FC236}">
                <a16:creationId xmlns:a16="http://schemas.microsoft.com/office/drawing/2014/main" id="{9F9DB56B-E308-406D-B1C5-D9D5D55E2945}"/>
              </a:ext>
            </a:extLst>
          </p:cNvPr>
          <p:cNvSpPr txBox="1"/>
          <p:nvPr/>
        </p:nvSpPr>
        <p:spPr>
          <a:xfrm>
            <a:off x="681112" y="4863023"/>
            <a:ext cx="7586878" cy="949171"/>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س4: </a:t>
            </a:r>
            <a:r>
              <a:rPr lang="ar-JO" sz="2400" b="1" dirty="0">
                <a:latin typeface="Calibri" panose="020F0502020204030204" pitchFamily="34" charset="0"/>
                <a:ea typeface="Calibri" panose="020F0502020204030204" pitchFamily="34" charset="0"/>
                <a:cs typeface="Calibri" panose="020F0502020204030204" pitchFamily="34" charset="0"/>
              </a:rPr>
              <a:t>اذكر اثنين من الأعراض التي يسبّبها هذا المرض.</a:t>
            </a:r>
          </a:p>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الحمّى، والمغص، والإسهال، والتقيّؤ، والغثيان، والصداع، والقشعريرة.</a:t>
            </a:r>
          </a:p>
        </p:txBody>
      </p:sp>
    </p:spTree>
    <p:extLst>
      <p:ext uri="{BB962C8B-B14F-4D97-AF65-F5344CB8AC3E}">
        <p14:creationId xmlns:p14="http://schemas.microsoft.com/office/powerpoint/2010/main" val="42450971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xEl>
                                              <p:pRg st="1" end="1"/>
                                            </p:txEl>
                                          </p:spTgt>
                                        </p:tgtEl>
                                        <p:attrNameLst>
                                          <p:attrName>style.visibility</p:attrName>
                                        </p:attrNameLst>
                                      </p:cBhvr>
                                      <p:to>
                                        <p:strVal val="visible"/>
                                      </p:to>
                                    </p:set>
                                    <p:anim calcmode="lin" valueType="num">
                                      <p:cBhvr additive="base">
                                        <p:cTn id="13" dur="500" fill="hold"/>
                                        <p:tgtEl>
                                          <p:spTgt spid="3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xEl>
                                              <p:pRg st="0" end="0"/>
                                            </p:txEl>
                                          </p:spTgt>
                                        </p:tgtEl>
                                        <p:attrNameLst>
                                          <p:attrName>style.visibility</p:attrName>
                                        </p:attrNameLst>
                                      </p:cBhvr>
                                      <p:to>
                                        <p:strVal val="visible"/>
                                      </p:to>
                                    </p:set>
                                    <p:anim calcmode="lin" valueType="num">
                                      <p:cBhvr additive="base">
                                        <p:cTn id="1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
                                            <p:txEl>
                                              <p:pRg st="1" end="1"/>
                                            </p:txEl>
                                          </p:spTgt>
                                        </p:tgtEl>
                                        <p:attrNameLst>
                                          <p:attrName>style.visibility</p:attrName>
                                        </p:attrNameLst>
                                      </p:cBhvr>
                                      <p:to>
                                        <p:strVal val="visible"/>
                                      </p:to>
                                    </p:set>
                                    <p:anim calcmode="lin" valueType="num">
                                      <p:cBhvr additive="base">
                                        <p:cTn id="25"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 calcmode="lin" valueType="num">
                                      <p:cBhvr additive="base">
                                        <p:cTn id="31"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5">
                                            <p:txEl>
                                              <p:pRg st="1" end="1"/>
                                            </p:txEl>
                                          </p:spTgt>
                                        </p:tgtEl>
                                        <p:attrNameLst>
                                          <p:attrName>style.visibility</p:attrName>
                                        </p:attrNameLst>
                                      </p:cBhvr>
                                      <p:to>
                                        <p:strVal val="visible"/>
                                      </p:to>
                                    </p:set>
                                    <p:anim calcmode="lin" valueType="num">
                                      <p:cBhvr additive="base">
                                        <p:cTn id="37"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anim calcmode="lin" valueType="num">
                                      <p:cBhvr additive="base">
                                        <p:cTn id="4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
                                            <p:txEl>
                                              <p:pRg st="1" end="1"/>
                                            </p:txEl>
                                          </p:spTgt>
                                        </p:tgtEl>
                                        <p:attrNameLst>
                                          <p:attrName>style.visibility</p:attrName>
                                        </p:attrNameLst>
                                      </p:cBhvr>
                                      <p:to>
                                        <p:strVal val="visible"/>
                                      </p:to>
                                    </p:set>
                                    <p:anim calcmode="lin" valueType="num">
                                      <p:cBhvr additive="base">
                                        <p:cTn id="49"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17185" y="1120985"/>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22</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4379720" y="1174543"/>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5" name="Rounded Rectangle 44"/>
          <p:cNvSpPr/>
          <p:nvPr/>
        </p:nvSpPr>
        <p:spPr>
          <a:xfrm>
            <a:off x="10111194" y="1230630"/>
            <a:ext cx="1742609"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10116174" y="2383728"/>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10102526" y="2908765"/>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10088878" y="3950814"/>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10088878" y="3415547"/>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10100036" y="4463450"/>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10116174" y="1801699"/>
            <a:ext cx="1764925"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10100036" y="4916096"/>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10113684" y="5433728"/>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10140158" y="5949056"/>
            <a:ext cx="1727293"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62302ADC-81C7-461D-9280-F54E4CFAEAAD}"/>
              </a:ext>
            </a:extLst>
          </p:cNvPr>
          <p:cNvSpPr txBox="1">
            <a:spLocks noChangeArrowheads="1"/>
          </p:cNvSpPr>
          <p:nvPr/>
        </p:nvSpPr>
        <p:spPr bwMode="auto">
          <a:xfrm>
            <a:off x="2619399" y="1264013"/>
            <a:ext cx="52980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3200" dirty="0">
                <a:solidFill>
                  <a:srgbClr val="FF0000"/>
                </a:solidFill>
                <a:ea typeface="AGA Battouta Regular"/>
                <a:cs typeface="AGA Battouta Regular"/>
              </a:rPr>
              <a:t>الأمراض البكتيريّة</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pic>
        <p:nvPicPr>
          <p:cNvPr id="3" name="Picture 2">
            <a:extLst>
              <a:ext uri="{FF2B5EF4-FFF2-40B4-BE49-F238E27FC236}">
                <a16:creationId xmlns:a16="http://schemas.microsoft.com/office/drawing/2014/main" id="{1BA6BF8B-74F9-47FE-BF1F-E3F104966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9" y="2379486"/>
            <a:ext cx="9982940" cy="4167928"/>
          </a:xfrm>
          <a:prstGeom prst="rect">
            <a:avLst/>
          </a:prstGeom>
        </p:spPr>
      </p:pic>
    </p:spTree>
    <p:extLst>
      <p:ext uri="{BB962C8B-B14F-4D97-AF65-F5344CB8AC3E}">
        <p14:creationId xmlns:p14="http://schemas.microsoft.com/office/powerpoint/2010/main" val="4230114404"/>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79720" y="1174543"/>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5" name="Rounded Rectangle 44"/>
          <p:cNvSpPr/>
          <p:nvPr/>
        </p:nvSpPr>
        <p:spPr>
          <a:xfrm>
            <a:off x="10111194" y="1230630"/>
            <a:ext cx="1742609"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10116174" y="2383728"/>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10102526" y="2908765"/>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10088878" y="3950814"/>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10088878" y="3415547"/>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10100036" y="4463450"/>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10116174" y="1801699"/>
            <a:ext cx="1764925"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10100036" y="4916096"/>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10113684" y="5433728"/>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10140158" y="5949056"/>
            <a:ext cx="1727293"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62302ADC-81C7-461D-9280-F54E4CFAEAAD}"/>
              </a:ext>
            </a:extLst>
          </p:cNvPr>
          <p:cNvSpPr txBox="1">
            <a:spLocks noChangeArrowheads="1"/>
          </p:cNvSpPr>
          <p:nvPr/>
        </p:nvSpPr>
        <p:spPr bwMode="auto">
          <a:xfrm>
            <a:off x="2619399" y="1264013"/>
            <a:ext cx="52980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3200" dirty="0">
                <a:solidFill>
                  <a:srgbClr val="FF0000"/>
                </a:solidFill>
                <a:ea typeface="AGA Battouta Regular"/>
                <a:cs typeface="AGA Battouta Regular"/>
              </a:rPr>
              <a:t>الأمراض البكتيريّة</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grpSp>
        <p:nvGrpSpPr>
          <p:cNvPr id="6" name="Group 5">
            <a:extLst>
              <a:ext uri="{FF2B5EF4-FFF2-40B4-BE49-F238E27FC236}">
                <a16:creationId xmlns:a16="http://schemas.microsoft.com/office/drawing/2014/main" id="{68DEA766-A0F4-49C3-B03E-BC730A0FF80B}"/>
              </a:ext>
            </a:extLst>
          </p:cNvPr>
          <p:cNvGrpSpPr/>
          <p:nvPr/>
        </p:nvGrpSpPr>
        <p:grpSpPr>
          <a:xfrm>
            <a:off x="132623" y="2150991"/>
            <a:ext cx="9764157" cy="4602038"/>
            <a:chOff x="-1337" y="2136353"/>
            <a:chExt cx="9982940" cy="4825989"/>
          </a:xfrm>
        </p:grpSpPr>
        <p:pic>
          <p:nvPicPr>
            <p:cNvPr id="30" name="Picture 29">
              <a:extLst>
                <a:ext uri="{FF2B5EF4-FFF2-40B4-BE49-F238E27FC236}">
                  <a16:creationId xmlns:a16="http://schemas.microsoft.com/office/drawing/2014/main" id="{99E3CD2E-4198-4D78-87E9-E0E5E642CE6D}"/>
                </a:ext>
              </a:extLst>
            </p:cNvPr>
            <p:cNvPicPr>
              <a:picLocks noChangeAspect="1"/>
            </p:cNvPicPr>
            <p:nvPr/>
          </p:nvPicPr>
          <p:blipFill rotWithShape="1">
            <a:blip r:embed="rId4">
              <a:extLst>
                <a:ext uri="{28A0092B-C50C-407E-A947-70E740481C1C}">
                  <a14:useLocalDpi xmlns:a14="http://schemas.microsoft.com/office/drawing/2010/main" val="0"/>
                </a:ext>
              </a:extLst>
            </a:blip>
            <a:srcRect b="85970"/>
            <a:stretch/>
          </p:blipFill>
          <p:spPr>
            <a:xfrm>
              <a:off x="-1337" y="2136353"/>
              <a:ext cx="9982940" cy="584775"/>
            </a:xfrm>
            <a:prstGeom prst="rect">
              <a:avLst/>
            </a:prstGeom>
          </p:spPr>
        </p:pic>
        <p:pic>
          <p:nvPicPr>
            <p:cNvPr id="31" name="Picture 30">
              <a:extLst>
                <a:ext uri="{FF2B5EF4-FFF2-40B4-BE49-F238E27FC236}">
                  <a16:creationId xmlns:a16="http://schemas.microsoft.com/office/drawing/2014/main" id="{E185C5F9-EB28-4E20-9095-1DE186E8D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46915"/>
              <a:ext cx="9981603" cy="4315427"/>
            </a:xfrm>
            <a:prstGeom prst="rect">
              <a:avLst/>
            </a:prstGeom>
          </p:spPr>
        </p:pic>
      </p:grpSp>
    </p:spTree>
    <p:extLst>
      <p:ext uri="{BB962C8B-B14F-4D97-AF65-F5344CB8AC3E}">
        <p14:creationId xmlns:p14="http://schemas.microsoft.com/office/powerpoint/2010/main" val="1452946766"/>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74230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95238" y="1118284"/>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6" name="Rounded Rectangle 45"/>
          <p:cNvSpPr/>
          <p:nvPr/>
        </p:nvSpPr>
        <p:spPr>
          <a:xfrm>
            <a:off x="10071270" y="2383728"/>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10057622" y="2908765"/>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10043974" y="3950814"/>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10043974" y="3415547"/>
            <a:ext cx="180982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10055416" y="4463450"/>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10055416" y="4916096"/>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10069064" y="5433728"/>
            <a:ext cx="179838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10096212" y="5949056"/>
            <a:ext cx="177124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Content Placeholder 2">
            <a:extLst>
              <a:ext uri="{FF2B5EF4-FFF2-40B4-BE49-F238E27FC236}">
                <a16:creationId xmlns:a16="http://schemas.microsoft.com/office/drawing/2014/main" id="{3DEF06FA-F717-4544-A3E2-38EBA57DBDBD}"/>
              </a:ext>
            </a:extLst>
          </p:cNvPr>
          <p:cNvSpPr txBox="1">
            <a:spLocks/>
          </p:cNvSpPr>
          <p:nvPr/>
        </p:nvSpPr>
        <p:spPr>
          <a:xfrm>
            <a:off x="3273309" y="1185978"/>
            <a:ext cx="3684495" cy="617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solidFill>
                  <a:srgbClr val="FF0000"/>
                </a:solidFill>
              </a:rPr>
              <a:t>مقاومة المضادات الحيويّة</a:t>
            </a:r>
            <a:endParaRPr lang="ar-JO" i="1" dirty="0">
              <a:solidFill>
                <a:srgbClr val="FF0000"/>
              </a:solidFill>
            </a:endParaRPr>
          </a:p>
        </p:txBody>
      </p:sp>
      <p:grpSp>
        <p:nvGrpSpPr>
          <p:cNvPr id="25" name="Group 24">
            <a:extLst>
              <a:ext uri="{FF2B5EF4-FFF2-40B4-BE49-F238E27FC236}">
                <a16:creationId xmlns:a16="http://schemas.microsoft.com/office/drawing/2014/main" id="{A2D6F7A3-D201-45F3-8A54-419217AF6076}"/>
              </a:ext>
            </a:extLst>
          </p:cNvPr>
          <p:cNvGrpSpPr/>
          <p:nvPr/>
        </p:nvGrpSpPr>
        <p:grpSpPr>
          <a:xfrm>
            <a:off x="255660" y="603162"/>
            <a:ext cx="10220241" cy="354111"/>
            <a:chOff x="255660" y="603162"/>
            <a:chExt cx="10220241" cy="354111"/>
          </a:xfrm>
        </p:grpSpPr>
        <p:sp>
          <p:nvSpPr>
            <p:cNvPr id="28" name="Double Wave 27">
              <a:extLst>
                <a:ext uri="{FF2B5EF4-FFF2-40B4-BE49-F238E27FC236}">
                  <a16:creationId xmlns:a16="http://schemas.microsoft.com/office/drawing/2014/main" id="{17C98040-25C1-416D-8C8A-AE49E81C1225}"/>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5" name="Double Wave 34">
              <a:extLst>
                <a:ext uri="{FF2B5EF4-FFF2-40B4-BE49-F238E27FC236}">
                  <a16:creationId xmlns:a16="http://schemas.microsoft.com/office/drawing/2014/main" id="{61FF6DF7-C73B-44BF-B40A-C8A080F522A3}"/>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1C15E11E-3BFB-43C1-9283-AD5F2729D82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a:extLst>
                <a:ext uri="{FF2B5EF4-FFF2-40B4-BE49-F238E27FC236}">
                  <a16:creationId xmlns:a16="http://schemas.microsoft.com/office/drawing/2014/main" id="{4AF28B1F-9208-4D4F-8B3F-C62DBF6F1C64}"/>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1" name="Rounded Rectangle 44">
            <a:extLst>
              <a:ext uri="{FF2B5EF4-FFF2-40B4-BE49-F238E27FC236}">
                <a16:creationId xmlns:a16="http://schemas.microsoft.com/office/drawing/2014/main" id="{54911AC6-5CA2-43B9-86FE-E2A1FF62B0F0}"/>
              </a:ext>
            </a:extLst>
          </p:cNvPr>
          <p:cNvSpPr/>
          <p:nvPr/>
        </p:nvSpPr>
        <p:spPr>
          <a:xfrm>
            <a:off x="10066858" y="1231989"/>
            <a:ext cx="1786946"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2" name="Rounded Rectangle 50">
            <a:extLst>
              <a:ext uri="{FF2B5EF4-FFF2-40B4-BE49-F238E27FC236}">
                <a16:creationId xmlns:a16="http://schemas.microsoft.com/office/drawing/2014/main" id="{11AFF58D-8FA0-4E03-87B7-5D8983412CCF}"/>
              </a:ext>
            </a:extLst>
          </p:cNvPr>
          <p:cNvSpPr/>
          <p:nvPr/>
        </p:nvSpPr>
        <p:spPr>
          <a:xfrm>
            <a:off x="10071270" y="1803058"/>
            <a:ext cx="1809829"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 name="البكتريا المقاومة للمضادات الحيوية">
            <a:hlinkClick r:id="" action="ppaction://media"/>
            <a:extLst>
              <a:ext uri="{FF2B5EF4-FFF2-40B4-BE49-F238E27FC236}">
                <a16:creationId xmlns:a16="http://schemas.microsoft.com/office/drawing/2014/main" id="{C91D7D76-426D-4088-A215-3207A31B71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04421" y="1987070"/>
            <a:ext cx="7622269" cy="4287527"/>
          </a:xfrm>
          <a:prstGeom prst="rect">
            <a:avLst/>
          </a:prstGeom>
        </p:spPr>
      </p:pic>
    </p:spTree>
    <p:extLst>
      <p:ext uri="{BB962C8B-B14F-4D97-AF65-F5344CB8AC3E}">
        <p14:creationId xmlns:p14="http://schemas.microsoft.com/office/powerpoint/2010/main" val="1120461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17185" y="1120985"/>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22</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4379720" y="1174543"/>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62302ADC-81C7-461D-9280-F54E4CFAEAAD}"/>
              </a:ext>
            </a:extLst>
          </p:cNvPr>
          <p:cNvSpPr txBox="1">
            <a:spLocks noChangeArrowheads="1"/>
          </p:cNvSpPr>
          <p:nvPr/>
        </p:nvSpPr>
        <p:spPr bwMode="auto">
          <a:xfrm>
            <a:off x="2603779" y="1198120"/>
            <a:ext cx="52980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4000" dirty="0">
                <a:solidFill>
                  <a:srgbClr val="FF0000"/>
                </a:solidFill>
                <a:ea typeface="AGA Battouta Regular"/>
                <a:cs typeface="AGA Battouta Regular"/>
              </a:rPr>
              <a:t>الخصائص العامّة </a:t>
            </a:r>
          </a:p>
        </p:txBody>
      </p:sp>
      <p:sp>
        <p:nvSpPr>
          <p:cNvPr id="35" name="TextBox 15">
            <a:extLst>
              <a:ext uri="{FF2B5EF4-FFF2-40B4-BE49-F238E27FC236}">
                <a16:creationId xmlns:a16="http://schemas.microsoft.com/office/drawing/2014/main" id="{A8EE8D76-7CAC-4740-B5B0-B3F3CA49932D}"/>
              </a:ext>
            </a:extLst>
          </p:cNvPr>
          <p:cNvSpPr txBox="1">
            <a:spLocks noChangeArrowheads="1"/>
          </p:cNvSpPr>
          <p:nvPr/>
        </p:nvSpPr>
        <p:spPr bwMode="auto">
          <a:xfrm>
            <a:off x="863475" y="2431211"/>
            <a:ext cx="8504164" cy="368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pPr>
            <a:r>
              <a:rPr lang="ar-JO" sz="2400" dirty="0">
                <a:solidFill>
                  <a:srgbClr val="FF0000"/>
                </a:solidFill>
              </a:rPr>
              <a:t>تتشابه البكتيريا والأثريّات في صفات عديدة؛ منها:</a:t>
            </a:r>
          </a:p>
          <a:p>
            <a:pPr marL="514350" indent="-514350" algn="r" rtl="1">
              <a:lnSpc>
                <a:spcPct val="100000"/>
              </a:lnSpc>
              <a:buFont typeface="+mj-lt"/>
              <a:buAutoNum type="arabicPeriod"/>
            </a:pPr>
            <a:r>
              <a:rPr lang="ar-JO" sz="2400" dirty="0"/>
              <a:t>تصنَّفان من الكائنات الحيّة بدائيّة النوى.</a:t>
            </a:r>
          </a:p>
          <a:p>
            <a:pPr marL="514350" indent="-514350" algn="r" rtl="1">
              <a:lnSpc>
                <a:spcPct val="100000"/>
              </a:lnSpc>
              <a:buFont typeface="+mj-lt"/>
              <a:buAutoNum type="arabicPeriod"/>
            </a:pPr>
            <a:r>
              <a:rPr lang="ar-JO" sz="2400" dirty="0"/>
              <a:t>تتكوّنان من خليّة واحدة صغيرة ذات جدار خلويّ، وغشاء بلازميّ، وسيتوبلازم يخلو من النواة والعضيّات الغشائيّة.</a:t>
            </a:r>
          </a:p>
          <a:p>
            <a:pPr marL="514350" indent="-514350" algn="r" rtl="1">
              <a:lnSpc>
                <a:spcPct val="100000"/>
              </a:lnSpc>
              <a:buFont typeface="+mj-lt"/>
              <a:buAutoNum type="arabicPeriod"/>
            </a:pPr>
            <a:r>
              <a:rPr lang="ar-JO" sz="2400" dirty="0"/>
              <a:t>المادّة الوراثيّة على شكل شريط حلقيّ مزدوج من </a:t>
            </a:r>
            <a:r>
              <a:rPr lang="en-GB" sz="2400" dirty="0"/>
              <a:t>DNA</a:t>
            </a:r>
            <a:r>
              <a:rPr lang="ar-JO" sz="2400" dirty="0"/>
              <a:t> محاط بالسيتوبلازم.</a:t>
            </a:r>
          </a:p>
          <a:p>
            <a:pPr marL="514350" indent="-514350" algn="r" rtl="1">
              <a:lnSpc>
                <a:spcPct val="100000"/>
              </a:lnSpc>
              <a:buFont typeface="+mj-lt"/>
              <a:buAutoNum type="arabicPeriod"/>
            </a:pPr>
            <a:r>
              <a:rPr lang="ar-JO" sz="2400" dirty="0"/>
              <a:t>قد تحتوي على البلازميد؛ وهو قطعة صغيرة حلقيّة من المادّة الوراثيّة منفصلة عن المادّة الوراثيّة الرئيسيّة.</a:t>
            </a:r>
          </a:p>
          <a:p>
            <a:pPr marL="514350" indent="-514350" algn="r" rtl="1">
              <a:lnSpc>
                <a:spcPct val="100000"/>
              </a:lnSpc>
              <a:buFont typeface="+mj-lt"/>
              <a:buAutoNum type="arabicPeriod"/>
            </a:pPr>
            <a:r>
              <a:rPr lang="ar-JO" sz="2400" dirty="0"/>
              <a:t>تتحرّك عن طريق الانزلاق، أو الأسواط.</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433375507"/>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82" y="6100549"/>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التقوبم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TextBox 32">
            <a:extLst>
              <a:ext uri="{FF2B5EF4-FFF2-40B4-BE49-F238E27FC236}">
                <a16:creationId xmlns:a16="http://schemas.microsoft.com/office/drawing/2014/main" id="{2C353CAC-CDE8-43C0-85CB-F6B8F9418AFD}"/>
              </a:ext>
            </a:extLst>
          </p:cNvPr>
          <p:cNvSpPr txBox="1"/>
          <p:nvPr/>
        </p:nvSpPr>
        <p:spPr>
          <a:xfrm>
            <a:off x="2086028" y="2228385"/>
            <a:ext cx="5785384"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400" b="1" dirty="0">
                <a:latin typeface="Calibri" panose="020F0502020204030204" pitchFamily="34" charset="0"/>
                <a:ea typeface="Calibri" panose="020F0502020204030204" pitchFamily="34" charset="0"/>
                <a:cs typeface="Calibri" panose="020F0502020204030204" pitchFamily="34" charset="0"/>
              </a:rPr>
              <a:t>اذكر اثنين من أسباب مقاومة المضادّات الحيويّة.</a:t>
            </a:r>
          </a:p>
        </p:txBody>
      </p:sp>
      <p:sp>
        <p:nvSpPr>
          <p:cNvPr id="34" name="TextBox 33">
            <a:extLst>
              <a:ext uri="{FF2B5EF4-FFF2-40B4-BE49-F238E27FC236}">
                <a16:creationId xmlns:a16="http://schemas.microsoft.com/office/drawing/2014/main" id="{35DA8BCE-EAE1-40FC-9994-063DDC7F022B}"/>
              </a:ext>
            </a:extLst>
          </p:cNvPr>
          <p:cNvSpPr txBox="1"/>
          <p:nvPr/>
        </p:nvSpPr>
        <p:spPr>
          <a:xfrm>
            <a:off x="1532966" y="3102066"/>
            <a:ext cx="6554070"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400" b="1" dirty="0">
                <a:latin typeface="Calibri" panose="020F0502020204030204" pitchFamily="34" charset="0"/>
                <a:ea typeface="Calibri" panose="020F0502020204030204" pitchFamily="34" charset="0"/>
                <a:cs typeface="Calibri" panose="020F0502020204030204" pitchFamily="34" charset="0"/>
              </a:rPr>
              <a:t>كيف تنتشر البكتيريا المقاومة للمضادّات الحيويّة؟</a:t>
            </a:r>
          </a:p>
        </p:txBody>
      </p:sp>
      <p:sp>
        <p:nvSpPr>
          <p:cNvPr id="35" name="TextBox 34">
            <a:extLst>
              <a:ext uri="{FF2B5EF4-FFF2-40B4-BE49-F238E27FC236}">
                <a16:creationId xmlns:a16="http://schemas.microsoft.com/office/drawing/2014/main" id="{541F0AAC-B484-4C80-8387-7550724E88C4}"/>
              </a:ext>
            </a:extLst>
          </p:cNvPr>
          <p:cNvSpPr txBox="1"/>
          <p:nvPr/>
        </p:nvSpPr>
        <p:spPr>
          <a:xfrm>
            <a:off x="1248710" y="3975747"/>
            <a:ext cx="6943286" cy="505972"/>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س3:</a:t>
            </a:r>
            <a:r>
              <a:rPr lang="ar-JO" sz="2400" b="1" dirty="0">
                <a:latin typeface="Calibri" panose="020F0502020204030204" pitchFamily="34" charset="0"/>
                <a:ea typeface="Calibri" panose="020F0502020204030204" pitchFamily="34" charset="0"/>
                <a:cs typeface="Calibri" panose="020F0502020204030204" pitchFamily="34" charset="0"/>
              </a:rPr>
              <a:t>كيف تحمي نفسك من البكتيريا المقاومة للمضادّات الحيويّة؟</a:t>
            </a:r>
          </a:p>
        </p:txBody>
      </p:sp>
      <p:sp>
        <p:nvSpPr>
          <p:cNvPr id="28" name="TextBox 27">
            <a:extLst>
              <a:ext uri="{FF2B5EF4-FFF2-40B4-BE49-F238E27FC236}">
                <a16:creationId xmlns:a16="http://schemas.microsoft.com/office/drawing/2014/main" id="{D295F87F-B3C6-48F3-A3CE-83D18A364B9D}"/>
              </a:ext>
            </a:extLst>
          </p:cNvPr>
          <p:cNvSpPr txBox="1"/>
          <p:nvPr/>
        </p:nvSpPr>
        <p:spPr>
          <a:xfrm>
            <a:off x="1884845" y="1324664"/>
            <a:ext cx="5785384" cy="471539"/>
          </a:xfrm>
          <a:prstGeom prst="rect">
            <a:avLst/>
          </a:prstGeom>
          <a:noFill/>
        </p:spPr>
        <p:txBody>
          <a:bodyPr wrap="square" rtlCol="0">
            <a:spAutoFit/>
          </a:bodyPr>
          <a:lstStyle/>
          <a:p>
            <a:pPr algn="r" rtl="1">
              <a:lnSpc>
                <a:spcPct val="120000"/>
              </a:lnSpc>
            </a:pPr>
            <a:r>
              <a:rPr lang="ar-JO" sz="2200" b="1" dirty="0">
                <a:solidFill>
                  <a:srgbClr val="FF0000"/>
                </a:solidFill>
                <a:latin typeface="Calibri" panose="020F0502020204030204" pitchFamily="34" charset="0"/>
                <a:ea typeface="Calibri" panose="020F0502020204030204" pitchFamily="34" charset="0"/>
                <a:cs typeface="Calibri" panose="020F0502020204030204" pitchFamily="34" charset="0"/>
              </a:rPr>
              <a:t>اعتمادًا على الفيديو الذي شاهدته، أجب عن الأسئلة التالية:</a:t>
            </a:r>
            <a:endParaRPr lang="en-GB" sz="2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6ED069C0-36C0-47F1-9ACA-518B10EC6D74}"/>
              </a:ext>
            </a:extLst>
          </p:cNvPr>
          <p:cNvGrpSpPr/>
          <p:nvPr/>
        </p:nvGrpSpPr>
        <p:grpSpPr>
          <a:xfrm>
            <a:off x="255660" y="603162"/>
            <a:ext cx="10220241" cy="354111"/>
            <a:chOff x="255660" y="603162"/>
            <a:chExt cx="10220241" cy="354111"/>
          </a:xfrm>
        </p:grpSpPr>
        <p:sp>
          <p:nvSpPr>
            <p:cNvPr id="38" name="Double Wave 37">
              <a:extLst>
                <a:ext uri="{FF2B5EF4-FFF2-40B4-BE49-F238E27FC236}">
                  <a16:creationId xmlns:a16="http://schemas.microsoft.com/office/drawing/2014/main" id="{F1A81F18-87B8-4A2C-A8E4-F750FB4689E7}"/>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9" name="Double Wave 38">
              <a:extLst>
                <a:ext uri="{FF2B5EF4-FFF2-40B4-BE49-F238E27FC236}">
                  <a16:creationId xmlns:a16="http://schemas.microsoft.com/office/drawing/2014/main" id="{BF771ED0-DFFE-4444-9CFA-7D537B2F8C3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3" name="Double Wave 42">
              <a:extLst>
                <a:ext uri="{FF2B5EF4-FFF2-40B4-BE49-F238E27FC236}">
                  <a16:creationId xmlns:a16="http://schemas.microsoft.com/office/drawing/2014/main" id="{05642DE4-B373-4F9D-95EA-623B10A6F1DB}"/>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4" name="Double Wave 53">
              <a:extLst>
                <a:ext uri="{FF2B5EF4-FFF2-40B4-BE49-F238E27FC236}">
                  <a16:creationId xmlns:a16="http://schemas.microsoft.com/office/drawing/2014/main" id="{F25623D6-AF18-4471-A4C8-E60E23527709}"/>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2833653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 calcmode="lin" valueType="num">
                                      <p:cBhvr additive="base">
                                        <p:cTn id="13"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additive="base">
                                        <p:cTn id="1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82" y="6100549"/>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ounded Rectangle 43"/>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5" name="Rounded Rectangle 44"/>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6" name="Rounded Rectangle 45"/>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التقوبم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22290" y="5433728"/>
            <a:ext cx="213151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54672" y="5949056"/>
            <a:ext cx="209913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TextBox 32">
            <a:extLst>
              <a:ext uri="{FF2B5EF4-FFF2-40B4-BE49-F238E27FC236}">
                <a16:creationId xmlns:a16="http://schemas.microsoft.com/office/drawing/2014/main" id="{2C353CAC-CDE8-43C0-85CB-F6B8F9418AFD}"/>
              </a:ext>
            </a:extLst>
          </p:cNvPr>
          <p:cNvSpPr txBox="1"/>
          <p:nvPr/>
        </p:nvSpPr>
        <p:spPr>
          <a:xfrm>
            <a:off x="350118" y="902516"/>
            <a:ext cx="6943287" cy="2278765"/>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400" b="1" dirty="0">
                <a:latin typeface="Calibri" panose="020F0502020204030204" pitchFamily="34" charset="0"/>
                <a:ea typeface="Calibri" panose="020F0502020204030204" pitchFamily="34" charset="0"/>
                <a:cs typeface="Calibri" panose="020F0502020204030204" pitchFamily="34" charset="0"/>
              </a:rPr>
              <a:t>اذكر اثنين من أسباب مقاومة المضادّات الحيويّة.</a:t>
            </a:r>
            <a:endParaRPr lang="en-GB" sz="2400" b="1" dirty="0">
              <a:latin typeface="Calibri" panose="020F0502020204030204" pitchFamily="34" charset="0"/>
              <a:ea typeface="Calibri" panose="020F0502020204030204" pitchFamily="34" charset="0"/>
              <a:cs typeface="Calibri" panose="020F0502020204030204" pitchFamily="34" charset="0"/>
            </a:endParaRPr>
          </a:p>
          <a:p>
            <a:pPr marL="457200" indent="-457200" algn="r" rtl="1">
              <a:lnSpc>
                <a:spcPct val="120000"/>
              </a:lnSpc>
              <a:buAutoNum type="arabicPeriod"/>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الإفراط في وصف المضادّات من قِبَل الأطبّاء.</a:t>
            </a:r>
          </a:p>
          <a:p>
            <a:pPr marL="457200" indent="-457200" algn="r" rtl="1">
              <a:lnSpc>
                <a:spcPct val="120000"/>
              </a:lnSpc>
              <a:buAutoNum type="arabicPeriod"/>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عدم التزام المرضى بوصفة الطبيب عند العلاج بالمضادّات.</a:t>
            </a:r>
          </a:p>
          <a:p>
            <a:pPr marL="457200" indent="-457200" algn="r" rtl="1">
              <a:lnSpc>
                <a:spcPct val="120000"/>
              </a:lnSpc>
              <a:buAutoNum type="arabicPeriod"/>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الإفراط في استخدام المضادّات في الماشية ومزارع الأسماك.</a:t>
            </a:r>
          </a:p>
          <a:p>
            <a:pPr marL="457200" indent="-457200" algn="r" rtl="1">
              <a:lnSpc>
                <a:spcPct val="120000"/>
              </a:lnSpc>
              <a:buAutoNum type="arabicPeriod"/>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ضعف إجراءات مكافحة العدوى في المستشفيات والعيادات.</a:t>
            </a:r>
          </a:p>
        </p:txBody>
      </p:sp>
      <p:sp>
        <p:nvSpPr>
          <p:cNvPr id="34" name="TextBox 33">
            <a:extLst>
              <a:ext uri="{FF2B5EF4-FFF2-40B4-BE49-F238E27FC236}">
                <a16:creationId xmlns:a16="http://schemas.microsoft.com/office/drawing/2014/main" id="{35DA8BCE-EAE1-40FC-9994-063DDC7F022B}"/>
              </a:ext>
            </a:extLst>
          </p:cNvPr>
          <p:cNvSpPr txBox="1"/>
          <p:nvPr/>
        </p:nvSpPr>
        <p:spPr>
          <a:xfrm>
            <a:off x="2935076" y="2966894"/>
            <a:ext cx="6554070" cy="2278765"/>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400" b="1" dirty="0">
                <a:latin typeface="Calibri" panose="020F0502020204030204" pitchFamily="34" charset="0"/>
                <a:ea typeface="Calibri" panose="020F0502020204030204" pitchFamily="34" charset="0"/>
                <a:cs typeface="Calibri" panose="020F0502020204030204" pitchFamily="34" charset="0"/>
              </a:rPr>
              <a:t>كيف تنتشر البكتيريا المقاومة للمضادّات الحيويّة؟</a:t>
            </a:r>
          </a:p>
          <a:p>
            <a:pPr marL="457200" indent="-457200" algn="r" rtl="1">
              <a:lnSpc>
                <a:spcPct val="120000"/>
              </a:lnSpc>
              <a:buAutoNum type="arabicPeriod"/>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وصف المضادّات الحيويّة لمرضى لا يحتاجونها.</a:t>
            </a:r>
          </a:p>
          <a:p>
            <a:pPr marL="457200" indent="-457200" algn="r" rtl="1">
              <a:lnSpc>
                <a:spcPct val="120000"/>
              </a:lnSpc>
              <a:buAutoNum type="arabicPeriod"/>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الإفراط في وصف المضادّات للحيوانات.</a:t>
            </a:r>
          </a:p>
          <a:p>
            <a:pPr marL="457200" indent="-457200" algn="r" rtl="1">
              <a:lnSpc>
                <a:spcPct val="120000"/>
              </a:lnSpc>
              <a:buAutoNum type="arabicPeriod"/>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عدم التزام المرضى بوصفة الطبيب عند العلاج بالمضادّات.</a:t>
            </a:r>
          </a:p>
          <a:p>
            <a:pPr marL="457200" indent="-457200" algn="r" rtl="1">
              <a:lnSpc>
                <a:spcPct val="120000"/>
              </a:lnSpc>
              <a:buAutoNum type="arabicPeriod"/>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قد تنتقل من المستشفيات والعيادات إلى مرضى آخرين.</a:t>
            </a:r>
          </a:p>
        </p:txBody>
      </p:sp>
      <p:sp>
        <p:nvSpPr>
          <p:cNvPr id="35" name="TextBox 34">
            <a:extLst>
              <a:ext uri="{FF2B5EF4-FFF2-40B4-BE49-F238E27FC236}">
                <a16:creationId xmlns:a16="http://schemas.microsoft.com/office/drawing/2014/main" id="{541F0AAC-B484-4C80-8387-7550724E88C4}"/>
              </a:ext>
            </a:extLst>
          </p:cNvPr>
          <p:cNvSpPr txBox="1"/>
          <p:nvPr/>
        </p:nvSpPr>
        <p:spPr>
          <a:xfrm>
            <a:off x="1084608" y="4999521"/>
            <a:ext cx="6943286" cy="1835567"/>
          </a:xfrm>
          <a:prstGeom prst="rect">
            <a:avLst/>
          </a:prstGeom>
          <a:noFill/>
        </p:spPr>
        <p:txBody>
          <a:bodyPr wrap="square" rtlCol="0">
            <a:spAutoFit/>
          </a:bodyPr>
          <a:lstStyle/>
          <a:p>
            <a:pPr algn="r" rtl="1">
              <a:lnSpc>
                <a:spcPct val="120000"/>
              </a:lnSpc>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س3:</a:t>
            </a:r>
            <a:r>
              <a:rPr lang="ar-JO" sz="2400" b="1" dirty="0">
                <a:latin typeface="Calibri" panose="020F0502020204030204" pitchFamily="34" charset="0"/>
                <a:ea typeface="Calibri" panose="020F0502020204030204" pitchFamily="34" charset="0"/>
                <a:cs typeface="Calibri" panose="020F0502020204030204" pitchFamily="34" charset="0"/>
              </a:rPr>
              <a:t>كيف تحمي نفسك من البكتيريا المقاومة للمضادّات الحيويّة؟</a:t>
            </a:r>
          </a:p>
          <a:p>
            <a:pPr marL="457200" indent="-457200" algn="r" rtl="1">
              <a:lnSpc>
                <a:spcPct val="120000"/>
              </a:lnSpc>
              <a:buAutoNum type="arabicPeriod"/>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غسل اليدين باستمرار بالماء والصابون.</a:t>
            </a:r>
          </a:p>
          <a:p>
            <a:pPr marL="457200" indent="-457200" algn="r" rtl="1">
              <a:lnSpc>
                <a:spcPct val="120000"/>
              </a:lnSpc>
              <a:buAutoNum type="arabicPeriod"/>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تجنّب الاتّصال بالأشخاص المرضى.</a:t>
            </a:r>
          </a:p>
          <a:p>
            <a:pPr marL="457200" indent="-457200" algn="r" rtl="1">
              <a:lnSpc>
                <a:spcPct val="120000"/>
              </a:lnSpc>
              <a:buAutoNum type="arabicPeriod"/>
            </a:pPr>
            <a:r>
              <a:rPr lang="ar-JO" sz="2400" b="1" dirty="0">
                <a:solidFill>
                  <a:srgbClr val="FF0000"/>
                </a:solidFill>
                <a:latin typeface="Calibri" panose="020F0502020204030204" pitchFamily="34" charset="0"/>
                <a:ea typeface="Calibri" panose="020F0502020204030204" pitchFamily="34" charset="0"/>
                <a:cs typeface="Calibri" panose="020F0502020204030204" pitchFamily="34" charset="0"/>
              </a:rPr>
              <a:t>الحفاظ على مواعيد المطاعيم.</a:t>
            </a:r>
          </a:p>
        </p:txBody>
      </p:sp>
      <p:grpSp>
        <p:nvGrpSpPr>
          <p:cNvPr id="37" name="Group 36">
            <a:extLst>
              <a:ext uri="{FF2B5EF4-FFF2-40B4-BE49-F238E27FC236}">
                <a16:creationId xmlns:a16="http://schemas.microsoft.com/office/drawing/2014/main" id="{6ED069C0-36C0-47F1-9ACA-518B10EC6D74}"/>
              </a:ext>
            </a:extLst>
          </p:cNvPr>
          <p:cNvGrpSpPr/>
          <p:nvPr/>
        </p:nvGrpSpPr>
        <p:grpSpPr>
          <a:xfrm>
            <a:off x="255660" y="603162"/>
            <a:ext cx="10220241" cy="354111"/>
            <a:chOff x="255660" y="603162"/>
            <a:chExt cx="10220241" cy="354111"/>
          </a:xfrm>
        </p:grpSpPr>
        <p:sp>
          <p:nvSpPr>
            <p:cNvPr id="38" name="Double Wave 37">
              <a:extLst>
                <a:ext uri="{FF2B5EF4-FFF2-40B4-BE49-F238E27FC236}">
                  <a16:creationId xmlns:a16="http://schemas.microsoft.com/office/drawing/2014/main" id="{F1A81F18-87B8-4A2C-A8E4-F750FB4689E7}"/>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9" name="Double Wave 38">
              <a:extLst>
                <a:ext uri="{FF2B5EF4-FFF2-40B4-BE49-F238E27FC236}">
                  <a16:creationId xmlns:a16="http://schemas.microsoft.com/office/drawing/2014/main" id="{BF771ED0-DFFE-4444-9CFA-7D537B2F8C38}"/>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3" name="Double Wave 42">
              <a:extLst>
                <a:ext uri="{FF2B5EF4-FFF2-40B4-BE49-F238E27FC236}">
                  <a16:creationId xmlns:a16="http://schemas.microsoft.com/office/drawing/2014/main" id="{05642DE4-B373-4F9D-95EA-623B10A6F1DB}"/>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4" name="Double Wave 53">
              <a:extLst>
                <a:ext uri="{FF2B5EF4-FFF2-40B4-BE49-F238E27FC236}">
                  <a16:creationId xmlns:a16="http://schemas.microsoft.com/office/drawing/2014/main" id="{F25623D6-AF18-4471-A4C8-E60E23527709}"/>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Tree>
    <p:extLst>
      <p:ext uri="{BB962C8B-B14F-4D97-AF65-F5344CB8AC3E}">
        <p14:creationId xmlns:p14="http://schemas.microsoft.com/office/powerpoint/2010/main" val="2530015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xEl>
                                              <p:pRg st="1" end="1"/>
                                            </p:txEl>
                                          </p:spTgt>
                                        </p:tgtEl>
                                        <p:attrNameLst>
                                          <p:attrName>style.visibility</p:attrName>
                                        </p:attrNameLst>
                                      </p:cBhvr>
                                      <p:to>
                                        <p:strVal val="visible"/>
                                      </p:to>
                                    </p:set>
                                    <p:anim calcmode="lin" valueType="num">
                                      <p:cBhvr additive="base">
                                        <p:cTn id="13" dur="500" fill="hold"/>
                                        <p:tgtEl>
                                          <p:spTgt spid="3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xEl>
                                              <p:pRg st="2" end="2"/>
                                            </p:txEl>
                                          </p:spTgt>
                                        </p:tgtEl>
                                        <p:attrNameLst>
                                          <p:attrName>style.visibility</p:attrName>
                                        </p:attrNameLst>
                                      </p:cBhvr>
                                      <p:to>
                                        <p:strVal val="visible"/>
                                      </p:to>
                                    </p:set>
                                    <p:anim calcmode="lin" valueType="num">
                                      <p:cBhvr additive="base">
                                        <p:cTn id="19" dur="500" fill="hold"/>
                                        <p:tgtEl>
                                          <p:spTgt spid="3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xEl>
                                              <p:pRg st="3" end="3"/>
                                            </p:txEl>
                                          </p:spTgt>
                                        </p:tgtEl>
                                        <p:attrNameLst>
                                          <p:attrName>style.visibility</p:attrName>
                                        </p:attrNameLst>
                                      </p:cBhvr>
                                      <p:to>
                                        <p:strVal val="visible"/>
                                      </p:to>
                                    </p:set>
                                    <p:anim calcmode="lin" valueType="num">
                                      <p:cBhvr additive="base">
                                        <p:cTn id="25" dur="500" fill="hold"/>
                                        <p:tgtEl>
                                          <p:spTgt spid="3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
                                            <p:txEl>
                                              <p:pRg st="4" end="4"/>
                                            </p:txEl>
                                          </p:spTgt>
                                        </p:tgtEl>
                                        <p:attrNameLst>
                                          <p:attrName>style.visibility</p:attrName>
                                        </p:attrNameLst>
                                      </p:cBhvr>
                                      <p:to>
                                        <p:strVal val="visible"/>
                                      </p:to>
                                    </p:set>
                                    <p:anim calcmode="lin" valueType="num">
                                      <p:cBhvr additive="base">
                                        <p:cTn id="31" dur="500" fill="hold"/>
                                        <p:tgtEl>
                                          <p:spTgt spid="3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4">
                                            <p:txEl>
                                              <p:pRg st="0" end="0"/>
                                            </p:txEl>
                                          </p:spTgt>
                                        </p:tgtEl>
                                        <p:attrNameLst>
                                          <p:attrName>style.visibility</p:attrName>
                                        </p:attrNameLst>
                                      </p:cBhvr>
                                      <p:to>
                                        <p:strVal val="visible"/>
                                      </p:to>
                                    </p:set>
                                    <p:anim calcmode="lin" valueType="num">
                                      <p:cBhvr additive="base">
                                        <p:cTn id="3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xEl>
                                              <p:pRg st="1" end="1"/>
                                            </p:txEl>
                                          </p:spTgt>
                                        </p:tgtEl>
                                        <p:attrNameLst>
                                          <p:attrName>style.visibility</p:attrName>
                                        </p:attrNameLst>
                                      </p:cBhvr>
                                      <p:to>
                                        <p:strVal val="visible"/>
                                      </p:to>
                                    </p:set>
                                    <p:anim calcmode="lin" valueType="num">
                                      <p:cBhvr additive="base">
                                        <p:cTn id="43"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4">
                                            <p:txEl>
                                              <p:pRg st="2" end="2"/>
                                            </p:txEl>
                                          </p:spTgt>
                                        </p:tgtEl>
                                        <p:attrNameLst>
                                          <p:attrName>style.visibility</p:attrName>
                                        </p:attrNameLst>
                                      </p:cBhvr>
                                      <p:to>
                                        <p:strVal val="visible"/>
                                      </p:to>
                                    </p:set>
                                    <p:anim calcmode="lin" valueType="num">
                                      <p:cBhvr additive="base">
                                        <p:cTn id="49"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4">
                                            <p:txEl>
                                              <p:pRg st="3" end="3"/>
                                            </p:txEl>
                                          </p:spTgt>
                                        </p:tgtEl>
                                        <p:attrNameLst>
                                          <p:attrName>style.visibility</p:attrName>
                                        </p:attrNameLst>
                                      </p:cBhvr>
                                      <p:to>
                                        <p:strVal val="visible"/>
                                      </p:to>
                                    </p:set>
                                    <p:anim calcmode="lin" valueType="num">
                                      <p:cBhvr additive="base">
                                        <p:cTn id="55" dur="500" fill="hold"/>
                                        <p:tgtEl>
                                          <p:spTgt spid="3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4">
                                            <p:txEl>
                                              <p:pRg st="4" end="4"/>
                                            </p:txEl>
                                          </p:spTgt>
                                        </p:tgtEl>
                                        <p:attrNameLst>
                                          <p:attrName>style.visibility</p:attrName>
                                        </p:attrNameLst>
                                      </p:cBhvr>
                                      <p:to>
                                        <p:strVal val="visible"/>
                                      </p:to>
                                    </p:set>
                                    <p:anim calcmode="lin" valueType="num">
                                      <p:cBhvr additive="base">
                                        <p:cTn id="61" dur="500" fill="hold"/>
                                        <p:tgtEl>
                                          <p:spTgt spid="34">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 calcmode="lin" valueType="num">
                                      <p:cBhvr additive="base">
                                        <p:cTn id="67"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5">
                                            <p:txEl>
                                              <p:pRg st="1" end="1"/>
                                            </p:txEl>
                                          </p:spTgt>
                                        </p:tgtEl>
                                        <p:attrNameLst>
                                          <p:attrName>style.visibility</p:attrName>
                                        </p:attrNameLst>
                                      </p:cBhvr>
                                      <p:to>
                                        <p:strVal val="visible"/>
                                      </p:to>
                                    </p:set>
                                    <p:anim calcmode="lin" valueType="num">
                                      <p:cBhvr additive="base">
                                        <p:cTn id="73"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5">
                                            <p:txEl>
                                              <p:pRg st="2" end="2"/>
                                            </p:txEl>
                                          </p:spTgt>
                                        </p:tgtEl>
                                        <p:attrNameLst>
                                          <p:attrName>style.visibility</p:attrName>
                                        </p:attrNameLst>
                                      </p:cBhvr>
                                      <p:to>
                                        <p:strVal val="visible"/>
                                      </p:to>
                                    </p:set>
                                    <p:anim calcmode="lin" valueType="num">
                                      <p:cBhvr additive="base">
                                        <p:cTn id="79" dur="500" fill="hold"/>
                                        <p:tgtEl>
                                          <p:spTgt spid="35">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5">
                                            <p:txEl>
                                              <p:pRg st="3" end="3"/>
                                            </p:txEl>
                                          </p:spTgt>
                                        </p:tgtEl>
                                        <p:attrNameLst>
                                          <p:attrName>style.visibility</p:attrName>
                                        </p:attrNameLst>
                                      </p:cBhvr>
                                      <p:to>
                                        <p:strVal val="visible"/>
                                      </p:to>
                                    </p:set>
                                    <p:anim calcmode="lin" valueType="num">
                                      <p:cBhvr additive="base">
                                        <p:cTn id="85" dur="500" fill="hold"/>
                                        <p:tgtEl>
                                          <p:spTgt spid="35">
                                            <p:txEl>
                                              <p:pRg st="3" end="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17185" y="1120985"/>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22</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4379720" y="1174543"/>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5" name="Rounded Rectangle 44"/>
          <p:cNvSpPr/>
          <p:nvPr/>
        </p:nvSpPr>
        <p:spPr>
          <a:xfrm>
            <a:off x="10111194" y="1230630"/>
            <a:ext cx="1742609"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10116174" y="2383728"/>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10102526" y="2908765"/>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10088878" y="3950814"/>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10088878" y="3415547"/>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10100036" y="4463450"/>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10116174" y="1801699"/>
            <a:ext cx="1764925"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10100036" y="4916096"/>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10113684" y="5433728"/>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10140158" y="5949056"/>
            <a:ext cx="1727293"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62302ADC-81C7-461D-9280-F54E4CFAEAAD}"/>
              </a:ext>
            </a:extLst>
          </p:cNvPr>
          <p:cNvSpPr txBox="1">
            <a:spLocks noChangeArrowheads="1"/>
          </p:cNvSpPr>
          <p:nvPr/>
        </p:nvSpPr>
        <p:spPr bwMode="auto">
          <a:xfrm>
            <a:off x="2619399" y="1264013"/>
            <a:ext cx="52980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3200" dirty="0">
                <a:solidFill>
                  <a:srgbClr val="FF0000"/>
                </a:solidFill>
                <a:ea typeface="AGA Battouta Regular"/>
                <a:cs typeface="AGA Battouta Regular"/>
              </a:rPr>
              <a:t>مقاومة المضادّات الحيويّة</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29" name="TextBox 15">
            <a:extLst>
              <a:ext uri="{FF2B5EF4-FFF2-40B4-BE49-F238E27FC236}">
                <a16:creationId xmlns:a16="http://schemas.microsoft.com/office/drawing/2014/main" id="{92FE7A7B-3D81-432E-9343-8186E20668B8}"/>
              </a:ext>
            </a:extLst>
          </p:cNvPr>
          <p:cNvSpPr txBox="1">
            <a:spLocks noChangeArrowheads="1"/>
          </p:cNvSpPr>
          <p:nvPr/>
        </p:nvSpPr>
        <p:spPr bwMode="auto">
          <a:xfrm>
            <a:off x="523110" y="2700332"/>
            <a:ext cx="8720504" cy="239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20000"/>
              </a:lnSpc>
            </a:pPr>
            <a:r>
              <a:rPr lang="ar-JO" sz="2400" dirty="0"/>
              <a:t>تقاوم بعض أنواع البكتيريا عمل المضادّات الحيويّة، وتحدث المقاومة عندما تتغيّر البكتيريا استجابةً للتكيّف مع الأدوية؛ ما يؤدّي إلى ظهور سلالات جديدة مقاومة للمضادّات الحيويّة.</a:t>
            </a:r>
          </a:p>
          <a:p>
            <a:pPr algn="r" rtl="1">
              <a:lnSpc>
                <a:spcPct val="120000"/>
              </a:lnSpc>
            </a:pPr>
            <a:r>
              <a:rPr lang="ar-JO" sz="2400" dirty="0"/>
              <a:t>تسبّب هذه السلالات للإنسان والحيوان أمراضًا يستغرق علاجها وقتًا أطول مقارنة بنظيراتها غير المقاومة للمضادّات.</a:t>
            </a:r>
          </a:p>
        </p:txBody>
      </p:sp>
    </p:spTree>
    <p:extLst>
      <p:ext uri="{BB962C8B-B14F-4D97-AF65-F5344CB8AC3E}">
        <p14:creationId xmlns:p14="http://schemas.microsoft.com/office/powerpoint/2010/main" val="2714671483"/>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17185" y="1120985"/>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22</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4379720" y="1174543"/>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5" name="Rounded Rectangle 44"/>
          <p:cNvSpPr/>
          <p:nvPr/>
        </p:nvSpPr>
        <p:spPr>
          <a:xfrm>
            <a:off x="10111194" y="1230630"/>
            <a:ext cx="1742609"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10116174" y="2383728"/>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10102526" y="2908765"/>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10088878" y="3950814"/>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10088878" y="3415547"/>
            <a:ext cx="1764925"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10100036" y="4463450"/>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10116174" y="1801699"/>
            <a:ext cx="1764925"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10100036" y="4916096"/>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10113684" y="5433728"/>
            <a:ext cx="1753767"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10140158" y="5949056"/>
            <a:ext cx="1727293"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TextBox 16">
            <a:extLst>
              <a:ext uri="{FF2B5EF4-FFF2-40B4-BE49-F238E27FC236}">
                <a16:creationId xmlns:a16="http://schemas.microsoft.com/office/drawing/2014/main" id="{62302ADC-81C7-461D-9280-F54E4CFAEAAD}"/>
              </a:ext>
            </a:extLst>
          </p:cNvPr>
          <p:cNvSpPr txBox="1">
            <a:spLocks noChangeArrowheads="1"/>
          </p:cNvSpPr>
          <p:nvPr/>
        </p:nvSpPr>
        <p:spPr bwMode="auto">
          <a:xfrm>
            <a:off x="2619399" y="1264013"/>
            <a:ext cx="52980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eaLnBrk="1" hangingPunct="1">
              <a:lnSpc>
                <a:spcPct val="100000"/>
              </a:lnSpc>
              <a:spcBef>
                <a:spcPct val="0"/>
              </a:spcBef>
              <a:buFontTx/>
              <a:buNone/>
            </a:pPr>
            <a:r>
              <a:rPr lang="ar-JO" altLang="en-US" sz="3200" dirty="0">
                <a:solidFill>
                  <a:srgbClr val="FF0000"/>
                </a:solidFill>
                <a:ea typeface="AGA Battouta Regular"/>
                <a:cs typeface="AGA Battouta Regular"/>
              </a:rPr>
              <a:t>مقاومة المضادّات الحيويّة</a:t>
            </a:r>
          </a:p>
        </p:txBody>
      </p:sp>
      <p:grpSp>
        <p:nvGrpSpPr>
          <p:cNvPr id="33" name="Group 32">
            <a:extLst>
              <a:ext uri="{FF2B5EF4-FFF2-40B4-BE49-F238E27FC236}">
                <a16:creationId xmlns:a16="http://schemas.microsoft.com/office/drawing/2014/main" id="{6A627120-5C69-4182-999C-A5893D8D1579}"/>
              </a:ext>
            </a:extLst>
          </p:cNvPr>
          <p:cNvGrpSpPr/>
          <p:nvPr/>
        </p:nvGrpSpPr>
        <p:grpSpPr>
          <a:xfrm>
            <a:off x="255660" y="603162"/>
            <a:ext cx="10220241" cy="354111"/>
            <a:chOff x="255660" y="603162"/>
            <a:chExt cx="10220241" cy="354111"/>
          </a:xfrm>
        </p:grpSpPr>
        <p:sp>
          <p:nvSpPr>
            <p:cNvPr id="37" name="Double Wave 36">
              <a:extLst>
                <a:ext uri="{FF2B5EF4-FFF2-40B4-BE49-F238E27FC236}">
                  <a16:creationId xmlns:a16="http://schemas.microsoft.com/office/drawing/2014/main" id="{F693D293-3C98-4EBF-85AA-CF36E77BE31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8" name="Double Wave 37">
              <a:extLst>
                <a:ext uri="{FF2B5EF4-FFF2-40B4-BE49-F238E27FC236}">
                  <a16:creationId xmlns:a16="http://schemas.microsoft.com/office/drawing/2014/main" id="{471FE13C-DA33-486A-84FB-DDF0EF6CD902}"/>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a:extLst>
                <a:ext uri="{FF2B5EF4-FFF2-40B4-BE49-F238E27FC236}">
                  <a16:creationId xmlns:a16="http://schemas.microsoft.com/office/drawing/2014/main" id="{FCE97714-8C97-46A5-8AD8-78E78AFF05E4}"/>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4" name="Double Wave 43">
              <a:extLst>
                <a:ext uri="{FF2B5EF4-FFF2-40B4-BE49-F238E27FC236}">
                  <a16:creationId xmlns:a16="http://schemas.microsoft.com/office/drawing/2014/main" id="{3BAB4483-1925-4051-8030-61CC3E80AB92}"/>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29" name="TextBox 15">
            <a:extLst>
              <a:ext uri="{FF2B5EF4-FFF2-40B4-BE49-F238E27FC236}">
                <a16:creationId xmlns:a16="http://schemas.microsoft.com/office/drawing/2014/main" id="{92FE7A7B-3D81-432E-9343-8186E20668B8}"/>
              </a:ext>
            </a:extLst>
          </p:cNvPr>
          <p:cNvSpPr txBox="1">
            <a:spLocks noChangeArrowheads="1"/>
          </p:cNvSpPr>
          <p:nvPr/>
        </p:nvSpPr>
        <p:spPr bwMode="auto">
          <a:xfrm>
            <a:off x="4071693" y="2219079"/>
            <a:ext cx="5374952" cy="41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20000"/>
              </a:lnSpc>
            </a:pPr>
            <a:r>
              <a:rPr lang="ar-JO" sz="2400" dirty="0"/>
              <a:t>تقاوم البكتيريا المضادّات الحيويّة بالطرائق التالية:</a:t>
            </a:r>
          </a:p>
          <a:p>
            <a:pPr marL="457200" indent="-457200" algn="r" rtl="1">
              <a:lnSpc>
                <a:spcPct val="120000"/>
              </a:lnSpc>
              <a:buFont typeface="+mj-lt"/>
              <a:buAutoNum type="arabicPeriod"/>
            </a:pPr>
            <a:r>
              <a:rPr lang="ar-JO" sz="2400" dirty="0"/>
              <a:t>إفراز إنزيمات تحطّم المضادّ الحيويّ قبل أن يكون له أي أثر.</a:t>
            </a:r>
          </a:p>
          <a:p>
            <a:pPr marL="457200" indent="-457200" algn="r" rtl="1">
              <a:lnSpc>
                <a:spcPct val="120000"/>
              </a:lnSpc>
              <a:buFont typeface="+mj-lt"/>
              <a:buAutoNum type="arabicPeriod"/>
            </a:pPr>
            <a:r>
              <a:rPr lang="ar-JO" sz="2400" dirty="0"/>
              <a:t>إعادة نشر المضادّات الحيويّة خارج جسمها.</a:t>
            </a:r>
          </a:p>
          <a:p>
            <a:pPr marL="457200" indent="-457200" algn="r" rtl="1">
              <a:lnSpc>
                <a:spcPct val="120000"/>
              </a:lnSpc>
              <a:buFont typeface="+mj-lt"/>
              <a:buAutoNum type="arabicPeriod"/>
            </a:pPr>
            <a:r>
              <a:rPr lang="ar-JO" sz="2400" dirty="0"/>
              <a:t>تغيير الموقع (المستقبِل) حيث يعمل المضادّ الحيويّ.</a:t>
            </a:r>
          </a:p>
          <a:p>
            <a:pPr marL="457200" indent="-457200" algn="r" rtl="1">
              <a:lnSpc>
                <a:spcPct val="120000"/>
              </a:lnSpc>
              <a:buFont typeface="+mj-lt"/>
              <a:buAutoNum type="arabicPeriod"/>
            </a:pPr>
            <a:r>
              <a:rPr lang="ar-JO" sz="2400" dirty="0"/>
              <a:t>انتقال الجزء المسؤول عن مقاومة المضادّ الحيويّ منها إلى بكتيريا أخرى بالاقتران.</a:t>
            </a:r>
          </a:p>
        </p:txBody>
      </p:sp>
      <p:pic>
        <p:nvPicPr>
          <p:cNvPr id="3" name="Picture 2">
            <a:extLst>
              <a:ext uri="{FF2B5EF4-FFF2-40B4-BE49-F238E27FC236}">
                <a16:creationId xmlns:a16="http://schemas.microsoft.com/office/drawing/2014/main" id="{027E0B6D-18E7-4341-9CAC-DC21E6A14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71" y="2627188"/>
            <a:ext cx="4340849" cy="4185422"/>
          </a:xfrm>
          <a:prstGeom prst="rect">
            <a:avLst/>
          </a:prstGeom>
        </p:spPr>
      </p:pic>
    </p:spTree>
    <p:extLst>
      <p:ext uri="{BB962C8B-B14F-4D97-AF65-F5344CB8AC3E}">
        <p14:creationId xmlns:p14="http://schemas.microsoft.com/office/powerpoint/2010/main" val="3974282283"/>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grpSp>
        <p:nvGrpSpPr>
          <p:cNvPr id="23" name="Group 22">
            <a:extLst>
              <a:ext uri="{FF2B5EF4-FFF2-40B4-BE49-F238E27FC236}">
                <a16:creationId xmlns:a16="http://schemas.microsoft.com/office/drawing/2014/main" id="{21C7DABB-F059-4EBD-BF56-43177EEC6FFF}"/>
              </a:ext>
            </a:extLst>
          </p:cNvPr>
          <p:cNvGrpSpPr/>
          <p:nvPr/>
        </p:nvGrpSpPr>
        <p:grpSpPr>
          <a:xfrm>
            <a:off x="3302332" y="963028"/>
            <a:ext cx="3075511" cy="5699821"/>
            <a:chOff x="6287512" y="2493050"/>
            <a:chExt cx="2055138" cy="4382095"/>
          </a:xfrm>
        </p:grpSpPr>
        <p:sp>
          <p:nvSpPr>
            <p:cNvPr id="24" name="Shape 2">
              <a:extLst>
                <a:ext uri="{FF2B5EF4-FFF2-40B4-BE49-F238E27FC236}">
                  <a16:creationId xmlns:a16="http://schemas.microsoft.com/office/drawing/2014/main" id="{63CF9236-A707-4011-A804-28120226E7D7}"/>
                </a:ext>
              </a:extLst>
            </p:cNvPr>
            <p:cNvSpPr/>
            <p:nvPr/>
          </p:nvSpPr>
          <p:spPr>
            <a:xfrm>
              <a:off x="7292935" y="2493050"/>
              <a:ext cx="44410" cy="4382095"/>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5" name="Shape 3">
              <a:extLst>
                <a:ext uri="{FF2B5EF4-FFF2-40B4-BE49-F238E27FC236}">
                  <a16:creationId xmlns:a16="http://schemas.microsoft.com/office/drawing/2014/main" id="{58206CE5-8826-4145-B147-51A929EEF32A}"/>
                </a:ext>
              </a:extLst>
            </p:cNvPr>
            <p:cNvSpPr/>
            <p:nvPr/>
          </p:nvSpPr>
          <p:spPr>
            <a:xfrm>
              <a:off x="7565053" y="2894350"/>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7" name="Shape 4">
              <a:extLst>
                <a:ext uri="{FF2B5EF4-FFF2-40B4-BE49-F238E27FC236}">
                  <a16:creationId xmlns:a16="http://schemas.microsoft.com/office/drawing/2014/main" id="{445B751B-E39A-4115-B4F0-946F73D9525F}"/>
                </a:ext>
              </a:extLst>
            </p:cNvPr>
            <p:cNvSpPr/>
            <p:nvPr/>
          </p:nvSpPr>
          <p:spPr>
            <a:xfrm>
              <a:off x="7076816" y="2655884"/>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8" name="Text 5">
              <a:extLst>
                <a:ext uri="{FF2B5EF4-FFF2-40B4-BE49-F238E27FC236}">
                  <a16:creationId xmlns:a16="http://schemas.microsoft.com/office/drawing/2014/main" id="{B0FBC0B2-097D-4221-996C-F1575179D590}"/>
                </a:ext>
              </a:extLst>
            </p:cNvPr>
            <p:cNvSpPr/>
            <p:nvPr/>
          </p:nvSpPr>
          <p:spPr>
            <a:xfrm>
              <a:off x="7223105" y="2708315"/>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1</a:t>
              </a:r>
              <a:endParaRPr kumimoji="0" lang="en-US" sz="2624" b="0" i="0" u="none" strike="noStrike" kern="0" cap="none" spc="0" normalizeH="0" baseline="0" noProof="0" dirty="0">
                <a:ln>
                  <a:noFill/>
                </a:ln>
                <a:solidFill>
                  <a:sysClr val="windowText" lastClr="000000"/>
                </a:solidFill>
                <a:effectLst/>
                <a:uLnTx/>
                <a:uFillTx/>
              </a:endParaRPr>
            </a:p>
          </p:txBody>
        </p:sp>
        <p:sp>
          <p:nvSpPr>
            <p:cNvPr id="29" name="Shape 8">
              <a:extLst>
                <a:ext uri="{FF2B5EF4-FFF2-40B4-BE49-F238E27FC236}">
                  <a16:creationId xmlns:a16="http://schemas.microsoft.com/office/drawing/2014/main" id="{54915D9F-CD1D-4B38-B315-0158CD9BD033}"/>
                </a:ext>
              </a:extLst>
            </p:cNvPr>
            <p:cNvSpPr/>
            <p:nvPr/>
          </p:nvSpPr>
          <p:spPr>
            <a:xfrm>
              <a:off x="6287512" y="400520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0" name="Shape 9">
              <a:extLst>
                <a:ext uri="{FF2B5EF4-FFF2-40B4-BE49-F238E27FC236}">
                  <a16:creationId xmlns:a16="http://schemas.microsoft.com/office/drawing/2014/main" id="{B32B7B99-6652-4F0C-842C-81514A82EB82}"/>
                </a:ext>
              </a:extLst>
            </p:cNvPr>
            <p:cNvSpPr/>
            <p:nvPr/>
          </p:nvSpPr>
          <p:spPr>
            <a:xfrm>
              <a:off x="7065109" y="377749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1" name="Text 10">
              <a:extLst>
                <a:ext uri="{FF2B5EF4-FFF2-40B4-BE49-F238E27FC236}">
                  <a16:creationId xmlns:a16="http://schemas.microsoft.com/office/drawing/2014/main" id="{879DD978-91C1-41ED-9B20-6F55688A6527}"/>
                </a:ext>
              </a:extLst>
            </p:cNvPr>
            <p:cNvSpPr/>
            <p:nvPr/>
          </p:nvSpPr>
          <p:spPr>
            <a:xfrm>
              <a:off x="7223105" y="381916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2</a:t>
              </a:r>
              <a:endParaRPr kumimoji="0" lang="en-US" sz="2624" b="0" i="0" u="none" strike="noStrike" kern="0" cap="none" spc="0" normalizeH="0" baseline="0" noProof="0" dirty="0">
                <a:ln>
                  <a:noFill/>
                </a:ln>
                <a:solidFill>
                  <a:sysClr val="windowText" lastClr="000000"/>
                </a:solidFill>
                <a:effectLst/>
                <a:uLnTx/>
                <a:uFillTx/>
              </a:endParaRPr>
            </a:p>
          </p:txBody>
        </p:sp>
        <p:sp>
          <p:nvSpPr>
            <p:cNvPr id="32" name="Shape 13">
              <a:extLst>
                <a:ext uri="{FF2B5EF4-FFF2-40B4-BE49-F238E27FC236}">
                  <a16:creationId xmlns:a16="http://schemas.microsoft.com/office/drawing/2014/main" id="{30FBAC1E-ABE4-480B-B93E-4E7C7F38D38A}"/>
                </a:ext>
              </a:extLst>
            </p:cNvPr>
            <p:cNvSpPr/>
            <p:nvPr/>
          </p:nvSpPr>
          <p:spPr>
            <a:xfrm>
              <a:off x="7565053" y="519642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5" name="Shape 14">
              <a:extLst>
                <a:ext uri="{FF2B5EF4-FFF2-40B4-BE49-F238E27FC236}">
                  <a16:creationId xmlns:a16="http://schemas.microsoft.com/office/drawing/2014/main" id="{3C7393BF-72FC-4155-9525-148EF69BD895}"/>
                </a:ext>
              </a:extLst>
            </p:cNvPr>
            <p:cNvSpPr/>
            <p:nvPr/>
          </p:nvSpPr>
          <p:spPr>
            <a:xfrm>
              <a:off x="7065109" y="496871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7" name="Text 15">
              <a:extLst>
                <a:ext uri="{FF2B5EF4-FFF2-40B4-BE49-F238E27FC236}">
                  <a16:creationId xmlns:a16="http://schemas.microsoft.com/office/drawing/2014/main" id="{52739B95-3B92-476D-B70B-B91BCC5E1A42}"/>
                </a:ext>
              </a:extLst>
            </p:cNvPr>
            <p:cNvSpPr/>
            <p:nvPr/>
          </p:nvSpPr>
          <p:spPr>
            <a:xfrm>
              <a:off x="7223105" y="501038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3</a:t>
              </a:r>
              <a:endParaRPr kumimoji="0" lang="en-US" sz="2624" b="0" i="0" u="none" strike="noStrike" kern="0" cap="none" spc="0" normalizeH="0" baseline="0" noProof="0" dirty="0">
                <a:ln>
                  <a:noFill/>
                </a:ln>
                <a:solidFill>
                  <a:sysClr val="windowText" lastClr="000000"/>
                </a:solidFill>
                <a:effectLst/>
                <a:uLnTx/>
                <a:uFillTx/>
              </a:endParaRPr>
            </a:p>
          </p:txBody>
        </p:sp>
        <p:sp>
          <p:nvSpPr>
            <p:cNvPr id="38" name="Shape 4">
              <a:extLst>
                <a:ext uri="{FF2B5EF4-FFF2-40B4-BE49-F238E27FC236}">
                  <a16:creationId xmlns:a16="http://schemas.microsoft.com/office/drawing/2014/main" id="{FFE8990D-F148-4CB4-91D0-3FB3982898E0}"/>
                </a:ext>
              </a:extLst>
            </p:cNvPr>
            <p:cNvSpPr/>
            <p:nvPr/>
          </p:nvSpPr>
          <p:spPr>
            <a:xfrm>
              <a:off x="7065108" y="6224863"/>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2400" b="1" i="0" u="none" strike="noStrike" kern="0" cap="none" spc="0" normalizeH="0" baseline="0" noProof="0" dirty="0">
                  <a:ln>
                    <a:noFill/>
                  </a:ln>
                  <a:solidFill>
                    <a:sysClr val="windowText" lastClr="000000"/>
                  </a:solidFill>
                  <a:effectLst/>
                  <a:uLnTx/>
                  <a:uFillTx/>
                </a:rPr>
                <a:t>4</a:t>
              </a:r>
              <a:endParaRPr kumimoji="0" lang="en-GB" sz="1800" b="1" i="0" u="none" strike="noStrike" kern="0" cap="none" spc="0" normalizeH="0" baseline="0" noProof="0" dirty="0">
                <a:ln>
                  <a:noFill/>
                </a:ln>
                <a:solidFill>
                  <a:sysClr val="windowText" lastClr="000000"/>
                </a:solidFill>
                <a:effectLst/>
                <a:uLnTx/>
                <a:uFillTx/>
              </a:endParaRPr>
            </a:p>
          </p:txBody>
        </p:sp>
        <p:sp>
          <p:nvSpPr>
            <p:cNvPr id="39" name="Shape 8">
              <a:extLst>
                <a:ext uri="{FF2B5EF4-FFF2-40B4-BE49-F238E27FC236}">
                  <a16:creationId xmlns:a16="http://schemas.microsoft.com/office/drawing/2014/main" id="{44E77003-58D6-4F9F-A7B7-F4D62E39F43F}"/>
                </a:ext>
              </a:extLst>
            </p:cNvPr>
            <p:cNvSpPr/>
            <p:nvPr/>
          </p:nvSpPr>
          <p:spPr>
            <a:xfrm>
              <a:off x="6304181" y="6452629"/>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526374" y="824675"/>
            <a:ext cx="5086050" cy="523220"/>
          </a:xfrm>
          <a:prstGeom prst="rect">
            <a:avLst/>
          </a:prstGeom>
          <a:noFill/>
        </p:spPr>
        <p:txBody>
          <a:bodyPr wrap="square" rtlCol="0">
            <a:spAutoFit/>
          </a:bodyPr>
          <a:lstStyle/>
          <a:p>
            <a:pPr algn="r" rtl="1"/>
            <a:r>
              <a:rPr lang="ar-SA" sz="2800" b="1" dirty="0"/>
              <a:t>التمايز: </a:t>
            </a:r>
          </a:p>
        </p:txBody>
      </p:sp>
      <p:sp>
        <p:nvSpPr>
          <p:cNvPr id="55" name="Content Placeholder 2">
            <a:extLst>
              <a:ext uri="{FF2B5EF4-FFF2-40B4-BE49-F238E27FC236}">
                <a16:creationId xmlns:a16="http://schemas.microsoft.com/office/drawing/2014/main" id="{887799F1-4FEC-48A6-AB5C-AB669E036551}"/>
              </a:ext>
            </a:extLst>
          </p:cNvPr>
          <p:cNvSpPr txBox="1">
            <a:spLocks/>
          </p:cNvSpPr>
          <p:nvPr/>
        </p:nvSpPr>
        <p:spPr>
          <a:xfrm>
            <a:off x="206116" y="5536616"/>
            <a:ext cx="2998768" cy="12129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كيف تحمي نفسك من البكتيريا المقاومة للمضاّدات الحيويّة.</a:t>
            </a:r>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6437966" y="1378154"/>
            <a:ext cx="2914459" cy="12395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اعطِ مثالًا على أمراض تسبّبها البكتيريا للإنسان.</a:t>
            </a:r>
          </a:p>
        </p:txBody>
      </p:sp>
      <p:sp>
        <p:nvSpPr>
          <p:cNvPr id="67" name="Content Placeholder 2">
            <a:extLst>
              <a:ext uri="{FF2B5EF4-FFF2-40B4-BE49-F238E27FC236}">
                <a16:creationId xmlns:a16="http://schemas.microsoft.com/office/drawing/2014/main" id="{45154ECA-12D5-47C5-9440-4F97366C75FA}"/>
              </a:ext>
            </a:extLst>
          </p:cNvPr>
          <p:cNvSpPr txBox="1">
            <a:spLocks/>
          </p:cNvSpPr>
          <p:nvPr/>
        </p:nvSpPr>
        <p:spPr>
          <a:xfrm>
            <a:off x="300243" y="2987660"/>
            <a:ext cx="3430607" cy="12129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اذكر واحدة من طرق مقاومة البكتيريا للمضادّات الحيويّة.</a:t>
            </a:r>
          </a:p>
        </p:txBody>
      </p:sp>
      <p:grpSp>
        <p:nvGrpSpPr>
          <p:cNvPr id="68" name="Group 67">
            <a:extLst>
              <a:ext uri="{FF2B5EF4-FFF2-40B4-BE49-F238E27FC236}">
                <a16:creationId xmlns:a16="http://schemas.microsoft.com/office/drawing/2014/main" id="{E9406AF9-43AB-401F-B539-4C62C789E679}"/>
              </a:ext>
            </a:extLst>
          </p:cNvPr>
          <p:cNvGrpSpPr/>
          <p:nvPr/>
        </p:nvGrpSpPr>
        <p:grpSpPr>
          <a:xfrm>
            <a:off x="148470" y="945704"/>
            <a:ext cx="1573020" cy="730155"/>
            <a:chOff x="7446246" y="205862"/>
            <a:chExt cx="1544854" cy="691058"/>
          </a:xfrm>
        </p:grpSpPr>
        <p:sp>
          <p:nvSpPr>
            <p:cNvPr id="69" name="Rounded Rectangle 10">
              <a:extLst>
                <a:ext uri="{FF2B5EF4-FFF2-40B4-BE49-F238E27FC236}">
                  <a16:creationId xmlns:a16="http://schemas.microsoft.com/office/drawing/2014/main" id="{87A70294-2BC8-4B93-ABD6-8B970D6E38F7}"/>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3">
              <a:extLst>
                <a:ext uri="{FF2B5EF4-FFF2-40B4-BE49-F238E27FC236}">
                  <a16:creationId xmlns:a16="http://schemas.microsoft.com/office/drawing/2014/main" id="{45E96865-1D06-4824-B324-B356C8727BB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5</a:t>
              </a:r>
              <a:r>
                <a:rPr lang="en-US" sz="1600" b="1" dirty="0">
                  <a:latin typeface="Calibri" panose="020F0502020204030204" pitchFamily="34" charset="0"/>
                  <a:cs typeface="Calibri" panose="020F0502020204030204" pitchFamily="34" charset="0"/>
                </a:rPr>
                <a:t>:00 minutes</a:t>
              </a:r>
            </a:p>
          </p:txBody>
        </p:sp>
      </p:grpSp>
      <p:sp>
        <p:nvSpPr>
          <p:cNvPr id="71" name="Content Placeholder 2">
            <a:extLst>
              <a:ext uri="{FF2B5EF4-FFF2-40B4-BE49-F238E27FC236}">
                <a16:creationId xmlns:a16="http://schemas.microsoft.com/office/drawing/2014/main" id="{33FA3967-85A4-4967-8D3B-89BE55D12E38}"/>
              </a:ext>
            </a:extLst>
          </p:cNvPr>
          <p:cNvSpPr txBox="1">
            <a:spLocks/>
          </p:cNvSpPr>
          <p:nvPr/>
        </p:nvSpPr>
        <p:spPr>
          <a:xfrm>
            <a:off x="6290265" y="3775587"/>
            <a:ext cx="3155394" cy="19432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ابحث باستخدام الوسائل المتاحة لديك عن أكثر أنواع البكتيريا مقاومة للمضادّات الحيويّة.</a:t>
            </a:r>
          </a:p>
        </p:txBody>
      </p:sp>
    </p:spTree>
    <p:extLst>
      <p:ext uri="{BB962C8B-B14F-4D97-AF65-F5344CB8AC3E}">
        <p14:creationId xmlns:p14="http://schemas.microsoft.com/office/powerpoint/2010/main" val="1586080479"/>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526374" y="824675"/>
            <a:ext cx="5086050" cy="523220"/>
          </a:xfrm>
          <a:prstGeom prst="rect">
            <a:avLst/>
          </a:prstGeom>
          <a:noFill/>
        </p:spPr>
        <p:txBody>
          <a:bodyPr wrap="square" rtlCol="0">
            <a:spAutoFit/>
          </a:bodyPr>
          <a:lstStyle/>
          <a:p>
            <a:pPr algn="r" rtl="1"/>
            <a:r>
              <a:rPr lang="ar-JO" sz="2800" b="1" dirty="0"/>
              <a:t>التفكير الناقد</a:t>
            </a:r>
            <a:r>
              <a:rPr lang="ar-SA" sz="2800" b="1" dirty="0"/>
              <a:t>: </a:t>
            </a:r>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1245302" y="2077460"/>
            <a:ext cx="7760148"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ماذا سيحدث لو اختفت البكتيريا القولونيّة النافعة من الجسم؟</a:t>
            </a:r>
          </a:p>
        </p:txBody>
      </p:sp>
      <p:sp>
        <p:nvSpPr>
          <p:cNvPr id="68" name="Content Placeholder 2">
            <a:extLst>
              <a:ext uri="{FF2B5EF4-FFF2-40B4-BE49-F238E27FC236}">
                <a16:creationId xmlns:a16="http://schemas.microsoft.com/office/drawing/2014/main" id="{C8B80FD2-8FB4-48CB-8C2A-8152BDAA0E44}"/>
              </a:ext>
            </a:extLst>
          </p:cNvPr>
          <p:cNvSpPr txBox="1">
            <a:spLocks/>
          </p:cNvSpPr>
          <p:nvPr/>
        </p:nvSpPr>
        <p:spPr>
          <a:xfrm>
            <a:off x="753035" y="3088784"/>
            <a:ext cx="8377518" cy="2344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solidFill>
                  <a:srgbClr val="FF0000"/>
                </a:solidFill>
              </a:rPr>
              <a:t>سوف يحدث خلل في التوازن البكتيريّ للأمعاء، ما يؤدّي إلى زيادة نشاط البكتيريا الضارّة، وحدوث بعض المشكلات في الجهاز الهضميّ، مثل: الإمساك، أو الإسهال، أو الانتفاخ، وغيرها من المشاكل.</a:t>
            </a:r>
          </a:p>
        </p:txBody>
      </p:sp>
      <p:grpSp>
        <p:nvGrpSpPr>
          <p:cNvPr id="69" name="Group 68">
            <a:extLst>
              <a:ext uri="{FF2B5EF4-FFF2-40B4-BE49-F238E27FC236}">
                <a16:creationId xmlns:a16="http://schemas.microsoft.com/office/drawing/2014/main" id="{26BB36D5-4CAC-4202-9BBE-8608483A7340}"/>
              </a:ext>
            </a:extLst>
          </p:cNvPr>
          <p:cNvGrpSpPr/>
          <p:nvPr/>
        </p:nvGrpSpPr>
        <p:grpSpPr>
          <a:xfrm>
            <a:off x="161556" y="936243"/>
            <a:ext cx="1573020" cy="730155"/>
            <a:chOff x="7446246" y="205862"/>
            <a:chExt cx="1544854" cy="691058"/>
          </a:xfrm>
        </p:grpSpPr>
        <p:sp>
          <p:nvSpPr>
            <p:cNvPr id="70" name="Rounded Rectangle 10">
              <a:extLst>
                <a:ext uri="{FF2B5EF4-FFF2-40B4-BE49-F238E27FC236}">
                  <a16:creationId xmlns:a16="http://schemas.microsoft.com/office/drawing/2014/main" id="{C7B3D2A5-4016-49F0-B49F-B9E20C896F1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3">
              <a:extLst>
                <a:ext uri="{FF2B5EF4-FFF2-40B4-BE49-F238E27FC236}">
                  <a16:creationId xmlns:a16="http://schemas.microsoft.com/office/drawing/2014/main" id="{9123F556-D2A7-4FC8-8AC4-61C8EAB2CFF1}"/>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2</a:t>
              </a:r>
              <a:r>
                <a:rPr lang="en-US" sz="1600" b="1" dirty="0">
                  <a:latin typeface="Calibri" panose="020F0502020204030204" pitchFamily="34" charset="0"/>
                  <a:cs typeface="Calibri" panose="020F0502020204030204" pitchFamily="34" charset="0"/>
                </a:rPr>
                <a:t>:00 minutes</a:t>
              </a:r>
            </a:p>
          </p:txBody>
        </p:sp>
      </p:grpSp>
      <p:sp>
        <p:nvSpPr>
          <p:cNvPr id="72" name="Flowchart: Alternate Process 71">
            <a:extLst>
              <a:ext uri="{FF2B5EF4-FFF2-40B4-BE49-F238E27FC236}">
                <a16:creationId xmlns:a16="http://schemas.microsoft.com/office/drawing/2014/main" id="{F44F1802-1C7B-42F4-BAB4-FA83EFEA26A8}"/>
              </a:ext>
            </a:extLst>
          </p:cNvPr>
          <p:cNvSpPr/>
          <p:nvPr/>
        </p:nvSpPr>
        <p:spPr>
          <a:xfrm>
            <a:off x="161556" y="6290958"/>
            <a:ext cx="1573020"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BUZZ IN</a:t>
            </a:r>
          </a:p>
        </p:txBody>
      </p:sp>
    </p:spTree>
    <p:extLst>
      <p:ext uri="{BB962C8B-B14F-4D97-AF65-F5344CB8AC3E}">
        <p14:creationId xmlns:p14="http://schemas.microsoft.com/office/powerpoint/2010/main" val="2434467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anim calcmode="lin" valueType="num">
                                      <p:cBhvr>
                                        <p:cTn id="8"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917097"/>
            <a:ext cx="9465025" cy="578237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65479" y="440847"/>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44" name="TextBox 43">
            <a:extLst>
              <a:ext uri="{FF2B5EF4-FFF2-40B4-BE49-F238E27FC236}">
                <a16:creationId xmlns:a16="http://schemas.microsoft.com/office/drawing/2014/main" id="{673C7673-A35E-4E1D-BBF5-7A41B86D9B5F}"/>
              </a:ext>
            </a:extLst>
          </p:cNvPr>
          <p:cNvSpPr txBox="1"/>
          <p:nvPr/>
        </p:nvSpPr>
        <p:spPr>
          <a:xfrm>
            <a:off x="4486551" y="916555"/>
            <a:ext cx="5086050" cy="523220"/>
          </a:xfrm>
          <a:prstGeom prst="rect">
            <a:avLst/>
          </a:prstGeom>
          <a:noFill/>
        </p:spPr>
        <p:txBody>
          <a:bodyPr wrap="square" rtlCol="0">
            <a:spAutoFit/>
          </a:bodyPr>
          <a:lstStyle/>
          <a:p>
            <a:pPr algn="r" rtl="1"/>
            <a:r>
              <a:rPr lang="ar-JO" sz="2800" b="1" dirty="0"/>
              <a:t>الربط بالحياة:</a:t>
            </a:r>
            <a:endParaRPr lang="ar-SA" sz="2800" b="1" dirty="0"/>
          </a:p>
        </p:txBody>
      </p:sp>
      <p:sp>
        <p:nvSpPr>
          <p:cNvPr id="59" name="Content Placeholder 2">
            <a:extLst>
              <a:ext uri="{FF2B5EF4-FFF2-40B4-BE49-F238E27FC236}">
                <a16:creationId xmlns:a16="http://schemas.microsoft.com/office/drawing/2014/main" id="{22C828BD-FE11-4EF3-BD43-1154926A73FB}"/>
              </a:ext>
            </a:extLst>
          </p:cNvPr>
          <p:cNvSpPr txBox="1">
            <a:spLocks/>
          </p:cNvSpPr>
          <p:nvPr/>
        </p:nvSpPr>
        <p:spPr>
          <a:xfrm>
            <a:off x="107576" y="2743768"/>
            <a:ext cx="9465025" cy="36728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b="0" i="0" dirty="0">
                <a:solidFill>
                  <a:srgbClr val="333333"/>
                </a:solidFill>
                <a:effectLst/>
                <a:latin typeface="DroidArabicKufi-Regular"/>
              </a:rPr>
              <a:t>إن مقاومة البكتيريا للمضادات الحيوية آخذة في الارتفاع إلى مستويات خطيرة في مختلف أنحاء العالم؛ إذ تشير الإحصائيات إلى إصابة 2.8 مليون شخص - على الأقل- سنويا بعدوى البكتيريا المقاومة للمضادات الحيوية، في الولايات المتحدة الأمريكية وحدها؛ ما تسبب في وفاة أكثر من 35000 شخص. تحدث مقاومة البكتيريا للمضادات الحيوية على نحو طبيعي بمرور الوقت نتيجة التغيرات الجينية. وبالرغم من ذلك، فإن إساءة استعمال المضادات الحيوية، والإفراط في تناولها، يسرع هذه العملية. وفي هذا السياق، يصعب علاج الالتهابات التي تسبيها البكتيريا المقاومة للمضادات الحيوية.</a:t>
            </a:r>
            <a:endParaRPr lang="ar-JO" dirty="0"/>
          </a:p>
        </p:txBody>
      </p:sp>
      <p:sp>
        <p:nvSpPr>
          <p:cNvPr id="68" name="Content Placeholder 2">
            <a:extLst>
              <a:ext uri="{FF2B5EF4-FFF2-40B4-BE49-F238E27FC236}">
                <a16:creationId xmlns:a16="http://schemas.microsoft.com/office/drawing/2014/main" id="{C8B80FD2-8FB4-48CB-8C2A-8152BDAA0E44}"/>
              </a:ext>
            </a:extLst>
          </p:cNvPr>
          <p:cNvSpPr txBox="1">
            <a:spLocks/>
          </p:cNvSpPr>
          <p:nvPr/>
        </p:nvSpPr>
        <p:spPr>
          <a:xfrm>
            <a:off x="3673133" y="1568823"/>
            <a:ext cx="2904485" cy="52322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solidFill>
                  <a:srgbClr val="FF0000"/>
                </a:solidFill>
              </a:rPr>
              <a:t>مقاومة المضادّات الحيويّة</a:t>
            </a:r>
          </a:p>
        </p:txBody>
      </p:sp>
      <p:grpSp>
        <p:nvGrpSpPr>
          <p:cNvPr id="69" name="Group 68">
            <a:extLst>
              <a:ext uri="{FF2B5EF4-FFF2-40B4-BE49-F238E27FC236}">
                <a16:creationId xmlns:a16="http://schemas.microsoft.com/office/drawing/2014/main" id="{26BB36D5-4CAC-4202-9BBE-8608483A7340}"/>
              </a:ext>
            </a:extLst>
          </p:cNvPr>
          <p:cNvGrpSpPr/>
          <p:nvPr/>
        </p:nvGrpSpPr>
        <p:grpSpPr>
          <a:xfrm>
            <a:off x="161556" y="936243"/>
            <a:ext cx="1573020" cy="730155"/>
            <a:chOff x="7446246" y="205862"/>
            <a:chExt cx="1544854" cy="691058"/>
          </a:xfrm>
        </p:grpSpPr>
        <p:sp>
          <p:nvSpPr>
            <p:cNvPr id="70" name="Rounded Rectangle 10">
              <a:extLst>
                <a:ext uri="{FF2B5EF4-FFF2-40B4-BE49-F238E27FC236}">
                  <a16:creationId xmlns:a16="http://schemas.microsoft.com/office/drawing/2014/main" id="{C7B3D2A5-4016-49F0-B49F-B9E20C896F1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3">
              <a:extLst>
                <a:ext uri="{FF2B5EF4-FFF2-40B4-BE49-F238E27FC236}">
                  <a16:creationId xmlns:a16="http://schemas.microsoft.com/office/drawing/2014/main" id="{9123F556-D2A7-4FC8-8AC4-61C8EAB2CFF1}"/>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2</a:t>
              </a:r>
              <a:r>
                <a:rPr lang="en-US" sz="1600" b="1" dirty="0">
                  <a:latin typeface="Calibri" panose="020F0502020204030204" pitchFamily="34" charset="0"/>
                  <a:cs typeface="Calibri" panose="020F0502020204030204" pitchFamily="34" charset="0"/>
                </a:rPr>
                <a:t>:00 minutes</a:t>
              </a:r>
            </a:p>
          </p:txBody>
        </p:sp>
      </p:grpSp>
    </p:spTree>
    <p:extLst>
      <p:ext uri="{BB962C8B-B14F-4D97-AF65-F5344CB8AC3E}">
        <p14:creationId xmlns:p14="http://schemas.microsoft.com/office/powerpoint/2010/main" val="1647791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anim calcmode="lin" valueType="num">
                                      <p:cBhvr>
                                        <p:cTn id="8"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1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203985" y="1120985"/>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3</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7371184" y="1174543"/>
            <a:ext cx="2094586" cy="523220"/>
          </a:xfrm>
          <a:prstGeom prst="rect">
            <a:avLst/>
          </a:prstGeom>
          <a:noFill/>
        </p:spPr>
        <p:txBody>
          <a:bodyPr wrap="square" rtlCol="0">
            <a:spAutoFit/>
          </a:bodyPr>
          <a:lstStyle/>
          <a:p>
            <a:pPr algn="r" rtl="1"/>
            <a:r>
              <a:rPr lang="ar-SA" sz="2800" b="1" dirty="0"/>
              <a:t> </a:t>
            </a:r>
            <a:r>
              <a:rPr lang="ar-JO" sz="2800" b="1" dirty="0"/>
              <a:t>بطاقة خروج</a:t>
            </a:r>
            <a:r>
              <a:rPr lang="ar-SA" sz="2800" b="1" dirty="0"/>
              <a:t>: </a:t>
            </a:r>
          </a:p>
        </p:txBody>
      </p:sp>
      <p:sp>
        <p:nvSpPr>
          <p:cNvPr id="3" name="Flowchart: Alternate Process 2"/>
          <p:cNvSpPr/>
          <p:nvPr/>
        </p:nvSpPr>
        <p:spPr>
          <a:xfrm>
            <a:off x="203985" y="6339290"/>
            <a:ext cx="1024287" cy="346733"/>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9" name="Group 28">
            <a:extLst>
              <a:ext uri="{FF2B5EF4-FFF2-40B4-BE49-F238E27FC236}">
                <a16:creationId xmlns:a16="http://schemas.microsoft.com/office/drawing/2014/main" id="{78655A2E-C07A-4E24-B683-6E89AFE563C1}"/>
              </a:ext>
            </a:extLst>
          </p:cNvPr>
          <p:cNvGrpSpPr/>
          <p:nvPr/>
        </p:nvGrpSpPr>
        <p:grpSpPr>
          <a:xfrm>
            <a:off x="255660" y="603162"/>
            <a:ext cx="10220241" cy="354111"/>
            <a:chOff x="255660" y="603162"/>
            <a:chExt cx="10220241" cy="354111"/>
          </a:xfrm>
        </p:grpSpPr>
        <p:sp>
          <p:nvSpPr>
            <p:cNvPr id="30" name="Double Wave 29">
              <a:extLst>
                <a:ext uri="{FF2B5EF4-FFF2-40B4-BE49-F238E27FC236}">
                  <a16:creationId xmlns:a16="http://schemas.microsoft.com/office/drawing/2014/main" id="{0F91105B-8FD5-4F16-A151-194EFF537BAE}"/>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1" name="Double Wave 30">
              <a:extLst>
                <a:ext uri="{FF2B5EF4-FFF2-40B4-BE49-F238E27FC236}">
                  <a16:creationId xmlns:a16="http://schemas.microsoft.com/office/drawing/2014/main" id="{02B74C61-9638-48C5-88B2-55326E60CFAB}"/>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2" name="Double Wave 31">
              <a:extLst>
                <a:ext uri="{FF2B5EF4-FFF2-40B4-BE49-F238E27FC236}">
                  <a16:creationId xmlns:a16="http://schemas.microsoft.com/office/drawing/2014/main" id="{6723343D-526D-472A-A3A7-C126378664A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4" name="Double Wave 33">
              <a:extLst>
                <a:ext uri="{FF2B5EF4-FFF2-40B4-BE49-F238E27FC236}">
                  <a16:creationId xmlns:a16="http://schemas.microsoft.com/office/drawing/2014/main" id="{EB67213C-E6E4-4264-B475-DC3C123371A7}"/>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5" name="TextBox 34">
            <a:extLst>
              <a:ext uri="{FF2B5EF4-FFF2-40B4-BE49-F238E27FC236}">
                <a16:creationId xmlns:a16="http://schemas.microsoft.com/office/drawing/2014/main" id="{7504AD37-9C1A-4B7D-A37F-E91079599CAD}"/>
              </a:ext>
            </a:extLst>
          </p:cNvPr>
          <p:cNvSpPr txBox="1"/>
          <p:nvPr/>
        </p:nvSpPr>
        <p:spPr>
          <a:xfrm>
            <a:off x="523089" y="2026564"/>
            <a:ext cx="8942681"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س1: </a:t>
            </a:r>
            <a:r>
              <a:rPr lang="ar-JO" sz="2000" b="1" dirty="0">
                <a:latin typeface="Calibri" panose="020F0502020204030204" pitchFamily="34" charset="0"/>
                <a:ea typeface="Calibri" panose="020F0502020204030204" pitchFamily="34" charset="0"/>
                <a:cs typeface="Calibri" panose="020F0502020204030204" pitchFamily="34" charset="0"/>
              </a:rPr>
              <a:t>ما المرض الذي تسبّبه بكتيريا </a:t>
            </a:r>
            <a:r>
              <a:rPr lang="en-GB" sz="2000" b="1" i="1" dirty="0">
                <a:latin typeface="Calibri" panose="020F0502020204030204" pitchFamily="34" charset="0"/>
                <a:ea typeface="Calibri" panose="020F0502020204030204" pitchFamily="34" charset="0"/>
                <a:cs typeface="Calibri" panose="020F0502020204030204" pitchFamily="34" charset="0"/>
              </a:rPr>
              <a:t>Streptococcus </a:t>
            </a:r>
            <a:r>
              <a:rPr lang="en-GB" sz="2000" b="1" i="1" dirty="0" err="1">
                <a:latin typeface="Calibri" panose="020F0502020204030204" pitchFamily="34" charset="0"/>
                <a:ea typeface="Calibri" panose="020F0502020204030204" pitchFamily="34" charset="0"/>
                <a:cs typeface="Calibri" panose="020F0502020204030204" pitchFamily="34" charset="0"/>
              </a:rPr>
              <a:t>mutans</a:t>
            </a:r>
            <a:r>
              <a:rPr lang="ar-JO" sz="2000" b="1" dirty="0">
                <a:latin typeface="Calibri" panose="020F0502020204030204" pitchFamily="34" charset="0"/>
                <a:ea typeface="Calibri" panose="020F0502020204030204" pitchFamily="34" charset="0"/>
                <a:cs typeface="Calibri" panose="020F0502020204030204" pitchFamily="34" charset="0"/>
              </a:rPr>
              <a:t>:</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حبّ الشباب                  ب) الكزاز                     ج) الجمرة الخبيثة                د) تسوّس الأسنان</a:t>
            </a:r>
          </a:p>
        </p:txBody>
      </p:sp>
      <p:sp>
        <p:nvSpPr>
          <p:cNvPr id="55" name="TextBox 54">
            <a:extLst>
              <a:ext uri="{FF2B5EF4-FFF2-40B4-BE49-F238E27FC236}">
                <a16:creationId xmlns:a16="http://schemas.microsoft.com/office/drawing/2014/main" id="{8723CFB8-317E-49E5-8CF0-47323B7B3AA2}"/>
              </a:ext>
            </a:extLst>
          </p:cNvPr>
          <p:cNvSpPr txBox="1"/>
          <p:nvPr/>
        </p:nvSpPr>
        <p:spPr>
          <a:xfrm>
            <a:off x="1021975" y="3007045"/>
            <a:ext cx="8348839" cy="806375"/>
          </a:xfrm>
          <a:prstGeom prst="rect">
            <a:avLst/>
          </a:prstGeom>
          <a:noFill/>
        </p:spPr>
        <p:txBody>
          <a:bodyPr wrap="square" rtlCol="0">
            <a:spAutoFit/>
          </a:bodyPr>
          <a:lstStyle/>
          <a:p>
            <a:pPr algn="r" rtl="1">
              <a:lnSpc>
                <a:spcPct val="120000"/>
              </a:lnSpc>
            </a:pPr>
            <a:r>
              <a:rPr lang="ar-JO" sz="2000" b="1" dirty="0">
                <a:solidFill>
                  <a:srgbClr val="FF0000"/>
                </a:solidFill>
                <a:latin typeface="Calibri" panose="020F0502020204030204" pitchFamily="34" charset="0"/>
                <a:ea typeface="Calibri" panose="020F0502020204030204" pitchFamily="34" charset="0"/>
                <a:cs typeface="Calibri" panose="020F0502020204030204" pitchFamily="34" charset="0"/>
              </a:rPr>
              <a:t>س2: </a:t>
            </a:r>
            <a:r>
              <a:rPr lang="ar-JO" sz="2000" b="1" dirty="0">
                <a:latin typeface="Calibri" panose="020F0502020204030204" pitchFamily="34" charset="0"/>
                <a:ea typeface="Calibri" panose="020F0502020204030204" pitchFamily="34" charset="0"/>
                <a:cs typeface="Calibri" panose="020F0502020204030204" pitchFamily="34" charset="0"/>
              </a:rPr>
              <a:t>مرض بكتيريّ من أعراضه تشنّجات عضليّة شديدة، وتصلّب في عضلات الفكّ هو:</a:t>
            </a:r>
          </a:p>
          <a:p>
            <a:pPr algn="r" rtl="1">
              <a:lnSpc>
                <a:spcPct val="120000"/>
              </a:lnSpc>
            </a:pPr>
            <a:r>
              <a:rPr lang="ar-JO" sz="2000" b="1" dirty="0">
                <a:latin typeface="Calibri" panose="020F0502020204030204" pitchFamily="34" charset="0"/>
                <a:ea typeface="Calibri" panose="020F0502020204030204" pitchFamily="34" charset="0"/>
                <a:cs typeface="Calibri" panose="020F0502020204030204" pitchFamily="34" charset="0"/>
              </a:rPr>
              <a:t>أ) الجمرة الخبيثة             ب) الكزاز               ج) تسوّس الأسنان                      د) حبّ الشباب</a:t>
            </a:r>
          </a:p>
        </p:txBody>
      </p:sp>
      <p:sp>
        <p:nvSpPr>
          <p:cNvPr id="2" name="Oval 1">
            <a:extLst>
              <a:ext uri="{FF2B5EF4-FFF2-40B4-BE49-F238E27FC236}">
                <a16:creationId xmlns:a16="http://schemas.microsoft.com/office/drawing/2014/main" id="{70F5611E-1C2E-4FD0-BB0C-D3249A847C3D}"/>
              </a:ext>
            </a:extLst>
          </p:cNvPr>
          <p:cNvSpPr/>
          <p:nvPr/>
        </p:nvSpPr>
        <p:spPr>
          <a:xfrm>
            <a:off x="887506" y="2380465"/>
            <a:ext cx="1894112" cy="550055"/>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0B2661F1-0DDA-4B0C-860D-A0D54960A131}"/>
              </a:ext>
            </a:extLst>
          </p:cNvPr>
          <p:cNvSpPr/>
          <p:nvPr/>
        </p:nvSpPr>
        <p:spPr>
          <a:xfrm>
            <a:off x="5667041" y="3392233"/>
            <a:ext cx="1936377" cy="497712"/>
          </a:xfrm>
          <a:prstGeom prst="ellipse">
            <a:avLst/>
          </a:prstGeom>
          <a:noFill/>
          <a:ln w="28575">
            <a:solidFill>
              <a:srgbClr val="FF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5703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80">
                                          <p:stCondLst>
                                            <p:cond delay="0"/>
                                          </p:stCondLst>
                                        </p:cTn>
                                        <p:tgtEl>
                                          <p:spTgt spid="37"/>
                                        </p:tgtEl>
                                      </p:cBhvr>
                                    </p:animEffect>
                                    <p:anim calcmode="lin" valueType="num">
                                      <p:cBhvr>
                                        <p:cTn id="3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7" dur="26">
                                          <p:stCondLst>
                                            <p:cond delay="650"/>
                                          </p:stCondLst>
                                        </p:cTn>
                                        <p:tgtEl>
                                          <p:spTgt spid="37"/>
                                        </p:tgtEl>
                                      </p:cBhvr>
                                      <p:to x="100000" y="60000"/>
                                    </p:animScale>
                                    <p:animScale>
                                      <p:cBhvr>
                                        <p:cTn id="38" dur="166" decel="50000">
                                          <p:stCondLst>
                                            <p:cond delay="676"/>
                                          </p:stCondLst>
                                        </p:cTn>
                                        <p:tgtEl>
                                          <p:spTgt spid="37"/>
                                        </p:tgtEl>
                                      </p:cBhvr>
                                      <p:to x="100000" y="100000"/>
                                    </p:animScale>
                                    <p:animScale>
                                      <p:cBhvr>
                                        <p:cTn id="39" dur="26">
                                          <p:stCondLst>
                                            <p:cond delay="1312"/>
                                          </p:stCondLst>
                                        </p:cTn>
                                        <p:tgtEl>
                                          <p:spTgt spid="37"/>
                                        </p:tgtEl>
                                      </p:cBhvr>
                                      <p:to x="100000" y="80000"/>
                                    </p:animScale>
                                    <p:animScale>
                                      <p:cBhvr>
                                        <p:cTn id="40" dur="166" decel="50000">
                                          <p:stCondLst>
                                            <p:cond delay="1338"/>
                                          </p:stCondLst>
                                        </p:cTn>
                                        <p:tgtEl>
                                          <p:spTgt spid="37"/>
                                        </p:tgtEl>
                                      </p:cBhvr>
                                      <p:to x="100000" y="100000"/>
                                    </p:animScale>
                                    <p:animScale>
                                      <p:cBhvr>
                                        <p:cTn id="41" dur="26">
                                          <p:stCondLst>
                                            <p:cond delay="1642"/>
                                          </p:stCondLst>
                                        </p:cTn>
                                        <p:tgtEl>
                                          <p:spTgt spid="37"/>
                                        </p:tgtEl>
                                      </p:cBhvr>
                                      <p:to x="100000" y="90000"/>
                                    </p:animScale>
                                    <p:animScale>
                                      <p:cBhvr>
                                        <p:cTn id="42" dur="166" decel="50000">
                                          <p:stCondLst>
                                            <p:cond delay="1668"/>
                                          </p:stCondLst>
                                        </p:cTn>
                                        <p:tgtEl>
                                          <p:spTgt spid="37"/>
                                        </p:tgtEl>
                                      </p:cBhvr>
                                      <p:to x="100000" y="100000"/>
                                    </p:animScale>
                                    <p:animScale>
                                      <p:cBhvr>
                                        <p:cTn id="43" dur="26">
                                          <p:stCondLst>
                                            <p:cond delay="1808"/>
                                          </p:stCondLst>
                                        </p:cTn>
                                        <p:tgtEl>
                                          <p:spTgt spid="37"/>
                                        </p:tgtEl>
                                      </p:cBhvr>
                                      <p:to x="100000" y="95000"/>
                                    </p:animScale>
                                    <p:animScale>
                                      <p:cBhvr>
                                        <p:cTn id="44"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206116" y="1120985"/>
            <a:ext cx="936648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79720" y="1174543"/>
            <a:ext cx="5086050" cy="523220"/>
          </a:xfrm>
          <a:prstGeom prst="rect">
            <a:avLst/>
          </a:prstGeom>
          <a:noFill/>
        </p:spPr>
        <p:txBody>
          <a:bodyPr wrap="square" rtlCol="0">
            <a:spAutoFit/>
          </a:bodyPr>
          <a:lstStyle/>
          <a:p>
            <a:pPr algn="r" rtl="1"/>
            <a:r>
              <a:rPr lang="ar-SA" sz="2800" b="1" dirty="0"/>
              <a:t>التقديم :</a:t>
            </a:r>
            <a:r>
              <a:rPr lang="ar-JO" sz="2800" b="1" dirty="0"/>
              <a:t> </a:t>
            </a: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Content Placeholder 2">
            <a:extLst>
              <a:ext uri="{FF2B5EF4-FFF2-40B4-BE49-F238E27FC236}">
                <a16:creationId xmlns:a16="http://schemas.microsoft.com/office/drawing/2014/main" id="{3DEF06FA-F717-4544-A3E2-38EBA57DBDBD}"/>
              </a:ext>
            </a:extLst>
          </p:cNvPr>
          <p:cNvSpPr txBox="1">
            <a:spLocks/>
          </p:cNvSpPr>
          <p:nvPr/>
        </p:nvSpPr>
        <p:spPr>
          <a:xfrm>
            <a:off x="699247" y="1244396"/>
            <a:ext cx="7095954" cy="617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JO" dirty="0"/>
              <a:t>للبكتيريا </a:t>
            </a:r>
            <a:r>
              <a:rPr lang="ar-JO" dirty="0">
                <a:solidFill>
                  <a:srgbClr val="FF0000"/>
                </a:solidFill>
              </a:rPr>
              <a:t>ثلاثة</a:t>
            </a:r>
            <a:r>
              <a:rPr lang="ar-JO" dirty="0"/>
              <a:t> أشكال رئيسة هي الأكثر انتشارًا، هي:</a:t>
            </a:r>
          </a:p>
        </p:txBody>
      </p:sp>
      <p:grpSp>
        <p:nvGrpSpPr>
          <p:cNvPr id="25" name="Group 24">
            <a:extLst>
              <a:ext uri="{FF2B5EF4-FFF2-40B4-BE49-F238E27FC236}">
                <a16:creationId xmlns:a16="http://schemas.microsoft.com/office/drawing/2014/main" id="{A2D6F7A3-D201-45F3-8A54-419217AF6076}"/>
              </a:ext>
            </a:extLst>
          </p:cNvPr>
          <p:cNvGrpSpPr/>
          <p:nvPr/>
        </p:nvGrpSpPr>
        <p:grpSpPr>
          <a:xfrm>
            <a:off x="255660" y="603162"/>
            <a:ext cx="10220241" cy="354111"/>
            <a:chOff x="255660" y="603162"/>
            <a:chExt cx="10220241" cy="354111"/>
          </a:xfrm>
        </p:grpSpPr>
        <p:sp>
          <p:nvSpPr>
            <p:cNvPr id="28" name="Double Wave 27">
              <a:extLst>
                <a:ext uri="{FF2B5EF4-FFF2-40B4-BE49-F238E27FC236}">
                  <a16:creationId xmlns:a16="http://schemas.microsoft.com/office/drawing/2014/main" id="{17C98040-25C1-416D-8C8A-AE49E81C1225}"/>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35" name="Double Wave 34">
              <a:extLst>
                <a:ext uri="{FF2B5EF4-FFF2-40B4-BE49-F238E27FC236}">
                  <a16:creationId xmlns:a16="http://schemas.microsoft.com/office/drawing/2014/main" id="{61FF6DF7-C73B-44BF-B40A-C8A080F522A3}"/>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1C15E11E-3BFB-43C1-9283-AD5F2729D829}"/>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a:extLst>
                <a:ext uri="{FF2B5EF4-FFF2-40B4-BE49-F238E27FC236}">
                  <a16:creationId xmlns:a16="http://schemas.microsoft.com/office/drawing/2014/main" id="{4AF28B1F-9208-4D4F-8B3F-C62DBF6F1C64}"/>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sp>
        <p:nvSpPr>
          <p:cNvPr id="39" name="Content Placeholder 2">
            <a:extLst>
              <a:ext uri="{FF2B5EF4-FFF2-40B4-BE49-F238E27FC236}">
                <a16:creationId xmlns:a16="http://schemas.microsoft.com/office/drawing/2014/main" id="{CFA32730-0BE8-4488-B955-A4323E408BC1}"/>
              </a:ext>
            </a:extLst>
          </p:cNvPr>
          <p:cNvSpPr txBox="1">
            <a:spLocks/>
          </p:cNvSpPr>
          <p:nvPr/>
        </p:nvSpPr>
        <p:spPr>
          <a:xfrm>
            <a:off x="3911724" y="2063693"/>
            <a:ext cx="1783646" cy="584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2. </a:t>
            </a:r>
            <a:r>
              <a:rPr lang="ar-JO" dirty="0">
                <a:solidFill>
                  <a:srgbClr val="FF0000"/>
                </a:solidFill>
              </a:rPr>
              <a:t>الحلزونيّة</a:t>
            </a:r>
            <a:r>
              <a:rPr lang="ar-JO" dirty="0"/>
              <a:t>.</a:t>
            </a:r>
          </a:p>
        </p:txBody>
      </p:sp>
      <p:sp>
        <p:nvSpPr>
          <p:cNvPr id="43" name="Content Placeholder 2">
            <a:extLst>
              <a:ext uri="{FF2B5EF4-FFF2-40B4-BE49-F238E27FC236}">
                <a16:creationId xmlns:a16="http://schemas.microsoft.com/office/drawing/2014/main" id="{341609E0-9EE8-48F7-B8C5-F3D92C4A0BEB}"/>
              </a:ext>
            </a:extLst>
          </p:cNvPr>
          <p:cNvSpPr txBox="1">
            <a:spLocks/>
          </p:cNvSpPr>
          <p:nvPr/>
        </p:nvSpPr>
        <p:spPr>
          <a:xfrm>
            <a:off x="731729" y="2063693"/>
            <a:ext cx="1580839" cy="584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3. </a:t>
            </a:r>
            <a:r>
              <a:rPr lang="ar-JO" dirty="0">
                <a:solidFill>
                  <a:srgbClr val="FF0000"/>
                </a:solidFill>
              </a:rPr>
              <a:t>الكرويّة</a:t>
            </a:r>
            <a:r>
              <a:rPr lang="ar-JO" dirty="0"/>
              <a:t>.</a:t>
            </a:r>
          </a:p>
        </p:txBody>
      </p:sp>
      <p:sp>
        <p:nvSpPr>
          <p:cNvPr id="44" name="Content Placeholder 2">
            <a:extLst>
              <a:ext uri="{FF2B5EF4-FFF2-40B4-BE49-F238E27FC236}">
                <a16:creationId xmlns:a16="http://schemas.microsoft.com/office/drawing/2014/main" id="{721D2862-3C87-4DE4-8CDC-0FC6A98F10AF}"/>
              </a:ext>
            </a:extLst>
          </p:cNvPr>
          <p:cNvSpPr txBox="1">
            <a:spLocks/>
          </p:cNvSpPr>
          <p:nvPr/>
        </p:nvSpPr>
        <p:spPr>
          <a:xfrm>
            <a:off x="7144620" y="2063693"/>
            <a:ext cx="1847230" cy="584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JO" dirty="0"/>
              <a:t>1. </a:t>
            </a:r>
            <a:r>
              <a:rPr lang="ar-JO" dirty="0">
                <a:solidFill>
                  <a:srgbClr val="FF0000"/>
                </a:solidFill>
              </a:rPr>
              <a:t>العصويّة</a:t>
            </a:r>
            <a:r>
              <a:rPr lang="ar-JO" dirty="0"/>
              <a:t>.</a:t>
            </a:r>
          </a:p>
        </p:txBody>
      </p:sp>
      <p:pic>
        <p:nvPicPr>
          <p:cNvPr id="3" name="Picture 2">
            <a:extLst>
              <a:ext uri="{FF2B5EF4-FFF2-40B4-BE49-F238E27FC236}">
                <a16:creationId xmlns:a16="http://schemas.microsoft.com/office/drawing/2014/main" id="{7CC64F49-7653-4F47-A500-C889DC548B6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1921" b="15382"/>
          <a:stretch/>
        </p:blipFill>
        <p:spPr>
          <a:xfrm>
            <a:off x="7298172" y="2656468"/>
            <a:ext cx="1766029" cy="3974004"/>
          </a:xfrm>
          <a:prstGeom prst="rect">
            <a:avLst/>
          </a:prstGeom>
        </p:spPr>
      </p:pic>
      <p:pic>
        <p:nvPicPr>
          <p:cNvPr id="6" name="Picture 5">
            <a:extLst>
              <a:ext uri="{FF2B5EF4-FFF2-40B4-BE49-F238E27FC236}">
                <a16:creationId xmlns:a16="http://schemas.microsoft.com/office/drawing/2014/main" id="{427738BC-3673-43E5-A6E5-70B979822F7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47614" y="2796018"/>
            <a:ext cx="1847230" cy="3835570"/>
          </a:xfrm>
          <a:prstGeom prst="rect">
            <a:avLst/>
          </a:prstGeom>
        </p:spPr>
      </p:pic>
      <p:pic>
        <p:nvPicPr>
          <p:cNvPr id="8" name="Picture 7">
            <a:extLst>
              <a:ext uri="{FF2B5EF4-FFF2-40B4-BE49-F238E27FC236}">
                <a16:creationId xmlns:a16="http://schemas.microsoft.com/office/drawing/2014/main" id="{E7A50C0B-1375-4F64-9023-20F9D031F48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797646" y="2656468"/>
            <a:ext cx="2015448" cy="3992868"/>
          </a:xfrm>
          <a:prstGeom prst="rect">
            <a:avLst/>
          </a:prstGeom>
        </p:spPr>
      </p:pic>
    </p:spTree>
    <p:extLst>
      <p:ext uri="{BB962C8B-B14F-4D97-AF65-F5344CB8AC3E}">
        <p14:creationId xmlns:p14="http://schemas.microsoft.com/office/powerpoint/2010/main" val="66708504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40" name="Rectangle 39"/>
          <p:cNvSpPr/>
          <p:nvPr/>
        </p:nvSpPr>
        <p:spPr>
          <a:xfrm>
            <a:off x="107576" y="1120985"/>
            <a:ext cx="946502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a:t>
            </a: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a:t>
            </a: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1278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33" name="Group 32">
            <a:extLst>
              <a:ext uri="{FF2B5EF4-FFF2-40B4-BE49-F238E27FC236}">
                <a16:creationId xmlns:a16="http://schemas.microsoft.com/office/drawing/2014/main" id="{88BC170D-69A9-45B1-B595-3D635B9303DC}"/>
              </a:ext>
            </a:extLst>
          </p:cNvPr>
          <p:cNvGrpSpPr/>
          <p:nvPr/>
        </p:nvGrpSpPr>
        <p:grpSpPr>
          <a:xfrm>
            <a:off x="255660" y="603162"/>
            <a:ext cx="10220241" cy="354111"/>
            <a:chOff x="255660" y="603162"/>
            <a:chExt cx="10220241" cy="354111"/>
          </a:xfrm>
        </p:grpSpPr>
        <p:sp>
          <p:nvSpPr>
            <p:cNvPr id="34" name="Double Wave 33">
              <a:extLst>
                <a:ext uri="{FF2B5EF4-FFF2-40B4-BE49-F238E27FC236}">
                  <a16:creationId xmlns:a16="http://schemas.microsoft.com/office/drawing/2014/main" id="{262B1966-ECEE-4DCB-A0D5-D02D9C21FCC3}"/>
                </a:ext>
              </a:extLst>
            </p:cNvPr>
            <p:cNvSpPr/>
            <p:nvPr/>
          </p:nvSpPr>
          <p:spPr>
            <a:xfrm>
              <a:off x="8068235" y="603162"/>
              <a:ext cx="2407666" cy="353569"/>
            </a:xfrm>
            <a:prstGeom prst="doubleWave">
              <a:avLst>
                <a:gd name="adj1" fmla="val 0"/>
                <a:gd name="adj2" fmla="val 748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الصف</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العاشر</a:t>
              </a:r>
            </a:p>
          </p:txBody>
        </p:sp>
        <p:sp>
          <p:nvSpPr>
            <p:cNvPr id="43" name="Double Wave 42">
              <a:extLst>
                <a:ext uri="{FF2B5EF4-FFF2-40B4-BE49-F238E27FC236}">
                  <a16:creationId xmlns:a16="http://schemas.microsoft.com/office/drawing/2014/main" id="{5A583436-466D-4F8E-B53B-27EED7D895A9}"/>
                </a:ext>
              </a:extLst>
            </p:cNvPr>
            <p:cNvSpPr/>
            <p:nvPr/>
          </p:nvSpPr>
          <p:spPr>
            <a:xfrm>
              <a:off x="6119635" y="603162"/>
              <a:ext cx="2148355" cy="353569"/>
            </a:xfrm>
            <a:prstGeom prst="doubleWave">
              <a:avLst>
                <a:gd name="adj1" fmla="val 0"/>
                <a:gd name="adj2" fmla="val 8122"/>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المبحث</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أحياء</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7" name="Double Wave 56">
              <a:extLst>
                <a:ext uri="{FF2B5EF4-FFF2-40B4-BE49-F238E27FC236}">
                  <a16:creationId xmlns:a16="http://schemas.microsoft.com/office/drawing/2014/main" id="{D1D5ACE4-6973-4AE6-AA2D-17168B6DBA73}"/>
                </a:ext>
              </a:extLst>
            </p:cNvPr>
            <p:cNvSpPr/>
            <p:nvPr/>
          </p:nvSpPr>
          <p:spPr>
            <a:xfrm>
              <a:off x="3911724" y="603162"/>
              <a:ext cx="2407666"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الثالثة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8" name="Double Wave 57">
              <a:extLst>
                <a:ext uri="{FF2B5EF4-FFF2-40B4-BE49-F238E27FC236}">
                  <a16:creationId xmlns:a16="http://schemas.microsoft.com/office/drawing/2014/main" id="{097876CC-2C2F-4601-AD36-D61A726EEA6F}"/>
                </a:ext>
              </a:extLst>
            </p:cNvPr>
            <p:cNvSpPr/>
            <p:nvPr/>
          </p:nvSpPr>
          <p:spPr>
            <a:xfrm>
              <a:off x="255660" y="603704"/>
              <a:ext cx="381603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البكتيريا والأثريّات</a:t>
              </a:r>
            </a:p>
          </p:txBody>
        </p:sp>
      </p:grpSp>
      <p:pic>
        <p:nvPicPr>
          <p:cNvPr id="3" name="Picture 2">
            <a:extLst>
              <a:ext uri="{FF2B5EF4-FFF2-40B4-BE49-F238E27FC236}">
                <a16:creationId xmlns:a16="http://schemas.microsoft.com/office/drawing/2014/main" id="{B03927F6-2427-41A4-813E-483E27118D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195717" y="1073107"/>
            <a:ext cx="7319482" cy="5752950"/>
          </a:xfrm>
          <a:prstGeom prst="rect">
            <a:avLst/>
          </a:prstGeom>
        </p:spPr>
      </p:pic>
    </p:spTree>
    <p:extLst>
      <p:ext uri="{BB962C8B-B14F-4D97-AF65-F5344CB8AC3E}">
        <p14:creationId xmlns:p14="http://schemas.microsoft.com/office/powerpoint/2010/main" val="2899827375"/>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926CEBC7877140BA798EF8A2C16532" ma:contentTypeVersion="15" ma:contentTypeDescription="Create a new document." ma:contentTypeScope="" ma:versionID="ddb1b1036bf47ba8cc0442d84bc39f72">
  <xsd:schema xmlns:xsd="http://www.w3.org/2001/XMLSchema" xmlns:xs="http://www.w3.org/2001/XMLSchema" xmlns:p="http://schemas.microsoft.com/office/2006/metadata/properties" xmlns:ns2="ee46366a-538c-4587-b528-b785be5b5339" xmlns:ns3="4207c0f8-496a-41fc-bb8b-042d82b9f023" targetNamespace="http://schemas.microsoft.com/office/2006/metadata/properties" ma:root="true" ma:fieldsID="cab141d92cb4c7bbd4347b675850fb2f" ns2:_="" ns3:_="">
    <xsd:import namespace="ee46366a-538c-4587-b528-b785be5b5339"/>
    <xsd:import namespace="4207c0f8-496a-41fc-bb8b-042d82b9f02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46366a-538c-4587-b528-b785be5b53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d429481-e3d0-471e-bc25-7565d51e70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07c0f8-496a-41fc-bb8b-042d82b9f02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55830542-3333-4b34-b346-29a18533da34}" ma:internalName="TaxCatchAll" ma:showField="CatchAllData" ma:web="4207c0f8-496a-41fc-bb8b-042d82b9f0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e46366a-538c-4587-b528-b785be5b5339">
      <Terms xmlns="http://schemas.microsoft.com/office/infopath/2007/PartnerControls"/>
    </lcf76f155ced4ddcb4097134ff3c332f>
    <TaxCatchAll xmlns="4207c0f8-496a-41fc-bb8b-042d82b9f023" xsi:nil="true"/>
  </documentManagement>
</p:properties>
</file>

<file path=customXml/itemProps1.xml><?xml version="1.0" encoding="utf-8"?>
<ds:datastoreItem xmlns:ds="http://schemas.openxmlformats.org/officeDocument/2006/customXml" ds:itemID="{A2145D3F-AD73-407F-A1F3-57734EE13EB5}">
  <ds:schemaRefs>
    <ds:schemaRef ds:uri="http://schemas.microsoft.com/sharepoint/v3/contenttype/forms"/>
  </ds:schemaRefs>
</ds:datastoreItem>
</file>

<file path=customXml/itemProps2.xml><?xml version="1.0" encoding="utf-8"?>
<ds:datastoreItem xmlns:ds="http://schemas.openxmlformats.org/officeDocument/2006/customXml" ds:itemID="{35B84BBB-5EE3-4FF2-AFEC-5245EC6DD6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46366a-538c-4587-b528-b785be5b5339"/>
    <ds:schemaRef ds:uri="4207c0f8-496a-41fc-bb8b-042d82b9f0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99CC9B-0AB8-4E3B-8787-EF2CA5F92CF7}">
  <ds:schemaRefs>
    <ds:schemaRef ds:uri="http://schemas.microsoft.com/office/2006/metadata/properties"/>
    <ds:schemaRef ds:uri="http://schemas.microsoft.com/office/infopath/2007/PartnerControls"/>
    <ds:schemaRef ds:uri="ee46366a-538c-4587-b528-b785be5b5339"/>
    <ds:schemaRef ds:uri="4207c0f8-496a-41fc-bb8b-042d82b9f023"/>
  </ds:schemaRefs>
</ds:datastoreItem>
</file>

<file path=docProps/app.xml><?xml version="1.0" encoding="utf-8"?>
<Properties xmlns="http://schemas.openxmlformats.org/officeDocument/2006/extended-properties" xmlns:vt="http://schemas.openxmlformats.org/officeDocument/2006/docPropsVTypes">
  <TotalTime>19313</TotalTime>
  <Words>5918</Words>
  <Application>Microsoft Office PowerPoint</Application>
  <PresentationFormat>Widescreen</PresentationFormat>
  <Paragraphs>1527</Paragraphs>
  <Slides>77</Slides>
  <Notes>0</Notes>
  <HiddenSlides>0</HiddenSlides>
  <MMClips>8</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77</vt:i4>
      </vt:variant>
    </vt:vector>
  </HeadingPairs>
  <TitlesOfParts>
    <vt:vector size="92" baseType="lpstr">
      <vt:lpstr>Adobe Arabic</vt:lpstr>
      <vt:lpstr>adonis-web</vt:lpstr>
      <vt:lpstr>AF_Najed</vt:lpstr>
      <vt:lpstr>AGA Aladdin Regular</vt:lpstr>
      <vt:lpstr>AGA Battouta Regular</vt:lpstr>
      <vt:lpstr>Arabic Typesetting</vt:lpstr>
      <vt:lpstr>Arial</vt:lpstr>
      <vt:lpstr>Calibri</vt:lpstr>
      <vt:lpstr>Calibri Light</vt:lpstr>
      <vt:lpstr>DroidArabicKufi-Regular</vt:lpstr>
      <vt:lpstr>GE SS Text Bold</vt:lpstr>
      <vt:lpstr>HelveticaNeueLT Arabic 45 Light</vt:lpstr>
      <vt:lpstr>HelveticaNeueLT Arabic 55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Ghassan Hazza</dc:creator>
  <cp:lastModifiedBy>DEEL</cp:lastModifiedBy>
  <cp:revision>256</cp:revision>
  <dcterms:created xsi:type="dcterms:W3CDTF">2019-06-13T08:00:41Z</dcterms:created>
  <dcterms:modified xsi:type="dcterms:W3CDTF">2025-08-27T11:13:03Z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0x0101006D926CEBC7877140BA798EF8A2C16532</vt:lpwstr>
  </property>
</Properties>
</file>